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139"/>
  </p:notesMasterIdLst>
  <p:handoutMasterIdLst>
    <p:handoutMasterId r:id="rId140"/>
  </p:handoutMasterIdLst>
  <p:sldIdLst>
    <p:sldId id="318" r:id="rId2"/>
    <p:sldId id="453" r:id="rId3"/>
    <p:sldId id="366" r:id="rId4"/>
    <p:sldId id="428" r:id="rId5"/>
    <p:sldId id="550" r:id="rId6"/>
    <p:sldId id="551" r:id="rId7"/>
    <p:sldId id="635" r:id="rId8"/>
    <p:sldId id="636" r:id="rId9"/>
    <p:sldId id="410" r:id="rId10"/>
    <p:sldId id="457" r:id="rId11"/>
    <p:sldId id="595" r:id="rId12"/>
    <p:sldId id="596" r:id="rId13"/>
    <p:sldId id="422" r:id="rId14"/>
    <p:sldId id="430" r:id="rId15"/>
    <p:sldId id="459" r:id="rId16"/>
    <p:sldId id="460" r:id="rId17"/>
    <p:sldId id="377" r:id="rId18"/>
    <p:sldId id="429" r:id="rId19"/>
    <p:sldId id="433" r:id="rId20"/>
    <p:sldId id="598" r:id="rId21"/>
    <p:sldId id="599" r:id="rId22"/>
    <p:sldId id="597" r:id="rId23"/>
    <p:sldId id="475" r:id="rId24"/>
    <p:sldId id="491" r:id="rId25"/>
    <p:sldId id="432" r:id="rId26"/>
    <p:sldId id="477" r:id="rId27"/>
    <p:sldId id="387" r:id="rId28"/>
    <p:sldId id="478" r:id="rId29"/>
    <p:sldId id="423" r:id="rId30"/>
    <p:sldId id="467" r:id="rId31"/>
    <p:sldId id="624" r:id="rId32"/>
    <p:sldId id="490" r:id="rId33"/>
    <p:sldId id="638" r:id="rId34"/>
    <p:sldId id="512" r:id="rId35"/>
    <p:sldId id="509" r:id="rId36"/>
    <p:sldId id="510" r:id="rId37"/>
    <p:sldId id="441" r:id="rId38"/>
    <p:sldId id="462" r:id="rId39"/>
    <p:sldId id="568" r:id="rId40"/>
    <p:sldId id="569" r:id="rId41"/>
    <p:sldId id="570" r:id="rId42"/>
    <p:sldId id="613" r:id="rId43"/>
    <p:sldId id="436" r:id="rId44"/>
    <p:sldId id="471" r:id="rId45"/>
    <p:sldId id="359" r:id="rId46"/>
    <p:sldId id="446" r:id="rId47"/>
    <p:sldId id="617" r:id="rId48"/>
    <p:sldId id="447" r:id="rId49"/>
    <p:sldId id="584" r:id="rId50"/>
    <p:sldId id="585" r:id="rId51"/>
    <p:sldId id="618" r:id="rId52"/>
    <p:sldId id="619" r:id="rId53"/>
    <p:sldId id="620" r:id="rId54"/>
    <p:sldId id="621" r:id="rId55"/>
    <p:sldId id="622" r:id="rId56"/>
    <p:sldId id="472" r:id="rId57"/>
    <p:sldId id="488" r:id="rId58"/>
    <p:sldId id="616" r:id="rId59"/>
    <p:sldId id="440" r:id="rId60"/>
    <p:sldId id="581" r:id="rId61"/>
    <p:sldId id="582" r:id="rId62"/>
    <p:sldId id="583" r:id="rId63"/>
    <p:sldId id="538" r:id="rId64"/>
    <p:sldId id="539" r:id="rId65"/>
    <p:sldId id="541" r:id="rId66"/>
    <p:sldId id="543" r:id="rId67"/>
    <p:sldId id="439" r:id="rId68"/>
    <p:sldId id="349" r:id="rId69"/>
    <p:sldId id="350" r:id="rId70"/>
    <p:sldId id="351" r:id="rId71"/>
    <p:sldId id="354" r:id="rId72"/>
    <p:sldId id="355" r:id="rId73"/>
    <p:sldId id="394" r:id="rId74"/>
    <p:sldId id="395" r:id="rId75"/>
    <p:sldId id="562" r:id="rId76"/>
    <p:sldId id="518" r:id="rId77"/>
    <p:sldId id="397" r:id="rId78"/>
    <p:sldId id="411" r:id="rId79"/>
    <p:sldId id="401" r:id="rId80"/>
    <p:sldId id="612" r:id="rId81"/>
    <p:sldId id="524" r:id="rId82"/>
    <p:sldId id="650" r:id="rId83"/>
    <p:sldId id="651" r:id="rId84"/>
    <p:sldId id="652" r:id="rId85"/>
    <p:sldId id="655" r:id="rId86"/>
    <p:sldId id="426" r:id="rId87"/>
    <p:sldId id="563" r:id="rId88"/>
    <p:sldId id="580" r:id="rId89"/>
    <p:sldId id="405" r:id="rId90"/>
    <p:sldId id="527" r:id="rId91"/>
    <p:sldId id="400" r:id="rId92"/>
    <p:sldId id="610" r:id="rId93"/>
    <p:sldId id="611" r:id="rId94"/>
    <p:sldId id="542" r:id="rId95"/>
    <p:sldId id="639" r:id="rId96"/>
    <p:sldId id="640" r:id="rId97"/>
    <p:sldId id="643" r:id="rId98"/>
    <p:sldId id="641" r:id="rId99"/>
    <p:sldId id="642" r:id="rId100"/>
    <p:sldId id="654" r:id="rId101"/>
    <p:sldId id="554" r:id="rId102"/>
    <p:sldId id="555" r:id="rId103"/>
    <p:sldId id="645" r:id="rId104"/>
    <p:sldId id="646" r:id="rId105"/>
    <p:sldId id="647" r:id="rId106"/>
    <p:sldId id="648" r:id="rId107"/>
    <p:sldId id="558" r:id="rId108"/>
    <p:sldId id="567" r:id="rId109"/>
    <p:sldId id="556" r:id="rId110"/>
    <p:sldId id="600" r:id="rId111"/>
    <p:sldId id="601" r:id="rId112"/>
    <p:sldId id="602" r:id="rId113"/>
    <p:sldId id="603" r:id="rId114"/>
    <p:sldId id="604" r:id="rId115"/>
    <p:sldId id="605" r:id="rId116"/>
    <p:sldId id="608" r:id="rId117"/>
    <p:sldId id="627" r:id="rId118"/>
    <p:sldId id="626" r:id="rId119"/>
    <p:sldId id="609" r:id="rId120"/>
    <p:sldId id="368" r:id="rId121"/>
    <p:sldId id="519" r:id="rId122"/>
    <p:sldId id="528" r:id="rId123"/>
    <p:sldId id="362" r:id="rId124"/>
    <p:sldId id="452" r:id="rId125"/>
    <p:sldId id="413" r:id="rId126"/>
    <p:sldId id="520" r:id="rId127"/>
    <p:sldId id="529" r:id="rId128"/>
    <p:sldId id="455" r:id="rId129"/>
    <p:sldId id="414" r:id="rId130"/>
    <p:sldId id="656" r:id="rId131"/>
    <p:sldId id="657" r:id="rId132"/>
    <p:sldId id="658" r:id="rId133"/>
    <p:sldId id="506" r:id="rId134"/>
    <p:sldId id="522" r:id="rId135"/>
    <p:sldId id="531" r:id="rId136"/>
    <p:sldId id="360" r:id="rId137"/>
    <p:sldId id="552" r:id="rId138"/>
  </p:sldIdLst>
  <p:sldSz cx="9144000" cy="6858000" type="screen4x3"/>
  <p:notesSz cx="6980238" cy="92106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B68524"/>
    <a:srgbClr val="939002"/>
    <a:srgbClr val="CCBF1A"/>
    <a:srgbClr val="FEFEAC"/>
    <a:srgbClr val="F5F0B1"/>
    <a:srgbClr val="DDB055"/>
    <a:srgbClr val="F44E0C"/>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5" autoAdjust="0"/>
    <p:restoredTop sz="99827" autoAdjust="0"/>
  </p:normalViewPr>
  <p:slideViewPr>
    <p:cSldViewPr snapToGrid="0">
      <p:cViewPr>
        <p:scale>
          <a:sx n="80" d="100"/>
          <a:sy n="80" d="100"/>
        </p:scale>
        <p:origin x="-1578" y="-124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56" d="100"/>
          <a:sy n="56" d="100"/>
        </p:scale>
        <p:origin x="-1782" y="-96"/>
      </p:cViewPr>
      <p:guideLst>
        <p:guide orient="horz" pos="2902"/>
        <p:guide pos="2199"/>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3025073" cy="461448"/>
          </a:xfrm>
          <a:prstGeom prst="rect">
            <a:avLst/>
          </a:prstGeom>
        </p:spPr>
        <p:txBody>
          <a:bodyPr vert="horz" lIns="90743" tIns="45371" rIns="90743" bIns="45371"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53652" y="5"/>
            <a:ext cx="3025073" cy="461448"/>
          </a:xfrm>
          <a:prstGeom prst="rect">
            <a:avLst/>
          </a:prstGeom>
        </p:spPr>
        <p:txBody>
          <a:bodyPr vert="horz" lIns="90743" tIns="45371" rIns="90743" bIns="45371" rtlCol="0"/>
          <a:lstStyle>
            <a:lvl1pPr algn="r">
              <a:defRPr sz="1200" smtClean="0"/>
            </a:lvl1pPr>
          </a:lstStyle>
          <a:p>
            <a:pPr>
              <a:defRPr/>
            </a:pPr>
            <a:fld id="{53AB9CFF-56F1-407D-86B4-E4D9D0F3F602}" type="datetimeFigureOut">
              <a:rPr lang="en-US"/>
              <a:pPr>
                <a:defRPr/>
              </a:pPr>
              <a:t>4/16/2012</a:t>
            </a:fld>
            <a:endParaRPr lang="en-US"/>
          </a:p>
        </p:txBody>
      </p:sp>
      <p:sp>
        <p:nvSpPr>
          <p:cNvPr id="4" name="Footer Placeholder 3"/>
          <p:cNvSpPr>
            <a:spLocks noGrp="1"/>
          </p:cNvSpPr>
          <p:nvPr>
            <p:ph type="ftr" sz="quarter" idx="2"/>
          </p:nvPr>
        </p:nvSpPr>
        <p:spPr>
          <a:xfrm>
            <a:off x="4" y="8747709"/>
            <a:ext cx="3025073" cy="461448"/>
          </a:xfrm>
          <a:prstGeom prst="rect">
            <a:avLst/>
          </a:prstGeom>
        </p:spPr>
        <p:txBody>
          <a:bodyPr vert="horz" lIns="90743" tIns="45371" rIns="90743" bIns="45371"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53652" y="8747709"/>
            <a:ext cx="3025073" cy="461448"/>
          </a:xfrm>
          <a:prstGeom prst="rect">
            <a:avLst/>
          </a:prstGeom>
        </p:spPr>
        <p:txBody>
          <a:bodyPr vert="horz" lIns="90743" tIns="45371" rIns="90743" bIns="45371" rtlCol="0" anchor="b"/>
          <a:lstStyle>
            <a:lvl1pPr algn="r">
              <a:defRPr sz="1200" smtClean="0"/>
            </a:lvl1pPr>
          </a:lstStyle>
          <a:p>
            <a:pPr>
              <a:defRPr/>
            </a:pPr>
            <a:fld id="{3491EBAA-5A9A-46DE-8DFA-92D2E8276C29}" type="slidenum">
              <a:rPr lang="en-US"/>
              <a:pPr>
                <a:defRPr/>
              </a:pPr>
              <a:t>‹#›</a:t>
            </a:fld>
            <a:endParaRPr lang="en-US"/>
          </a:p>
        </p:txBody>
      </p:sp>
    </p:spTree>
    <p:extLst>
      <p:ext uri="{BB962C8B-B14F-4D97-AF65-F5344CB8AC3E}">
        <p14:creationId xmlns:p14="http://schemas.microsoft.com/office/powerpoint/2010/main" val="3503249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4" y="5"/>
            <a:ext cx="3025073" cy="461448"/>
          </a:xfrm>
          <a:prstGeom prst="rect">
            <a:avLst/>
          </a:prstGeom>
          <a:noFill/>
          <a:ln w="9525">
            <a:noFill/>
            <a:miter lim="800000"/>
            <a:headEnd/>
            <a:tailEnd/>
          </a:ln>
          <a:effectLst/>
        </p:spPr>
        <p:txBody>
          <a:bodyPr vert="horz" wrap="square" lIns="92467" tIns="46233" rIns="92467" bIns="46233" numCol="1" anchor="t" anchorCtr="0" compatLnSpc="1">
            <a:prstTxWarp prst="textNoShape">
              <a:avLst/>
            </a:prstTxWarp>
          </a:bodyPr>
          <a:lstStyle>
            <a:lvl1pPr defTabSz="924755">
              <a:defRPr sz="1200"/>
            </a:lvl1pPr>
          </a:lstStyle>
          <a:p>
            <a:pPr>
              <a:defRPr/>
            </a:pPr>
            <a:endParaRPr lang="en-US"/>
          </a:p>
        </p:txBody>
      </p:sp>
      <p:sp>
        <p:nvSpPr>
          <p:cNvPr id="18435" name="Rectangle 3"/>
          <p:cNvSpPr>
            <a:spLocks noGrp="1" noChangeArrowheads="1"/>
          </p:cNvSpPr>
          <p:nvPr>
            <p:ph type="dt" idx="1"/>
          </p:nvPr>
        </p:nvSpPr>
        <p:spPr bwMode="auto">
          <a:xfrm>
            <a:off x="3953652" y="5"/>
            <a:ext cx="3025073" cy="461448"/>
          </a:xfrm>
          <a:prstGeom prst="rect">
            <a:avLst/>
          </a:prstGeom>
          <a:noFill/>
          <a:ln w="9525">
            <a:noFill/>
            <a:miter lim="800000"/>
            <a:headEnd/>
            <a:tailEnd/>
          </a:ln>
          <a:effectLst/>
        </p:spPr>
        <p:txBody>
          <a:bodyPr vert="horz" wrap="square" lIns="92467" tIns="46233" rIns="92467" bIns="46233" numCol="1" anchor="t" anchorCtr="0" compatLnSpc="1">
            <a:prstTxWarp prst="textNoShape">
              <a:avLst/>
            </a:prstTxWarp>
          </a:bodyPr>
          <a:lstStyle>
            <a:lvl1pPr algn="r" defTabSz="924755">
              <a:defRPr sz="1200"/>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87450" y="688975"/>
            <a:ext cx="4605338" cy="34544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98329" y="4375382"/>
            <a:ext cx="5583584" cy="4145413"/>
          </a:xfrm>
          <a:prstGeom prst="rect">
            <a:avLst/>
          </a:prstGeom>
          <a:noFill/>
          <a:ln w="9525">
            <a:noFill/>
            <a:miter lim="800000"/>
            <a:headEnd/>
            <a:tailEnd/>
          </a:ln>
          <a:effectLst/>
        </p:spPr>
        <p:txBody>
          <a:bodyPr vert="horz" wrap="square" lIns="92467" tIns="46233" rIns="92467" bIns="4623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8438" name="Rectangle 6"/>
          <p:cNvSpPr>
            <a:spLocks noGrp="1" noChangeArrowheads="1"/>
          </p:cNvSpPr>
          <p:nvPr>
            <p:ph type="ftr" sz="quarter" idx="4"/>
          </p:nvPr>
        </p:nvSpPr>
        <p:spPr bwMode="auto">
          <a:xfrm>
            <a:off x="4" y="8747709"/>
            <a:ext cx="3025073" cy="461448"/>
          </a:xfrm>
          <a:prstGeom prst="rect">
            <a:avLst/>
          </a:prstGeom>
          <a:noFill/>
          <a:ln w="9525">
            <a:noFill/>
            <a:miter lim="800000"/>
            <a:headEnd/>
            <a:tailEnd/>
          </a:ln>
          <a:effectLst/>
        </p:spPr>
        <p:txBody>
          <a:bodyPr vert="horz" wrap="square" lIns="92467" tIns="46233" rIns="92467" bIns="46233" numCol="1" anchor="b" anchorCtr="0" compatLnSpc="1">
            <a:prstTxWarp prst="textNoShape">
              <a:avLst/>
            </a:prstTxWarp>
          </a:bodyPr>
          <a:lstStyle>
            <a:lvl1pPr defTabSz="924755">
              <a:defRPr sz="1200"/>
            </a:lvl1pPr>
          </a:lstStyle>
          <a:p>
            <a:pPr>
              <a:defRPr/>
            </a:pPr>
            <a:endParaRPr lang="en-US"/>
          </a:p>
        </p:txBody>
      </p:sp>
      <p:sp>
        <p:nvSpPr>
          <p:cNvPr id="18439" name="Rectangle 7"/>
          <p:cNvSpPr>
            <a:spLocks noGrp="1" noChangeArrowheads="1"/>
          </p:cNvSpPr>
          <p:nvPr>
            <p:ph type="sldNum" sz="quarter" idx="5"/>
          </p:nvPr>
        </p:nvSpPr>
        <p:spPr bwMode="auto">
          <a:xfrm>
            <a:off x="3953652" y="8747709"/>
            <a:ext cx="3025073" cy="461448"/>
          </a:xfrm>
          <a:prstGeom prst="rect">
            <a:avLst/>
          </a:prstGeom>
          <a:noFill/>
          <a:ln w="9525">
            <a:noFill/>
            <a:miter lim="800000"/>
            <a:headEnd/>
            <a:tailEnd/>
          </a:ln>
          <a:effectLst/>
        </p:spPr>
        <p:txBody>
          <a:bodyPr vert="horz" wrap="square" lIns="92467" tIns="46233" rIns="92467" bIns="46233" numCol="1" anchor="b" anchorCtr="0" compatLnSpc="1">
            <a:prstTxWarp prst="textNoShape">
              <a:avLst/>
            </a:prstTxWarp>
          </a:bodyPr>
          <a:lstStyle>
            <a:lvl1pPr algn="r" defTabSz="924755">
              <a:defRPr sz="1200"/>
            </a:lvl1pPr>
          </a:lstStyle>
          <a:p>
            <a:pPr>
              <a:defRPr/>
            </a:pPr>
            <a:fld id="{5DF16D89-A865-426B-91E2-B2EB40793E8B}" type="slidenum">
              <a:rPr lang="en-US"/>
              <a:pPr>
                <a:defRPr/>
              </a:pPr>
              <a:t>‹#›</a:t>
            </a:fld>
            <a:endParaRPr lang="en-US"/>
          </a:p>
        </p:txBody>
      </p:sp>
    </p:spTree>
    <p:extLst>
      <p:ext uri="{BB962C8B-B14F-4D97-AF65-F5344CB8AC3E}">
        <p14:creationId xmlns:p14="http://schemas.microsoft.com/office/powerpoint/2010/main" val="2747019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23456"/>
            <a:fld id="{F998F3A3-9163-4A14-92A7-6EA0EA30A566}" type="slidenum">
              <a:rPr lang="en-US" smtClean="0"/>
              <a:pPr defTabSz="923456"/>
              <a:t>1</a:t>
            </a:fld>
            <a:endParaRPr lang="en-US" dirty="0" smtClean="0"/>
          </a:p>
        </p:txBody>
      </p:sp>
      <p:sp>
        <p:nvSpPr>
          <p:cNvPr id="79875" name="Rectangle 2"/>
          <p:cNvSpPr>
            <a:spLocks noGrp="1" noRot="1" noChangeAspect="1" noChangeArrowheads="1" noTextEdit="1"/>
          </p:cNvSpPr>
          <p:nvPr>
            <p:ph type="sldImg"/>
          </p:nvPr>
        </p:nvSpPr>
        <p:spPr>
          <a:xfrm>
            <a:off x="1187450" y="688975"/>
            <a:ext cx="4605338" cy="3454400"/>
          </a:xfrm>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88</a:t>
            </a:fld>
            <a:endParaRPr lang="en-US"/>
          </a:p>
        </p:txBody>
      </p:sp>
    </p:spTree>
    <p:extLst>
      <p:ext uri="{BB962C8B-B14F-4D97-AF65-F5344CB8AC3E}">
        <p14:creationId xmlns:p14="http://schemas.microsoft.com/office/powerpoint/2010/main" val="61109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94</a:t>
            </a:fld>
            <a:endParaRPr lang="en-US"/>
          </a:p>
        </p:txBody>
      </p:sp>
    </p:spTree>
    <p:extLst>
      <p:ext uri="{BB962C8B-B14F-4D97-AF65-F5344CB8AC3E}">
        <p14:creationId xmlns:p14="http://schemas.microsoft.com/office/powerpoint/2010/main" val="61109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130</a:t>
            </a:fld>
            <a:endParaRPr lang="en-US"/>
          </a:p>
        </p:txBody>
      </p:sp>
    </p:spTree>
    <p:extLst>
      <p:ext uri="{BB962C8B-B14F-4D97-AF65-F5344CB8AC3E}">
        <p14:creationId xmlns:p14="http://schemas.microsoft.com/office/powerpoint/2010/main" val="244388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131</a:t>
            </a:fld>
            <a:endParaRPr lang="en-US"/>
          </a:p>
        </p:txBody>
      </p:sp>
    </p:spTree>
    <p:extLst>
      <p:ext uri="{BB962C8B-B14F-4D97-AF65-F5344CB8AC3E}">
        <p14:creationId xmlns:p14="http://schemas.microsoft.com/office/powerpoint/2010/main" val="30619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132</a:t>
            </a:fld>
            <a:endParaRPr lang="en-US"/>
          </a:p>
        </p:txBody>
      </p:sp>
    </p:spTree>
    <p:extLst>
      <p:ext uri="{BB962C8B-B14F-4D97-AF65-F5344CB8AC3E}">
        <p14:creationId xmlns:p14="http://schemas.microsoft.com/office/powerpoint/2010/main" val="30619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4</a:t>
            </a:fld>
            <a:endParaRPr lang="en-US"/>
          </a:p>
        </p:txBody>
      </p:sp>
    </p:spTree>
    <p:extLst>
      <p:ext uri="{BB962C8B-B14F-4D97-AF65-F5344CB8AC3E}">
        <p14:creationId xmlns:p14="http://schemas.microsoft.com/office/powerpoint/2010/main" val="6587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 UIC-2 SW</a:t>
            </a:r>
            <a:r>
              <a:rPr lang="en-US" baseline="0" dirty="0" smtClean="0"/>
              <a:t>D Conversion components</a:t>
            </a:r>
          </a:p>
          <a:p>
            <a:r>
              <a:rPr lang="en-US" baseline="0" dirty="0" smtClean="0"/>
              <a:t>Operator Information</a:t>
            </a:r>
          </a:p>
          <a:p>
            <a:r>
              <a:rPr lang="en-US" baseline="0" dirty="0" smtClean="0"/>
              <a:t>Well Information</a:t>
            </a:r>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5</a:t>
            </a:fld>
            <a:endParaRPr lang="en-US"/>
          </a:p>
        </p:txBody>
      </p:sp>
    </p:spTree>
    <p:extLst>
      <p:ext uri="{BB962C8B-B14F-4D97-AF65-F5344CB8AC3E}">
        <p14:creationId xmlns:p14="http://schemas.microsoft.com/office/powerpoint/2010/main" val="359665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Well Construction Information</a:t>
            </a:r>
          </a:p>
          <a:p>
            <a:r>
              <a:rPr lang="en-US" dirty="0" smtClean="0"/>
              <a:t>Proposed</a:t>
            </a:r>
            <a:r>
              <a:rPr lang="en-US" baseline="0" dirty="0" smtClean="0"/>
              <a:t> Injection Interval Information</a:t>
            </a:r>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6</a:t>
            </a:fld>
            <a:endParaRPr lang="en-US"/>
          </a:p>
        </p:txBody>
      </p:sp>
    </p:spTree>
    <p:extLst>
      <p:ext uri="{BB962C8B-B14F-4D97-AF65-F5344CB8AC3E}">
        <p14:creationId xmlns:p14="http://schemas.microsoft.com/office/powerpoint/2010/main" val="420556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9</a:t>
            </a:fld>
            <a:endParaRPr lang="en-US"/>
          </a:p>
        </p:txBody>
      </p:sp>
    </p:spTree>
    <p:extLst>
      <p:ext uri="{BB962C8B-B14F-4D97-AF65-F5344CB8AC3E}">
        <p14:creationId xmlns:p14="http://schemas.microsoft.com/office/powerpoint/2010/main" val="228687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21</a:t>
            </a:fld>
            <a:endParaRPr lang="en-US"/>
          </a:p>
        </p:txBody>
      </p:sp>
    </p:spTree>
    <p:extLst>
      <p:ext uri="{BB962C8B-B14F-4D97-AF65-F5344CB8AC3E}">
        <p14:creationId xmlns:p14="http://schemas.microsoft.com/office/powerpoint/2010/main" val="188038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23744"/>
            <a:fld id="{07A966DC-8974-429D-8F4A-0739F7E8890D}" type="slidenum">
              <a:rPr lang="en-US" smtClean="0">
                <a:solidFill>
                  <a:prstClr val="black"/>
                </a:solidFill>
              </a:rPr>
              <a:pPr defTabSz="923744"/>
              <a:t>49</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23744"/>
            <a:fld id="{07A966DC-8974-429D-8F4A-0739F7E8890D}" type="slidenum">
              <a:rPr lang="en-US" smtClean="0">
                <a:solidFill>
                  <a:prstClr val="black"/>
                </a:solidFill>
              </a:rPr>
              <a:pPr defTabSz="923744"/>
              <a:t>50</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6D89-A865-426B-91E2-B2EB40793E8B}" type="slidenum">
              <a:rPr lang="en-US" smtClean="0"/>
              <a:pPr>
                <a:defRPr/>
              </a:pPr>
              <a:t>77</a:t>
            </a:fld>
            <a:endParaRPr lang="en-US"/>
          </a:p>
        </p:txBody>
      </p:sp>
    </p:spTree>
    <p:extLst>
      <p:ext uri="{BB962C8B-B14F-4D97-AF65-F5344CB8AC3E}">
        <p14:creationId xmlns:p14="http://schemas.microsoft.com/office/powerpoint/2010/main" val="179637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A42830-6681-4B88-B821-8826EA8A1933}" type="slidenum">
              <a:rPr lang="en-US" smtClean="0"/>
              <a:pPr>
                <a:defRPr/>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7724F9-AE4F-4F8D-A925-910BCA562EBE}"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431FE3-CA8B-4166-B9E6-DD4A25A5C28F}"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EB1BC9-FB14-4E4D-81B3-CB3334F4DA81}"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849458-8C40-4C8E-B5B7-B4B5D829ADD5}"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CD10641-37F9-4EBB-9940-0D7DC6C0945D}" type="slidenum">
              <a:rPr lang="en-US" smtClean="0"/>
              <a:pPr>
                <a:defRPr/>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3F066C-F594-4685-9B2F-371D16F82865}" type="slidenum">
              <a:rPr lang="en-US" smtClean="0"/>
              <a:pPr>
                <a:defRPr/>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8EF491-69B7-4F14-B1CF-DAA847E0F269}"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7C5B40F-12FC-4FE6-8760-DAF63670FF86}"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9F21A6-02CB-4904-8D7B-D0D4417A471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D88F1E-C438-4A7B-AA01-F2435AC03DDF}" type="slidenum">
              <a:rPr lang="en-US" smtClean="0"/>
              <a:pPr>
                <a:defRPr/>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B00F698-EEFC-4515-A819-ECCB34419ED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dnr.louisiana.gov/"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dnr.louisiana.gov/"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2" Type="http://schemas.openxmlformats.org/officeDocument/2006/relationships/hyperlink" Target="http://www.dnr.louisiana.gov/"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www.deq.louisiana.gov/"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lumMod val="5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51039" y="1049308"/>
            <a:ext cx="6718372" cy="2286000"/>
          </a:xfrm>
        </p:spPr>
        <p:txBody>
          <a:bodyPr>
            <a:noAutofit/>
          </a:bodyPr>
          <a:lstStyle/>
          <a:p>
            <a:pPr marL="182880" indent="0" algn="ctr">
              <a:buNone/>
            </a:pPr>
            <a:r>
              <a:rPr lang="en-US" sz="3600" dirty="0" smtClean="0">
                <a:solidFill>
                  <a:schemeClr val="tx1"/>
                </a:solidFill>
                <a:effectLst>
                  <a:outerShdw blurRad="38100" dist="38100" dir="2700000" algn="tl">
                    <a:srgbClr val="000000">
                      <a:alpha val="43137"/>
                    </a:srgbClr>
                  </a:outerShdw>
                </a:effectLst>
              </a:rPr>
              <a:t>Class II </a:t>
            </a:r>
            <a:r>
              <a:rPr lang="en-US" sz="3600" dirty="0">
                <a:solidFill>
                  <a:schemeClr val="tx1"/>
                </a:solidFill>
                <a:effectLst>
                  <a:outerShdw blurRad="38100" dist="38100" dir="2700000" algn="tl">
                    <a:srgbClr val="000000">
                      <a:alpha val="43137"/>
                    </a:srgbClr>
                  </a:outerShdw>
                </a:effectLst>
              </a:rPr>
              <a:t>– </a:t>
            </a:r>
            <a:r>
              <a:rPr lang="en-US" sz="3600" dirty="0" smtClean="0">
                <a:solidFill>
                  <a:schemeClr val="tx1"/>
                </a:solidFill>
                <a:effectLst>
                  <a:outerShdw blurRad="38100" dist="38100" dir="2700000" algn="tl">
                    <a:srgbClr val="000000">
                      <a:alpha val="43137"/>
                    </a:srgbClr>
                  </a:outerShdw>
                </a:effectLst>
              </a:rPr>
              <a:t>Saltwater Disposal, Enhanced Recovery, </a:t>
            </a:r>
            <a:r>
              <a:rPr lang="en-US" sz="3600" dirty="0">
                <a:solidFill>
                  <a:schemeClr val="tx1"/>
                </a:solidFill>
                <a:effectLst>
                  <a:outerShdw blurRad="38100" dist="38100" dir="2700000" algn="tl">
                    <a:srgbClr val="000000">
                      <a:alpha val="43137"/>
                    </a:srgbClr>
                  </a:outerShdw>
                </a:effectLst>
              </a:rPr>
              <a:t>and </a:t>
            </a:r>
            <a:r>
              <a:rPr lang="en-US" sz="3600" dirty="0" smtClean="0">
                <a:solidFill>
                  <a:schemeClr val="tx1"/>
                </a:solidFill>
                <a:effectLst>
                  <a:outerShdw blurRad="38100" dist="38100" dir="2700000" algn="tl">
                    <a:srgbClr val="000000">
                      <a:alpha val="43137"/>
                    </a:srgbClr>
                  </a:outerShdw>
                </a:effectLst>
              </a:rPr>
              <a:t>Annular Disposal Wells</a:t>
            </a:r>
            <a:endParaRPr lang="en-US" sz="3600" dirty="0">
              <a:solidFill>
                <a:schemeClr val="tx1"/>
              </a:solidFill>
              <a:effectLst>
                <a:outerShdw blurRad="38100" dist="38100" dir="2700000" algn="tl">
                  <a:srgbClr val="000000">
                    <a:alpha val="43137"/>
                  </a:srgbClr>
                </a:outerShdw>
              </a:effectLst>
            </a:endParaRPr>
          </a:p>
        </p:txBody>
      </p:sp>
      <p:pic>
        <p:nvPicPr>
          <p:cNvPr id="4" name="Picture 3" descr="DNRCON.jpg"/>
          <p:cNvPicPr/>
          <p:nvPr/>
        </p:nvPicPr>
        <p:blipFill>
          <a:blip r:embed="rId3" cstate="print">
            <a:clrChange>
              <a:clrFrom>
                <a:srgbClr val="FEFEFE"/>
              </a:clrFrom>
              <a:clrTo>
                <a:srgbClr val="FEFEFE">
                  <a:alpha val="0"/>
                </a:srgbClr>
              </a:clrTo>
            </a:clrChange>
          </a:blip>
          <a:stretch>
            <a:fillRect/>
          </a:stretch>
        </p:blipFill>
        <p:spPr>
          <a:xfrm>
            <a:off x="250956" y="967357"/>
            <a:ext cx="1892877" cy="1828800"/>
          </a:xfrm>
          <a:prstGeom prst="rect">
            <a:avLst/>
          </a:prstGeom>
        </p:spPr>
      </p:pic>
      <p:sp>
        <p:nvSpPr>
          <p:cNvPr id="2" name="TextBox 1"/>
          <p:cNvSpPr txBox="1"/>
          <p:nvPr/>
        </p:nvSpPr>
        <p:spPr>
          <a:xfrm>
            <a:off x="3140111" y="5557931"/>
            <a:ext cx="5829300" cy="1015663"/>
          </a:xfrm>
          <a:prstGeom prst="rect">
            <a:avLst/>
          </a:prstGeom>
          <a:noFill/>
        </p:spPr>
        <p:txBody>
          <a:bodyPr wrap="square" rtlCol="0">
            <a:spAutoFit/>
          </a:bodyPr>
          <a:lstStyle/>
          <a:p>
            <a:pPr algn="r"/>
            <a:r>
              <a:rPr lang="en-US" sz="2000" b="1" dirty="0" smtClean="0"/>
              <a:t>Presented on behalf of</a:t>
            </a:r>
            <a:endParaRPr lang="en-US" sz="2000" dirty="0" smtClean="0"/>
          </a:p>
          <a:p>
            <a:pPr algn="r"/>
            <a:r>
              <a:rPr lang="en-US" sz="2000" dirty="0" smtClean="0"/>
              <a:t>the Injection and Mining Division</a:t>
            </a:r>
          </a:p>
          <a:p>
            <a:pPr algn="r"/>
            <a:r>
              <a:rPr lang="en-US" sz="2000" dirty="0" smtClean="0"/>
              <a:t>Baton Rouge, Louisiana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61884"/>
          </a:xfrm>
          <a:prstGeom prst="rect">
            <a:avLst/>
          </a:prstGeom>
        </p:spPr>
        <p:txBody>
          <a:bodyPr wrap="square">
            <a:spAutoFit/>
          </a:bodyPr>
          <a:lstStyle/>
          <a:p>
            <a:pPr algn="ctr"/>
            <a:r>
              <a:rPr lang="en-US" sz="2600" dirty="0" smtClean="0">
                <a:latin typeface="Arial Narrow" pitchFamily="34" charset="0"/>
              </a:rPr>
              <a:t>Complete and submit two (</a:t>
            </a:r>
            <a:r>
              <a:rPr lang="en-US" sz="2600" dirty="0">
                <a:latin typeface="Arial Narrow" pitchFamily="34" charset="0"/>
              </a:rPr>
              <a:t>2) completed copies of Form MD-10-R-A</a:t>
            </a:r>
            <a:r>
              <a:rPr lang="en-US" sz="2600" i="1" dirty="0">
                <a:latin typeface="Arial Narrow" pitchFamily="34" charset="0"/>
              </a:rPr>
              <a:t> </a:t>
            </a:r>
            <a:endParaRPr lang="en-US" sz="2600" i="1" dirty="0" smtClean="0">
              <a:latin typeface="Arial Narrow" pitchFamily="34" charset="0"/>
            </a:endParaRPr>
          </a:p>
          <a:p>
            <a:pPr algn="ctr"/>
            <a:r>
              <a:rPr lang="en-US" sz="2600" dirty="0" smtClean="0">
                <a:latin typeface="Arial Narrow" pitchFamily="34" charset="0"/>
              </a:rPr>
              <a:t>(</a:t>
            </a:r>
            <a:r>
              <a:rPr lang="en-US" sz="2600" dirty="0">
                <a:latin typeface="Arial Narrow" pitchFamily="34" charset="0"/>
              </a:rPr>
              <a:t>Pink Card) with original </a:t>
            </a:r>
            <a:r>
              <a:rPr lang="en-US" sz="2600" dirty="0" smtClean="0">
                <a:latin typeface="Arial Narrow" pitchFamily="34" charset="0"/>
              </a:rPr>
              <a:t>signatures. </a:t>
            </a:r>
            <a:endParaRPr lang="en-US" sz="2600" dirty="0">
              <a:latin typeface="Arial Narrow" pitchFamily="34" charset="0"/>
            </a:endParaRPr>
          </a:p>
          <a:p>
            <a:pPr algn="ctr"/>
            <a:endParaRPr lang="en-US" sz="2400" dirty="0">
              <a:latin typeface="Arial Narrow"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01" y="1412744"/>
            <a:ext cx="8198597" cy="544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532313" y="938718"/>
            <a:ext cx="3138985" cy="1217628"/>
            <a:chOff x="5532313" y="938718"/>
            <a:chExt cx="3138985" cy="1217628"/>
          </a:xfrm>
        </p:grpSpPr>
        <p:sp>
          <p:nvSpPr>
            <p:cNvPr id="2" name="TextBox 1"/>
            <p:cNvSpPr txBox="1"/>
            <p:nvPr/>
          </p:nvSpPr>
          <p:spPr>
            <a:xfrm>
              <a:off x="5532313" y="938718"/>
              <a:ext cx="3138985" cy="646331"/>
            </a:xfrm>
            <a:prstGeom prst="rect">
              <a:avLst/>
            </a:prstGeom>
            <a:solidFill>
              <a:srgbClr val="FFFF00"/>
            </a:solidFill>
          </p:spPr>
          <p:txBody>
            <a:bodyPr wrap="square" rtlCol="0">
              <a:spAutoFit/>
            </a:bodyPr>
            <a:lstStyle/>
            <a:p>
              <a:pPr algn="ctr"/>
              <a:r>
                <a:rPr lang="en-US" dirty="0" smtClean="0"/>
                <a:t>Leave the effective date of change blank</a:t>
              </a:r>
              <a:endParaRPr lang="en-US" dirty="0"/>
            </a:p>
          </p:txBody>
        </p:sp>
        <p:cxnSp>
          <p:nvCxnSpPr>
            <p:cNvPr id="5" name="Straight Connector 4"/>
            <p:cNvCxnSpPr/>
            <p:nvPr/>
          </p:nvCxnSpPr>
          <p:spPr>
            <a:xfrm flipH="1">
              <a:off x="6509982" y="1585049"/>
              <a:ext cx="591823" cy="571297"/>
            </a:xfrm>
            <a:prstGeom prst="line">
              <a:avLst/>
            </a:prstGeom>
            <a:ln w="25400">
              <a:solidFill>
                <a:srgbClr val="FFFF00"/>
              </a:solidFill>
              <a:headEnd type="none"/>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5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0578" y="0"/>
            <a:ext cx="5862845" cy="6876288"/>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7750"/>
            <a:ext cx="8105775" cy="5610225"/>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0" y="0"/>
            <a:ext cx="9143999" cy="685799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65760" lvl="1" indent="0" algn="ctr">
              <a:buFont typeface="Georgia" pitchFamily="18" charset="0"/>
              <a:buNone/>
            </a:pPr>
            <a:endParaRPr lang="en-US" sz="5000" dirty="0" smtClean="0"/>
          </a:p>
          <a:p>
            <a:pPr marL="365760" lvl="1" indent="0" algn="ctr">
              <a:buFont typeface="Georgia" pitchFamily="18" charset="0"/>
              <a:buNone/>
            </a:pPr>
            <a:endParaRPr lang="en-US" sz="7000" dirty="0" smtClean="0"/>
          </a:p>
          <a:p>
            <a:pPr marL="365760" lvl="1" indent="0" algn="ctr">
              <a:buFont typeface="Georgia" pitchFamily="18" charset="0"/>
              <a:buNone/>
            </a:pPr>
            <a:r>
              <a:rPr lang="en-US" sz="7000" b="1" dirty="0" smtClean="0">
                <a:solidFill>
                  <a:schemeClr val="tx1">
                    <a:alpha val="30000"/>
                  </a:schemeClr>
                </a:solidFill>
                <a:effectLst>
                  <a:outerShdw blurRad="38100" dist="38100" dir="2700000" algn="tl">
                    <a:srgbClr val="000000">
                      <a:alpha val="43137"/>
                    </a:srgbClr>
                  </a:outerShdw>
                </a:effectLst>
              </a:rPr>
              <a:t>SAMPLE</a:t>
            </a:r>
            <a:endParaRPr lang="en-US" sz="7000" b="1" dirty="0">
              <a:solidFill>
                <a:schemeClr val="tx1">
                  <a:alpha val="30000"/>
                </a:schemeClr>
              </a:solidFill>
              <a:effectLst>
                <a:outerShdw blurRad="38100" dist="38100" dir="2700000" algn="tl">
                  <a:srgbClr val="000000">
                    <a:alpha val="43137"/>
                  </a:srgbClr>
                </a:outerShdw>
              </a:effectLst>
            </a:endParaRPr>
          </a:p>
        </p:txBody>
      </p:sp>
      <p:sp>
        <p:nvSpPr>
          <p:cNvPr id="5" name="Rectangle 4"/>
          <p:cNvSpPr/>
          <p:nvPr/>
        </p:nvSpPr>
        <p:spPr>
          <a:xfrm>
            <a:off x="6823" y="5840805"/>
            <a:ext cx="9144000" cy="1015663"/>
          </a:xfrm>
          <a:prstGeom prst="rect">
            <a:avLst/>
          </a:prstGeom>
          <a:solidFill>
            <a:schemeClr val="bg1"/>
          </a:solidFill>
          <a:ln>
            <a:solidFill>
              <a:srgbClr val="FF0000"/>
            </a:solidFill>
          </a:ln>
        </p:spPr>
        <p:txBody>
          <a:bodyPr wrap="square">
            <a:spAutoFit/>
          </a:bodyPr>
          <a:lstStyle/>
          <a:p>
            <a:pPr algn="ctr"/>
            <a:r>
              <a:rPr lang="en-US" sz="3000" dirty="0" smtClean="0">
                <a:latin typeface="Arial Narrow" pitchFamily="34" charset="0"/>
              </a:rPr>
              <a:t>If required, please include a letter similar to this one which indicates where the sample was collected.</a:t>
            </a:r>
            <a:endParaRPr lang="en-US" sz="3000" b="1" dirty="0">
              <a:latin typeface="Arial Narrow" pitchFamily="34" charset="0"/>
            </a:endParaRPr>
          </a:p>
        </p:txBody>
      </p:sp>
    </p:spTree>
    <p:extLst>
      <p:ext uri="{BB962C8B-B14F-4D97-AF65-F5344CB8AC3E}">
        <p14:creationId xmlns:p14="http://schemas.microsoft.com/office/powerpoint/2010/main" val="44504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5000" dirty="0" smtClean="0"/>
          </a:p>
          <a:p>
            <a:pPr marL="365760" lvl="1" indent="0" algn="ctr">
              <a:buNone/>
            </a:pPr>
            <a:endParaRPr lang="en-US" sz="7000" dirty="0" smtClean="0"/>
          </a:p>
          <a:p>
            <a:pPr marL="365760" lvl="1" indent="0" algn="ctr">
              <a:buNone/>
            </a:pPr>
            <a:r>
              <a:rPr lang="en-US" sz="7000" b="1" dirty="0" smtClean="0">
                <a:solidFill>
                  <a:schemeClr val="tx1"/>
                </a:solidFill>
                <a:effectLst>
                  <a:outerShdw blurRad="38100" dist="38100" dir="2700000" algn="tl">
                    <a:srgbClr val="000000">
                      <a:alpha val="43137"/>
                    </a:srgbClr>
                  </a:outerShdw>
                </a:effectLst>
              </a:rPr>
              <a:t>GROUP EXERCISES</a:t>
            </a:r>
            <a:endParaRPr lang="en-US" sz="7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58594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0" y="5368060"/>
            <a:ext cx="9144000" cy="1015663"/>
          </a:xfrm>
          <a:prstGeom prst="rect">
            <a:avLst/>
          </a:prstGeom>
        </p:spPr>
        <p:txBody>
          <a:bodyPr wrap="square">
            <a:spAutoFit/>
          </a:bodyPr>
          <a:lstStyle/>
          <a:p>
            <a:pPr algn="just"/>
            <a:r>
              <a:rPr lang="en-US" sz="2000" dirty="0">
                <a:latin typeface="Arial Narrow" pitchFamily="34" charset="0"/>
              </a:rPr>
              <a:t>The base of the USDW is typically established at the base of the sand unit that contains the lowermost USDW. Clay or shale intervals with resistivities higher than those listed above are not considered USDW.</a:t>
            </a:r>
          </a:p>
        </p:txBody>
      </p:sp>
      <p:sp>
        <p:nvSpPr>
          <p:cNvPr id="10" name="Rectangle 9"/>
          <p:cNvSpPr/>
          <p:nvPr/>
        </p:nvSpPr>
        <p:spPr>
          <a:xfrm>
            <a:off x="0" y="4751415"/>
            <a:ext cx="9144000" cy="369332"/>
          </a:xfrm>
          <a:prstGeom prst="rect">
            <a:avLst/>
          </a:prstGeom>
        </p:spPr>
        <p:txBody>
          <a:bodyPr wrap="square">
            <a:spAutoFit/>
          </a:bodyPr>
          <a:lstStyle/>
          <a:p>
            <a:r>
              <a:rPr lang="en-US" dirty="0">
                <a:latin typeface="Arial Narrow" pitchFamily="34" charset="0"/>
              </a:rPr>
              <a:t>3. </a:t>
            </a:r>
            <a:r>
              <a:rPr lang="en-US" b="1" dirty="0">
                <a:latin typeface="Arial Narrow" pitchFamily="34" charset="0"/>
              </a:rPr>
              <a:t>2,000 feet and deeper: 2 ohms or higher is considered USDW.</a:t>
            </a:r>
          </a:p>
        </p:txBody>
      </p:sp>
      <p:sp>
        <p:nvSpPr>
          <p:cNvPr id="11" name="Rectangle 10"/>
          <p:cNvSpPr/>
          <p:nvPr/>
        </p:nvSpPr>
        <p:spPr>
          <a:xfrm>
            <a:off x="0" y="4168468"/>
            <a:ext cx="9144000" cy="369332"/>
          </a:xfrm>
          <a:prstGeom prst="rect">
            <a:avLst/>
          </a:prstGeom>
        </p:spPr>
        <p:txBody>
          <a:bodyPr wrap="square">
            <a:spAutoFit/>
          </a:bodyPr>
          <a:lstStyle/>
          <a:p>
            <a:r>
              <a:rPr lang="en-US" dirty="0">
                <a:latin typeface="Arial Narrow" pitchFamily="34" charset="0"/>
              </a:rPr>
              <a:t>2. </a:t>
            </a:r>
            <a:r>
              <a:rPr lang="en-US" b="1" dirty="0">
                <a:latin typeface="Arial Narrow" pitchFamily="34" charset="0"/>
              </a:rPr>
              <a:t>1,000 feet to 2,000 feet: 2 ½ ohms or higher is considered USDW; and</a:t>
            </a:r>
          </a:p>
        </p:txBody>
      </p:sp>
      <p:sp>
        <p:nvSpPr>
          <p:cNvPr id="12" name="Rectangle 11"/>
          <p:cNvSpPr/>
          <p:nvPr/>
        </p:nvSpPr>
        <p:spPr>
          <a:xfrm>
            <a:off x="0" y="3593923"/>
            <a:ext cx="9144000" cy="369332"/>
          </a:xfrm>
          <a:prstGeom prst="rect">
            <a:avLst/>
          </a:prstGeom>
        </p:spPr>
        <p:txBody>
          <a:bodyPr wrap="square">
            <a:spAutoFit/>
          </a:bodyPr>
          <a:lstStyle/>
          <a:p>
            <a:r>
              <a:rPr lang="en-US" dirty="0">
                <a:latin typeface="Arial Narrow" pitchFamily="34" charset="0"/>
              </a:rPr>
              <a:t>1. </a:t>
            </a:r>
            <a:r>
              <a:rPr lang="en-US" b="1" dirty="0">
                <a:latin typeface="Arial Narrow" pitchFamily="34" charset="0"/>
              </a:rPr>
              <a:t>Ground surface to 1,000 feet: 3 ohms or higher is considered USDW;</a:t>
            </a:r>
          </a:p>
        </p:txBody>
      </p:sp>
      <p:sp>
        <p:nvSpPr>
          <p:cNvPr id="13" name="Rectangle 12"/>
          <p:cNvSpPr/>
          <p:nvPr/>
        </p:nvSpPr>
        <p:spPr>
          <a:xfrm>
            <a:off x="0" y="2335696"/>
            <a:ext cx="9144000" cy="1015663"/>
          </a:xfrm>
          <a:prstGeom prst="rect">
            <a:avLst/>
          </a:prstGeom>
        </p:spPr>
        <p:txBody>
          <a:bodyPr wrap="square">
            <a:spAutoFit/>
          </a:bodyPr>
          <a:lstStyle/>
          <a:p>
            <a:pPr algn="just"/>
            <a:r>
              <a:rPr lang="en-US" sz="2000" dirty="0">
                <a:latin typeface="Arial Narrow" pitchFamily="34" charset="0"/>
              </a:rPr>
              <a:t>The </a:t>
            </a:r>
            <a:r>
              <a:rPr lang="en-US" sz="2000" dirty="0" smtClean="0">
                <a:latin typeface="Arial Narrow" pitchFamily="34" charset="0"/>
              </a:rPr>
              <a:t>base of the USDW </a:t>
            </a:r>
            <a:r>
              <a:rPr lang="en-US" sz="2000" dirty="0">
                <a:latin typeface="Arial Narrow" pitchFamily="34" charset="0"/>
              </a:rPr>
              <a:t>can be determined from the deep induction curve, generally the dotted curve, on the e-log. Resistivity changes with temperature and depth, therefore the guidelines below are used to approximate the lowermost USDW in sands at the following depths:</a:t>
            </a:r>
          </a:p>
        </p:txBody>
      </p:sp>
      <p:sp>
        <p:nvSpPr>
          <p:cNvPr id="15" name="Rectangle 14"/>
          <p:cNvSpPr/>
          <p:nvPr/>
        </p:nvSpPr>
        <p:spPr>
          <a:xfrm>
            <a:off x="0" y="1002354"/>
            <a:ext cx="9067800" cy="553998"/>
          </a:xfrm>
          <a:prstGeom prst="rect">
            <a:avLst/>
          </a:prstGeom>
        </p:spPr>
        <p:txBody>
          <a:bodyPr wrap="square">
            <a:spAutoFit/>
          </a:bodyPr>
          <a:lstStyle/>
          <a:p>
            <a:pPr algn="ctr"/>
            <a:r>
              <a:rPr lang="en-US" sz="3000" dirty="0" smtClean="0">
                <a:latin typeface="Arial Narrow" pitchFamily="34" charset="0"/>
              </a:rPr>
              <a:t>Determine the Base of the USDW from the following log</a:t>
            </a:r>
            <a:endParaRPr lang="en-US" sz="3000" b="1" dirty="0">
              <a:latin typeface="Arial Narrow" pitchFamily="34" charset="0"/>
            </a:endParaRPr>
          </a:p>
        </p:txBody>
      </p:sp>
      <p:sp>
        <p:nvSpPr>
          <p:cNvPr id="16" name="Rectangle 15"/>
          <p:cNvSpPr/>
          <p:nvPr/>
        </p:nvSpPr>
        <p:spPr>
          <a:xfrm>
            <a:off x="0" y="1715029"/>
            <a:ext cx="9067800" cy="461665"/>
          </a:xfrm>
          <a:prstGeom prst="rect">
            <a:avLst/>
          </a:prstGeom>
        </p:spPr>
        <p:txBody>
          <a:bodyPr wrap="square">
            <a:spAutoFit/>
          </a:bodyPr>
          <a:lstStyle/>
          <a:p>
            <a:r>
              <a:rPr lang="en-US" sz="2400" dirty="0" smtClean="0">
                <a:latin typeface="Arial Narrow" pitchFamily="34" charset="0"/>
              </a:rPr>
              <a:t>**Remember**</a:t>
            </a:r>
            <a:endParaRPr lang="en-US" sz="2400" b="1" dirty="0">
              <a:latin typeface="Arial Narrow" pitchFamily="34" charset="0"/>
            </a:endParaRPr>
          </a:p>
        </p:txBody>
      </p:sp>
      <p:sp>
        <p:nvSpPr>
          <p:cNvPr id="14" name="Rectangle 13"/>
          <p:cNvSpPr/>
          <p:nvPr/>
        </p:nvSpPr>
        <p:spPr>
          <a:xfrm>
            <a:off x="38100" y="8342"/>
            <a:ext cx="9067800" cy="707886"/>
          </a:xfrm>
          <a:prstGeom prst="rect">
            <a:avLst/>
          </a:prstGeom>
        </p:spPr>
        <p:txBody>
          <a:bodyPr wrap="square">
            <a:spAutoFit/>
          </a:bodyPr>
          <a:lstStyle/>
          <a:p>
            <a:pPr algn="ctr"/>
            <a:r>
              <a:rPr lang="en-US" sz="4000" b="1" dirty="0" smtClean="0">
                <a:latin typeface="Arial Narrow" pitchFamily="34" charset="0"/>
              </a:rPr>
              <a:t>Exercise Number 1</a:t>
            </a:r>
            <a:endParaRPr lang="en-US" sz="4000" b="1" dirty="0">
              <a:latin typeface="Arial Narrow" pitchFamily="34" charset="0"/>
            </a:endParaRPr>
          </a:p>
        </p:txBody>
      </p:sp>
    </p:spTree>
    <p:extLst>
      <p:ext uri="{BB962C8B-B14F-4D97-AF65-F5344CB8AC3E}">
        <p14:creationId xmlns:p14="http://schemas.microsoft.com/office/powerpoint/2010/main" val="9244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1"/>
            <a:ext cx="8142287"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99561" y="4635061"/>
            <a:ext cx="437859" cy="246221"/>
          </a:xfrm>
          <a:prstGeom prst="rect">
            <a:avLst/>
          </a:prstGeom>
          <a:noFill/>
        </p:spPr>
        <p:txBody>
          <a:bodyPr wrap="square" rtlCol="0">
            <a:spAutoFit/>
          </a:bodyPr>
          <a:lstStyle/>
          <a:p>
            <a:r>
              <a:rPr lang="en-US" sz="1000" b="1" dirty="0" smtClean="0">
                <a:solidFill>
                  <a:srgbClr val="FF0000"/>
                </a:solidFill>
              </a:rPr>
              <a:t>5</a:t>
            </a:r>
            <a:endParaRPr lang="en-US" sz="1000" b="1" dirty="0">
              <a:solidFill>
                <a:srgbClr val="FF0000"/>
              </a:solidFill>
            </a:endParaRPr>
          </a:p>
        </p:txBody>
      </p:sp>
      <p:cxnSp>
        <p:nvCxnSpPr>
          <p:cNvPr id="5" name="Straight Connector 4"/>
          <p:cNvCxnSpPr/>
          <p:nvPr/>
        </p:nvCxnSpPr>
        <p:spPr>
          <a:xfrm flipV="1">
            <a:off x="3741649" y="4635062"/>
            <a:ext cx="0" cy="221261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199561" y="4635062"/>
            <a:ext cx="0" cy="221261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64434" y="463506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18" name="Freeform 17"/>
          <p:cNvSpPr/>
          <p:nvPr/>
        </p:nvSpPr>
        <p:spPr>
          <a:xfrm>
            <a:off x="3735238" y="5477774"/>
            <a:ext cx="2104845" cy="1380226"/>
          </a:xfrm>
          <a:custGeom>
            <a:avLst/>
            <a:gdLst>
              <a:gd name="connsiteX0" fmla="*/ 0 w 2104845"/>
              <a:gd name="connsiteY0" fmla="*/ 0 h 1380226"/>
              <a:gd name="connsiteX1" fmla="*/ 8626 w 2104845"/>
              <a:gd name="connsiteY1" fmla="*/ 1371600 h 1380226"/>
              <a:gd name="connsiteX2" fmla="*/ 1923690 w 2104845"/>
              <a:gd name="connsiteY2" fmla="*/ 1380226 h 1380226"/>
              <a:gd name="connsiteX3" fmla="*/ 1846053 w 2104845"/>
              <a:gd name="connsiteY3" fmla="*/ 1345720 h 1380226"/>
              <a:gd name="connsiteX4" fmla="*/ 1915064 w 2104845"/>
              <a:gd name="connsiteY4" fmla="*/ 1328468 h 1380226"/>
              <a:gd name="connsiteX5" fmla="*/ 2104845 w 2104845"/>
              <a:gd name="connsiteY5" fmla="*/ 1311215 h 1380226"/>
              <a:gd name="connsiteX6" fmla="*/ 1984075 w 2104845"/>
              <a:gd name="connsiteY6" fmla="*/ 1276709 h 1380226"/>
              <a:gd name="connsiteX7" fmla="*/ 1785668 w 2104845"/>
              <a:gd name="connsiteY7" fmla="*/ 1285335 h 1380226"/>
              <a:gd name="connsiteX8" fmla="*/ 1518249 w 2104845"/>
              <a:gd name="connsiteY8" fmla="*/ 1293962 h 1380226"/>
              <a:gd name="connsiteX9" fmla="*/ 1086928 w 2104845"/>
              <a:gd name="connsiteY9" fmla="*/ 1293962 h 1380226"/>
              <a:gd name="connsiteX10" fmla="*/ 854015 w 2104845"/>
              <a:gd name="connsiteY10" fmla="*/ 1293962 h 1380226"/>
              <a:gd name="connsiteX11" fmla="*/ 862641 w 2104845"/>
              <a:gd name="connsiteY11" fmla="*/ 1328468 h 1380226"/>
              <a:gd name="connsiteX12" fmla="*/ 422694 w 2104845"/>
              <a:gd name="connsiteY12" fmla="*/ 1328468 h 1380226"/>
              <a:gd name="connsiteX13" fmla="*/ 258792 w 2104845"/>
              <a:gd name="connsiteY13" fmla="*/ 1319841 h 1380226"/>
              <a:gd name="connsiteX14" fmla="*/ 293298 w 2104845"/>
              <a:gd name="connsiteY14" fmla="*/ 1259456 h 1380226"/>
              <a:gd name="connsiteX15" fmla="*/ 310551 w 2104845"/>
              <a:gd name="connsiteY15" fmla="*/ 1224951 h 1380226"/>
              <a:gd name="connsiteX16" fmla="*/ 267419 w 2104845"/>
              <a:gd name="connsiteY16" fmla="*/ 1199071 h 1380226"/>
              <a:gd name="connsiteX17" fmla="*/ 276045 w 2104845"/>
              <a:gd name="connsiteY17" fmla="*/ 1121434 h 1380226"/>
              <a:gd name="connsiteX18" fmla="*/ 327804 w 2104845"/>
              <a:gd name="connsiteY18" fmla="*/ 1086928 h 1380226"/>
              <a:gd name="connsiteX19" fmla="*/ 448573 w 2104845"/>
              <a:gd name="connsiteY19" fmla="*/ 1061049 h 1380226"/>
              <a:gd name="connsiteX20" fmla="*/ 595222 w 2104845"/>
              <a:gd name="connsiteY20" fmla="*/ 1061049 h 1380226"/>
              <a:gd name="connsiteX21" fmla="*/ 776377 w 2104845"/>
              <a:gd name="connsiteY21" fmla="*/ 1061049 h 1380226"/>
              <a:gd name="connsiteX22" fmla="*/ 914400 w 2104845"/>
              <a:gd name="connsiteY22" fmla="*/ 1026543 h 1380226"/>
              <a:gd name="connsiteX23" fmla="*/ 1052422 w 2104845"/>
              <a:gd name="connsiteY23" fmla="*/ 1009290 h 1380226"/>
              <a:gd name="connsiteX24" fmla="*/ 914400 w 2104845"/>
              <a:gd name="connsiteY24" fmla="*/ 948905 h 1380226"/>
              <a:gd name="connsiteX25" fmla="*/ 724619 w 2104845"/>
              <a:gd name="connsiteY25" fmla="*/ 905773 h 1380226"/>
              <a:gd name="connsiteX26" fmla="*/ 552090 w 2104845"/>
              <a:gd name="connsiteY26" fmla="*/ 897147 h 1380226"/>
              <a:gd name="connsiteX27" fmla="*/ 388188 w 2104845"/>
              <a:gd name="connsiteY27" fmla="*/ 888520 h 1380226"/>
              <a:gd name="connsiteX28" fmla="*/ 267419 w 2104845"/>
              <a:gd name="connsiteY28" fmla="*/ 819509 h 1380226"/>
              <a:gd name="connsiteX29" fmla="*/ 301924 w 2104845"/>
              <a:gd name="connsiteY29" fmla="*/ 776377 h 1380226"/>
              <a:gd name="connsiteX30" fmla="*/ 414068 w 2104845"/>
              <a:gd name="connsiteY30" fmla="*/ 759124 h 1380226"/>
              <a:gd name="connsiteX31" fmla="*/ 569343 w 2104845"/>
              <a:gd name="connsiteY31" fmla="*/ 733245 h 1380226"/>
              <a:gd name="connsiteX32" fmla="*/ 802256 w 2104845"/>
              <a:gd name="connsiteY32" fmla="*/ 733245 h 1380226"/>
              <a:gd name="connsiteX33" fmla="*/ 1009290 w 2104845"/>
              <a:gd name="connsiteY33" fmla="*/ 733245 h 1380226"/>
              <a:gd name="connsiteX34" fmla="*/ 1138687 w 2104845"/>
              <a:gd name="connsiteY34" fmla="*/ 707366 h 1380226"/>
              <a:gd name="connsiteX35" fmla="*/ 1207698 w 2104845"/>
              <a:gd name="connsiteY35" fmla="*/ 698739 h 1380226"/>
              <a:gd name="connsiteX36" fmla="*/ 1164566 w 2104845"/>
              <a:gd name="connsiteY36" fmla="*/ 664234 h 1380226"/>
              <a:gd name="connsiteX37" fmla="*/ 1207698 w 2104845"/>
              <a:gd name="connsiteY37" fmla="*/ 629728 h 1380226"/>
              <a:gd name="connsiteX38" fmla="*/ 1345720 w 2104845"/>
              <a:gd name="connsiteY38" fmla="*/ 603849 h 1380226"/>
              <a:gd name="connsiteX39" fmla="*/ 1492370 w 2104845"/>
              <a:gd name="connsiteY39" fmla="*/ 586596 h 1380226"/>
              <a:gd name="connsiteX40" fmla="*/ 1621766 w 2104845"/>
              <a:gd name="connsiteY40" fmla="*/ 517584 h 1380226"/>
              <a:gd name="connsiteX41" fmla="*/ 1414732 w 2104845"/>
              <a:gd name="connsiteY41" fmla="*/ 517584 h 1380226"/>
              <a:gd name="connsiteX42" fmla="*/ 1104181 w 2104845"/>
              <a:gd name="connsiteY42" fmla="*/ 474452 h 1380226"/>
              <a:gd name="connsiteX43" fmla="*/ 871268 w 2104845"/>
              <a:gd name="connsiteY43" fmla="*/ 465826 h 1380226"/>
              <a:gd name="connsiteX44" fmla="*/ 672860 w 2104845"/>
              <a:gd name="connsiteY44" fmla="*/ 439947 h 1380226"/>
              <a:gd name="connsiteX45" fmla="*/ 508958 w 2104845"/>
              <a:gd name="connsiteY45" fmla="*/ 388188 h 1380226"/>
              <a:gd name="connsiteX46" fmla="*/ 500332 w 2104845"/>
              <a:gd name="connsiteY46" fmla="*/ 336430 h 1380226"/>
              <a:gd name="connsiteX47" fmla="*/ 517585 w 2104845"/>
              <a:gd name="connsiteY47" fmla="*/ 301924 h 1380226"/>
              <a:gd name="connsiteX48" fmla="*/ 646981 w 2104845"/>
              <a:gd name="connsiteY48" fmla="*/ 293298 h 1380226"/>
              <a:gd name="connsiteX49" fmla="*/ 785004 w 2104845"/>
              <a:gd name="connsiteY49" fmla="*/ 284671 h 1380226"/>
              <a:gd name="connsiteX50" fmla="*/ 836762 w 2104845"/>
              <a:gd name="connsiteY50" fmla="*/ 267418 h 1380226"/>
              <a:gd name="connsiteX51" fmla="*/ 836762 w 2104845"/>
              <a:gd name="connsiteY51" fmla="*/ 267418 h 1380226"/>
              <a:gd name="connsiteX52" fmla="*/ 612475 w 2104845"/>
              <a:gd name="connsiteY52" fmla="*/ 215660 h 1380226"/>
              <a:gd name="connsiteX53" fmla="*/ 457200 w 2104845"/>
              <a:gd name="connsiteY53" fmla="*/ 181154 h 1380226"/>
              <a:gd name="connsiteX54" fmla="*/ 405441 w 2104845"/>
              <a:gd name="connsiteY54" fmla="*/ 138022 h 1380226"/>
              <a:gd name="connsiteX55" fmla="*/ 448573 w 2104845"/>
              <a:gd name="connsiteY55" fmla="*/ 112143 h 1380226"/>
              <a:gd name="connsiteX56" fmla="*/ 552090 w 2104845"/>
              <a:gd name="connsiteY56" fmla="*/ 103517 h 1380226"/>
              <a:gd name="connsiteX57" fmla="*/ 560717 w 2104845"/>
              <a:gd name="connsiteY57" fmla="*/ 77637 h 1380226"/>
              <a:gd name="connsiteX58" fmla="*/ 448573 w 2104845"/>
              <a:gd name="connsiteY58" fmla="*/ 77637 h 1380226"/>
              <a:gd name="connsiteX59" fmla="*/ 370936 w 2104845"/>
              <a:gd name="connsiteY59" fmla="*/ 69011 h 1380226"/>
              <a:gd name="connsiteX60" fmla="*/ 284671 w 2104845"/>
              <a:gd name="connsiteY60" fmla="*/ 34505 h 1380226"/>
              <a:gd name="connsiteX61" fmla="*/ 250166 w 2104845"/>
              <a:gd name="connsiteY61" fmla="*/ 17252 h 1380226"/>
              <a:gd name="connsiteX62" fmla="*/ 0 w 2104845"/>
              <a:gd name="connsiteY62"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04845" h="1380226">
                <a:moveTo>
                  <a:pt x="0" y="0"/>
                </a:moveTo>
                <a:cubicBezTo>
                  <a:pt x="2875" y="457200"/>
                  <a:pt x="5751" y="914400"/>
                  <a:pt x="8626" y="1371600"/>
                </a:cubicBezTo>
                <a:lnTo>
                  <a:pt x="1923690" y="1380226"/>
                </a:lnTo>
                <a:lnTo>
                  <a:pt x="1846053" y="1345720"/>
                </a:lnTo>
                <a:lnTo>
                  <a:pt x="1915064" y="1328468"/>
                </a:lnTo>
                <a:lnTo>
                  <a:pt x="2104845" y="1311215"/>
                </a:lnTo>
                <a:lnTo>
                  <a:pt x="1984075" y="1276709"/>
                </a:lnTo>
                <a:lnTo>
                  <a:pt x="1785668" y="1285335"/>
                </a:lnTo>
                <a:lnTo>
                  <a:pt x="1518249" y="1293962"/>
                </a:lnTo>
                <a:lnTo>
                  <a:pt x="1086928" y="1293962"/>
                </a:lnTo>
                <a:lnTo>
                  <a:pt x="854015" y="1293962"/>
                </a:lnTo>
                <a:lnTo>
                  <a:pt x="862641" y="1328468"/>
                </a:lnTo>
                <a:lnTo>
                  <a:pt x="422694" y="1328468"/>
                </a:lnTo>
                <a:lnTo>
                  <a:pt x="258792" y="1319841"/>
                </a:lnTo>
                <a:lnTo>
                  <a:pt x="293298" y="1259456"/>
                </a:lnTo>
                <a:lnTo>
                  <a:pt x="310551" y="1224951"/>
                </a:lnTo>
                <a:lnTo>
                  <a:pt x="267419" y="1199071"/>
                </a:lnTo>
                <a:lnTo>
                  <a:pt x="276045" y="1121434"/>
                </a:lnTo>
                <a:lnTo>
                  <a:pt x="327804" y="1086928"/>
                </a:lnTo>
                <a:lnTo>
                  <a:pt x="448573" y="1061049"/>
                </a:lnTo>
                <a:lnTo>
                  <a:pt x="595222" y="1061049"/>
                </a:lnTo>
                <a:lnTo>
                  <a:pt x="776377" y="1061049"/>
                </a:lnTo>
                <a:lnTo>
                  <a:pt x="914400" y="1026543"/>
                </a:lnTo>
                <a:lnTo>
                  <a:pt x="1052422" y="1009290"/>
                </a:lnTo>
                <a:lnTo>
                  <a:pt x="914400" y="948905"/>
                </a:lnTo>
                <a:lnTo>
                  <a:pt x="724619" y="905773"/>
                </a:lnTo>
                <a:lnTo>
                  <a:pt x="552090" y="897147"/>
                </a:lnTo>
                <a:lnTo>
                  <a:pt x="388188" y="888520"/>
                </a:lnTo>
                <a:lnTo>
                  <a:pt x="267419" y="819509"/>
                </a:lnTo>
                <a:lnTo>
                  <a:pt x="301924" y="776377"/>
                </a:lnTo>
                <a:lnTo>
                  <a:pt x="414068" y="759124"/>
                </a:lnTo>
                <a:lnTo>
                  <a:pt x="569343" y="733245"/>
                </a:lnTo>
                <a:lnTo>
                  <a:pt x="802256" y="733245"/>
                </a:lnTo>
                <a:lnTo>
                  <a:pt x="1009290" y="733245"/>
                </a:lnTo>
                <a:lnTo>
                  <a:pt x="1138687" y="707366"/>
                </a:lnTo>
                <a:lnTo>
                  <a:pt x="1207698" y="698739"/>
                </a:lnTo>
                <a:lnTo>
                  <a:pt x="1164566" y="664234"/>
                </a:lnTo>
                <a:lnTo>
                  <a:pt x="1207698" y="629728"/>
                </a:lnTo>
                <a:lnTo>
                  <a:pt x="1345720" y="603849"/>
                </a:lnTo>
                <a:lnTo>
                  <a:pt x="1492370" y="586596"/>
                </a:lnTo>
                <a:lnTo>
                  <a:pt x="1621766" y="517584"/>
                </a:lnTo>
                <a:lnTo>
                  <a:pt x="1414732" y="517584"/>
                </a:lnTo>
                <a:lnTo>
                  <a:pt x="1104181" y="474452"/>
                </a:lnTo>
                <a:lnTo>
                  <a:pt x="871268" y="465826"/>
                </a:lnTo>
                <a:lnTo>
                  <a:pt x="672860" y="439947"/>
                </a:lnTo>
                <a:lnTo>
                  <a:pt x="508958" y="388188"/>
                </a:lnTo>
                <a:lnTo>
                  <a:pt x="500332" y="336430"/>
                </a:lnTo>
                <a:lnTo>
                  <a:pt x="517585" y="301924"/>
                </a:lnTo>
                <a:lnTo>
                  <a:pt x="646981" y="293298"/>
                </a:lnTo>
                <a:lnTo>
                  <a:pt x="785004" y="284671"/>
                </a:lnTo>
                <a:lnTo>
                  <a:pt x="836762" y="267418"/>
                </a:lnTo>
                <a:lnTo>
                  <a:pt x="836762" y="267418"/>
                </a:lnTo>
                <a:lnTo>
                  <a:pt x="612475" y="215660"/>
                </a:lnTo>
                <a:lnTo>
                  <a:pt x="457200" y="181154"/>
                </a:lnTo>
                <a:lnTo>
                  <a:pt x="405441" y="138022"/>
                </a:lnTo>
                <a:lnTo>
                  <a:pt x="448573" y="112143"/>
                </a:lnTo>
                <a:lnTo>
                  <a:pt x="552090" y="103517"/>
                </a:lnTo>
                <a:lnTo>
                  <a:pt x="560717" y="77637"/>
                </a:lnTo>
                <a:lnTo>
                  <a:pt x="448573" y="77637"/>
                </a:lnTo>
                <a:lnTo>
                  <a:pt x="370936" y="69011"/>
                </a:lnTo>
                <a:lnTo>
                  <a:pt x="284671" y="34505"/>
                </a:lnTo>
                <a:lnTo>
                  <a:pt x="250166" y="17252"/>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200284" y="4635062"/>
            <a:ext cx="0" cy="221262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200284" y="5016109"/>
            <a:ext cx="3379757" cy="923330"/>
            <a:chOff x="5200284" y="5016109"/>
            <a:chExt cx="3379757" cy="923330"/>
          </a:xfrm>
        </p:grpSpPr>
        <p:cxnSp>
          <p:nvCxnSpPr>
            <p:cNvPr id="21" name="Straight Arrow Connector 20"/>
            <p:cNvCxnSpPr>
              <a:stCxn id="22" idx="1"/>
            </p:cNvCxnSpPr>
            <p:nvPr/>
          </p:nvCxnSpPr>
          <p:spPr>
            <a:xfrm flipH="1">
              <a:off x="5200284" y="5477774"/>
              <a:ext cx="1104389" cy="2635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04673" y="5016109"/>
              <a:ext cx="2275368" cy="923330"/>
            </a:xfrm>
            <a:prstGeom prst="rect">
              <a:avLst/>
            </a:prstGeom>
            <a:solidFill>
              <a:schemeClr val="bg1"/>
            </a:solidFill>
            <a:ln>
              <a:solidFill>
                <a:srgbClr val="FF0000"/>
              </a:solidFill>
            </a:ln>
          </p:spPr>
          <p:txBody>
            <a:bodyPr wrap="square" rtlCol="0">
              <a:spAutoFit/>
            </a:bodyPr>
            <a:lstStyle/>
            <a:p>
              <a:pPr algn="ctr"/>
              <a:r>
                <a:rPr lang="en-US" dirty="0">
                  <a:solidFill>
                    <a:srgbClr val="FF0000"/>
                  </a:solidFill>
                </a:rPr>
                <a:t>From ground surface to 1,000 feet ≥ </a:t>
              </a:r>
              <a:r>
                <a:rPr lang="en-US" dirty="0" smtClean="0">
                  <a:solidFill>
                    <a:srgbClr val="FF0000"/>
                  </a:solidFill>
                </a:rPr>
                <a:t>3 ohms is USDW</a:t>
              </a:r>
              <a:endParaRPr lang="en-US" dirty="0">
                <a:solidFill>
                  <a:srgbClr val="FF0000"/>
                </a:solidFill>
              </a:endParaRPr>
            </a:p>
          </p:txBody>
        </p:sp>
      </p:grpSp>
    </p:spTree>
    <p:extLst>
      <p:ext uri="{BB962C8B-B14F-4D97-AF65-F5344CB8AC3E}">
        <p14:creationId xmlns:p14="http://schemas.microsoft.com/office/powerpoint/2010/main" val="301065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0"/>
            <a:ext cx="8142287"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99561" y="4635061"/>
            <a:ext cx="437859" cy="246221"/>
          </a:xfrm>
          <a:prstGeom prst="rect">
            <a:avLst/>
          </a:prstGeom>
          <a:noFill/>
        </p:spPr>
        <p:txBody>
          <a:bodyPr wrap="square" rtlCol="0">
            <a:spAutoFit/>
          </a:bodyPr>
          <a:lstStyle/>
          <a:p>
            <a:r>
              <a:rPr lang="en-US" sz="1000" b="1" dirty="0" smtClean="0">
                <a:solidFill>
                  <a:srgbClr val="FF0000"/>
                </a:solidFill>
              </a:rPr>
              <a:t>5</a:t>
            </a:r>
            <a:endParaRPr lang="en-US" sz="1000" b="1" dirty="0">
              <a:solidFill>
                <a:srgbClr val="FF0000"/>
              </a:solidFill>
            </a:endParaRPr>
          </a:p>
        </p:txBody>
      </p:sp>
      <p:cxnSp>
        <p:nvCxnSpPr>
          <p:cNvPr id="9" name="Straight Connector 8"/>
          <p:cNvCxnSpPr/>
          <p:nvPr/>
        </p:nvCxnSpPr>
        <p:spPr>
          <a:xfrm flipV="1">
            <a:off x="3741649" y="0"/>
            <a:ext cx="0" cy="684768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64434" y="463506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grpSp>
        <p:nvGrpSpPr>
          <p:cNvPr id="13" name="Group 12"/>
          <p:cNvGrpSpPr/>
          <p:nvPr/>
        </p:nvGrpSpPr>
        <p:grpSpPr>
          <a:xfrm>
            <a:off x="3735238" y="-8626"/>
            <a:ext cx="2674188" cy="6883879"/>
            <a:chOff x="3735238" y="-8626"/>
            <a:chExt cx="2674188" cy="6883879"/>
          </a:xfrm>
        </p:grpSpPr>
        <p:sp>
          <p:nvSpPr>
            <p:cNvPr id="6" name="Freeform 5"/>
            <p:cNvSpPr/>
            <p:nvPr/>
          </p:nvSpPr>
          <p:spPr>
            <a:xfrm>
              <a:off x="3735238" y="-8626"/>
              <a:ext cx="2631056" cy="4718649"/>
            </a:xfrm>
            <a:custGeom>
              <a:avLst/>
              <a:gdLst>
                <a:gd name="connsiteX0" fmla="*/ 2510287 w 2631056"/>
                <a:gd name="connsiteY0" fmla="*/ 4718649 h 4718649"/>
                <a:gd name="connsiteX1" fmla="*/ 0 w 2631056"/>
                <a:gd name="connsiteY1" fmla="*/ 4718649 h 4718649"/>
                <a:gd name="connsiteX2" fmla="*/ 8626 w 2631056"/>
                <a:gd name="connsiteY2" fmla="*/ 8626 h 4718649"/>
                <a:gd name="connsiteX3" fmla="*/ 327804 w 2631056"/>
                <a:gd name="connsiteY3" fmla="*/ 0 h 4718649"/>
                <a:gd name="connsiteX4" fmla="*/ 276045 w 2631056"/>
                <a:gd name="connsiteY4" fmla="*/ 69011 h 4718649"/>
                <a:gd name="connsiteX5" fmla="*/ 276045 w 2631056"/>
                <a:gd name="connsiteY5" fmla="*/ 69011 h 4718649"/>
                <a:gd name="connsiteX6" fmla="*/ 905773 w 2631056"/>
                <a:gd name="connsiteY6" fmla="*/ 94890 h 4718649"/>
                <a:gd name="connsiteX7" fmla="*/ 905773 w 2631056"/>
                <a:gd name="connsiteY7" fmla="*/ 60384 h 4718649"/>
                <a:gd name="connsiteX8" fmla="*/ 1250830 w 2631056"/>
                <a:gd name="connsiteY8" fmla="*/ 69011 h 4718649"/>
                <a:gd name="connsiteX9" fmla="*/ 1492370 w 2631056"/>
                <a:gd name="connsiteY9" fmla="*/ 69011 h 4718649"/>
                <a:gd name="connsiteX10" fmla="*/ 1690777 w 2631056"/>
                <a:gd name="connsiteY10" fmla="*/ 51758 h 4718649"/>
                <a:gd name="connsiteX11" fmla="*/ 2078966 w 2631056"/>
                <a:gd name="connsiteY11" fmla="*/ 43132 h 4718649"/>
                <a:gd name="connsiteX12" fmla="*/ 2165230 w 2631056"/>
                <a:gd name="connsiteY12" fmla="*/ 43132 h 4718649"/>
                <a:gd name="connsiteX13" fmla="*/ 2070339 w 2631056"/>
                <a:gd name="connsiteY13" fmla="*/ 77637 h 4718649"/>
                <a:gd name="connsiteX14" fmla="*/ 1897811 w 2631056"/>
                <a:gd name="connsiteY14" fmla="*/ 77637 h 4718649"/>
                <a:gd name="connsiteX15" fmla="*/ 1897811 w 2631056"/>
                <a:gd name="connsiteY15" fmla="*/ 77637 h 4718649"/>
                <a:gd name="connsiteX16" fmla="*/ 1846053 w 2631056"/>
                <a:gd name="connsiteY16" fmla="*/ 112143 h 4718649"/>
                <a:gd name="connsiteX17" fmla="*/ 1932317 w 2631056"/>
                <a:gd name="connsiteY17" fmla="*/ 129396 h 4718649"/>
                <a:gd name="connsiteX18" fmla="*/ 2130724 w 2631056"/>
                <a:gd name="connsiteY18" fmla="*/ 138022 h 4718649"/>
                <a:gd name="connsiteX19" fmla="*/ 2199736 w 2631056"/>
                <a:gd name="connsiteY19" fmla="*/ 138022 h 4718649"/>
                <a:gd name="connsiteX20" fmla="*/ 2277373 w 2631056"/>
                <a:gd name="connsiteY20" fmla="*/ 172528 h 4718649"/>
                <a:gd name="connsiteX21" fmla="*/ 2182483 w 2631056"/>
                <a:gd name="connsiteY21" fmla="*/ 198407 h 4718649"/>
                <a:gd name="connsiteX22" fmla="*/ 2035834 w 2631056"/>
                <a:gd name="connsiteY22" fmla="*/ 198407 h 4718649"/>
                <a:gd name="connsiteX23" fmla="*/ 1915064 w 2631056"/>
                <a:gd name="connsiteY23" fmla="*/ 293298 h 4718649"/>
                <a:gd name="connsiteX24" fmla="*/ 1949570 w 2631056"/>
                <a:gd name="connsiteY24" fmla="*/ 319177 h 4718649"/>
                <a:gd name="connsiteX25" fmla="*/ 1880558 w 2631056"/>
                <a:gd name="connsiteY25" fmla="*/ 370935 h 4718649"/>
                <a:gd name="connsiteX26" fmla="*/ 1777041 w 2631056"/>
                <a:gd name="connsiteY26" fmla="*/ 370935 h 4718649"/>
                <a:gd name="connsiteX27" fmla="*/ 1708030 w 2631056"/>
                <a:gd name="connsiteY27" fmla="*/ 396815 h 4718649"/>
                <a:gd name="connsiteX28" fmla="*/ 1647645 w 2631056"/>
                <a:gd name="connsiteY28" fmla="*/ 414068 h 4718649"/>
                <a:gd name="connsiteX29" fmla="*/ 1699404 w 2631056"/>
                <a:gd name="connsiteY29" fmla="*/ 491705 h 4718649"/>
                <a:gd name="connsiteX30" fmla="*/ 1837426 w 2631056"/>
                <a:gd name="connsiteY30" fmla="*/ 543464 h 4718649"/>
                <a:gd name="connsiteX31" fmla="*/ 1932317 w 2631056"/>
                <a:gd name="connsiteY31" fmla="*/ 569343 h 4718649"/>
                <a:gd name="connsiteX32" fmla="*/ 2035834 w 2631056"/>
                <a:gd name="connsiteY32" fmla="*/ 577969 h 4718649"/>
                <a:gd name="connsiteX33" fmla="*/ 2130724 w 2631056"/>
                <a:gd name="connsiteY33" fmla="*/ 586596 h 4718649"/>
                <a:gd name="connsiteX34" fmla="*/ 2286000 w 2631056"/>
                <a:gd name="connsiteY34" fmla="*/ 681486 h 4718649"/>
                <a:gd name="connsiteX35" fmla="*/ 2311879 w 2631056"/>
                <a:gd name="connsiteY35" fmla="*/ 707366 h 4718649"/>
                <a:gd name="connsiteX36" fmla="*/ 2225615 w 2631056"/>
                <a:gd name="connsiteY36" fmla="*/ 759124 h 4718649"/>
                <a:gd name="connsiteX37" fmla="*/ 2277373 w 2631056"/>
                <a:gd name="connsiteY37" fmla="*/ 776377 h 4718649"/>
                <a:gd name="connsiteX38" fmla="*/ 2329132 w 2631056"/>
                <a:gd name="connsiteY38" fmla="*/ 810883 h 4718649"/>
                <a:gd name="connsiteX39" fmla="*/ 2311879 w 2631056"/>
                <a:gd name="connsiteY39" fmla="*/ 845388 h 4718649"/>
                <a:gd name="connsiteX40" fmla="*/ 2398143 w 2631056"/>
                <a:gd name="connsiteY40" fmla="*/ 871268 h 4718649"/>
                <a:gd name="connsiteX41" fmla="*/ 2337758 w 2631056"/>
                <a:gd name="connsiteY41" fmla="*/ 897147 h 4718649"/>
                <a:gd name="connsiteX42" fmla="*/ 2216988 w 2631056"/>
                <a:gd name="connsiteY42" fmla="*/ 914400 h 4718649"/>
                <a:gd name="connsiteX43" fmla="*/ 2087592 w 2631056"/>
                <a:gd name="connsiteY43" fmla="*/ 931652 h 4718649"/>
                <a:gd name="connsiteX44" fmla="*/ 1932317 w 2631056"/>
                <a:gd name="connsiteY44" fmla="*/ 940279 h 4718649"/>
                <a:gd name="connsiteX45" fmla="*/ 1785668 w 2631056"/>
                <a:gd name="connsiteY45" fmla="*/ 957532 h 4718649"/>
                <a:gd name="connsiteX46" fmla="*/ 1820173 w 2631056"/>
                <a:gd name="connsiteY46" fmla="*/ 983411 h 4718649"/>
                <a:gd name="connsiteX47" fmla="*/ 1940943 w 2631056"/>
                <a:gd name="connsiteY47" fmla="*/ 1017917 h 4718649"/>
                <a:gd name="connsiteX48" fmla="*/ 2061713 w 2631056"/>
                <a:gd name="connsiteY48" fmla="*/ 1017917 h 4718649"/>
                <a:gd name="connsiteX49" fmla="*/ 2147977 w 2631056"/>
                <a:gd name="connsiteY49" fmla="*/ 1017917 h 4718649"/>
                <a:gd name="connsiteX50" fmla="*/ 2182483 w 2631056"/>
                <a:gd name="connsiteY50" fmla="*/ 1069675 h 4718649"/>
                <a:gd name="connsiteX51" fmla="*/ 2268747 w 2631056"/>
                <a:gd name="connsiteY51" fmla="*/ 1095554 h 4718649"/>
                <a:gd name="connsiteX52" fmla="*/ 2432649 w 2631056"/>
                <a:gd name="connsiteY52" fmla="*/ 1173192 h 4718649"/>
                <a:gd name="connsiteX53" fmla="*/ 2329132 w 2631056"/>
                <a:gd name="connsiteY53" fmla="*/ 1224951 h 4718649"/>
                <a:gd name="connsiteX54" fmla="*/ 2372264 w 2631056"/>
                <a:gd name="connsiteY54" fmla="*/ 1311215 h 4718649"/>
                <a:gd name="connsiteX55" fmla="*/ 2337758 w 2631056"/>
                <a:gd name="connsiteY55" fmla="*/ 1388852 h 4718649"/>
                <a:gd name="connsiteX56" fmla="*/ 2251494 w 2631056"/>
                <a:gd name="connsiteY56" fmla="*/ 1449237 h 4718649"/>
                <a:gd name="connsiteX57" fmla="*/ 2277373 w 2631056"/>
                <a:gd name="connsiteY57" fmla="*/ 1552754 h 4718649"/>
                <a:gd name="connsiteX58" fmla="*/ 2277373 w 2631056"/>
                <a:gd name="connsiteY58" fmla="*/ 1552754 h 4718649"/>
                <a:gd name="connsiteX59" fmla="*/ 2165230 w 2631056"/>
                <a:gd name="connsiteY59" fmla="*/ 1613139 h 4718649"/>
                <a:gd name="connsiteX60" fmla="*/ 2027207 w 2631056"/>
                <a:gd name="connsiteY60" fmla="*/ 1613139 h 4718649"/>
                <a:gd name="connsiteX61" fmla="*/ 1940943 w 2631056"/>
                <a:gd name="connsiteY61" fmla="*/ 1630392 h 4718649"/>
                <a:gd name="connsiteX62" fmla="*/ 2087592 w 2631056"/>
                <a:gd name="connsiteY62" fmla="*/ 1690777 h 4718649"/>
                <a:gd name="connsiteX63" fmla="*/ 2268747 w 2631056"/>
                <a:gd name="connsiteY63" fmla="*/ 1716656 h 4718649"/>
                <a:gd name="connsiteX64" fmla="*/ 2329132 w 2631056"/>
                <a:gd name="connsiteY64" fmla="*/ 1742535 h 4718649"/>
                <a:gd name="connsiteX65" fmla="*/ 2432649 w 2631056"/>
                <a:gd name="connsiteY65" fmla="*/ 1759788 h 4718649"/>
                <a:gd name="connsiteX66" fmla="*/ 2536166 w 2631056"/>
                <a:gd name="connsiteY66" fmla="*/ 1768415 h 4718649"/>
                <a:gd name="connsiteX67" fmla="*/ 2415396 w 2631056"/>
                <a:gd name="connsiteY67" fmla="*/ 1802920 h 4718649"/>
                <a:gd name="connsiteX68" fmla="*/ 2286000 w 2631056"/>
                <a:gd name="connsiteY68" fmla="*/ 1811547 h 4718649"/>
                <a:gd name="connsiteX69" fmla="*/ 2122098 w 2631056"/>
                <a:gd name="connsiteY69" fmla="*/ 1889184 h 4718649"/>
                <a:gd name="connsiteX70" fmla="*/ 2035834 w 2631056"/>
                <a:gd name="connsiteY70" fmla="*/ 1871932 h 4718649"/>
                <a:gd name="connsiteX71" fmla="*/ 1863305 w 2631056"/>
                <a:gd name="connsiteY71" fmla="*/ 1889184 h 4718649"/>
                <a:gd name="connsiteX72" fmla="*/ 1751162 w 2631056"/>
                <a:gd name="connsiteY72" fmla="*/ 1889184 h 4718649"/>
                <a:gd name="connsiteX73" fmla="*/ 1587260 w 2631056"/>
                <a:gd name="connsiteY73" fmla="*/ 1940943 h 4718649"/>
                <a:gd name="connsiteX74" fmla="*/ 1587260 w 2631056"/>
                <a:gd name="connsiteY74" fmla="*/ 1975449 h 4718649"/>
                <a:gd name="connsiteX75" fmla="*/ 1639019 w 2631056"/>
                <a:gd name="connsiteY75" fmla="*/ 2009954 h 4718649"/>
                <a:gd name="connsiteX76" fmla="*/ 1639019 w 2631056"/>
                <a:gd name="connsiteY76" fmla="*/ 2070339 h 4718649"/>
                <a:gd name="connsiteX77" fmla="*/ 1768415 w 2631056"/>
                <a:gd name="connsiteY77" fmla="*/ 2078966 h 4718649"/>
                <a:gd name="connsiteX78" fmla="*/ 1854679 w 2631056"/>
                <a:gd name="connsiteY78" fmla="*/ 2104845 h 4718649"/>
                <a:gd name="connsiteX79" fmla="*/ 1751162 w 2631056"/>
                <a:gd name="connsiteY79" fmla="*/ 2122098 h 4718649"/>
                <a:gd name="connsiteX80" fmla="*/ 1742536 w 2631056"/>
                <a:gd name="connsiteY80" fmla="*/ 2156603 h 4718649"/>
                <a:gd name="connsiteX81" fmla="*/ 1656271 w 2631056"/>
                <a:gd name="connsiteY81" fmla="*/ 2182483 h 4718649"/>
                <a:gd name="connsiteX82" fmla="*/ 1690777 w 2631056"/>
                <a:gd name="connsiteY82" fmla="*/ 2216988 h 4718649"/>
                <a:gd name="connsiteX83" fmla="*/ 1837426 w 2631056"/>
                <a:gd name="connsiteY83" fmla="*/ 2242868 h 4718649"/>
                <a:gd name="connsiteX84" fmla="*/ 1992702 w 2631056"/>
                <a:gd name="connsiteY84" fmla="*/ 2242868 h 4718649"/>
                <a:gd name="connsiteX85" fmla="*/ 2182483 w 2631056"/>
                <a:gd name="connsiteY85" fmla="*/ 2260120 h 4718649"/>
                <a:gd name="connsiteX86" fmla="*/ 2329132 w 2631056"/>
                <a:gd name="connsiteY86" fmla="*/ 2320505 h 4718649"/>
                <a:gd name="connsiteX87" fmla="*/ 2329132 w 2631056"/>
                <a:gd name="connsiteY87" fmla="*/ 2372264 h 4718649"/>
                <a:gd name="connsiteX88" fmla="*/ 2268747 w 2631056"/>
                <a:gd name="connsiteY88" fmla="*/ 2449901 h 4718649"/>
                <a:gd name="connsiteX89" fmla="*/ 2268747 w 2631056"/>
                <a:gd name="connsiteY89" fmla="*/ 2449901 h 4718649"/>
                <a:gd name="connsiteX90" fmla="*/ 2104845 w 2631056"/>
                <a:gd name="connsiteY90" fmla="*/ 2493034 h 4718649"/>
                <a:gd name="connsiteX91" fmla="*/ 1820173 w 2631056"/>
                <a:gd name="connsiteY91" fmla="*/ 2518913 h 4718649"/>
                <a:gd name="connsiteX92" fmla="*/ 1682151 w 2631056"/>
                <a:gd name="connsiteY92" fmla="*/ 2527539 h 4718649"/>
                <a:gd name="connsiteX93" fmla="*/ 1483743 w 2631056"/>
                <a:gd name="connsiteY93" fmla="*/ 2562045 h 4718649"/>
                <a:gd name="connsiteX94" fmla="*/ 1708030 w 2631056"/>
                <a:gd name="connsiteY94" fmla="*/ 2587924 h 4718649"/>
                <a:gd name="connsiteX95" fmla="*/ 1759788 w 2631056"/>
                <a:gd name="connsiteY95" fmla="*/ 2605177 h 4718649"/>
                <a:gd name="connsiteX96" fmla="*/ 1690777 w 2631056"/>
                <a:gd name="connsiteY96" fmla="*/ 2622430 h 4718649"/>
                <a:gd name="connsiteX97" fmla="*/ 1777041 w 2631056"/>
                <a:gd name="connsiteY97" fmla="*/ 2656935 h 4718649"/>
                <a:gd name="connsiteX98" fmla="*/ 1768415 w 2631056"/>
                <a:gd name="connsiteY98" fmla="*/ 2708694 h 4718649"/>
                <a:gd name="connsiteX99" fmla="*/ 1828800 w 2631056"/>
                <a:gd name="connsiteY99" fmla="*/ 2743200 h 4718649"/>
                <a:gd name="connsiteX100" fmla="*/ 1863305 w 2631056"/>
                <a:gd name="connsiteY100" fmla="*/ 2760452 h 4718649"/>
                <a:gd name="connsiteX101" fmla="*/ 2061713 w 2631056"/>
                <a:gd name="connsiteY101" fmla="*/ 2794958 h 4718649"/>
                <a:gd name="connsiteX102" fmla="*/ 2173856 w 2631056"/>
                <a:gd name="connsiteY102" fmla="*/ 2794958 h 4718649"/>
                <a:gd name="connsiteX103" fmla="*/ 2260120 w 2631056"/>
                <a:gd name="connsiteY103" fmla="*/ 2838090 h 4718649"/>
                <a:gd name="connsiteX104" fmla="*/ 2216988 w 2631056"/>
                <a:gd name="connsiteY104" fmla="*/ 2889849 h 4718649"/>
                <a:gd name="connsiteX105" fmla="*/ 2113471 w 2631056"/>
                <a:gd name="connsiteY105" fmla="*/ 2889849 h 4718649"/>
                <a:gd name="connsiteX106" fmla="*/ 2001328 w 2631056"/>
                <a:gd name="connsiteY106" fmla="*/ 2915728 h 4718649"/>
                <a:gd name="connsiteX107" fmla="*/ 1940943 w 2631056"/>
                <a:gd name="connsiteY107" fmla="*/ 2958860 h 4718649"/>
                <a:gd name="connsiteX108" fmla="*/ 2208362 w 2631056"/>
                <a:gd name="connsiteY108" fmla="*/ 2958860 h 4718649"/>
                <a:gd name="connsiteX109" fmla="*/ 2415396 w 2631056"/>
                <a:gd name="connsiteY109" fmla="*/ 2967486 h 4718649"/>
                <a:gd name="connsiteX110" fmla="*/ 2527539 w 2631056"/>
                <a:gd name="connsiteY110" fmla="*/ 3010618 h 4718649"/>
                <a:gd name="connsiteX111" fmla="*/ 2389517 w 2631056"/>
                <a:gd name="connsiteY111" fmla="*/ 3027871 h 4718649"/>
                <a:gd name="connsiteX112" fmla="*/ 2320505 w 2631056"/>
                <a:gd name="connsiteY112" fmla="*/ 3036498 h 4718649"/>
                <a:gd name="connsiteX113" fmla="*/ 2216988 w 2631056"/>
                <a:gd name="connsiteY113" fmla="*/ 3079630 h 4718649"/>
                <a:gd name="connsiteX114" fmla="*/ 2199736 w 2631056"/>
                <a:gd name="connsiteY114" fmla="*/ 3131388 h 4718649"/>
                <a:gd name="connsiteX115" fmla="*/ 2337758 w 2631056"/>
                <a:gd name="connsiteY115" fmla="*/ 3183147 h 4718649"/>
                <a:gd name="connsiteX116" fmla="*/ 2260120 w 2631056"/>
                <a:gd name="connsiteY116" fmla="*/ 3217652 h 4718649"/>
                <a:gd name="connsiteX117" fmla="*/ 2216988 w 2631056"/>
                <a:gd name="connsiteY117" fmla="*/ 3295290 h 4718649"/>
                <a:gd name="connsiteX118" fmla="*/ 2182483 w 2631056"/>
                <a:gd name="connsiteY118" fmla="*/ 3390181 h 4718649"/>
                <a:gd name="connsiteX119" fmla="*/ 2294626 w 2631056"/>
                <a:gd name="connsiteY119" fmla="*/ 3390181 h 4718649"/>
                <a:gd name="connsiteX120" fmla="*/ 2199736 w 2631056"/>
                <a:gd name="connsiteY120" fmla="*/ 3416060 h 4718649"/>
                <a:gd name="connsiteX121" fmla="*/ 2096219 w 2631056"/>
                <a:gd name="connsiteY121" fmla="*/ 3433313 h 4718649"/>
                <a:gd name="connsiteX122" fmla="*/ 2027207 w 2631056"/>
                <a:gd name="connsiteY122" fmla="*/ 3485071 h 4718649"/>
                <a:gd name="connsiteX123" fmla="*/ 1932317 w 2631056"/>
                <a:gd name="connsiteY123" fmla="*/ 3502324 h 4718649"/>
                <a:gd name="connsiteX124" fmla="*/ 1828800 w 2631056"/>
                <a:gd name="connsiteY124" fmla="*/ 3502324 h 4718649"/>
                <a:gd name="connsiteX125" fmla="*/ 1716656 w 2631056"/>
                <a:gd name="connsiteY125" fmla="*/ 3519577 h 4718649"/>
                <a:gd name="connsiteX126" fmla="*/ 1854679 w 2631056"/>
                <a:gd name="connsiteY126" fmla="*/ 3545456 h 4718649"/>
                <a:gd name="connsiteX127" fmla="*/ 1966822 w 2631056"/>
                <a:gd name="connsiteY127" fmla="*/ 3562709 h 4718649"/>
                <a:gd name="connsiteX128" fmla="*/ 1923690 w 2631056"/>
                <a:gd name="connsiteY128" fmla="*/ 3597215 h 4718649"/>
                <a:gd name="connsiteX129" fmla="*/ 1759788 w 2631056"/>
                <a:gd name="connsiteY129" fmla="*/ 3631720 h 4718649"/>
                <a:gd name="connsiteX130" fmla="*/ 1759788 w 2631056"/>
                <a:gd name="connsiteY130" fmla="*/ 3631720 h 4718649"/>
                <a:gd name="connsiteX131" fmla="*/ 1915064 w 2631056"/>
                <a:gd name="connsiteY131" fmla="*/ 3692105 h 4718649"/>
                <a:gd name="connsiteX132" fmla="*/ 2096219 w 2631056"/>
                <a:gd name="connsiteY132" fmla="*/ 3717984 h 4718649"/>
                <a:gd name="connsiteX133" fmla="*/ 2096219 w 2631056"/>
                <a:gd name="connsiteY133" fmla="*/ 3717984 h 4718649"/>
                <a:gd name="connsiteX134" fmla="*/ 2242868 w 2631056"/>
                <a:gd name="connsiteY134" fmla="*/ 3804249 h 4718649"/>
                <a:gd name="connsiteX135" fmla="*/ 2380890 w 2631056"/>
                <a:gd name="connsiteY135" fmla="*/ 3916392 h 4718649"/>
                <a:gd name="connsiteX136" fmla="*/ 2424022 w 2631056"/>
                <a:gd name="connsiteY136" fmla="*/ 3985403 h 4718649"/>
                <a:gd name="connsiteX137" fmla="*/ 2311879 w 2631056"/>
                <a:gd name="connsiteY137" fmla="*/ 4071668 h 4718649"/>
                <a:gd name="connsiteX138" fmla="*/ 2260120 w 2631056"/>
                <a:gd name="connsiteY138" fmla="*/ 4157932 h 4718649"/>
                <a:gd name="connsiteX139" fmla="*/ 2398143 w 2631056"/>
                <a:gd name="connsiteY139" fmla="*/ 4183811 h 4718649"/>
                <a:gd name="connsiteX140" fmla="*/ 2570671 w 2631056"/>
                <a:gd name="connsiteY140" fmla="*/ 4218317 h 4718649"/>
                <a:gd name="connsiteX141" fmla="*/ 2570671 w 2631056"/>
                <a:gd name="connsiteY141" fmla="*/ 4218317 h 4718649"/>
                <a:gd name="connsiteX142" fmla="*/ 2622430 w 2631056"/>
                <a:gd name="connsiteY142" fmla="*/ 4321834 h 4718649"/>
                <a:gd name="connsiteX143" fmla="*/ 2596551 w 2631056"/>
                <a:gd name="connsiteY143" fmla="*/ 4373592 h 4718649"/>
                <a:gd name="connsiteX144" fmla="*/ 2596551 w 2631056"/>
                <a:gd name="connsiteY144" fmla="*/ 4502988 h 4718649"/>
                <a:gd name="connsiteX145" fmla="*/ 2631056 w 2631056"/>
                <a:gd name="connsiteY145" fmla="*/ 4546120 h 4718649"/>
                <a:gd name="connsiteX146" fmla="*/ 2570671 w 2631056"/>
                <a:gd name="connsiteY146" fmla="*/ 4572000 h 4718649"/>
                <a:gd name="connsiteX147" fmla="*/ 2587924 w 2631056"/>
                <a:gd name="connsiteY147" fmla="*/ 4606505 h 4718649"/>
                <a:gd name="connsiteX148" fmla="*/ 2553419 w 2631056"/>
                <a:gd name="connsiteY148" fmla="*/ 4684143 h 4718649"/>
                <a:gd name="connsiteX149" fmla="*/ 2510287 w 2631056"/>
                <a:gd name="connsiteY149" fmla="*/ 4718649 h 4718649"/>
                <a:gd name="connsiteX0" fmla="*/ 2510287 w 2631056"/>
                <a:gd name="connsiteY0" fmla="*/ 4718649 h 4718649"/>
                <a:gd name="connsiteX1" fmla="*/ 0 w 2631056"/>
                <a:gd name="connsiteY1" fmla="*/ 4718649 h 4718649"/>
                <a:gd name="connsiteX2" fmla="*/ 8626 w 2631056"/>
                <a:gd name="connsiteY2" fmla="*/ 8626 h 4718649"/>
                <a:gd name="connsiteX3" fmla="*/ 327804 w 2631056"/>
                <a:gd name="connsiteY3" fmla="*/ 0 h 4718649"/>
                <a:gd name="connsiteX4" fmla="*/ 276045 w 2631056"/>
                <a:gd name="connsiteY4" fmla="*/ 69011 h 4718649"/>
                <a:gd name="connsiteX5" fmla="*/ 276045 w 2631056"/>
                <a:gd name="connsiteY5" fmla="*/ 69011 h 4718649"/>
                <a:gd name="connsiteX6" fmla="*/ 905773 w 2631056"/>
                <a:gd name="connsiteY6" fmla="*/ 94890 h 4718649"/>
                <a:gd name="connsiteX7" fmla="*/ 905773 w 2631056"/>
                <a:gd name="connsiteY7" fmla="*/ 60384 h 4718649"/>
                <a:gd name="connsiteX8" fmla="*/ 1250830 w 2631056"/>
                <a:gd name="connsiteY8" fmla="*/ 69011 h 4718649"/>
                <a:gd name="connsiteX9" fmla="*/ 1492370 w 2631056"/>
                <a:gd name="connsiteY9" fmla="*/ 69011 h 4718649"/>
                <a:gd name="connsiteX10" fmla="*/ 1690777 w 2631056"/>
                <a:gd name="connsiteY10" fmla="*/ 51758 h 4718649"/>
                <a:gd name="connsiteX11" fmla="*/ 2078966 w 2631056"/>
                <a:gd name="connsiteY11" fmla="*/ 43132 h 4718649"/>
                <a:gd name="connsiteX12" fmla="*/ 2165230 w 2631056"/>
                <a:gd name="connsiteY12" fmla="*/ 43132 h 4718649"/>
                <a:gd name="connsiteX13" fmla="*/ 2070339 w 2631056"/>
                <a:gd name="connsiteY13" fmla="*/ 77637 h 4718649"/>
                <a:gd name="connsiteX14" fmla="*/ 1897811 w 2631056"/>
                <a:gd name="connsiteY14" fmla="*/ 77637 h 4718649"/>
                <a:gd name="connsiteX15" fmla="*/ 1897811 w 2631056"/>
                <a:gd name="connsiteY15" fmla="*/ 77637 h 4718649"/>
                <a:gd name="connsiteX16" fmla="*/ 1846053 w 2631056"/>
                <a:gd name="connsiteY16" fmla="*/ 112143 h 4718649"/>
                <a:gd name="connsiteX17" fmla="*/ 1932317 w 2631056"/>
                <a:gd name="connsiteY17" fmla="*/ 129396 h 4718649"/>
                <a:gd name="connsiteX18" fmla="*/ 2130724 w 2631056"/>
                <a:gd name="connsiteY18" fmla="*/ 138022 h 4718649"/>
                <a:gd name="connsiteX19" fmla="*/ 2199736 w 2631056"/>
                <a:gd name="connsiteY19" fmla="*/ 138022 h 4718649"/>
                <a:gd name="connsiteX20" fmla="*/ 2277373 w 2631056"/>
                <a:gd name="connsiteY20" fmla="*/ 172528 h 4718649"/>
                <a:gd name="connsiteX21" fmla="*/ 2182483 w 2631056"/>
                <a:gd name="connsiteY21" fmla="*/ 198407 h 4718649"/>
                <a:gd name="connsiteX22" fmla="*/ 2035834 w 2631056"/>
                <a:gd name="connsiteY22" fmla="*/ 198407 h 4718649"/>
                <a:gd name="connsiteX23" fmla="*/ 1915064 w 2631056"/>
                <a:gd name="connsiteY23" fmla="*/ 293298 h 4718649"/>
                <a:gd name="connsiteX24" fmla="*/ 1949570 w 2631056"/>
                <a:gd name="connsiteY24" fmla="*/ 319177 h 4718649"/>
                <a:gd name="connsiteX25" fmla="*/ 1880558 w 2631056"/>
                <a:gd name="connsiteY25" fmla="*/ 370935 h 4718649"/>
                <a:gd name="connsiteX26" fmla="*/ 1777041 w 2631056"/>
                <a:gd name="connsiteY26" fmla="*/ 370935 h 4718649"/>
                <a:gd name="connsiteX27" fmla="*/ 1708030 w 2631056"/>
                <a:gd name="connsiteY27" fmla="*/ 396815 h 4718649"/>
                <a:gd name="connsiteX28" fmla="*/ 1647645 w 2631056"/>
                <a:gd name="connsiteY28" fmla="*/ 414068 h 4718649"/>
                <a:gd name="connsiteX29" fmla="*/ 1699404 w 2631056"/>
                <a:gd name="connsiteY29" fmla="*/ 491705 h 4718649"/>
                <a:gd name="connsiteX30" fmla="*/ 1837426 w 2631056"/>
                <a:gd name="connsiteY30" fmla="*/ 543464 h 4718649"/>
                <a:gd name="connsiteX31" fmla="*/ 1932317 w 2631056"/>
                <a:gd name="connsiteY31" fmla="*/ 569343 h 4718649"/>
                <a:gd name="connsiteX32" fmla="*/ 2035834 w 2631056"/>
                <a:gd name="connsiteY32" fmla="*/ 577969 h 4718649"/>
                <a:gd name="connsiteX33" fmla="*/ 2130724 w 2631056"/>
                <a:gd name="connsiteY33" fmla="*/ 586596 h 4718649"/>
                <a:gd name="connsiteX34" fmla="*/ 2286000 w 2631056"/>
                <a:gd name="connsiteY34" fmla="*/ 681486 h 4718649"/>
                <a:gd name="connsiteX35" fmla="*/ 2311879 w 2631056"/>
                <a:gd name="connsiteY35" fmla="*/ 707366 h 4718649"/>
                <a:gd name="connsiteX36" fmla="*/ 2225615 w 2631056"/>
                <a:gd name="connsiteY36" fmla="*/ 759124 h 4718649"/>
                <a:gd name="connsiteX37" fmla="*/ 2277373 w 2631056"/>
                <a:gd name="connsiteY37" fmla="*/ 776377 h 4718649"/>
                <a:gd name="connsiteX38" fmla="*/ 2329132 w 2631056"/>
                <a:gd name="connsiteY38" fmla="*/ 810883 h 4718649"/>
                <a:gd name="connsiteX39" fmla="*/ 2311879 w 2631056"/>
                <a:gd name="connsiteY39" fmla="*/ 845388 h 4718649"/>
                <a:gd name="connsiteX40" fmla="*/ 2398143 w 2631056"/>
                <a:gd name="connsiteY40" fmla="*/ 871268 h 4718649"/>
                <a:gd name="connsiteX41" fmla="*/ 2337758 w 2631056"/>
                <a:gd name="connsiteY41" fmla="*/ 897147 h 4718649"/>
                <a:gd name="connsiteX42" fmla="*/ 2216988 w 2631056"/>
                <a:gd name="connsiteY42" fmla="*/ 914400 h 4718649"/>
                <a:gd name="connsiteX43" fmla="*/ 2087592 w 2631056"/>
                <a:gd name="connsiteY43" fmla="*/ 931652 h 4718649"/>
                <a:gd name="connsiteX44" fmla="*/ 1932317 w 2631056"/>
                <a:gd name="connsiteY44" fmla="*/ 940279 h 4718649"/>
                <a:gd name="connsiteX45" fmla="*/ 1785668 w 2631056"/>
                <a:gd name="connsiteY45" fmla="*/ 957532 h 4718649"/>
                <a:gd name="connsiteX46" fmla="*/ 1820173 w 2631056"/>
                <a:gd name="connsiteY46" fmla="*/ 983411 h 4718649"/>
                <a:gd name="connsiteX47" fmla="*/ 1940943 w 2631056"/>
                <a:gd name="connsiteY47" fmla="*/ 1017917 h 4718649"/>
                <a:gd name="connsiteX48" fmla="*/ 2061713 w 2631056"/>
                <a:gd name="connsiteY48" fmla="*/ 1017917 h 4718649"/>
                <a:gd name="connsiteX49" fmla="*/ 2147977 w 2631056"/>
                <a:gd name="connsiteY49" fmla="*/ 1017917 h 4718649"/>
                <a:gd name="connsiteX50" fmla="*/ 2182483 w 2631056"/>
                <a:gd name="connsiteY50" fmla="*/ 1069675 h 4718649"/>
                <a:gd name="connsiteX51" fmla="*/ 2268747 w 2631056"/>
                <a:gd name="connsiteY51" fmla="*/ 1095554 h 4718649"/>
                <a:gd name="connsiteX52" fmla="*/ 2432649 w 2631056"/>
                <a:gd name="connsiteY52" fmla="*/ 1173192 h 4718649"/>
                <a:gd name="connsiteX53" fmla="*/ 2329132 w 2631056"/>
                <a:gd name="connsiteY53" fmla="*/ 1224951 h 4718649"/>
                <a:gd name="connsiteX54" fmla="*/ 2372264 w 2631056"/>
                <a:gd name="connsiteY54" fmla="*/ 1311215 h 4718649"/>
                <a:gd name="connsiteX55" fmla="*/ 2337758 w 2631056"/>
                <a:gd name="connsiteY55" fmla="*/ 1388852 h 4718649"/>
                <a:gd name="connsiteX56" fmla="*/ 2251494 w 2631056"/>
                <a:gd name="connsiteY56" fmla="*/ 1449237 h 4718649"/>
                <a:gd name="connsiteX57" fmla="*/ 2277373 w 2631056"/>
                <a:gd name="connsiteY57" fmla="*/ 1552754 h 4718649"/>
                <a:gd name="connsiteX58" fmla="*/ 2277373 w 2631056"/>
                <a:gd name="connsiteY58" fmla="*/ 1552754 h 4718649"/>
                <a:gd name="connsiteX59" fmla="*/ 2165230 w 2631056"/>
                <a:gd name="connsiteY59" fmla="*/ 1613139 h 4718649"/>
                <a:gd name="connsiteX60" fmla="*/ 2027207 w 2631056"/>
                <a:gd name="connsiteY60" fmla="*/ 1613139 h 4718649"/>
                <a:gd name="connsiteX61" fmla="*/ 1940943 w 2631056"/>
                <a:gd name="connsiteY61" fmla="*/ 1630392 h 4718649"/>
                <a:gd name="connsiteX62" fmla="*/ 2087592 w 2631056"/>
                <a:gd name="connsiteY62" fmla="*/ 1690777 h 4718649"/>
                <a:gd name="connsiteX63" fmla="*/ 2268747 w 2631056"/>
                <a:gd name="connsiteY63" fmla="*/ 1716656 h 4718649"/>
                <a:gd name="connsiteX64" fmla="*/ 2329132 w 2631056"/>
                <a:gd name="connsiteY64" fmla="*/ 1742535 h 4718649"/>
                <a:gd name="connsiteX65" fmla="*/ 2432649 w 2631056"/>
                <a:gd name="connsiteY65" fmla="*/ 1759788 h 4718649"/>
                <a:gd name="connsiteX66" fmla="*/ 2536166 w 2631056"/>
                <a:gd name="connsiteY66" fmla="*/ 1768415 h 4718649"/>
                <a:gd name="connsiteX67" fmla="*/ 2415396 w 2631056"/>
                <a:gd name="connsiteY67" fmla="*/ 1802920 h 4718649"/>
                <a:gd name="connsiteX68" fmla="*/ 2286000 w 2631056"/>
                <a:gd name="connsiteY68" fmla="*/ 1811547 h 4718649"/>
                <a:gd name="connsiteX69" fmla="*/ 2122098 w 2631056"/>
                <a:gd name="connsiteY69" fmla="*/ 1889184 h 4718649"/>
                <a:gd name="connsiteX70" fmla="*/ 2035834 w 2631056"/>
                <a:gd name="connsiteY70" fmla="*/ 1871932 h 4718649"/>
                <a:gd name="connsiteX71" fmla="*/ 1863305 w 2631056"/>
                <a:gd name="connsiteY71" fmla="*/ 1889184 h 4718649"/>
                <a:gd name="connsiteX72" fmla="*/ 1751162 w 2631056"/>
                <a:gd name="connsiteY72" fmla="*/ 1889184 h 4718649"/>
                <a:gd name="connsiteX73" fmla="*/ 1587260 w 2631056"/>
                <a:gd name="connsiteY73" fmla="*/ 1940943 h 4718649"/>
                <a:gd name="connsiteX74" fmla="*/ 1587260 w 2631056"/>
                <a:gd name="connsiteY74" fmla="*/ 1975449 h 4718649"/>
                <a:gd name="connsiteX75" fmla="*/ 1639019 w 2631056"/>
                <a:gd name="connsiteY75" fmla="*/ 2009954 h 4718649"/>
                <a:gd name="connsiteX76" fmla="*/ 1639019 w 2631056"/>
                <a:gd name="connsiteY76" fmla="*/ 2070339 h 4718649"/>
                <a:gd name="connsiteX77" fmla="*/ 1768415 w 2631056"/>
                <a:gd name="connsiteY77" fmla="*/ 2078966 h 4718649"/>
                <a:gd name="connsiteX78" fmla="*/ 1854679 w 2631056"/>
                <a:gd name="connsiteY78" fmla="*/ 2104845 h 4718649"/>
                <a:gd name="connsiteX79" fmla="*/ 1751162 w 2631056"/>
                <a:gd name="connsiteY79" fmla="*/ 2122098 h 4718649"/>
                <a:gd name="connsiteX80" fmla="*/ 1742536 w 2631056"/>
                <a:gd name="connsiteY80" fmla="*/ 2156603 h 4718649"/>
                <a:gd name="connsiteX81" fmla="*/ 1656271 w 2631056"/>
                <a:gd name="connsiteY81" fmla="*/ 2182483 h 4718649"/>
                <a:gd name="connsiteX82" fmla="*/ 1690777 w 2631056"/>
                <a:gd name="connsiteY82" fmla="*/ 2216988 h 4718649"/>
                <a:gd name="connsiteX83" fmla="*/ 1837426 w 2631056"/>
                <a:gd name="connsiteY83" fmla="*/ 2242868 h 4718649"/>
                <a:gd name="connsiteX84" fmla="*/ 1992702 w 2631056"/>
                <a:gd name="connsiteY84" fmla="*/ 2242868 h 4718649"/>
                <a:gd name="connsiteX85" fmla="*/ 2182483 w 2631056"/>
                <a:gd name="connsiteY85" fmla="*/ 2260120 h 4718649"/>
                <a:gd name="connsiteX86" fmla="*/ 2329132 w 2631056"/>
                <a:gd name="connsiteY86" fmla="*/ 2320505 h 4718649"/>
                <a:gd name="connsiteX87" fmla="*/ 2329132 w 2631056"/>
                <a:gd name="connsiteY87" fmla="*/ 2372264 h 4718649"/>
                <a:gd name="connsiteX88" fmla="*/ 2268747 w 2631056"/>
                <a:gd name="connsiteY88" fmla="*/ 2449901 h 4718649"/>
                <a:gd name="connsiteX89" fmla="*/ 2268747 w 2631056"/>
                <a:gd name="connsiteY89" fmla="*/ 2449901 h 4718649"/>
                <a:gd name="connsiteX90" fmla="*/ 2104845 w 2631056"/>
                <a:gd name="connsiteY90" fmla="*/ 2493034 h 4718649"/>
                <a:gd name="connsiteX91" fmla="*/ 1820173 w 2631056"/>
                <a:gd name="connsiteY91" fmla="*/ 2518913 h 4718649"/>
                <a:gd name="connsiteX92" fmla="*/ 1682151 w 2631056"/>
                <a:gd name="connsiteY92" fmla="*/ 2527539 h 4718649"/>
                <a:gd name="connsiteX93" fmla="*/ 1483743 w 2631056"/>
                <a:gd name="connsiteY93" fmla="*/ 2562045 h 4718649"/>
                <a:gd name="connsiteX94" fmla="*/ 1708030 w 2631056"/>
                <a:gd name="connsiteY94" fmla="*/ 2587924 h 4718649"/>
                <a:gd name="connsiteX95" fmla="*/ 1759788 w 2631056"/>
                <a:gd name="connsiteY95" fmla="*/ 2605177 h 4718649"/>
                <a:gd name="connsiteX96" fmla="*/ 1690777 w 2631056"/>
                <a:gd name="connsiteY96" fmla="*/ 2622430 h 4718649"/>
                <a:gd name="connsiteX97" fmla="*/ 1777041 w 2631056"/>
                <a:gd name="connsiteY97" fmla="*/ 2656935 h 4718649"/>
                <a:gd name="connsiteX98" fmla="*/ 1768415 w 2631056"/>
                <a:gd name="connsiteY98" fmla="*/ 2708694 h 4718649"/>
                <a:gd name="connsiteX99" fmla="*/ 1828800 w 2631056"/>
                <a:gd name="connsiteY99" fmla="*/ 2743200 h 4718649"/>
                <a:gd name="connsiteX100" fmla="*/ 1863305 w 2631056"/>
                <a:gd name="connsiteY100" fmla="*/ 2760452 h 4718649"/>
                <a:gd name="connsiteX101" fmla="*/ 2061713 w 2631056"/>
                <a:gd name="connsiteY101" fmla="*/ 2794958 h 4718649"/>
                <a:gd name="connsiteX102" fmla="*/ 2173856 w 2631056"/>
                <a:gd name="connsiteY102" fmla="*/ 2794958 h 4718649"/>
                <a:gd name="connsiteX103" fmla="*/ 2260120 w 2631056"/>
                <a:gd name="connsiteY103" fmla="*/ 2838090 h 4718649"/>
                <a:gd name="connsiteX104" fmla="*/ 2216988 w 2631056"/>
                <a:gd name="connsiteY104" fmla="*/ 2889849 h 4718649"/>
                <a:gd name="connsiteX105" fmla="*/ 2113471 w 2631056"/>
                <a:gd name="connsiteY105" fmla="*/ 2889849 h 4718649"/>
                <a:gd name="connsiteX106" fmla="*/ 2001328 w 2631056"/>
                <a:gd name="connsiteY106" fmla="*/ 2915728 h 4718649"/>
                <a:gd name="connsiteX107" fmla="*/ 1940943 w 2631056"/>
                <a:gd name="connsiteY107" fmla="*/ 2958860 h 4718649"/>
                <a:gd name="connsiteX108" fmla="*/ 2208362 w 2631056"/>
                <a:gd name="connsiteY108" fmla="*/ 2958860 h 4718649"/>
                <a:gd name="connsiteX109" fmla="*/ 2415396 w 2631056"/>
                <a:gd name="connsiteY109" fmla="*/ 2967486 h 4718649"/>
                <a:gd name="connsiteX110" fmla="*/ 2527539 w 2631056"/>
                <a:gd name="connsiteY110" fmla="*/ 3010618 h 4718649"/>
                <a:gd name="connsiteX111" fmla="*/ 2389517 w 2631056"/>
                <a:gd name="connsiteY111" fmla="*/ 3027871 h 4718649"/>
                <a:gd name="connsiteX112" fmla="*/ 2320505 w 2631056"/>
                <a:gd name="connsiteY112" fmla="*/ 3036498 h 4718649"/>
                <a:gd name="connsiteX113" fmla="*/ 2216988 w 2631056"/>
                <a:gd name="connsiteY113" fmla="*/ 3079630 h 4718649"/>
                <a:gd name="connsiteX114" fmla="*/ 2199736 w 2631056"/>
                <a:gd name="connsiteY114" fmla="*/ 3131388 h 4718649"/>
                <a:gd name="connsiteX115" fmla="*/ 2337758 w 2631056"/>
                <a:gd name="connsiteY115" fmla="*/ 3183147 h 4718649"/>
                <a:gd name="connsiteX116" fmla="*/ 2260120 w 2631056"/>
                <a:gd name="connsiteY116" fmla="*/ 3217652 h 4718649"/>
                <a:gd name="connsiteX117" fmla="*/ 2216988 w 2631056"/>
                <a:gd name="connsiteY117" fmla="*/ 3295290 h 4718649"/>
                <a:gd name="connsiteX118" fmla="*/ 2182483 w 2631056"/>
                <a:gd name="connsiteY118" fmla="*/ 3390181 h 4718649"/>
                <a:gd name="connsiteX119" fmla="*/ 2294626 w 2631056"/>
                <a:gd name="connsiteY119" fmla="*/ 3390181 h 4718649"/>
                <a:gd name="connsiteX120" fmla="*/ 2199736 w 2631056"/>
                <a:gd name="connsiteY120" fmla="*/ 3416060 h 4718649"/>
                <a:gd name="connsiteX121" fmla="*/ 2096219 w 2631056"/>
                <a:gd name="connsiteY121" fmla="*/ 3433313 h 4718649"/>
                <a:gd name="connsiteX122" fmla="*/ 2027207 w 2631056"/>
                <a:gd name="connsiteY122" fmla="*/ 3485071 h 4718649"/>
                <a:gd name="connsiteX123" fmla="*/ 1932317 w 2631056"/>
                <a:gd name="connsiteY123" fmla="*/ 3502324 h 4718649"/>
                <a:gd name="connsiteX124" fmla="*/ 1828800 w 2631056"/>
                <a:gd name="connsiteY124" fmla="*/ 3502324 h 4718649"/>
                <a:gd name="connsiteX125" fmla="*/ 1716656 w 2631056"/>
                <a:gd name="connsiteY125" fmla="*/ 3519577 h 4718649"/>
                <a:gd name="connsiteX126" fmla="*/ 1854679 w 2631056"/>
                <a:gd name="connsiteY126" fmla="*/ 3545456 h 4718649"/>
                <a:gd name="connsiteX127" fmla="*/ 1966822 w 2631056"/>
                <a:gd name="connsiteY127" fmla="*/ 3562709 h 4718649"/>
                <a:gd name="connsiteX128" fmla="*/ 1923690 w 2631056"/>
                <a:gd name="connsiteY128" fmla="*/ 3597215 h 4718649"/>
                <a:gd name="connsiteX129" fmla="*/ 1759788 w 2631056"/>
                <a:gd name="connsiteY129" fmla="*/ 3631720 h 4718649"/>
                <a:gd name="connsiteX130" fmla="*/ 1759788 w 2631056"/>
                <a:gd name="connsiteY130" fmla="*/ 3631720 h 4718649"/>
                <a:gd name="connsiteX131" fmla="*/ 1915064 w 2631056"/>
                <a:gd name="connsiteY131" fmla="*/ 3692105 h 4718649"/>
                <a:gd name="connsiteX132" fmla="*/ 2096219 w 2631056"/>
                <a:gd name="connsiteY132" fmla="*/ 3717984 h 4718649"/>
                <a:gd name="connsiteX133" fmla="*/ 2096219 w 2631056"/>
                <a:gd name="connsiteY133" fmla="*/ 3717984 h 4718649"/>
                <a:gd name="connsiteX134" fmla="*/ 2242868 w 2631056"/>
                <a:gd name="connsiteY134" fmla="*/ 3804249 h 4718649"/>
                <a:gd name="connsiteX135" fmla="*/ 2380890 w 2631056"/>
                <a:gd name="connsiteY135" fmla="*/ 3916392 h 4718649"/>
                <a:gd name="connsiteX136" fmla="*/ 2424022 w 2631056"/>
                <a:gd name="connsiteY136" fmla="*/ 3985403 h 4718649"/>
                <a:gd name="connsiteX137" fmla="*/ 2285999 w 2631056"/>
                <a:gd name="connsiteY137" fmla="*/ 4054415 h 4718649"/>
                <a:gd name="connsiteX138" fmla="*/ 2260120 w 2631056"/>
                <a:gd name="connsiteY138" fmla="*/ 4157932 h 4718649"/>
                <a:gd name="connsiteX139" fmla="*/ 2398143 w 2631056"/>
                <a:gd name="connsiteY139" fmla="*/ 4183811 h 4718649"/>
                <a:gd name="connsiteX140" fmla="*/ 2570671 w 2631056"/>
                <a:gd name="connsiteY140" fmla="*/ 4218317 h 4718649"/>
                <a:gd name="connsiteX141" fmla="*/ 2570671 w 2631056"/>
                <a:gd name="connsiteY141" fmla="*/ 4218317 h 4718649"/>
                <a:gd name="connsiteX142" fmla="*/ 2622430 w 2631056"/>
                <a:gd name="connsiteY142" fmla="*/ 4321834 h 4718649"/>
                <a:gd name="connsiteX143" fmla="*/ 2596551 w 2631056"/>
                <a:gd name="connsiteY143" fmla="*/ 4373592 h 4718649"/>
                <a:gd name="connsiteX144" fmla="*/ 2596551 w 2631056"/>
                <a:gd name="connsiteY144" fmla="*/ 4502988 h 4718649"/>
                <a:gd name="connsiteX145" fmla="*/ 2631056 w 2631056"/>
                <a:gd name="connsiteY145" fmla="*/ 4546120 h 4718649"/>
                <a:gd name="connsiteX146" fmla="*/ 2570671 w 2631056"/>
                <a:gd name="connsiteY146" fmla="*/ 4572000 h 4718649"/>
                <a:gd name="connsiteX147" fmla="*/ 2587924 w 2631056"/>
                <a:gd name="connsiteY147" fmla="*/ 4606505 h 4718649"/>
                <a:gd name="connsiteX148" fmla="*/ 2553419 w 2631056"/>
                <a:gd name="connsiteY148" fmla="*/ 4684143 h 4718649"/>
                <a:gd name="connsiteX149" fmla="*/ 2510287 w 2631056"/>
                <a:gd name="connsiteY149" fmla="*/ 4718649 h 4718649"/>
                <a:gd name="connsiteX0" fmla="*/ 2510287 w 2631056"/>
                <a:gd name="connsiteY0" fmla="*/ 4718649 h 4718649"/>
                <a:gd name="connsiteX1" fmla="*/ 0 w 2631056"/>
                <a:gd name="connsiteY1" fmla="*/ 4718649 h 4718649"/>
                <a:gd name="connsiteX2" fmla="*/ 8626 w 2631056"/>
                <a:gd name="connsiteY2" fmla="*/ 8626 h 4718649"/>
                <a:gd name="connsiteX3" fmla="*/ 327804 w 2631056"/>
                <a:gd name="connsiteY3" fmla="*/ 0 h 4718649"/>
                <a:gd name="connsiteX4" fmla="*/ 276045 w 2631056"/>
                <a:gd name="connsiteY4" fmla="*/ 69011 h 4718649"/>
                <a:gd name="connsiteX5" fmla="*/ 276045 w 2631056"/>
                <a:gd name="connsiteY5" fmla="*/ 69011 h 4718649"/>
                <a:gd name="connsiteX6" fmla="*/ 905773 w 2631056"/>
                <a:gd name="connsiteY6" fmla="*/ 94890 h 4718649"/>
                <a:gd name="connsiteX7" fmla="*/ 905773 w 2631056"/>
                <a:gd name="connsiteY7" fmla="*/ 60384 h 4718649"/>
                <a:gd name="connsiteX8" fmla="*/ 1250830 w 2631056"/>
                <a:gd name="connsiteY8" fmla="*/ 69011 h 4718649"/>
                <a:gd name="connsiteX9" fmla="*/ 1492370 w 2631056"/>
                <a:gd name="connsiteY9" fmla="*/ 69011 h 4718649"/>
                <a:gd name="connsiteX10" fmla="*/ 1690777 w 2631056"/>
                <a:gd name="connsiteY10" fmla="*/ 51758 h 4718649"/>
                <a:gd name="connsiteX11" fmla="*/ 2078966 w 2631056"/>
                <a:gd name="connsiteY11" fmla="*/ 43132 h 4718649"/>
                <a:gd name="connsiteX12" fmla="*/ 2165230 w 2631056"/>
                <a:gd name="connsiteY12" fmla="*/ 43132 h 4718649"/>
                <a:gd name="connsiteX13" fmla="*/ 2070339 w 2631056"/>
                <a:gd name="connsiteY13" fmla="*/ 77637 h 4718649"/>
                <a:gd name="connsiteX14" fmla="*/ 1897811 w 2631056"/>
                <a:gd name="connsiteY14" fmla="*/ 77637 h 4718649"/>
                <a:gd name="connsiteX15" fmla="*/ 1897811 w 2631056"/>
                <a:gd name="connsiteY15" fmla="*/ 77637 h 4718649"/>
                <a:gd name="connsiteX16" fmla="*/ 1846053 w 2631056"/>
                <a:gd name="connsiteY16" fmla="*/ 112143 h 4718649"/>
                <a:gd name="connsiteX17" fmla="*/ 1932317 w 2631056"/>
                <a:gd name="connsiteY17" fmla="*/ 129396 h 4718649"/>
                <a:gd name="connsiteX18" fmla="*/ 2130724 w 2631056"/>
                <a:gd name="connsiteY18" fmla="*/ 138022 h 4718649"/>
                <a:gd name="connsiteX19" fmla="*/ 2199736 w 2631056"/>
                <a:gd name="connsiteY19" fmla="*/ 138022 h 4718649"/>
                <a:gd name="connsiteX20" fmla="*/ 2277373 w 2631056"/>
                <a:gd name="connsiteY20" fmla="*/ 172528 h 4718649"/>
                <a:gd name="connsiteX21" fmla="*/ 2182483 w 2631056"/>
                <a:gd name="connsiteY21" fmla="*/ 198407 h 4718649"/>
                <a:gd name="connsiteX22" fmla="*/ 2035834 w 2631056"/>
                <a:gd name="connsiteY22" fmla="*/ 198407 h 4718649"/>
                <a:gd name="connsiteX23" fmla="*/ 1915064 w 2631056"/>
                <a:gd name="connsiteY23" fmla="*/ 293298 h 4718649"/>
                <a:gd name="connsiteX24" fmla="*/ 1949570 w 2631056"/>
                <a:gd name="connsiteY24" fmla="*/ 319177 h 4718649"/>
                <a:gd name="connsiteX25" fmla="*/ 1880558 w 2631056"/>
                <a:gd name="connsiteY25" fmla="*/ 370935 h 4718649"/>
                <a:gd name="connsiteX26" fmla="*/ 1777041 w 2631056"/>
                <a:gd name="connsiteY26" fmla="*/ 370935 h 4718649"/>
                <a:gd name="connsiteX27" fmla="*/ 1708030 w 2631056"/>
                <a:gd name="connsiteY27" fmla="*/ 396815 h 4718649"/>
                <a:gd name="connsiteX28" fmla="*/ 1647645 w 2631056"/>
                <a:gd name="connsiteY28" fmla="*/ 414068 h 4718649"/>
                <a:gd name="connsiteX29" fmla="*/ 1699404 w 2631056"/>
                <a:gd name="connsiteY29" fmla="*/ 491705 h 4718649"/>
                <a:gd name="connsiteX30" fmla="*/ 1837426 w 2631056"/>
                <a:gd name="connsiteY30" fmla="*/ 543464 h 4718649"/>
                <a:gd name="connsiteX31" fmla="*/ 1932317 w 2631056"/>
                <a:gd name="connsiteY31" fmla="*/ 569343 h 4718649"/>
                <a:gd name="connsiteX32" fmla="*/ 2035834 w 2631056"/>
                <a:gd name="connsiteY32" fmla="*/ 577969 h 4718649"/>
                <a:gd name="connsiteX33" fmla="*/ 2130724 w 2631056"/>
                <a:gd name="connsiteY33" fmla="*/ 586596 h 4718649"/>
                <a:gd name="connsiteX34" fmla="*/ 2286000 w 2631056"/>
                <a:gd name="connsiteY34" fmla="*/ 681486 h 4718649"/>
                <a:gd name="connsiteX35" fmla="*/ 2311879 w 2631056"/>
                <a:gd name="connsiteY35" fmla="*/ 707366 h 4718649"/>
                <a:gd name="connsiteX36" fmla="*/ 2225615 w 2631056"/>
                <a:gd name="connsiteY36" fmla="*/ 759124 h 4718649"/>
                <a:gd name="connsiteX37" fmla="*/ 2277373 w 2631056"/>
                <a:gd name="connsiteY37" fmla="*/ 776377 h 4718649"/>
                <a:gd name="connsiteX38" fmla="*/ 2329132 w 2631056"/>
                <a:gd name="connsiteY38" fmla="*/ 810883 h 4718649"/>
                <a:gd name="connsiteX39" fmla="*/ 2311879 w 2631056"/>
                <a:gd name="connsiteY39" fmla="*/ 845388 h 4718649"/>
                <a:gd name="connsiteX40" fmla="*/ 2398143 w 2631056"/>
                <a:gd name="connsiteY40" fmla="*/ 871268 h 4718649"/>
                <a:gd name="connsiteX41" fmla="*/ 2337758 w 2631056"/>
                <a:gd name="connsiteY41" fmla="*/ 897147 h 4718649"/>
                <a:gd name="connsiteX42" fmla="*/ 2216988 w 2631056"/>
                <a:gd name="connsiteY42" fmla="*/ 914400 h 4718649"/>
                <a:gd name="connsiteX43" fmla="*/ 2070339 w 2631056"/>
                <a:gd name="connsiteY43" fmla="*/ 905773 h 4718649"/>
                <a:gd name="connsiteX44" fmla="*/ 1932317 w 2631056"/>
                <a:gd name="connsiteY44" fmla="*/ 940279 h 4718649"/>
                <a:gd name="connsiteX45" fmla="*/ 1785668 w 2631056"/>
                <a:gd name="connsiteY45" fmla="*/ 957532 h 4718649"/>
                <a:gd name="connsiteX46" fmla="*/ 1820173 w 2631056"/>
                <a:gd name="connsiteY46" fmla="*/ 983411 h 4718649"/>
                <a:gd name="connsiteX47" fmla="*/ 1940943 w 2631056"/>
                <a:gd name="connsiteY47" fmla="*/ 1017917 h 4718649"/>
                <a:gd name="connsiteX48" fmla="*/ 2061713 w 2631056"/>
                <a:gd name="connsiteY48" fmla="*/ 1017917 h 4718649"/>
                <a:gd name="connsiteX49" fmla="*/ 2147977 w 2631056"/>
                <a:gd name="connsiteY49" fmla="*/ 1017917 h 4718649"/>
                <a:gd name="connsiteX50" fmla="*/ 2182483 w 2631056"/>
                <a:gd name="connsiteY50" fmla="*/ 1069675 h 4718649"/>
                <a:gd name="connsiteX51" fmla="*/ 2268747 w 2631056"/>
                <a:gd name="connsiteY51" fmla="*/ 1095554 h 4718649"/>
                <a:gd name="connsiteX52" fmla="*/ 2432649 w 2631056"/>
                <a:gd name="connsiteY52" fmla="*/ 1173192 h 4718649"/>
                <a:gd name="connsiteX53" fmla="*/ 2329132 w 2631056"/>
                <a:gd name="connsiteY53" fmla="*/ 1224951 h 4718649"/>
                <a:gd name="connsiteX54" fmla="*/ 2372264 w 2631056"/>
                <a:gd name="connsiteY54" fmla="*/ 1311215 h 4718649"/>
                <a:gd name="connsiteX55" fmla="*/ 2337758 w 2631056"/>
                <a:gd name="connsiteY55" fmla="*/ 1388852 h 4718649"/>
                <a:gd name="connsiteX56" fmla="*/ 2251494 w 2631056"/>
                <a:gd name="connsiteY56" fmla="*/ 1449237 h 4718649"/>
                <a:gd name="connsiteX57" fmla="*/ 2277373 w 2631056"/>
                <a:gd name="connsiteY57" fmla="*/ 1552754 h 4718649"/>
                <a:gd name="connsiteX58" fmla="*/ 2277373 w 2631056"/>
                <a:gd name="connsiteY58" fmla="*/ 1552754 h 4718649"/>
                <a:gd name="connsiteX59" fmla="*/ 2165230 w 2631056"/>
                <a:gd name="connsiteY59" fmla="*/ 1613139 h 4718649"/>
                <a:gd name="connsiteX60" fmla="*/ 2027207 w 2631056"/>
                <a:gd name="connsiteY60" fmla="*/ 1613139 h 4718649"/>
                <a:gd name="connsiteX61" fmla="*/ 1940943 w 2631056"/>
                <a:gd name="connsiteY61" fmla="*/ 1630392 h 4718649"/>
                <a:gd name="connsiteX62" fmla="*/ 2087592 w 2631056"/>
                <a:gd name="connsiteY62" fmla="*/ 1690777 h 4718649"/>
                <a:gd name="connsiteX63" fmla="*/ 2268747 w 2631056"/>
                <a:gd name="connsiteY63" fmla="*/ 1716656 h 4718649"/>
                <a:gd name="connsiteX64" fmla="*/ 2329132 w 2631056"/>
                <a:gd name="connsiteY64" fmla="*/ 1742535 h 4718649"/>
                <a:gd name="connsiteX65" fmla="*/ 2432649 w 2631056"/>
                <a:gd name="connsiteY65" fmla="*/ 1759788 h 4718649"/>
                <a:gd name="connsiteX66" fmla="*/ 2536166 w 2631056"/>
                <a:gd name="connsiteY66" fmla="*/ 1768415 h 4718649"/>
                <a:gd name="connsiteX67" fmla="*/ 2415396 w 2631056"/>
                <a:gd name="connsiteY67" fmla="*/ 1802920 h 4718649"/>
                <a:gd name="connsiteX68" fmla="*/ 2286000 w 2631056"/>
                <a:gd name="connsiteY68" fmla="*/ 1811547 h 4718649"/>
                <a:gd name="connsiteX69" fmla="*/ 2122098 w 2631056"/>
                <a:gd name="connsiteY69" fmla="*/ 1889184 h 4718649"/>
                <a:gd name="connsiteX70" fmla="*/ 2035834 w 2631056"/>
                <a:gd name="connsiteY70" fmla="*/ 1871932 h 4718649"/>
                <a:gd name="connsiteX71" fmla="*/ 1863305 w 2631056"/>
                <a:gd name="connsiteY71" fmla="*/ 1889184 h 4718649"/>
                <a:gd name="connsiteX72" fmla="*/ 1751162 w 2631056"/>
                <a:gd name="connsiteY72" fmla="*/ 1889184 h 4718649"/>
                <a:gd name="connsiteX73" fmla="*/ 1587260 w 2631056"/>
                <a:gd name="connsiteY73" fmla="*/ 1940943 h 4718649"/>
                <a:gd name="connsiteX74" fmla="*/ 1587260 w 2631056"/>
                <a:gd name="connsiteY74" fmla="*/ 1975449 h 4718649"/>
                <a:gd name="connsiteX75" fmla="*/ 1639019 w 2631056"/>
                <a:gd name="connsiteY75" fmla="*/ 2009954 h 4718649"/>
                <a:gd name="connsiteX76" fmla="*/ 1639019 w 2631056"/>
                <a:gd name="connsiteY76" fmla="*/ 2070339 h 4718649"/>
                <a:gd name="connsiteX77" fmla="*/ 1768415 w 2631056"/>
                <a:gd name="connsiteY77" fmla="*/ 2078966 h 4718649"/>
                <a:gd name="connsiteX78" fmla="*/ 1854679 w 2631056"/>
                <a:gd name="connsiteY78" fmla="*/ 2104845 h 4718649"/>
                <a:gd name="connsiteX79" fmla="*/ 1751162 w 2631056"/>
                <a:gd name="connsiteY79" fmla="*/ 2122098 h 4718649"/>
                <a:gd name="connsiteX80" fmla="*/ 1742536 w 2631056"/>
                <a:gd name="connsiteY80" fmla="*/ 2156603 h 4718649"/>
                <a:gd name="connsiteX81" fmla="*/ 1656271 w 2631056"/>
                <a:gd name="connsiteY81" fmla="*/ 2182483 h 4718649"/>
                <a:gd name="connsiteX82" fmla="*/ 1690777 w 2631056"/>
                <a:gd name="connsiteY82" fmla="*/ 2216988 h 4718649"/>
                <a:gd name="connsiteX83" fmla="*/ 1837426 w 2631056"/>
                <a:gd name="connsiteY83" fmla="*/ 2242868 h 4718649"/>
                <a:gd name="connsiteX84" fmla="*/ 1992702 w 2631056"/>
                <a:gd name="connsiteY84" fmla="*/ 2242868 h 4718649"/>
                <a:gd name="connsiteX85" fmla="*/ 2182483 w 2631056"/>
                <a:gd name="connsiteY85" fmla="*/ 2260120 h 4718649"/>
                <a:gd name="connsiteX86" fmla="*/ 2329132 w 2631056"/>
                <a:gd name="connsiteY86" fmla="*/ 2320505 h 4718649"/>
                <a:gd name="connsiteX87" fmla="*/ 2329132 w 2631056"/>
                <a:gd name="connsiteY87" fmla="*/ 2372264 h 4718649"/>
                <a:gd name="connsiteX88" fmla="*/ 2268747 w 2631056"/>
                <a:gd name="connsiteY88" fmla="*/ 2449901 h 4718649"/>
                <a:gd name="connsiteX89" fmla="*/ 2268747 w 2631056"/>
                <a:gd name="connsiteY89" fmla="*/ 2449901 h 4718649"/>
                <a:gd name="connsiteX90" fmla="*/ 2104845 w 2631056"/>
                <a:gd name="connsiteY90" fmla="*/ 2493034 h 4718649"/>
                <a:gd name="connsiteX91" fmla="*/ 1820173 w 2631056"/>
                <a:gd name="connsiteY91" fmla="*/ 2518913 h 4718649"/>
                <a:gd name="connsiteX92" fmla="*/ 1682151 w 2631056"/>
                <a:gd name="connsiteY92" fmla="*/ 2527539 h 4718649"/>
                <a:gd name="connsiteX93" fmla="*/ 1483743 w 2631056"/>
                <a:gd name="connsiteY93" fmla="*/ 2562045 h 4718649"/>
                <a:gd name="connsiteX94" fmla="*/ 1708030 w 2631056"/>
                <a:gd name="connsiteY94" fmla="*/ 2587924 h 4718649"/>
                <a:gd name="connsiteX95" fmla="*/ 1759788 w 2631056"/>
                <a:gd name="connsiteY95" fmla="*/ 2605177 h 4718649"/>
                <a:gd name="connsiteX96" fmla="*/ 1690777 w 2631056"/>
                <a:gd name="connsiteY96" fmla="*/ 2622430 h 4718649"/>
                <a:gd name="connsiteX97" fmla="*/ 1777041 w 2631056"/>
                <a:gd name="connsiteY97" fmla="*/ 2656935 h 4718649"/>
                <a:gd name="connsiteX98" fmla="*/ 1768415 w 2631056"/>
                <a:gd name="connsiteY98" fmla="*/ 2708694 h 4718649"/>
                <a:gd name="connsiteX99" fmla="*/ 1828800 w 2631056"/>
                <a:gd name="connsiteY99" fmla="*/ 2743200 h 4718649"/>
                <a:gd name="connsiteX100" fmla="*/ 1863305 w 2631056"/>
                <a:gd name="connsiteY100" fmla="*/ 2760452 h 4718649"/>
                <a:gd name="connsiteX101" fmla="*/ 2061713 w 2631056"/>
                <a:gd name="connsiteY101" fmla="*/ 2794958 h 4718649"/>
                <a:gd name="connsiteX102" fmla="*/ 2173856 w 2631056"/>
                <a:gd name="connsiteY102" fmla="*/ 2794958 h 4718649"/>
                <a:gd name="connsiteX103" fmla="*/ 2260120 w 2631056"/>
                <a:gd name="connsiteY103" fmla="*/ 2838090 h 4718649"/>
                <a:gd name="connsiteX104" fmla="*/ 2216988 w 2631056"/>
                <a:gd name="connsiteY104" fmla="*/ 2889849 h 4718649"/>
                <a:gd name="connsiteX105" fmla="*/ 2113471 w 2631056"/>
                <a:gd name="connsiteY105" fmla="*/ 2889849 h 4718649"/>
                <a:gd name="connsiteX106" fmla="*/ 2001328 w 2631056"/>
                <a:gd name="connsiteY106" fmla="*/ 2915728 h 4718649"/>
                <a:gd name="connsiteX107" fmla="*/ 1940943 w 2631056"/>
                <a:gd name="connsiteY107" fmla="*/ 2958860 h 4718649"/>
                <a:gd name="connsiteX108" fmla="*/ 2208362 w 2631056"/>
                <a:gd name="connsiteY108" fmla="*/ 2958860 h 4718649"/>
                <a:gd name="connsiteX109" fmla="*/ 2415396 w 2631056"/>
                <a:gd name="connsiteY109" fmla="*/ 2967486 h 4718649"/>
                <a:gd name="connsiteX110" fmla="*/ 2527539 w 2631056"/>
                <a:gd name="connsiteY110" fmla="*/ 3010618 h 4718649"/>
                <a:gd name="connsiteX111" fmla="*/ 2389517 w 2631056"/>
                <a:gd name="connsiteY111" fmla="*/ 3027871 h 4718649"/>
                <a:gd name="connsiteX112" fmla="*/ 2320505 w 2631056"/>
                <a:gd name="connsiteY112" fmla="*/ 3036498 h 4718649"/>
                <a:gd name="connsiteX113" fmla="*/ 2216988 w 2631056"/>
                <a:gd name="connsiteY113" fmla="*/ 3079630 h 4718649"/>
                <a:gd name="connsiteX114" fmla="*/ 2199736 w 2631056"/>
                <a:gd name="connsiteY114" fmla="*/ 3131388 h 4718649"/>
                <a:gd name="connsiteX115" fmla="*/ 2337758 w 2631056"/>
                <a:gd name="connsiteY115" fmla="*/ 3183147 h 4718649"/>
                <a:gd name="connsiteX116" fmla="*/ 2260120 w 2631056"/>
                <a:gd name="connsiteY116" fmla="*/ 3217652 h 4718649"/>
                <a:gd name="connsiteX117" fmla="*/ 2216988 w 2631056"/>
                <a:gd name="connsiteY117" fmla="*/ 3295290 h 4718649"/>
                <a:gd name="connsiteX118" fmla="*/ 2182483 w 2631056"/>
                <a:gd name="connsiteY118" fmla="*/ 3390181 h 4718649"/>
                <a:gd name="connsiteX119" fmla="*/ 2294626 w 2631056"/>
                <a:gd name="connsiteY119" fmla="*/ 3390181 h 4718649"/>
                <a:gd name="connsiteX120" fmla="*/ 2199736 w 2631056"/>
                <a:gd name="connsiteY120" fmla="*/ 3416060 h 4718649"/>
                <a:gd name="connsiteX121" fmla="*/ 2096219 w 2631056"/>
                <a:gd name="connsiteY121" fmla="*/ 3433313 h 4718649"/>
                <a:gd name="connsiteX122" fmla="*/ 2027207 w 2631056"/>
                <a:gd name="connsiteY122" fmla="*/ 3485071 h 4718649"/>
                <a:gd name="connsiteX123" fmla="*/ 1932317 w 2631056"/>
                <a:gd name="connsiteY123" fmla="*/ 3502324 h 4718649"/>
                <a:gd name="connsiteX124" fmla="*/ 1828800 w 2631056"/>
                <a:gd name="connsiteY124" fmla="*/ 3502324 h 4718649"/>
                <a:gd name="connsiteX125" fmla="*/ 1716656 w 2631056"/>
                <a:gd name="connsiteY125" fmla="*/ 3519577 h 4718649"/>
                <a:gd name="connsiteX126" fmla="*/ 1854679 w 2631056"/>
                <a:gd name="connsiteY126" fmla="*/ 3545456 h 4718649"/>
                <a:gd name="connsiteX127" fmla="*/ 1966822 w 2631056"/>
                <a:gd name="connsiteY127" fmla="*/ 3562709 h 4718649"/>
                <a:gd name="connsiteX128" fmla="*/ 1923690 w 2631056"/>
                <a:gd name="connsiteY128" fmla="*/ 3597215 h 4718649"/>
                <a:gd name="connsiteX129" fmla="*/ 1759788 w 2631056"/>
                <a:gd name="connsiteY129" fmla="*/ 3631720 h 4718649"/>
                <a:gd name="connsiteX130" fmla="*/ 1759788 w 2631056"/>
                <a:gd name="connsiteY130" fmla="*/ 3631720 h 4718649"/>
                <a:gd name="connsiteX131" fmla="*/ 1915064 w 2631056"/>
                <a:gd name="connsiteY131" fmla="*/ 3692105 h 4718649"/>
                <a:gd name="connsiteX132" fmla="*/ 2096219 w 2631056"/>
                <a:gd name="connsiteY132" fmla="*/ 3717984 h 4718649"/>
                <a:gd name="connsiteX133" fmla="*/ 2096219 w 2631056"/>
                <a:gd name="connsiteY133" fmla="*/ 3717984 h 4718649"/>
                <a:gd name="connsiteX134" fmla="*/ 2242868 w 2631056"/>
                <a:gd name="connsiteY134" fmla="*/ 3804249 h 4718649"/>
                <a:gd name="connsiteX135" fmla="*/ 2380890 w 2631056"/>
                <a:gd name="connsiteY135" fmla="*/ 3916392 h 4718649"/>
                <a:gd name="connsiteX136" fmla="*/ 2424022 w 2631056"/>
                <a:gd name="connsiteY136" fmla="*/ 3985403 h 4718649"/>
                <a:gd name="connsiteX137" fmla="*/ 2285999 w 2631056"/>
                <a:gd name="connsiteY137" fmla="*/ 4054415 h 4718649"/>
                <a:gd name="connsiteX138" fmla="*/ 2260120 w 2631056"/>
                <a:gd name="connsiteY138" fmla="*/ 4157932 h 4718649"/>
                <a:gd name="connsiteX139" fmla="*/ 2398143 w 2631056"/>
                <a:gd name="connsiteY139" fmla="*/ 4183811 h 4718649"/>
                <a:gd name="connsiteX140" fmla="*/ 2570671 w 2631056"/>
                <a:gd name="connsiteY140" fmla="*/ 4218317 h 4718649"/>
                <a:gd name="connsiteX141" fmla="*/ 2570671 w 2631056"/>
                <a:gd name="connsiteY141" fmla="*/ 4218317 h 4718649"/>
                <a:gd name="connsiteX142" fmla="*/ 2622430 w 2631056"/>
                <a:gd name="connsiteY142" fmla="*/ 4321834 h 4718649"/>
                <a:gd name="connsiteX143" fmla="*/ 2596551 w 2631056"/>
                <a:gd name="connsiteY143" fmla="*/ 4373592 h 4718649"/>
                <a:gd name="connsiteX144" fmla="*/ 2596551 w 2631056"/>
                <a:gd name="connsiteY144" fmla="*/ 4502988 h 4718649"/>
                <a:gd name="connsiteX145" fmla="*/ 2631056 w 2631056"/>
                <a:gd name="connsiteY145" fmla="*/ 4546120 h 4718649"/>
                <a:gd name="connsiteX146" fmla="*/ 2570671 w 2631056"/>
                <a:gd name="connsiteY146" fmla="*/ 4572000 h 4718649"/>
                <a:gd name="connsiteX147" fmla="*/ 2587924 w 2631056"/>
                <a:gd name="connsiteY147" fmla="*/ 4606505 h 4718649"/>
                <a:gd name="connsiteX148" fmla="*/ 2553419 w 2631056"/>
                <a:gd name="connsiteY148" fmla="*/ 4684143 h 4718649"/>
                <a:gd name="connsiteX149" fmla="*/ 2510287 w 2631056"/>
                <a:gd name="connsiteY149" fmla="*/ 4718649 h 4718649"/>
                <a:gd name="connsiteX0" fmla="*/ 2510287 w 2631056"/>
                <a:gd name="connsiteY0" fmla="*/ 4718649 h 4718649"/>
                <a:gd name="connsiteX1" fmla="*/ 0 w 2631056"/>
                <a:gd name="connsiteY1" fmla="*/ 4718649 h 4718649"/>
                <a:gd name="connsiteX2" fmla="*/ 8626 w 2631056"/>
                <a:gd name="connsiteY2" fmla="*/ 8626 h 4718649"/>
                <a:gd name="connsiteX3" fmla="*/ 327804 w 2631056"/>
                <a:gd name="connsiteY3" fmla="*/ 0 h 4718649"/>
                <a:gd name="connsiteX4" fmla="*/ 276045 w 2631056"/>
                <a:gd name="connsiteY4" fmla="*/ 69011 h 4718649"/>
                <a:gd name="connsiteX5" fmla="*/ 276045 w 2631056"/>
                <a:gd name="connsiteY5" fmla="*/ 69011 h 4718649"/>
                <a:gd name="connsiteX6" fmla="*/ 905773 w 2631056"/>
                <a:gd name="connsiteY6" fmla="*/ 94890 h 4718649"/>
                <a:gd name="connsiteX7" fmla="*/ 905773 w 2631056"/>
                <a:gd name="connsiteY7" fmla="*/ 60384 h 4718649"/>
                <a:gd name="connsiteX8" fmla="*/ 1250830 w 2631056"/>
                <a:gd name="connsiteY8" fmla="*/ 69011 h 4718649"/>
                <a:gd name="connsiteX9" fmla="*/ 1492370 w 2631056"/>
                <a:gd name="connsiteY9" fmla="*/ 69011 h 4718649"/>
                <a:gd name="connsiteX10" fmla="*/ 1690777 w 2631056"/>
                <a:gd name="connsiteY10" fmla="*/ 51758 h 4718649"/>
                <a:gd name="connsiteX11" fmla="*/ 2078966 w 2631056"/>
                <a:gd name="connsiteY11" fmla="*/ 43132 h 4718649"/>
                <a:gd name="connsiteX12" fmla="*/ 2165230 w 2631056"/>
                <a:gd name="connsiteY12" fmla="*/ 43132 h 4718649"/>
                <a:gd name="connsiteX13" fmla="*/ 2070339 w 2631056"/>
                <a:gd name="connsiteY13" fmla="*/ 77637 h 4718649"/>
                <a:gd name="connsiteX14" fmla="*/ 1897811 w 2631056"/>
                <a:gd name="connsiteY14" fmla="*/ 77637 h 4718649"/>
                <a:gd name="connsiteX15" fmla="*/ 1897811 w 2631056"/>
                <a:gd name="connsiteY15" fmla="*/ 77637 h 4718649"/>
                <a:gd name="connsiteX16" fmla="*/ 1846053 w 2631056"/>
                <a:gd name="connsiteY16" fmla="*/ 112143 h 4718649"/>
                <a:gd name="connsiteX17" fmla="*/ 1932317 w 2631056"/>
                <a:gd name="connsiteY17" fmla="*/ 129396 h 4718649"/>
                <a:gd name="connsiteX18" fmla="*/ 2130724 w 2631056"/>
                <a:gd name="connsiteY18" fmla="*/ 138022 h 4718649"/>
                <a:gd name="connsiteX19" fmla="*/ 2199736 w 2631056"/>
                <a:gd name="connsiteY19" fmla="*/ 138022 h 4718649"/>
                <a:gd name="connsiteX20" fmla="*/ 2277373 w 2631056"/>
                <a:gd name="connsiteY20" fmla="*/ 172528 h 4718649"/>
                <a:gd name="connsiteX21" fmla="*/ 2182483 w 2631056"/>
                <a:gd name="connsiteY21" fmla="*/ 198407 h 4718649"/>
                <a:gd name="connsiteX22" fmla="*/ 2035834 w 2631056"/>
                <a:gd name="connsiteY22" fmla="*/ 198407 h 4718649"/>
                <a:gd name="connsiteX23" fmla="*/ 1915064 w 2631056"/>
                <a:gd name="connsiteY23" fmla="*/ 293298 h 4718649"/>
                <a:gd name="connsiteX24" fmla="*/ 1949570 w 2631056"/>
                <a:gd name="connsiteY24" fmla="*/ 319177 h 4718649"/>
                <a:gd name="connsiteX25" fmla="*/ 1880558 w 2631056"/>
                <a:gd name="connsiteY25" fmla="*/ 370935 h 4718649"/>
                <a:gd name="connsiteX26" fmla="*/ 1777041 w 2631056"/>
                <a:gd name="connsiteY26" fmla="*/ 370935 h 4718649"/>
                <a:gd name="connsiteX27" fmla="*/ 1708030 w 2631056"/>
                <a:gd name="connsiteY27" fmla="*/ 396815 h 4718649"/>
                <a:gd name="connsiteX28" fmla="*/ 1647645 w 2631056"/>
                <a:gd name="connsiteY28" fmla="*/ 414068 h 4718649"/>
                <a:gd name="connsiteX29" fmla="*/ 1699404 w 2631056"/>
                <a:gd name="connsiteY29" fmla="*/ 491705 h 4718649"/>
                <a:gd name="connsiteX30" fmla="*/ 1837426 w 2631056"/>
                <a:gd name="connsiteY30" fmla="*/ 543464 h 4718649"/>
                <a:gd name="connsiteX31" fmla="*/ 1932317 w 2631056"/>
                <a:gd name="connsiteY31" fmla="*/ 569343 h 4718649"/>
                <a:gd name="connsiteX32" fmla="*/ 2035834 w 2631056"/>
                <a:gd name="connsiteY32" fmla="*/ 577969 h 4718649"/>
                <a:gd name="connsiteX33" fmla="*/ 2130724 w 2631056"/>
                <a:gd name="connsiteY33" fmla="*/ 586596 h 4718649"/>
                <a:gd name="connsiteX34" fmla="*/ 2286000 w 2631056"/>
                <a:gd name="connsiteY34" fmla="*/ 681486 h 4718649"/>
                <a:gd name="connsiteX35" fmla="*/ 2311879 w 2631056"/>
                <a:gd name="connsiteY35" fmla="*/ 707366 h 4718649"/>
                <a:gd name="connsiteX36" fmla="*/ 2225615 w 2631056"/>
                <a:gd name="connsiteY36" fmla="*/ 759124 h 4718649"/>
                <a:gd name="connsiteX37" fmla="*/ 2277373 w 2631056"/>
                <a:gd name="connsiteY37" fmla="*/ 776377 h 4718649"/>
                <a:gd name="connsiteX38" fmla="*/ 2329132 w 2631056"/>
                <a:gd name="connsiteY38" fmla="*/ 810883 h 4718649"/>
                <a:gd name="connsiteX39" fmla="*/ 2311879 w 2631056"/>
                <a:gd name="connsiteY39" fmla="*/ 845388 h 4718649"/>
                <a:gd name="connsiteX40" fmla="*/ 2398143 w 2631056"/>
                <a:gd name="connsiteY40" fmla="*/ 871268 h 4718649"/>
                <a:gd name="connsiteX41" fmla="*/ 2337758 w 2631056"/>
                <a:gd name="connsiteY41" fmla="*/ 897147 h 4718649"/>
                <a:gd name="connsiteX42" fmla="*/ 2216988 w 2631056"/>
                <a:gd name="connsiteY42" fmla="*/ 914400 h 4718649"/>
                <a:gd name="connsiteX43" fmla="*/ 2070339 w 2631056"/>
                <a:gd name="connsiteY43" fmla="*/ 905773 h 4718649"/>
                <a:gd name="connsiteX44" fmla="*/ 1932317 w 2631056"/>
                <a:gd name="connsiteY44" fmla="*/ 940279 h 4718649"/>
                <a:gd name="connsiteX45" fmla="*/ 1785668 w 2631056"/>
                <a:gd name="connsiteY45" fmla="*/ 957532 h 4718649"/>
                <a:gd name="connsiteX46" fmla="*/ 1820173 w 2631056"/>
                <a:gd name="connsiteY46" fmla="*/ 983411 h 4718649"/>
                <a:gd name="connsiteX47" fmla="*/ 1940943 w 2631056"/>
                <a:gd name="connsiteY47" fmla="*/ 1017917 h 4718649"/>
                <a:gd name="connsiteX48" fmla="*/ 2061713 w 2631056"/>
                <a:gd name="connsiteY48" fmla="*/ 1017917 h 4718649"/>
                <a:gd name="connsiteX49" fmla="*/ 2147977 w 2631056"/>
                <a:gd name="connsiteY49" fmla="*/ 1017917 h 4718649"/>
                <a:gd name="connsiteX50" fmla="*/ 2182483 w 2631056"/>
                <a:gd name="connsiteY50" fmla="*/ 1069675 h 4718649"/>
                <a:gd name="connsiteX51" fmla="*/ 2268747 w 2631056"/>
                <a:gd name="connsiteY51" fmla="*/ 1095554 h 4718649"/>
                <a:gd name="connsiteX52" fmla="*/ 2432649 w 2631056"/>
                <a:gd name="connsiteY52" fmla="*/ 1173192 h 4718649"/>
                <a:gd name="connsiteX53" fmla="*/ 2329132 w 2631056"/>
                <a:gd name="connsiteY53" fmla="*/ 1224951 h 4718649"/>
                <a:gd name="connsiteX54" fmla="*/ 2372264 w 2631056"/>
                <a:gd name="connsiteY54" fmla="*/ 1311215 h 4718649"/>
                <a:gd name="connsiteX55" fmla="*/ 2337758 w 2631056"/>
                <a:gd name="connsiteY55" fmla="*/ 1388852 h 4718649"/>
                <a:gd name="connsiteX56" fmla="*/ 2251494 w 2631056"/>
                <a:gd name="connsiteY56" fmla="*/ 1449237 h 4718649"/>
                <a:gd name="connsiteX57" fmla="*/ 2277373 w 2631056"/>
                <a:gd name="connsiteY57" fmla="*/ 1552754 h 4718649"/>
                <a:gd name="connsiteX58" fmla="*/ 2277373 w 2631056"/>
                <a:gd name="connsiteY58" fmla="*/ 1552754 h 4718649"/>
                <a:gd name="connsiteX59" fmla="*/ 2165230 w 2631056"/>
                <a:gd name="connsiteY59" fmla="*/ 1613139 h 4718649"/>
                <a:gd name="connsiteX60" fmla="*/ 2027207 w 2631056"/>
                <a:gd name="connsiteY60" fmla="*/ 1613139 h 4718649"/>
                <a:gd name="connsiteX61" fmla="*/ 1940943 w 2631056"/>
                <a:gd name="connsiteY61" fmla="*/ 1630392 h 4718649"/>
                <a:gd name="connsiteX62" fmla="*/ 2087592 w 2631056"/>
                <a:gd name="connsiteY62" fmla="*/ 1690777 h 4718649"/>
                <a:gd name="connsiteX63" fmla="*/ 2268747 w 2631056"/>
                <a:gd name="connsiteY63" fmla="*/ 1716656 h 4718649"/>
                <a:gd name="connsiteX64" fmla="*/ 2329132 w 2631056"/>
                <a:gd name="connsiteY64" fmla="*/ 1742535 h 4718649"/>
                <a:gd name="connsiteX65" fmla="*/ 2432649 w 2631056"/>
                <a:gd name="connsiteY65" fmla="*/ 1759788 h 4718649"/>
                <a:gd name="connsiteX66" fmla="*/ 2536166 w 2631056"/>
                <a:gd name="connsiteY66" fmla="*/ 1768415 h 4718649"/>
                <a:gd name="connsiteX67" fmla="*/ 2415396 w 2631056"/>
                <a:gd name="connsiteY67" fmla="*/ 1802920 h 4718649"/>
                <a:gd name="connsiteX68" fmla="*/ 2286000 w 2631056"/>
                <a:gd name="connsiteY68" fmla="*/ 1846053 h 4718649"/>
                <a:gd name="connsiteX69" fmla="*/ 2122098 w 2631056"/>
                <a:gd name="connsiteY69" fmla="*/ 1889184 h 4718649"/>
                <a:gd name="connsiteX70" fmla="*/ 2035834 w 2631056"/>
                <a:gd name="connsiteY70" fmla="*/ 1871932 h 4718649"/>
                <a:gd name="connsiteX71" fmla="*/ 1863305 w 2631056"/>
                <a:gd name="connsiteY71" fmla="*/ 1889184 h 4718649"/>
                <a:gd name="connsiteX72" fmla="*/ 1751162 w 2631056"/>
                <a:gd name="connsiteY72" fmla="*/ 1889184 h 4718649"/>
                <a:gd name="connsiteX73" fmla="*/ 1587260 w 2631056"/>
                <a:gd name="connsiteY73" fmla="*/ 1940943 h 4718649"/>
                <a:gd name="connsiteX74" fmla="*/ 1587260 w 2631056"/>
                <a:gd name="connsiteY74" fmla="*/ 1975449 h 4718649"/>
                <a:gd name="connsiteX75" fmla="*/ 1639019 w 2631056"/>
                <a:gd name="connsiteY75" fmla="*/ 2009954 h 4718649"/>
                <a:gd name="connsiteX76" fmla="*/ 1639019 w 2631056"/>
                <a:gd name="connsiteY76" fmla="*/ 2070339 h 4718649"/>
                <a:gd name="connsiteX77" fmla="*/ 1768415 w 2631056"/>
                <a:gd name="connsiteY77" fmla="*/ 2078966 h 4718649"/>
                <a:gd name="connsiteX78" fmla="*/ 1854679 w 2631056"/>
                <a:gd name="connsiteY78" fmla="*/ 2104845 h 4718649"/>
                <a:gd name="connsiteX79" fmla="*/ 1751162 w 2631056"/>
                <a:gd name="connsiteY79" fmla="*/ 2122098 h 4718649"/>
                <a:gd name="connsiteX80" fmla="*/ 1742536 w 2631056"/>
                <a:gd name="connsiteY80" fmla="*/ 2156603 h 4718649"/>
                <a:gd name="connsiteX81" fmla="*/ 1656271 w 2631056"/>
                <a:gd name="connsiteY81" fmla="*/ 2182483 h 4718649"/>
                <a:gd name="connsiteX82" fmla="*/ 1690777 w 2631056"/>
                <a:gd name="connsiteY82" fmla="*/ 2216988 h 4718649"/>
                <a:gd name="connsiteX83" fmla="*/ 1837426 w 2631056"/>
                <a:gd name="connsiteY83" fmla="*/ 2242868 h 4718649"/>
                <a:gd name="connsiteX84" fmla="*/ 1992702 w 2631056"/>
                <a:gd name="connsiteY84" fmla="*/ 2242868 h 4718649"/>
                <a:gd name="connsiteX85" fmla="*/ 2182483 w 2631056"/>
                <a:gd name="connsiteY85" fmla="*/ 2260120 h 4718649"/>
                <a:gd name="connsiteX86" fmla="*/ 2329132 w 2631056"/>
                <a:gd name="connsiteY86" fmla="*/ 2320505 h 4718649"/>
                <a:gd name="connsiteX87" fmla="*/ 2329132 w 2631056"/>
                <a:gd name="connsiteY87" fmla="*/ 2372264 h 4718649"/>
                <a:gd name="connsiteX88" fmla="*/ 2268747 w 2631056"/>
                <a:gd name="connsiteY88" fmla="*/ 2449901 h 4718649"/>
                <a:gd name="connsiteX89" fmla="*/ 2268747 w 2631056"/>
                <a:gd name="connsiteY89" fmla="*/ 2449901 h 4718649"/>
                <a:gd name="connsiteX90" fmla="*/ 2104845 w 2631056"/>
                <a:gd name="connsiteY90" fmla="*/ 2493034 h 4718649"/>
                <a:gd name="connsiteX91" fmla="*/ 1820173 w 2631056"/>
                <a:gd name="connsiteY91" fmla="*/ 2518913 h 4718649"/>
                <a:gd name="connsiteX92" fmla="*/ 1682151 w 2631056"/>
                <a:gd name="connsiteY92" fmla="*/ 2527539 h 4718649"/>
                <a:gd name="connsiteX93" fmla="*/ 1483743 w 2631056"/>
                <a:gd name="connsiteY93" fmla="*/ 2562045 h 4718649"/>
                <a:gd name="connsiteX94" fmla="*/ 1708030 w 2631056"/>
                <a:gd name="connsiteY94" fmla="*/ 2587924 h 4718649"/>
                <a:gd name="connsiteX95" fmla="*/ 1759788 w 2631056"/>
                <a:gd name="connsiteY95" fmla="*/ 2605177 h 4718649"/>
                <a:gd name="connsiteX96" fmla="*/ 1690777 w 2631056"/>
                <a:gd name="connsiteY96" fmla="*/ 2622430 h 4718649"/>
                <a:gd name="connsiteX97" fmla="*/ 1777041 w 2631056"/>
                <a:gd name="connsiteY97" fmla="*/ 2656935 h 4718649"/>
                <a:gd name="connsiteX98" fmla="*/ 1768415 w 2631056"/>
                <a:gd name="connsiteY98" fmla="*/ 2708694 h 4718649"/>
                <a:gd name="connsiteX99" fmla="*/ 1828800 w 2631056"/>
                <a:gd name="connsiteY99" fmla="*/ 2743200 h 4718649"/>
                <a:gd name="connsiteX100" fmla="*/ 1863305 w 2631056"/>
                <a:gd name="connsiteY100" fmla="*/ 2760452 h 4718649"/>
                <a:gd name="connsiteX101" fmla="*/ 2061713 w 2631056"/>
                <a:gd name="connsiteY101" fmla="*/ 2794958 h 4718649"/>
                <a:gd name="connsiteX102" fmla="*/ 2173856 w 2631056"/>
                <a:gd name="connsiteY102" fmla="*/ 2794958 h 4718649"/>
                <a:gd name="connsiteX103" fmla="*/ 2260120 w 2631056"/>
                <a:gd name="connsiteY103" fmla="*/ 2838090 h 4718649"/>
                <a:gd name="connsiteX104" fmla="*/ 2216988 w 2631056"/>
                <a:gd name="connsiteY104" fmla="*/ 2889849 h 4718649"/>
                <a:gd name="connsiteX105" fmla="*/ 2113471 w 2631056"/>
                <a:gd name="connsiteY105" fmla="*/ 2889849 h 4718649"/>
                <a:gd name="connsiteX106" fmla="*/ 2001328 w 2631056"/>
                <a:gd name="connsiteY106" fmla="*/ 2915728 h 4718649"/>
                <a:gd name="connsiteX107" fmla="*/ 1940943 w 2631056"/>
                <a:gd name="connsiteY107" fmla="*/ 2958860 h 4718649"/>
                <a:gd name="connsiteX108" fmla="*/ 2208362 w 2631056"/>
                <a:gd name="connsiteY108" fmla="*/ 2958860 h 4718649"/>
                <a:gd name="connsiteX109" fmla="*/ 2415396 w 2631056"/>
                <a:gd name="connsiteY109" fmla="*/ 2967486 h 4718649"/>
                <a:gd name="connsiteX110" fmla="*/ 2527539 w 2631056"/>
                <a:gd name="connsiteY110" fmla="*/ 3010618 h 4718649"/>
                <a:gd name="connsiteX111" fmla="*/ 2389517 w 2631056"/>
                <a:gd name="connsiteY111" fmla="*/ 3027871 h 4718649"/>
                <a:gd name="connsiteX112" fmla="*/ 2320505 w 2631056"/>
                <a:gd name="connsiteY112" fmla="*/ 3036498 h 4718649"/>
                <a:gd name="connsiteX113" fmla="*/ 2216988 w 2631056"/>
                <a:gd name="connsiteY113" fmla="*/ 3079630 h 4718649"/>
                <a:gd name="connsiteX114" fmla="*/ 2199736 w 2631056"/>
                <a:gd name="connsiteY114" fmla="*/ 3131388 h 4718649"/>
                <a:gd name="connsiteX115" fmla="*/ 2337758 w 2631056"/>
                <a:gd name="connsiteY115" fmla="*/ 3183147 h 4718649"/>
                <a:gd name="connsiteX116" fmla="*/ 2260120 w 2631056"/>
                <a:gd name="connsiteY116" fmla="*/ 3217652 h 4718649"/>
                <a:gd name="connsiteX117" fmla="*/ 2216988 w 2631056"/>
                <a:gd name="connsiteY117" fmla="*/ 3295290 h 4718649"/>
                <a:gd name="connsiteX118" fmla="*/ 2182483 w 2631056"/>
                <a:gd name="connsiteY118" fmla="*/ 3390181 h 4718649"/>
                <a:gd name="connsiteX119" fmla="*/ 2294626 w 2631056"/>
                <a:gd name="connsiteY119" fmla="*/ 3390181 h 4718649"/>
                <a:gd name="connsiteX120" fmla="*/ 2199736 w 2631056"/>
                <a:gd name="connsiteY120" fmla="*/ 3416060 h 4718649"/>
                <a:gd name="connsiteX121" fmla="*/ 2096219 w 2631056"/>
                <a:gd name="connsiteY121" fmla="*/ 3433313 h 4718649"/>
                <a:gd name="connsiteX122" fmla="*/ 2027207 w 2631056"/>
                <a:gd name="connsiteY122" fmla="*/ 3485071 h 4718649"/>
                <a:gd name="connsiteX123" fmla="*/ 1932317 w 2631056"/>
                <a:gd name="connsiteY123" fmla="*/ 3502324 h 4718649"/>
                <a:gd name="connsiteX124" fmla="*/ 1828800 w 2631056"/>
                <a:gd name="connsiteY124" fmla="*/ 3502324 h 4718649"/>
                <a:gd name="connsiteX125" fmla="*/ 1716656 w 2631056"/>
                <a:gd name="connsiteY125" fmla="*/ 3519577 h 4718649"/>
                <a:gd name="connsiteX126" fmla="*/ 1854679 w 2631056"/>
                <a:gd name="connsiteY126" fmla="*/ 3545456 h 4718649"/>
                <a:gd name="connsiteX127" fmla="*/ 1966822 w 2631056"/>
                <a:gd name="connsiteY127" fmla="*/ 3562709 h 4718649"/>
                <a:gd name="connsiteX128" fmla="*/ 1923690 w 2631056"/>
                <a:gd name="connsiteY128" fmla="*/ 3597215 h 4718649"/>
                <a:gd name="connsiteX129" fmla="*/ 1759788 w 2631056"/>
                <a:gd name="connsiteY129" fmla="*/ 3631720 h 4718649"/>
                <a:gd name="connsiteX130" fmla="*/ 1759788 w 2631056"/>
                <a:gd name="connsiteY130" fmla="*/ 3631720 h 4718649"/>
                <a:gd name="connsiteX131" fmla="*/ 1915064 w 2631056"/>
                <a:gd name="connsiteY131" fmla="*/ 3692105 h 4718649"/>
                <a:gd name="connsiteX132" fmla="*/ 2096219 w 2631056"/>
                <a:gd name="connsiteY132" fmla="*/ 3717984 h 4718649"/>
                <a:gd name="connsiteX133" fmla="*/ 2096219 w 2631056"/>
                <a:gd name="connsiteY133" fmla="*/ 3717984 h 4718649"/>
                <a:gd name="connsiteX134" fmla="*/ 2242868 w 2631056"/>
                <a:gd name="connsiteY134" fmla="*/ 3804249 h 4718649"/>
                <a:gd name="connsiteX135" fmla="*/ 2380890 w 2631056"/>
                <a:gd name="connsiteY135" fmla="*/ 3916392 h 4718649"/>
                <a:gd name="connsiteX136" fmla="*/ 2424022 w 2631056"/>
                <a:gd name="connsiteY136" fmla="*/ 3985403 h 4718649"/>
                <a:gd name="connsiteX137" fmla="*/ 2285999 w 2631056"/>
                <a:gd name="connsiteY137" fmla="*/ 4054415 h 4718649"/>
                <a:gd name="connsiteX138" fmla="*/ 2260120 w 2631056"/>
                <a:gd name="connsiteY138" fmla="*/ 4157932 h 4718649"/>
                <a:gd name="connsiteX139" fmla="*/ 2398143 w 2631056"/>
                <a:gd name="connsiteY139" fmla="*/ 4183811 h 4718649"/>
                <a:gd name="connsiteX140" fmla="*/ 2570671 w 2631056"/>
                <a:gd name="connsiteY140" fmla="*/ 4218317 h 4718649"/>
                <a:gd name="connsiteX141" fmla="*/ 2570671 w 2631056"/>
                <a:gd name="connsiteY141" fmla="*/ 4218317 h 4718649"/>
                <a:gd name="connsiteX142" fmla="*/ 2622430 w 2631056"/>
                <a:gd name="connsiteY142" fmla="*/ 4321834 h 4718649"/>
                <a:gd name="connsiteX143" fmla="*/ 2596551 w 2631056"/>
                <a:gd name="connsiteY143" fmla="*/ 4373592 h 4718649"/>
                <a:gd name="connsiteX144" fmla="*/ 2596551 w 2631056"/>
                <a:gd name="connsiteY144" fmla="*/ 4502988 h 4718649"/>
                <a:gd name="connsiteX145" fmla="*/ 2631056 w 2631056"/>
                <a:gd name="connsiteY145" fmla="*/ 4546120 h 4718649"/>
                <a:gd name="connsiteX146" fmla="*/ 2570671 w 2631056"/>
                <a:gd name="connsiteY146" fmla="*/ 4572000 h 4718649"/>
                <a:gd name="connsiteX147" fmla="*/ 2587924 w 2631056"/>
                <a:gd name="connsiteY147" fmla="*/ 4606505 h 4718649"/>
                <a:gd name="connsiteX148" fmla="*/ 2553419 w 2631056"/>
                <a:gd name="connsiteY148" fmla="*/ 4684143 h 4718649"/>
                <a:gd name="connsiteX149" fmla="*/ 2510287 w 2631056"/>
                <a:gd name="connsiteY149" fmla="*/ 4718649 h 471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631056" h="4718649">
                  <a:moveTo>
                    <a:pt x="2510287" y="4718649"/>
                  </a:moveTo>
                  <a:lnTo>
                    <a:pt x="0" y="4718649"/>
                  </a:lnTo>
                  <a:cubicBezTo>
                    <a:pt x="2875" y="3148641"/>
                    <a:pt x="5751" y="1578634"/>
                    <a:pt x="8626" y="8626"/>
                  </a:cubicBezTo>
                  <a:lnTo>
                    <a:pt x="327804" y="0"/>
                  </a:lnTo>
                  <a:lnTo>
                    <a:pt x="276045" y="69011"/>
                  </a:lnTo>
                  <a:lnTo>
                    <a:pt x="276045" y="69011"/>
                  </a:lnTo>
                  <a:lnTo>
                    <a:pt x="905773" y="94890"/>
                  </a:lnTo>
                  <a:lnTo>
                    <a:pt x="905773" y="60384"/>
                  </a:lnTo>
                  <a:lnTo>
                    <a:pt x="1250830" y="69011"/>
                  </a:lnTo>
                  <a:lnTo>
                    <a:pt x="1492370" y="69011"/>
                  </a:lnTo>
                  <a:lnTo>
                    <a:pt x="1690777" y="51758"/>
                  </a:lnTo>
                  <a:lnTo>
                    <a:pt x="2078966" y="43132"/>
                  </a:lnTo>
                  <a:lnTo>
                    <a:pt x="2165230" y="43132"/>
                  </a:lnTo>
                  <a:lnTo>
                    <a:pt x="2070339" y="77637"/>
                  </a:lnTo>
                  <a:lnTo>
                    <a:pt x="1897811" y="77637"/>
                  </a:lnTo>
                  <a:lnTo>
                    <a:pt x="1897811" y="77637"/>
                  </a:lnTo>
                  <a:lnTo>
                    <a:pt x="1846053" y="112143"/>
                  </a:lnTo>
                  <a:lnTo>
                    <a:pt x="1932317" y="129396"/>
                  </a:lnTo>
                  <a:lnTo>
                    <a:pt x="2130724" y="138022"/>
                  </a:lnTo>
                  <a:lnTo>
                    <a:pt x="2199736" y="138022"/>
                  </a:lnTo>
                  <a:lnTo>
                    <a:pt x="2277373" y="172528"/>
                  </a:lnTo>
                  <a:lnTo>
                    <a:pt x="2182483" y="198407"/>
                  </a:lnTo>
                  <a:lnTo>
                    <a:pt x="2035834" y="198407"/>
                  </a:lnTo>
                  <a:lnTo>
                    <a:pt x="1915064" y="293298"/>
                  </a:lnTo>
                  <a:lnTo>
                    <a:pt x="1949570" y="319177"/>
                  </a:lnTo>
                  <a:lnTo>
                    <a:pt x="1880558" y="370935"/>
                  </a:lnTo>
                  <a:lnTo>
                    <a:pt x="1777041" y="370935"/>
                  </a:lnTo>
                  <a:lnTo>
                    <a:pt x="1708030" y="396815"/>
                  </a:lnTo>
                  <a:lnTo>
                    <a:pt x="1647645" y="414068"/>
                  </a:lnTo>
                  <a:lnTo>
                    <a:pt x="1699404" y="491705"/>
                  </a:lnTo>
                  <a:lnTo>
                    <a:pt x="1837426" y="543464"/>
                  </a:lnTo>
                  <a:lnTo>
                    <a:pt x="1932317" y="569343"/>
                  </a:lnTo>
                  <a:lnTo>
                    <a:pt x="2035834" y="577969"/>
                  </a:lnTo>
                  <a:lnTo>
                    <a:pt x="2130724" y="586596"/>
                  </a:lnTo>
                  <a:lnTo>
                    <a:pt x="2286000" y="681486"/>
                  </a:lnTo>
                  <a:lnTo>
                    <a:pt x="2311879" y="707366"/>
                  </a:lnTo>
                  <a:lnTo>
                    <a:pt x="2225615" y="759124"/>
                  </a:lnTo>
                  <a:lnTo>
                    <a:pt x="2277373" y="776377"/>
                  </a:lnTo>
                  <a:lnTo>
                    <a:pt x="2329132" y="810883"/>
                  </a:lnTo>
                  <a:lnTo>
                    <a:pt x="2311879" y="845388"/>
                  </a:lnTo>
                  <a:lnTo>
                    <a:pt x="2398143" y="871268"/>
                  </a:lnTo>
                  <a:lnTo>
                    <a:pt x="2337758" y="897147"/>
                  </a:lnTo>
                  <a:cubicBezTo>
                    <a:pt x="2297501" y="902898"/>
                    <a:pt x="2261558" y="912962"/>
                    <a:pt x="2216988" y="914400"/>
                  </a:cubicBezTo>
                  <a:cubicBezTo>
                    <a:pt x="2172418" y="915838"/>
                    <a:pt x="2119222" y="908649"/>
                    <a:pt x="2070339" y="905773"/>
                  </a:cubicBezTo>
                  <a:lnTo>
                    <a:pt x="1932317" y="940279"/>
                  </a:lnTo>
                  <a:lnTo>
                    <a:pt x="1785668" y="957532"/>
                  </a:lnTo>
                  <a:lnTo>
                    <a:pt x="1820173" y="983411"/>
                  </a:lnTo>
                  <a:lnTo>
                    <a:pt x="1940943" y="1017917"/>
                  </a:lnTo>
                  <a:lnTo>
                    <a:pt x="2061713" y="1017917"/>
                  </a:lnTo>
                  <a:lnTo>
                    <a:pt x="2147977" y="1017917"/>
                  </a:lnTo>
                  <a:lnTo>
                    <a:pt x="2182483" y="1069675"/>
                  </a:lnTo>
                  <a:lnTo>
                    <a:pt x="2268747" y="1095554"/>
                  </a:lnTo>
                  <a:lnTo>
                    <a:pt x="2432649" y="1173192"/>
                  </a:lnTo>
                  <a:lnTo>
                    <a:pt x="2329132" y="1224951"/>
                  </a:lnTo>
                  <a:lnTo>
                    <a:pt x="2372264" y="1311215"/>
                  </a:lnTo>
                  <a:lnTo>
                    <a:pt x="2337758" y="1388852"/>
                  </a:lnTo>
                  <a:lnTo>
                    <a:pt x="2251494" y="1449237"/>
                  </a:lnTo>
                  <a:lnTo>
                    <a:pt x="2277373" y="1552754"/>
                  </a:lnTo>
                  <a:lnTo>
                    <a:pt x="2277373" y="1552754"/>
                  </a:lnTo>
                  <a:lnTo>
                    <a:pt x="2165230" y="1613139"/>
                  </a:lnTo>
                  <a:lnTo>
                    <a:pt x="2027207" y="1613139"/>
                  </a:lnTo>
                  <a:lnTo>
                    <a:pt x="1940943" y="1630392"/>
                  </a:lnTo>
                  <a:lnTo>
                    <a:pt x="2087592" y="1690777"/>
                  </a:lnTo>
                  <a:lnTo>
                    <a:pt x="2268747" y="1716656"/>
                  </a:lnTo>
                  <a:lnTo>
                    <a:pt x="2329132" y="1742535"/>
                  </a:lnTo>
                  <a:lnTo>
                    <a:pt x="2432649" y="1759788"/>
                  </a:lnTo>
                  <a:lnTo>
                    <a:pt x="2536166" y="1768415"/>
                  </a:lnTo>
                  <a:lnTo>
                    <a:pt x="2415396" y="1802920"/>
                  </a:lnTo>
                  <a:lnTo>
                    <a:pt x="2286000" y="1846053"/>
                  </a:lnTo>
                  <a:lnTo>
                    <a:pt x="2122098" y="1889184"/>
                  </a:lnTo>
                  <a:lnTo>
                    <a:pt x="2035834" y="1871932"/>
                  </a:lnTo>
                  <a:lnTo>
                    <a:pt x="1863305" y="1889184"/>
                  </a:lnTo>
                  <a:lnTo>
                    <a:pt x="1751162" y="1889184"/>
                  </a:lnTo>
                  <a:lnTo>
                    <a:pt x="1587260" y="1940943"/>
                  </a:lnTo>
                  <a:lnTo>
                    <a:pt x="1587260" y="1975449"/>
                  </a:lnTo>
                  <a:lnTo>
                    <a:pt x="1639019" y="2009954"/>
                  </a:lnTo>
                  <a:lnTo>
                    <a:pt x="1639019" y="2070339"/>
                  </a:lnTo>
                  <a:lnTo>
                    <a:pt x="1768415" y="2078966"/>
                  </a:lnTo>
                  <a:lnTo>
                    <a:pt x="1854679" y="2104845"/>
                  </a:lnTo>
                  <a:lnTo>
                    <a:pt x="1751162" y="2122098"/>
                  </a:lnTo>
                  <a:lnTo>
                    <a:pt x="1742536" y="2156603"/>
                  </a:lnTo>
                  <a:lnTo>
                    <a:pt x="1656271" y="2182483"/>
                  </a:lnTo>
                  <a:lnTo>
                    <a:pt x="1690777" y="2216988"/>
                  </a:lnTo>
                  <a:lnTo>
                    <a:pt x="1837426" y="2242868"/>
                  </a:lnTo>
                  <a:lnTo>
                    <a:pt x="1992702" y="2242868"/>
                  </a:lnTo>
                  <a:lnTo>
                    <a:pt x="2182483" y="2260120"/>
                  </a:lnTo>
                  <a:lnTo>
                    <a:pt x="2329132" y="2320505"/>
                  </a:lnTo>
                  <a:lnTo>
                    <a:pt x="2329132" y="2372264"/>
                  </a:lnTo>
                  <a:lnTo>
                    <a:pt x="2268747" y="2449901"/>
                  </a:lnTo>
                  <a:lnTo>
                    <a:pt x="2268747" y="2449901"/>
                  </a:lnTo>
                  <a:lnTo>
                    <a:pt x="2104845" y="2493034"/>
                  </a:lnTo>
                  <a:lnTo>
                    <a:pt x="1820173" y="2518913"/>
                  </a:lnTo>
                  <a:lnTo>
                    <a:pt x="1682151" y="2527539"/>
                  </a:lnTo>
                  <a:lnTo>
                    <a:pt x="1483743" y="2562045"/>
                  </a:lnTo>
                  <a:lnTo>
                    <a:pt x="1708030" y="2587924"/>
                  </a:lnTo>
                  <a:lnTo>
                    <a:pt x="1759788" y="2605177"/>
                  </a:lnTo>
                  <a:lnTo>
                    <a:pt x="1690777" y="2622430"/>
                  </a:lnTo>
                  <a:lnTo>
                    <a:pt x="1777041" y="2656935"/>
                  </a:lnTo>
                  <a:lnTo>
                    <a:pt x="1768415" y="2708694"/>
                  </a:lnTo>
                  <a:lnTo>
                    <a:pt x="1828800" y="2743200"/>
                  </a:lnTo>
                  <a:lnTo>
                    <a:pt x="1863305" y="2760452"/>
                  </a:lnTo>
                  <a:lnTo>
                    <a:pt x="2061713" y="2794958"/>
                  </a:lnTo>
                  <a:lnTo>
                    <a:pt x="2173856" y="2794958"/>
                  </a:lnTo>
                  <a:lnTo>
                    <a:pt x="2260120" y="2838090"/>
                  </a:lnTo>
                  <a:lnTo>
                    <a:pt x="2216988" y="2889849"/>
                  </a:lnTo>
                  <a:lnTo>
                    <a:pt x="2113471" y="2889849"/>
                  </a:lnTo>
                  <a:lnTo>
                    <a:pt x="2001328" y="2915728"/>
                  </a:lnTo>
                  <a:lnTo>
                    <a:pt x="1940943" y="2958860"/>
                  </a:lnTo>
                  <a:lnTo>
                    <a:pt x="2208362" y="2958860"/>
                  </a:lnTo>
                  <a:lnTo>
                    <a:pt x="2415396" y="2967486"/>
                  </a:lnTo>
                  <a:lnTo>
                    <a:pt x="2527539" y="3010618"/>
                  </a:lnTo>
                  <a:lnTo>
                    <a:pt x="2389517" y="3027871"/>
                  </a:lnTo>
                  <a:lnTo>
                    <a:pt x="2320505" y="3036498"/>
                  </a:lnTo>
                  <a:lnTo>
                    <a:pt x="2216988" y="3079630"/>
                  </a:lnTo>
                  <a:lnTo>
                    <a:pt x="2199736" y="3131388"/>
                  </a:lnTo>
                  <a:lnTo>
                    <a:pt x="2337758" y="3183147"/>
                  </a:lnTo>
                  <a:lnTo>
                    <a:pt x="2260120" y="3217652"/>
                  </a:lnTo>
                  <a:lnTo>
                    <a:pt x="2216988" y="3295290"/>
                  </a:lnTo>
                  <a:lnTo>
                    <a:pt x="2182483" y="3390181"/>
                  </a:lnTo>
                  <a:lnTo>
                    <a:pt x="2294626" y="3390181"/>
                  </a:lnTo>
                  <a:lnTo>
                    <a:pt x="2199736" y="3416060"/>
                  </a:lnTo>
                  <a:lnTo>
                    <a:pt x="2096219" y="3433313"/>
                  </a:lnTo>
                  <a:lnTo>
                    <a:pt x="2027207" y="3485071"/>
                  </a:lnTo>
                  <a:lnTo>
                    <a:pt x="1932317" y="3502324"/>
                  </a:lnTo>
                  <a:lnTo>
                    <a:pt x="1828800" y="3502324"/>
                  </a:lnTo>
                  <a:lnTo>
                    <a:pt x="1716656" y="3519577"/>
                  </a:lnTo>
                  <a:lnTo>
                    <a:pt x="1854679" y="3545456"/>
                  </a:lnTo>
                  <a:lnTo>
                    <a:pt x="1966822" y="3562709"/>
                  </a:lnTo>
                  <a:lnTo>
                    <a:pt x="1923690" y="3597215"/>
                  </a:lnTo>
                  <a:lnTo>
                    <a:pt x="1759788" y="3631720"/>
                  </a:lnTo>
                  <a:lnTo>
                    <a:pt x="1759788" y="3631720"/>
                  </a:lnTo>
                  <a:lnTo>
                    <a:pt x="1915064" y="3692105"/>
                  </a:lnTo>
                  <a:lnTo>
                    <a:pt x="2096219" y="3717984"/>
                  </a:lnTo>
                  <a:lnTo>
                    <a:pt x="2096219" y="3717984"/>
                  </a:lnTo>
                  <a:lnTo>
                    <a:pt x="2242868" y="3804249"/>
                  </a:lnTo>
                  <a:lnTo>
                    <a:pt x="2380890" y="3916392"/>
                  </a:lnTo>
                  <a:lnTo>
                    <a:pt x="2424022" y="3985403"/>
                  </a:lnTo>
                  <a:lnTo>
                    <a:pt x="2285999" y="4054415"/>
                  </a:lnTo>
                  <a:lnTo>
                    <a:pt x="2260120" y="4157932"/>
                  </a:lnTo>
                  <a:lnTo>
                    <a:pt x="2398143" y="4183811"/>
                  </a:lnTo>
                  <a:lnTo>
                    <a:pt x="2570671" y="4218317"/>
                  </a:lnTo>
                  <a:lnTo>
                    <a:pt x="2570671" y="4218317"/>
                  </a:lnTo>
                  <a:lnTo>
                    <a:pt x="2622430" y="4321834"/>
                  </a:lnTo>
                  <a:lnTo>
                    <a:pt x="2596551" y="4373592"/>
                  </a:lnTo>
                  <a:lnTo>
                    <a:pt x="2596551" y="4502988"/>
                  </a:lnTo>
                  <a:lnTo>
                    <a:pt x="2631056" y="4546120"/>
                  </a:lnTo>
                  <a:lnTo>
                    <a:pt x="2570671" y="4572000"/>
                  </a:lnTo>
                  <a:lnTo>
                    <a:pt x="2587924" y="4606505"/>
                  </a:lnTo>
                  <a:lnTo>
                    <a:pt x="2553419" y="4684143"/>
                  </a:lnTo>
                  <a:lnTo>
                    <a:pt x="2510287" y="4718649"/>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735238" y="4692770"/>
              <a:ext cx="2674188" cy="2182483"/>
            </a:xfrm>
            <a:custGeom>
              <a:avLst/>
              <a:gdLst>
                <a:gd name="connsiteX0" fmla="*/ 0 w 2674188"/>
                <a:gd name="connsiteY0" fmla="*/ 0 h 2182483"/>
                <a:gd name="connsiteX1" fmla="*/ 17253 w 2674188"/>
                <a:gd name="connsiteY1" fmla="*/ 2182483 h 2182483"/>
                <a:gd name="connsiteX2" fmla="*/ 2208362 w 2674188"/>
                <a:gd name="connsiteY2" fmla="*/ 2182483 h 2182483"/>
                <a:gd name="connsiteX3" fmla="*/ 2208362 w 2674188"/>
                <a:gd name="connsiteY3" fmla="*/ 2182483 h 2182483"/>
                <a:gd name="connsiteX4" fmla="*/ 2096219 w 2674188"/>
                <a:gd name="connsiteY4" fmla="*/ 2130724 h 2182483"/>
                <a:gd name="connsiteX5" fmla="*/ 1932317 w 2674188"/>
                <a:gd name="connsiteY5" fmla="*/ 2130724 h 2182483"/>
                <a:gd name="connsiteX6" fmla="*/ 2122098 w 2674188"/>
                <a:gd name="connsiteY6" fmla="*/ 2113472 h 2182483"/>
                <a:gd name="connsiteX7" fmla="*/ 2191109 w 2674188"/>
                <a:gd name="connsiteY7" fmla="*/ 2113472 h 2182483"/>
                <a:gd name="connsiteX8" fmla="*/ 2191109 w 2674188"/>
                <a:gd name="connsiteY8" fmla="*/ 2113472 h 2182483"/>
                <a:gd name="connsiteX9" fmla="*/ 2130724 w 2674188"/>
                <a:gd name="connsiteY9" fmla="*/ 2061713 h 2182483"/>
                <a:gd name="connsiteX10" fmla="*/ 2234241 w 2674188"/>
                <a:gd name="connsiteY10" fmla="*/ 2044460 h 2182483"/>
                <a:gd name="connsiteX11" fmla="*/ 2234241 w 2674188"/>
                <a:gd name="connsiteY11" fmla="*/ 2044460 h 2182483"/>
                <a:gd name="connsiteX12" fmla="*/ 2130724 w 2674188"/>
                <a:gd name="connsiteY12" fmla="*/ 2001328 h 2182483"/>
                <a:gd name="connsiteX13" fmla="*/ 1949570 w 2674188"/>
                <a:gd name="connsiteY13" fmla="*/ 1958196 h 2182483"/>
                <a:gd name="connsiteX14" fmla="*/ 2147977 w 2674188"/>
                <a:gd name="connsiteY14" fmla="*/ 1932317 h 2182483"/>
                <a:gd name="connsiteX15" fmla="*/ 2225615 w 2674188"/>
                <a:gd name="connsiteY15" fmla="*/ 1932317 h 2182483"/>
                <a:gd name="connsiteX16" fmla="*/ 2225615 w 2674188"/>
                <a:gd name="connsiteY16" fmla="*/ 1880558 h 2182483"/>
                <a:gd name="connsiteX17" fmla="*/ 2216988 w 2674188"/>
                <a:gd name="connsiteY17" fmla="*/ 1837426 h 2182483"/>
                <a:gd name="connsiteX18" fmla="*/ 2147977 w 2674188"/>
                <a:gd name="connsiteY18" fmla="*/ 1802921 h 2182483"/>
                <a:gd name="connsiteX19" fmla="*/ 2044460 w 2674188"/>
                <a:gd name="connsiteY19" fmla="*/ 1811547 h 2182483"/>
                <a:gd name="connsiteX20" fmla="*/ 2130724 w 2674188"/>
                <a:gd name="connsiteY20" fmla="*/ 1777041 h 2182483"/>
                <a:gd name="connsiteX21" fmla="*/ 2035834 w 2674188"/>
                <a:gd name="connsiteY21" fmla="*/ 1759788 h 2182483"/>
                <a:gd name="connsiteX22" fmla="*/ 1889185 w 2674188"/>
                <a:gd name="connsiteY22" fmla="*/ 1742536 h 2182483"/>
                <a:gd name="connsiteX23" fmla="*/ 1708030 w 2674188"/>
                <a:gd name="connsiteY23" fmla="*/ 1751162 h 2182483"/>
                <a:gd name="connsiteX24" fmla="*/ 1526875 w 2674188"/>
                <a:gd name="connsiteY24" fmla="*/ 1751162 h 2182483"/>
                <a:gd name="connsiteX25" fmla="*/ 1406105 w 2674188"/>
                <a:gd name="connsiteY25" fmla="*/ 1733909 h 2182483"/>
                <a:gd name="connsiteX26" fmla="*/ 1682151 w 2674188"/>
                <a:gd name="connsiteY26" fmla="*/ 1699404 h 2182483"/>
                <a:gd name="connsiteX27" fmla="*/ 1837426 w 2674188"/>
                <a:gd name="connsiteY27" fmla="*/ 1682151 h 2182483"/>
                <a:gd name="connsiteX28" fmla="*/ 1759788 w 2674188"/>
                <a:gd name="connsiteY28" fmla="*/ 1682151 h 2182483"/>
                <a:gd name="connsiteX29" fmla="*/ 1759788 w 2674188"/>
                <a:gd name="connsiteY29" fmla="*/ 1682151 h 2182483"/>
                <a:gd name="connsiteX30" fmla="*/ 1647645 w 2674188"/>
                <a:gd name="connsiteY30" fmla="*/ 1621766 h 2182483"/>
                <a:gd name="connsiteX31" fmla="*/ 1526875 w 2674188"/>
                <a:gd name="connsiteY31" fmla="*/ 1621766 h 2182483"/>
                <a:gd name="connsiteX32" fmla="*/ 1733909 w 2674188"/>
                <a:gd name="connsiteY32" fmla="*/ 1587260 h 2182483"/>
                <a:gd name="connsiteX33" fmla="*/ 1777041 w 2674188"/>
                <a:gd name="connsiteY33" fmla="*/ 1570007 h 2182483"/>
                <a:gd name="connsiteX34" fmla="*/ 1708030 w 2674188"/>
                <a:gd name="connsiteY34" fmla="*/ 1544128 h 2182483"/>
                <a:gd name="connsiteX35" fmla="*/ 1544128 w 2674188"/>
                <a:gd name="connsiteY35" fmla="*/ 1535502 h 2182483"/>
                <a:gd name="connsiteX36" fmla="*/ 1311215 w 2674188"/>
                <a:gd name="connsiteY36" fmla="*/ 1518249 h 2182483"/>
                <a:gd name="connsiteX37" fmla="*/ 1173192 w 2674188"/>
                <a:gd name="connsiteY37" fmla="*/ 1475117 h 2182483"/>
                <a:gd name="connsiteX38" fmla="*/ 1147313 w 2674188"/>
                <a:gd name="connsiteY38" fmla="*/ 1440611 h 2182483"/>
                <a:gd name="connsiteX39" fmla="*/ 1328468 w 2674188"/>
                <a:gd name="connsiteY39" fmla="*/ 1449238 h 2182483"/>
                <a:gd name="connsiteX40" fmla="*/ 1544128 w 2674188"/>
                <a:gd name="connsiteY40" fmla="*/ 1431985 h 2182483"/>
                <a:gd name="connsiteX41" fmla="*/ 1828800 w 2674188"/>
                <a:gd name="connsiteY41" fmla="*/ 1431985 h 2182483"/>
                <a:gd name="connsiteX42" fmla="*/ 2113471 w 2674188"/>
                <a:gd name="connsiteY42" fmla="*/ 1423358 h 2182483"/>
                <a:gd name="connsiteX43" fmla="*/ 2234241 w 2674188"/>
                <a:gd name="connsiteY43" fmla="*/ 1388853 h 2182483"/>
                <a:gd name="connsiteX44" fmla="*/ 2173856 w 2674188"/>
                <a:gd name="connsiteY44" fmla="*/ 1362973 h 2182483"/>
                <a:gd name="connsiteX45" fmla="*/ 1932317 w 2674188"/>
                <a:gd name="connsiteY45" fmla="*/ 1354347 h 2182483"/>
                <a:gd name="connsiteX46" fmla="*/ 1725283 w 2674188"/>
                <a:gd name="connsiteY46" fmla="*/ 1319841 h 2182483"/>
                <a:gd name="connsiteX47" fmla="*/ 1647645 w 2674188"/>
                <a:gd name="connsiteY47" fmla="*/ 1276709 h 2182483"/>
                <a:gd name="connsiteX48" fmla="*/ 1647645 w 2674188"/>
                <a:gd name="connsiteY48" fmla="*/ 1250830 h 2182483"/>
                <a:gd name="connsiteX49" fmla="*/ 1561381 w 2674188"/>
                <a:gd name="connsiteY49" fmla="*/ 1242204 h 2182483"/>
                <a:gd name="connsiteX50" fmla="*/ 1388853 w 2674188"/>
                <a:gd name="connsiteY50" fmla="*/ 1216324 h 2182483"/>
                <a:gd name="connsiteX51" fmla="*/ 1552754 w 2674188"/>
                <a:gd name="connsiteY51" fmla="*/ 1181819 h 2182483"/>
                <a:gd name="connsiteX52" fmla="*/ 1552754 w 2674188"/>
                <a:gd name="connsiteY52" fmla="*/ 1181819 h 2182483"/>
                <a:gd name="connsiteX53" fmla="*/ 1664898 w 2674188"/>
                <a:gd name="connsiteY53" fmla="*/ 1130060 h 2182483"/>
                <a:gd name="connsiteX54" fmla="*/ 1552754 w 2674188"/>
                <a:gd name="connsiteY54" fmla="*/ 1086928 h 2182483"/>
                <a:gd name="connsiteX55" fmla="*/ 1820173 w 2674188"/>
                <a:gd name="connsiteY55" fmla="*/ 1086928 h 2182483"/>
                <a:gd name="connsiteX56" fmla="*/ 2035834 w 2674188"/>
                <a:gd name="connsiteY56" fmla="*/ 1061049 h 2182483"/>
                <a:gd name="connsiteX57" fmla="*/ 2277373 w 2674188"/>
                <a:gd name="connsiteY57" fmla="*/ 1026543 h 2182483"/>
                <a:gd name="connsiteX58" fmla="*/ 2096219 w 2674188"/>
                <a:gd name="connsiteY58" fmla="*/ 1009290 h 2182483"/>
                <a:gd name="connsiteX59" fmla="*/ 1984075 w 2674188"/>
                <a:gd name="connsiteY59" fmla="*/ 1009290 h 2182483"/>
                <a:gd name="connsiteX60" fmla="*/ 1802920 w 2674188"/>
                <a:gd name="connsiteY60" fmla="*/ 957532 h 2182483"/>
                <a:gd name="connsiteX61" fmla="*/ 1552754 w 2674188"/>
                <a:gd name="connsiteY61" fmla="*/ 914400 h 2182483"/>
                <a:gd name="connsiteX62" fmla="*/ 1682151 w 2674188"/>
                <a:gd name="connsiteY62" fmla="*/ 854015 h 2182483"/>
                <a:gd name="connsiteX63" fmla="*/ 1552754 w 2674188"/>
                <a:gd name="connsiteY63" fmla="*/ 828136 h 2182483"/>
                <a:gd name="connsiteX64" fmla="*/ 1328468 w 2674188"/>
                <a:gd name="connsiteY64" fmla="*/ 828136 h 2182483"/>
                <a:gd name="connsiteX65" fmla="*/ 1181819 w 2674188"/>
                <a:gd name="connsiteY65" fmla="*/ 750498 h 2182483"/>
                <a:gd name="connsiteX66" fmla="*/ 1285336 w 2674188"/>
                <a:gd name="connsiteY66" fmla="*/ 698739 h 2182483"/>
                <a:gd name="connsiteX67" fmla="*/ 1544128 w 2674188"/>
                <a:gd name="connsiteY67" fmla="*/ 690113 h 2182483"/>
                <a:gd name="connsiteX68" fmla="*/ 1777041 w 2674188"/>
                <a:gd name="connsiteY68" fmla="*/ 690113 h 2182483"/>
                <a:gd name="connsiteX69" fmla="*/ 2001328 w 2674188"/>
                <a:gd name="connsiteY69" fmla="*/ 655607 h 2182483"/>
                <a:gd name="connsiteX70" fmla="*/ 2320505 w 2674188"/>
                <a:gd name="connsiteY70" fmla="*/ 655607 h 2182483"/>
                <a:gd name="connsiteX71" fmla="*/ 2587924 w 2674188"/>
                <a:gd name="connsiteY71" fmla="*/ 603849 h 2182483"/>
                <a:gd name="connsiteX72" fmla="*/ 2587924 w 2674188"/>
                <a:gd name="connsiteY72" fmla="*/ 534838 h 2182483"/>
                <a:gd name="connsiteX73" fmla="*/ 2587924 w 2674188"/>
                <a:gd name="connsiteY73" fmla="*/ 474453 h 2182483"/>
                <a:gd name="connsiteX74" fmla="*/ 2631056 w 2674188"/>
                <a:gd name="connsiteY74" fmla="*/ 439947 h 2182483"/>
                <a:gd name="connsiteX75" fmla="*/ 2656936 w 2674188"/>
                <a:gd name="connsiteY75" fmla="*/ 362309 h 2182483"/>
                <a:gd name="connsiteX76" fmla="*/ 2674188 w 2674188"/>
                <a:gd name="connsiteY76" fmla="*/ 319177 h 2182483"/>
                <a:gd name="connsiteX77" fmla="*/ 2631056 w 2674188"/>
                <a:gd name="connsiteY77" fmla="*/ 267419 h 2182483"/>
                <a:gd name="connsiteX78" fmla="*/ 2596551 w 2674188"/>
                <a:gd name="connsiteY78" fmla="*/ 224287 h 2182483"/>
                <a:gd name="connsiteX79" fmla="*/ 2536166 w 2674188"/>
                <a:gd name="connsiteY79" fmla="*/ 189781 h 2182483"/>
                <a:gd name="connsiteX80" fmla="*/ 2389517 w 2674188"/>
                <a:gd name="connsiteY80" fmla="*/ 163902 h 2182483"/>
                <a:gd name="connsiteX81" fmla="*/ 2355011 w 2674188"/>
                <a:gd name="connsiteY81" fmla="*/ 112143 h 2182483"/>
                <a:gd name="connsiteX82" fmla="*/ 2406770 w 2674188"/>
                <a:gd name="connsiteY82" fmla="*/ 77638 h 2182483"/>
                <a:gd name="connsiteX83" fmla="*/ 2510287 w 2674188"/>
                <a:gd name="connsiteY83" fmla="*/ 77638 h 2182483"/>
                <a:gd name="connsiteX84" fmla="*/ 2510287 w 2674188"/>
                <a:gd name="connsiteY84" fmla="*/ 77638 h 2182483"/>
                <a:gd name="connsiteX85" fmla="*/ 2518913 w 2674188"/>
                <a:gd name="connsiteY85" fmla="*/ 0 h 2182483"/>
                <a:gd name="connsiteX86" fmla="*/ 0 w 2674188"/>
                <a:gd name="connsiteY86" fmla="*/ 0 h 218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74188" h="2182483">
                  <a:moveTo>
                    <a:pt x="0" y="0"/>
                  </a:moveTo>
                  <a:lnTo>
                    <a:pt x="17253" y="2182483"/>
                  </a:lnTo>
                  <a:lnTo>
                    <a:pt x="2208362" y="2182483"/>
                  </a:lnTo>
                  <a:lnTo>
                    <a:pt x="2208362" y="2182483"/>
                  </a:lnTo>
                  <a:lnTo>
                    <a:pt x="2096219" y="2130724"/>
                  </a:lnTo>
                  <a:lnTo>
                    <a:pt x="1932317" y="2130724"/>
                  </a:lnTo>
                  <a:lnTo>
                    <a:pt x="2122098" y="2113472"/>
                  </a:lnTo>
                  <a:lnTo>
                    <a:pt x="2191109" y="2113472"/>
                  </a:lnTo>
                  <a:lnTo>
                    <a:pt x="2191109" y="2113472"/>
                  </a:lnTo>
                  <a:lnTo>
                    <a:pt x="2130724" y="2061713"/>
                  </a:lnTo>
                  <a:lnTo>
                    <a:pt x="2234241" y="2044460"/>
                  </a:lnTo>
                  <a:lnTo>
                    <a:pt x="2234241" y="2044460"/>
                  </a:lnTo>
                  <a:lnTo>
                    <a:pt x="2130724" y="2001328"/>
                  </a:lnTo>
                  <a:lnTo>
                    <a:pt x="1949570" y="1958196"/>
                  </a:lnTo>
                  <a:lnTo>
                    <a:pt x="2147977" y="1932317"/>
                  </a:lnTo>
                  <a:lnTo>
                    <a:pt x="2225615" y="1932317"/>
                  </a:lnTo>
                  <a:lnTo>
                    <a:pt x="2225615" y="1880558"/>
                  </a:lnTo>
                  <a:lnTo>
                    <a:pt x="2216988" y="1837426"/>
                  </a:lnTo>
                  <a:lnTo>
                    <a:pt x="2147977" y="1802921"/>
                  </a:lnTo>
                  <a:lnTo>
                    <a:pt x="2044460" y="1811547"/>
                  </a:lnTo>
                  <a:lnTo>
                    <a:pt x="2130724" y="1777041"/>
                  </a:lnTo>
                  <a:lnTo>
                    <a:pt x="2035834" y="1759788"/>
                  </a:lnTo>
                  <a:lnTo>
                    <a:pt x="1889185" y="1742536"/>
                  </a:lnTo>
                  <a:lnTo>
                    <a:pt x="1708030" y="1751162"/>
                  </a:lnTo>
                  <a:lnTo>
                    <a:pt x="1526875" y="1751162"/>
                  </a:lnTo>
                  <a:lnTo>
                    <a:pt x="1406105" y="1733909"/>
                  </a:lnTo>
                  <a:lnTo>
                    <a:pt x="1682151" y="1699404"/>
                  </a:lnTo>
                  <a:lnTo>
                    <a:pt x="1837426" y="1682151"/>
                  </a:lnTo>
                  <a:lnTo>
                    <a:pt x="1759788" y="1682151"/>
                  </a:lnTo>
                  <a:lnTo>
                    <a:pt x="1759788" y="1682151"/>
                  </a:lnTo>
                  <a:lnTo>
                    <a:pt x="1647645" y="1621766"/>
                  </a:lnTo>
                  <a:lnTo>
                    <a:pt x="1526875" y="1621766"/>
                  </a:lnTo>
                  <a:lnTo>
                    <a:pt x="1733909" y="1587260"/>
                  </a:lnTo>
                  <a:lnTo>
                    <a:pt x="1777041" y="1570007"/>
                  </a:lnTo>
                  <a:lnTo>
                    <a:pt x="1708030" y="1544128"/>
                  </a:lnTo>
                  <a:lnTo>
                    <a:pt x="1544128" y="1535502"/>
                  </a:lnTo>
                  <a:lnTo>
                    <a:pt x="1311215" y="1518249"/>
                  </a:lnTo>
                  <a:lnTo>
                    <a:pt x="1173192" y="1475117"/>
                  </a:lnTo>
                  <a:lnTo>
                    <a:pt x="1147313" y="1440611"/>
                  </a:lnTo>
                  <a:lnTo>
                    <a:pt x="1328468" y="1449238"/>
                  </a:lnTo>
                  <a:lnTo>
                    <a:pt x="1544128" y="1431985"/>
                  </a:lnTo>
                  <a:lnTo>
                    <a:pt x="1828800" y="1431985"/>
                  </a:lnTo>
                  <a:lnTo>
                    <a:pt x="2113471" y="1423358"/>
                  </a:lnTo>
                  <a:lnTo>
                    <a:pt x="2234241" y="1388853"/>
                  </a:lnTo>
                  <a:lnTo>
                    <a:pt x="2173856" y="1362973"/>
                  </a:lnTo>
                  <a:lnTo>
                    <a:pt x="1932317" y="1354347"/>
                  </a:lnTo>
                  <a:lnTo>
                    <a:pt x="1725283" y="1319841"/>
                  </a:lnTo>
                  <a:lnTo>
                    <a:pt x="1647645" y="1276709"/>
                  </a:lnTo>
                  <a:lnTo>
                    <a:pt x="1647645" y="1250830"/>
                  </a:lnTo>
                  <a:lnTo>
                    <a:pt x="1561381" y="1242204"/>
                  </a:lnTo>
                  <a:lnTo>
                    <a:pt x="1388853" y="1216324"/>
                  </a:lnTo>
                  <a:lnTo>
                    <a:pt x="1552754" y="1181819"/>
                  </a:lnTo>
                  <a:lnTo>
                    <a:pt x="1552754" y="1181819"/>
                  </a:lnTo>
                  <a:lnTo>
                    <a:pt x="1664898" y="1130060"/>
                  </a:lnTo>
                  <a:lnTo>
                    <a:pt x="1552754" y="1086928"/>
                  </a:lnTo>
                  <a:lnTo>
                    <a:pt x="1820173" y="1086928"/>
                  </a:lnTo>
                  <a:lnTo>
                    <a:pt x="2035834" y="1061049"/>
                  </a:lnTo>
                  <a:lnTo>
                    <a:pt x="2277373" y="1026543"/>
                  </a:lnTo>
                  <a:lnTo>
                    <a:pt x="2096219" y="1009290"/>
                  </a:lnTo>
                  <a:lnTo>
                    <a:pt x="1984075" y="1009290"/>
                  </a:lnTo>
                  <a:lnTo>
                    <a:pt x="1802920" y="957532"/>
                  </a:lnTo>
                  <a:lnTo>
                    <a:pt x="1552754" y="914400"/>
                  </a:lnTo>
                  <a:lnTo>
                    <a:pt x="1682151" y="854015"/>
                  </a:lnTo>
                  <a:lnTo>
                    <a:pt x="1552754" y="828136"/>
                  </a:lnTo>
                  <a:lnTo>
                    <a:pt x="1328468" y="828136"/>
                  </a:lnTo>
                  <a:lnTo>
                    <a:pt x="1181819" y="750498"/>
                  </a:lnTo>
                  <a:lnTo>
                    <a:pt x="1285336" y="698739"/>
                  </a:lnTo>
                  <a:lnTo>
                    <a:pt x="1544128" y="690113"/>
                  </a:lnTo>
                  <a:lnTo>
                    <a:pt x="1777041" y="690113"/>
                  </a:lnTo>
                  <a:lnTo>
                    <a:pt x="2001328" y="655607"/>
                  </a:lnTo>
                  <a:lnTo>
                    <a:pt x="2320505" y="655607"/>
                  </a:lnTo>
                  <a:lnTo>
                    <a:pt x="2587924" y="603849"/>
                  </a:lnTo>
                  <a:lnTo>
                    <a:pt x="2587924" y="534838"/>
                  </a:lnTo>
                  <a:lnTo>
                    <a:pt x="2587924" y="474453"/>
                  </a:lnTo>
                  <a:lnTo>
                    <a:pt x="2631056" y="439947"/>
                  </a:lnTo>
                  <a:lnTo>
                    <a:pt x="2656936" y="362309"/>
                  </a:lnTo>
                  <a:lnTo>
                    <a:pt x="2674188" y="319177"/>
                  </a:lnTo>
                  <a:lnTo>
                    <a:pt x="2631056" y="267419"/>
                  </a:lnTo>
                  <a:lnTo>
                    <a:pt x="2596551" y="224287"/>
                  </a:lnTo>
                  <a:lnTo>
                    <a:pt x="2536166" y="189781"/>
                  </a:lnTo>
                  <a:lnTo>
                    <a:pt x="2389517" y="163902"/>
                  </a:lnTo>
                  <a:lnTo>
                    <a:pt x="2355011" y="112143"/>
                  </a:lnTo>
                  <a:lnTo>
                    <a:pt x="2406770" y="77638"/>
                  </a:lnTo>
                  <a:lnTo>
                    <a:pt x="2510287" y="77638"/>
                  </a:lnTo>
                  <a:lnTo>
                    <a:pt x="2510287" y="77638"/>
                  </a:lnTo>
                  <a:lnTo>
                    <a:pt x="2518913" y="0"/>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flipV="1">
            <a:off x="5200284" y="0"/>
            <a:ext cx="0" cy="684768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199561" y="0"/>
            <a:ext cx="0" cy="684768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45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0"/>
            <a:ext cx="8142287"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99561" y="4635061"/>
            <a:ext cx="437859" cy="246221"/>
          </a:xfrm>
          <a:prstGeom prst="rect">
            <a:avLst/>
          </a:prstGeom>
          <a:noFill/>
        </p:spPr>
        <p:txBody>
          <a:bodyPr wrap="square" rtlCol="0">
            <a:spAutoFit/>
          </a:bodyPr>
          <a:lstStyle/>
          <a:p>
            <a:r>
              <a:rPr lang="en-US" sz="1000" b="1" dirty="0" smtClean="0">
                <a:solidFill>
                  <a:srgbClr val="FF0000"/>
                </a:solidFill>
              </a:rPr>
              <a:t>5</a:t>
            </a:r>
            <a:endParaRPr lang="en-US" sz="1000" b="1" dirty="0">
              <a:solidFill>
                <a:srgbClr val="FF0000"/>
              </a:solidFill>
            </a:endParaRPr>
          </a:p>
        </p:txBody>
      </p:sp>
      <p:cxnSp>
        <p:nvCxnSpPr>
          <p:cNvPr id="6" name="Straight Connector 5"/>
          <p:cNvCxnSpPr/>
          <p:nvPr/>
        </p:nvCxnSpPr>
        <p:spPr>
          <a:xfrm flipV="1">
            <a:off x="3741649" y="0"/>
            <a:ext cx="0" cy="684768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199561" y="0"/>
            <a:ext cx="0" cy="684768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64434" y="463506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grpSp>
        <p:nvGrpSpPr>
          <p:cNvPr id="13" name="Group 12"/>
          <p:cNvGrpSpPr/>
          <p:nvPr/>
        </p:nvGrpSpPr>
        <p:grpSpPr>
          <a:xfrm>
            <a:off x="3732028" y="-10633"/>
            <a:ext cx="2286000" cy="6900531"/>
            <a:chOff x="3732028" y="-10633"/>
            <a:chExt cx="2286000" cy="6900531"/>
          </a:xfrm>
        </p:grpSpPr>
        <p:sp>
          <p:nvSpPr>
            <p:cNvPr id="10" name="Freeform 9"/>
            <p:cNvSpPr/>
            <p:nvPr/>
          </p:nvSpPr>
          <p:spPr>
            <a:xfrm>
              <a:off x="3732028" y="-10633"/>
              <a:ext cx="2286000" cy="5114261"/>
            </a:xfrm>
            <a:custGeom>
              <a:avLst/>
              <a:gdLst>
                <a:gd name="connsiteX0" fmla="*/ 10632 w 2286000"/>
                <a:gd name="connsiteY0" fmla="*/ 5114261 h 5114261"/>
                <a:gd name="connsiteX1" fmla="*/ 0 w 2286000"/>
                <a:gd name="connsiteY1" fmla="*/ 10633 h 5114261"/>
                <a:gd name="connsiteX2" fmla="*/ 2179674 w 2286000"/>
                <a:gd name="connsiteY2" fmla="*/ 0 h 5114261"/>
                <a:gd name="connsiteX3" fmla="*/ 1945758 w 2286000"/>
                <a:gd name="connsiteY3" fmla="*/ 21266 h 5114261"/>
                <a:gd name="connsiteX4" fmla="*/ 2232837 w 2286000"/>
                <a:gd name="connsiteY4" fmla="*/ 42531 h 5114261"/>
                <a:gd name="connsiteX5" fmla="*/ 2211572 w 2286000"/>
                <a:gd name="connsiteY5" fmla="*/ 95693 h 5114261"/>
                <a:gd name="connsiteX6" fmla="*/ 2062716 w 2286000"/>
                <a:gd name="connsiteY6" fmla="*/ 95693 h 5114261"/>
                <a:gd name="connsiteX7" fmla="*/ 2062716 w 2286000"/>
                <a:gd name="connsiteY7" fmla="*/ 95693 h 5114261"/>
                <a:gd name="connsiteX8" fmla="*/ 2232837 w 2286000"/>
                <a:gd name="connsiteY8" fmla="*/ 148856 h 5114261"/>
                <a:gd name="connsiteX9" fmla="*/ 2232837 w 2286000"/>
                <a:gd name="connsiteY9" fmla="*/ 191386 h 5114261"/>
                <a:gd name="connsiteX10" fmla="*/ 2264735 w 2286000"/>
                <a:gd name="connsiteY10" fmla="*/ 223284 h 5114261"/>
                <a:gd name="connsiteX11" fmla="*/ 2158409 w 2286000"/>
                <a:gd name="connsiteY11" fmla="*/ 265814 h 5114261"/>
                <a:gd name="connsiteX12" fmla="*/ 2254102 w 2286000"/>
                <a:gd name="connsiteY12" fmla="*/ 308345 h 5114261"/>
                <a:gd name="connsiteX13" fmla="*/ 2200939 w 2286000"/>
                <a:gd name="connsiteY13" fmla="*/ 350875 h 5114261"/>
                <a:gd name="connsiteX14" fmla="*/ 2264735 w 2286000"/>
                <a:gd name="connsiteY14" fmla="*/ 404038 h 5114261"/>
                <a:gd name="connsiteX15" fmla="*/ 2179674 w 2286000"/>
                <a:gd name="connsiteY15" fmla="*/ 435935 h 5114261"/>
                <a:gd name="connsiteX16" fmla="*/ 2126512 w 2286000"/>
                <a:gd name="connsiteY16" fmla="*/ 435935 h 5114261"/>
                <a:gd name="connsiteX17" fmla="*/ 2094614 w 2286000"/>
                <a:gd name="connsiteY17" fmla="*/ 435935 h 5114261"/>
                <a:gd name="connsiteX18" fmla="*/ 2062716 w 2286000"/>
                <a:gd name="connsiteY18" fmla="*/ 446568 h 5114261"/>
                <a:gd name="connsiteX19" fmla="*/ 2062716 w 2286000"/>
                <a:gd name="connsiteY19" fmla="*/ 446568 h 5114261"/>
                <a:gd name="connsiteX20" fmla="*/ 1818167 w 2286000"/>
                <a:gd name="connsiteY20" fmla="*/ 457200 h 5114261"/>
                <a:gd name="connsiteX21" fmla="*/ 1818167 w 2286000"/>
                <a:gd name="connsiteY21" fmla="*/ 457200 h 5114261"/>
                <a:gd name="connsiteX22" fmla="*/ 1765005 w 2286000"/>
                <a:gd name="connsiteY22" fmla="*/ 520996 h 5114261"/>
                <a:gd name="connsiteX23" fmla="*/ 1818167 w 2286000"/>
                <a:gd name="connsiteY23" fmla="*/ 531628 h 5114261"/>
                <a:gd name="connsiteX24" fmla="*/ 2041451 w 2286000"/>
                <a:gd name="connsiteY24" fmla="*/ 552893 h 5114261"/>
                <a:gd name="connsiteX25" fmla="*/ 2200939 w 2286000"/>
                <a:gd name="connsiteY25" fmla="*/ 574159 h 5114261"/>
                <a:gd name="connsiteX26" fmla="*/ 2286000 w 2286000"/>
                <a:gd name="connsiteY26" fmla="*/ 606056 h 5114261"/>
                <a:gd name="connsiteX27" fmla="*/ 2254102 w 2286000"/>
                <a:gd name="connsiteY27" fmla="*/ 648586 h 5114261"/>
                <a:gd name="connsiteX28" fmla="*/ 2020186 w 2286000"/>
                <a:gd name="connsiteY28" fmla="*/ 648586 h 5114261"/>
                <a:gd name="connsiteX29" fmla="*/ 1807535 w 2286000"/>
                <a:gd name="connsiteY29" fmla="*/ 659219 h 5114261"/>
                <a:gd name="connsiteX30" fmla="*/ 1477925 w 2286000"/>
                <a:gd name="connsiteY30" fmla="*/ 659219 h 5114261"/>
                <a:gd name="connsiteX31" fmla="*/ 1339702 w 2286000"/>
                <a:gd name="connsiteY31" fmla="*/ 680484 h 5114261"/>
                <a:gd name="connsiteX32" fmla="*/ 1212112 w 2286000"/>
                <a:gd name="connsiteY32" fmla="*/ 680484 h 5114261"/>
                <a:gd name="connsiteX33" fmla="*/ 1212112 w 2286000"/>
                <a:gd name="connsiteY33" fmla="*/ 680484 h 5114261"/>
                <a:gd name="connsiteX34" fmla="*/ 1318437 w 2286000"/>
                <a:gd name="connsiteY34" fmla="*/ 723014 h 5114261"/>
                <a:gd name="connsiteX35" fmla="*/ 1318437 w 2286000"/>
                <a:gd name="connsiteY35" fmla="*/ 723014 h 5114261"/>
                <a:gd name="connsiteX36" fmla="*/ 1158949 w 2286000"/>
                <a:gd name="connsiteY36" fmla="*/ 754912 h 5114261"/>
                <a:gd name="connsiteX37" fmla="*/ 1095153 w 2286000"/>
                <a:gd name="connsiteY37" fmla="*/ 776177 h 5114261"/>
                <a:gd name="connsiteX38" fmla="*/ 1137684 w 2286000"/>
                <a:gd name="connsiteY38" fmla="*/ 818707 h 5114261"/>
                <a:gd name="connsiteX39" fmla="*/ 1031358 w 2286000"/>
                <a:gd name="connsiteY39" fmla="*/ 850605 h 5114261"/>
                <a:gd name="connsiteX40" fmla="*/ 935665 w 2286000"/>
                <a:gd name="connsiteY40" fmla="*/ 914400 h 5114261"/>
                <a:gd name="connsiteX41" fmla="*/ 871870 w 2286000"/>
                <a:gd name="connsiteY41" fmla="*/ 988828 h 5114261"/>
                <a:gd name="connsiteX42" fmla="*/ 903767 w 2286000"/>
                <a:gd name="connsiteY42" fmla="*/ 1063256 h 5114261"/>
                <a:gd name="connsiteX43" fmla="*/ 946298 w 2286000"/>
                <a:gd name="connsiteY43" fmla="*/ 1084521 h 5114261"/>
                <a:gd name="connsiteX44" fmla="*/ 903767 w 2286000"/>
                <a:gd name="connsiteY44" fmla="*/ 1127052 h 5114261"/>
                <a:gd name="connsiteX45" fmla="*/ 935665 w 2286000"/>
                <a:gd name="connsiteY45" fmla="*/ 1148317 h 5114261"/>
                <a:gd name="connsiteX46" fmla="*/ 1084521 w 2286000"/>
                <a:gd name="connsiteY46" fmla="*/ 1212112 h 5114261"/>
                <a:gd name="connsiteX47" fmla="*/ 1158949 w 2286000"/>
                <a:gd name="connsiteY47" fmla="*/ 1244010 h 5114261"/>
                <a:gd name="connsiteX48" fmla="*/ 1158949 w 2286000"/>
                <a:gd name="connsiteY48" fmla="*/ 1286540 h 5114261"/>
                <a:gd name="connsiteX49" fmla="*/ 1201479 w 2286000"/>
                <a:gd name="connsiteY49" fmla="*/ 1350335 h 5114261"/>
                <a:gd name="connsiteX50" fmla="*/ 1095153 w 2286000"/>
                <a:gd name="connsiteY50" fmla="*/ 1382233 h 5114261"/>
                <a:gd name="connsiteX51" fmla="*/ 978195 w 2286000"/>
                <a:gd name="connsiteY51" fmla="*/ 1382233 h 5114261"/>
                <a:gd name="connsiteX52" fmla="*/ 978195 w 2286000"/>
                <a:gd name="connsiteY52" fmla="*/ 1382233 h 5114261"/>
                <a:gd name="connsiteX53" fmla="*/ 956930 w 2286000"/>
                <a:gd name="connsiteY53" fmla="*/ 1435396 h 5114261"/>
                <a:gd name="connsiteX54" fmla="*/ 861237 w 2286000"/>
                <a:gd name="connsiteY54" fmla="*/ 1541721 h 5114261"/>
                <a:gd name="connsiteX55" fmla="*/ 818707 w 2286000"/>
                <a:gd name="connsiteY55" fmla="*/ 1616149 h 5114261"/>
                <a:gd name="connsiteX56" fmla="*/ 861237 w 2286000"/>
                <a:gd name="connsiteY56" fmla="*/ 1690577 h 5114261"/>
                <a:gd name="connsiteX57" fmla="*/ 956930 w 2286000"/>
                <a:gd name="connsiteY57" fmla="*/ 1733107 h 5114261"/>
                <a:gd name="connsiteX58" fmla="*/ 999460 w 2286000"/>
                <a:gd name="connsiteY58" fmla="*/ 1743740 h 5114261"/>
                <a:gd name="connsiteX59" fmla="*/ 978195 w 2286000"/>
                <a:gd name="connsiteY59" fmla="*/ 1796903 h 5114261"/>
                <a:gd name="connsiteX60" fmla="*/ 1084521 w 2286000"/>
                <a:gd name="connsiteY60" fmla="*/ 1839433 h 5114261"/>
                <a:gd name="connsiteX61" fmla="*/ 967563 w 2286000"/>
                <a:gd name="connsiteY61" fmla="*/ 1903228 h 5114261"/>
                <a:gd name="connsiteX62" fmla="*/ 882502 w 2286000"/>
                <a:gd name="connsiteY62" fmla="*/ 1967024 h 5114261"/>
                <a:gd name="connsiteX63" fmla="*/ 999460 w 2286000"/>
                <a:gd name="connsiteY63" fmla="*/ 2009554 h 5114261"/>
                <a:gd name="connsiteX64" fmla="*/ 1095153 w 2286000"/>
                <a:gd name="connsiteY64" fmla="*/ 2030819 h 5114261"/>
                <a:gd name="connsiteX65" fmla="*/ 1020725 w 2286000"/>
                <a:gd name="connsiteY65" fmla="*/ 2073349 h 5114261"/>
                <a:gd name="connsiteX66" fmla="*/ 903767 w 2286000"/>
                <a:gd name="connsiteY66" fmla="*/ 2062717 h 5114261"/>
                <a:gd name="connsiteX67" fmla="*/ 808074 w 2286000"/>
                <a:gd name="connsiteY67" fmla="*/ 2169042 h 5114261"/>
                <a:gd name="connsiteX68" fmla="*/ 808074 w 2286000"/>
                <a:gd name="connsiteY68" fmla="*/ 2169042 h 5114261"/>
                <a:gd name="connsiteX69" fmla="*/ 978195 w 2286000"/>
                <a:gd name="connsiteY69" fmla="*/ 2243470 h 5114261"/>
                <a:gd name="connsiteX70" fmla="*/ 893135 w 2286000"/>
                <a:gd name="connsiteY70" fmla="*/ 2307266 h 5114261"/>
                <a:gd name="connsiteX71" fmla="*/ 839972 w 2286000"/>
                <a:gd name="connsiteY71" fmla="*/ 2445489 h 5114261"/>
                <a:gd name="connsiteX72" fmla="*/ 839972 w 2286000"/>
                <a:gd name="connsiteY72" fmla="*/ 2541182 h 5114261"/>
                <a:gd name="connsiteX73" fmla="*/ 882502 w 2286000"/>
                <a:gd name="connsiteY73" fmla="*/ 2573080 h 5114261"/>
                <a:gd name="connsiteX74" fmla="*/ 882502 w 2286000"/>
                <a:gd name="connsiteY74" fmla="*/ 2604977 h 5114261"/>
                <a:gd name="connsiteX75" fmla="*/ 818707 w 2286000"/>
                <a:gd name="connsiteY75" fmla="*/ 2711303 h 5114261"/>
                <a:gd name="connsiteX76" fmla="*/ 871870 w 2286000"/>
                <a:gd name="connsiteY76" fmla="*/ 2828261 h 5114261"/>
                <a:gd name="connsiteX77" fmla="*/ 946298 w 2286000"/>
                <a:gd name="connsiteY77" fmla="*/ 2860159 h 5114261"/>
                <a:gd name="connsiteX78" fmla="*/ 946298 w 2286000"/>
                <a:gd name="connsiteY78" fmla="*/ 2860159 h 5114261"/>
                <a:gd name="connsiteX79" fmla="*/ 967563 w 2286000"/>
                <a:gd name="connsiteY79" fmla="*/ 2945219 h 5114261"/>
                <a:gd name="connsiteX80" fmla="*/ 1052623 w 2286000"/>
                <a:gd name="connsiteY80" fmla="*/ 2955852 h 5114261"/>
                <a:gd name="connsiteX81" fmla="*/ 978195 w 2286000"/>
                <a:gd name="connsiteY81" fmla="*/ 3009014 h 5114261"/>
                <a:gd name="connsiteX82" fmla="*/ 935665 w 2286000"/>
                <a:gd name="connsiteY82" fmla="*/ 3030280 h 5114261"/>
                <a:gd name="connsiteX83" fmla="*/ 967563 w 2286000"/>
                <a:gd name="connsiteY83" fmla="*/ 3072810 h 5114261"/>
                <a:gd name="connsiteX84" fmla="*/ 935665 w 2286000"/>
                <a:gd name="connsiteY84" fmla="*/ 3094075 h 5114261"/>
                <a:gd name="connsiteX85" fmla="*/ 925032 w 2286000"/>
                <a:gd name="connsiteY85" fmla="*/ 3157870 h 5114261"/>
                <a:gd name="connsiteX86" fmla="*/ 925032 w 2286000"/>
                <a:gd name="connsiteY86" fmla="*/ 3157870 h 5114261"/>
                <a:gd name="connsiteX87" fmla="*/ 871870 w 2286000"/>
                <a:gd name="connsiteY87" fmla="*/ 3285461 h 5114261"/>
                <a:gd name="connsiteX88" fmla="*/ 946298 w 2286000"/>
                <a:gd name="connsiteY88" fmla="*/ 3306726 h 5114261"/>
                <a:gd name="connsiteX89" fmla="*/ 999460 w 2286000"/>
                <a:gd name="connsiteY89" fmla="*/ 3381154 h 5114261"/>
                <a:gd name="connsiteX90" fmla="*/ 978195 w 2286000"/>
                <a:gd name="connsiteY90" fmla="*/ 3434317 h 5114261"/>
                <a:gd name="connsiteX91" fmla="*/ 946298 w 2286000"/>
                <a:gd name="connsiteY91" fmla="*/ 3434317 h 5114261"/>
                <a:gd name="connsiteX92" fmla="*/ 978195 w 2286000"/>
                <a:gd name="connsiteY92" fmla="*/ 3476847 h 5114261"/>
                <a:gd name="connsiteX93" fmla="*/ 935665 w 2286000"/>
                <a:gd name="connsiteY93" fmla="*/ 3508745 h 5114261"/>
                <a:gd name="connsiteX94" fmla="*/ 818707 w 2286000"/>
                <a:gd name="connsiteY94" fmla="*/ 3540642 h 5114261"/>
                <a:gd name="connsiteX95" fmla="*/ 829339 w 2286000"/>
                <a:gd name="connsiteY95" fmla="*/ 3615070 h 5114261"/>
                <a:gd name="connsiteX96" fmla="*/ 754912 w 2286000"/>
                <a:gd name="connsiteY96" fmla="*/ 3721396 h 5114261"/>
                <a:gd name="connsiteX97" fmla="*/ 829339 w 2286000"/>
                <a:gd name="connsiteY97" fmla="*/ 3774559 h 5114261"/>
                <a:gd name="connsiteX98" fmla="*/ 797442 w 2286000"/>
                <a:gd name="connsiteY98" fmla="*/ 3817089 h 5114261"/>
                <a:gd name="connsiteX99" fmla="*/ 829339 w 2286000"/>
                <a:gd name="connsiteY99" fmla="*/ 3827721 h 5114261"/>
                <a:gd name="connsiteX100" fmla="*/ 808074 w 2286000"/>
                <a:gd name="connsiteY100" fmla="*/ 3859619 h 5114261"/>
                <a:gd name="connsiteX101" fmla="*/ 839972 w 2286000"/>
                <a:gd name="connsiteY101" fmla="*/ 3923414 h 5114261"/>
                <a:gd name="connsiteX102" fmla="*/ 765544 w 2286000"/>
                <a:gd name="connsiteY102" fmla="*/ 3987210 h 5114261"/>
                <a:gd name="connsiteX103" fmla="*/ 829339 w 2286000"/>
                <a:gd name="connsiteY103" fmla="*/ 4040373 h 5114261"/>
                <a:gd name="connsiteX104" fmla="*/ 765544 w 2286000"/>
                <a:gd name="connsiteY104" fmla="*/ 4114800 h 5114261"/>
                <a:gd name="connsiteX105" fmla="*/ 765544 w 2286000"/>
                <a:gd name="connsiteY105" fmla="*/ 4157331 h 5114261"/>
                <a:gd name="connsiteX106" fmla="*/ 744279 w 2286000"/>
                <a:gd name="connsiteY106" fmla="*/ 4210493 h 5114261"/>
                <a:gd name="connsiteX107" fmla="*/ 829339 w 2286000"/>
                <a:gd name="connsiteY107" fmla="*/ 4284921 h 5114261"/>
                <a:gd name="connsiteX108" fmla="*/ 786809 w 2286000"/>
                <a:gd name="connsiteY108" fmla="*/ 4306186 h 5114261"/>
                <a:gd name="connsiteX109" fmla="*/ 871870 w 2286000"/>
                <a:gd name="connsiteY109" fmla="*/ 4348717 h 5114261"/>
                <a:gd name="connsiteX110" fmla="*/ 797442 w 2286000"/>
                <a:gd name="connsiteY110" fmla="*/ 4412512 h 5114261"/>
                <a:gd name="connsiteX111" fmla="*/ 808074 w 2286000"/>
                <a:gd name="connsiteY111" fmla="*/ 4444410 h 5114261"/>
                <a:gd name="connsiteX112" fmla="*/ 754912 w 2286000"/>
                <a:gd name="connsiteY112" fmla="*/ 4518838 h 5114261"/>
                <a:gd name="connsiteX113" fmla="*/ 733646 w 2286000"/>
                <a:gd name="connsiteY113" fmla="*/ 4593266 h 5114261"/>
                <a:gd name="connsiteX114" fmla="*/ 797442 w 2286000"/>
                <a:gd name="connsiteY114" fmla="*/ 4657061 h 5114261"/>
                <a:gd name="connsiteX115" fmla="*/ 776177 w 2286000"/>
                <a:gd name="connsiteY115" fmla="*/ 4688959 h 5114261"/>
                <a:gd name="connsiteX116" fmla="*/ 829339 w 2286000"/>
                <a:gd name="connsiteY116" fmla="*/ 4720856 h 5114261"/>
                <a:gd name="connsiteX117" fmla="*/ 754912 w 2286000"/>
                <a:gd name="connsiteY117" fmla="*/ 4795284 h 5114261"/>
                <a:gd name="connsiteX118" fmla="*/ 744279 w 2286000"/>
                <a:gd name="connsiteY118" fmla="*/ 4827182 h 5114261"/>
                <a:gd name="connsiteX119" fmla="*/ 818707 w 2286000"/>
                <a:gd name="connsiteY119" fmla="*/ 4880345 h 5114261"/>
                <a:gd name="connsiteX120" fmla="*/ 818707 w 2286000"/>
                <a:gd name="connsiteY120" fmla="*/ 4912242 h 5114261"/>
                <a:gd name="connsiteX121" fmla="*/ 765544 w 2286000"/>
                <a:gd name="connsiteY121" fmla="*/ 4997303 h 5114261"/>
                <a:gd name="connsiteX122" fmla="*/ 754912 w 2286000"/>
                <a:gd name="connsiteY122" fmla="*/ 5071731 h 5114261"/>
                <a:gd name="connsiteX123" fmla="*/ 733646 w 2286000"/>
                <a:gd name="connsiteY123" fmla="*/ 5114261 h 5114261"/>
                <a:gd name="connsiteX124" fmla="*/ 10632 w 2286000"/>
                <a:gd name="connsiteY124" fmla="*/ 5114261 h 511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86000" h="5114261">
                  <a:moveTo>
                    <a:pt x="10632" y="5114261"/>
                  </a:moveTo>
                  <a:lnTo>
                    <a:pt x="0" y="10633"/>
                  </a:lnTo>
                  <a:lnTo>
                    <a:pt x="2179674" y="0"/>
                  </a:lnTo>
                  <a:lnTo>
                    <a:pt x="1945758" y="21266"/>
                  </a:lnTo>
                  <a:lnTo>
                    <a:pt x="2232837" y="42531"/>
                  </a:lnTo>
                  <a:lnTo>
                    <a:pt x="2211572" y="95693"/>
                  </a:lnTo>
                  <a:lnTo>
                    <a:pt x="2062716" y="95693"/>
                  </a:lnTo>
                  <a:lnTo>
                    <a:pt x="2062716" y="95693"/>
                  </a:lnTo>
                  <a:lnTo>
                    <a:pt x="2232837" y="148856"/>
                  </a:lnTo>
                  <a:lnTo>
                    <a:pt x="2232837" y="191386"/>
                  </a:lnTo>
                  <a:lnTo>
                    <a:pt x="2264735" y="223284"/>
                  </a:lnTo>
                  <a:lnTo>
                    <a:pt x="2158409" y="265814"/>
                  </a:lnTo>
                  <a:lnTo>
                    <a:pt x="2254102" y="308345"/>
                  </a:lnTo>
                  <a:lnTo>
                    <a:pt x="2200939" y="350875"/>
                  </a:lnTo>
                  <a:lnTo>
                    <a:pt x="2264735" y="404038"/>
                  </a:lnTo>
                  <a:lnTo>
                    <a:pt x="2179674" y="435935"/>
                  </a:lnTo>
                  <a:lnTo>
                    <a:pt x="2126512" y="435935"/>
                  </a:lnTo>
                  <a:lnTo>
                    <a:pt x="2094614" y="435935"/>
                  </a:lnTo>
                  <a:lnTo>
                    <a:pt x="2062716" y="446568"/>
                  </a:lnTo>
                  <a:lnTo>
                    <a:pt x="2062716" y="446568"/>
                  </a:lnTo>
                  <a:lnTo>
                    <a:pt x="1818167" y="457200"/>
                  </a:lnTo>
                  <a:lnTo>
                    <a:pt x="1818167" y="457200"/>
                  </a:lnTo>
                  <a:lnTo>
                    <a:pt x="1765005" y="520996"/>
                  </a:lnTo>
                  <a:lnTo>
                    <a:pt x="1818167" y="531628"/>
                  </a:lnTo>
                  <a:lnTo>
                    <a:pt x="2041451" y="552893"/>
                  </a:lnTo>
                  <a:lnTo>
                    <a:pt x="2200939" y="574159"/>
                  </a:lnTo>
                  <a:lnTo>
                    <a:pt x="2286000" y="606056"/>
                  </a:lnTo>
                  <a:lnTo>
                    <a:pt x="2254102" y="648586"/>
                  </a:lnTo>
                  <a:lnTo>
                    <a:pt x="2020186" y="648586"/>
                  </a:lnTo>
                  <a:lnTo>
                    <a:pt x="1807535" y="659219"/>
                  </a:lnTo>
                  <a:lnTo>
                    <a:pt x="1477925" y="659219"/>
                  </a:lnTo>
                  <a:lnTo>
                    <a:pt x="1339702" y="680484"/>
                  </a:lnTo>
                  <a:lnTo>
                    <a:pt x="1212112" y="680484"/>
                  </a:lnTo>
                  <a:lnTo>
                    <a:pt x="1212112" y="680484"/>
                  </a:lnTo>
                  <a:lnTo>
                    <a:pt x="1318437" y="723014"/>
                  </a:lnTo>
                  <a:lnTo>
                    <a:pt x="1318437" y="723014"/>
                  </a:lnTo>
                  <a:lnTo>
                    <a:pt x="1158949" y="754912"/>
                  </a:lnTo>
                  <a:lnTo>
                    <a:pt x="1095153" y="776177"/>
                  </a:lnTo>
                  <a:lnTo>
                    <a:pt x="1137684" y="818707"/>
                  </a:lnTo>
                  <a:lnTo>
                    <a:pt x="1031358" y="850605"/>
                  </a:lnTo>
                  <a:lnTo>
                    <a:pt x="935665" y="914400"/>
                  </a:lnTo>
                  <a:lnTo>
                    <a:pt x="871870" y="988828"/>
                  </a:lnTo>
                  <a:lnTo>
                    <a:pt x="903767" y="1063256"/>
                  </a:lnTo>
                  <a:lnTo>
                    <a:pt x="946298" y="1084521"/>
                  </a:lnTo>
                  <a:lnTo>
                    <a:pt x="903767" y="1127052"/>
                  </a:lnTo>
                  <a:lnTo>
                    <a:pt x="935665" y="1148317"/>
                  </a:lnTo>
                  <a:lnTo>
                    <a:pt x="1084521" y="1212112"/>
                  </a:lnTo>
                  <a:lnTo>
                    <a:pt x="1158949" y="1244010"/>
                  </a:lnTo>
                  <a:lnTo>
                    <a:pt x="1158949" y="1286540"/>
                  </a:lnTo>
                  <a:lnTo>
                    <a:pt x="1201479" y="1350335"/>
                  </a:lnTo>
                  <a:lnTo>
                    <a:pt x="1095153" y="1382233"/>
                  </a:lnTo>
                  <a:lnTo>
                    <a:pt x="978195" y="1382233"/>
                  </a:lnTo>
                  <a:lnTo>
                    <a:pt x="978195" y="1382233"/>
                  </a:lnTo>
                  <a:lnTo>
                    <a:pt x="956930" y="1435396"/>
                  </a:lnTo>
                  <a:lnTo>
                    <a:pt x="861237" y="1541721"/>
                  </a:lnTo>
                  <a:lnTo>
                    <a:pt x="818707" y="1616149"/>
                  </a:lnTo>
                  <a:lnTo>
                    <a:pt x="861237" y="1690577"/>
                  </a:lnTo>
                  <a:lnTo>
                    <a:pt x="956930" y="1733107"/>
                  </a:lnTo>
                  <a:lnTo>
                    <a:pt x="999460" y="1743740"/>
                  </a:lnTo>
                  <a:lnTo>
                    <a:pt x="978195" y="1796903"/>
                  </a:lnTo>
                  <a:lnTo>
                    <a:pt x="1084521" y="1839433"/>
                  </a:lnTo>
                  <a:lnTo>
                    <a:pt x="967563" y="1903228"/>
                  </a:lnTo>
                  <a:lnTo>
                    <a:pt x="882502" y="1967024"/>
                  </a:lnTo>
                  <a:lnTo>
                    <a:pt x="999460" y="2009554"/>
                  </a:lnTo>
                  <a:lnTo>
                    <a:pt x="1095153" y="2030819"/>
                  </a:lnTo>
                  <a:lnTo>
                    <a:pt x="1020725" y="2073349"/>
                  </a:lnTo>
                  <a:lnTo>
                    <a:pt x="903767" y="2062717"/>
                  </a:lnTo>
                  <a:lnTo>
                    <a:pt x="808074" y="2169042"/>
                  </a:lnTo>
                  <a:lnTo>
                    <a:pt x="808074" y="2169042"/>
                  </a:lnTo>
                  <a:lnTo>
                    <a:pt x="978195" y="2243470"/>
                  </a:lnTo>
                  <a:lnTo>
                    <a:pt x="893135" y="2307266"/>
                  </a:lnTo>
                  <a:lnTo>
                    <a:pt x="839972" y="2445489"/>
                  </a:lnTo>
                  <a:lnTo>
                    <a:pt x="839972" y="2541182"/>
                  </a:lnTo>
                  <a:lnTo>
                    <a:pt x="882502" y="2573080"/>
                  </a:lnTo>
                  <a:lnTo>
                    <a:pt x="882502" y="2604977"/>
                  </a:lnTo>
                  <a:lnTo>
                    <a:pt x="818707" y="2711303"/>
                  </a:lnTo>
                  <a:lnTo>
                    <a:pt x="871870" y="2828261"/>
                  </a:lnTo>
                  <a:lnTo>
                    <a:pt x="946298" y="2860159"/>
                  </a:lnTo>
                  <a:lnTo>
                    <a:pt x="946298" y="2860159"/>
                  </a:lnTo>
                  <a:lnTo>
                    <a:pt x="967563" y="2945219"/>
                  </a:lnTo>
                  <a:lnTo>
                    <a:pt x="1052623" y="2955852"/>
                  </a:lnTo>
                  <a:lnTo>
                    <a:pt x="978195" y="3009014"/>
                  </a:lnTo>
                  <a:lnTo>
                    <a:pt x="935665" y="3030280"/>
                  </a:lnTo>
                  <a:lnTo>
                    <a:pt x="967563" y="3072810"/>
                  </a:lnTo>
                  <a:lnTo>
                    <a:pt x="935665" y="3094075"/>
                  </a:lnTo>
                  <a:lnTo>
                    <a:pt x="925032" y="3157870"/>
                  </a:lnTo>
                  <a:lnTo>
                    <a:pt x="925032" y="3157870"/>
                  </a:lnTo>
                  <a:lnTo>
                    <a:pt x="871870" y="3285461"/>
                  </a:lnTo>
                  <a:lnTo>
                    <a:pt x="946298" y="3306726"/>
                  </a:lnTo>
                  <a:lnTo>
                    <a:pt x="999460" y="3381154"/>
                  </a:lnTo>
                  <a:lnTo>
                    <a:pt x="978195" y="3434317"/>
                  </a:lnTo>
                  <a:lnTo>
                    <a:pt x="946298" y="3434317"/>
                  </a:lnTo>
                  <a:lnTo>
                    <a:pt x="978195" y="3476847"/>
                  </a:lnTo>
                  <a:lnTo>
                    <a:pt x="935665" y="3508745"/>
                  </a:lnTo>
                  <a:lnTo>
                    <a:pt x="818707" y="3540642"/>
                  </a:lnTo>
                  <a:lnTo>
                    <a:pt x="829339" y="3615070"/>
                  </a:lnTo>
                  <a:lnTo>
                    <a:pt x="754912" y="3721396"/>
                  </a:lnTo>
                  <a:lnTo>
                    <a:pt x="829339" y="3774559"/>
                  </a:lnTo>
                  <a:lnTo>
                    <a:pt x="797442" y="3817089"/>
                  </a:lnTo>
                  <a:lnTo>
                    <a:pt x="829339" y="3827721"/>
                  </a:lnTo>
                  <a:lnTo>
                    <a:pt x="808074" y="3859619"/>
                  </a:lnTo>
                  <a:lnTo>
                    <a:pt x="839972" y="3923414"/>
                  </a:lnTo>
                  <a:lnTo>
                    <a:pt x="765544" y="3987210"/>
                  </a:lnTo>
                  <a:lnTo>
                    <a:pt x="829339" y="4040373"/>
                  </a:lnTo>
                  <a:lnTo>
                    <a:pt x="765544" y="4114800"/>
                  </a:lnTo>
                  <a:lnTo>
                    <a:pt x="765544" y="4157331"/>
                  </a:lnTo>
                  <a:lnTo>
                    <a:pt x="744279" y="4210493"/>
                  </a:lnTo>
                  <a:lnTo>
                    <a:pt x="829339" y="4284921"/>
                  </a:lnTo>
                  <a:lnTo>
                    <a:pt x="786809" y="4306186"/>
                  </a:lnTo>
                  <a:lnTo>
                    <a:pt x="871870" y="4348717"/>
                  </a:lnTo>
                  <a:lnTo>
                    <a:pt x="797442" y="4412512"/>
                  </a:lnTo>
                  <a:lnTo>
                    <a:pt x="808074" y="4444410"/>
                  </a:lnTo>
                  <a:lnTo>
                    <a:pt x="754912" y="4518838"/>
                  </a:lnTo>
                  <a:lnTo>
                    <a:pt x="733646" y="4593266"/>
                  </a:lnTo>
                  <a:lnTo>
                    <a:pt x="797442" y="4657061"/>
                  </a:lnTo>
                  <a:lnTo>
                    <a:pt x="776177" y="4688959"/>
                  </a:lnTo>
                  <a:lnTo>
                    <a:pt x="829339" y="4720856"/>
                  </a:lnTo>
                  <a:lnTo>
                    <a:pt x="754912" y="4795284"/>
                  </a:lnTo>
                  <a:lnTo>
                    <a:pt x="744279" y="4827182"/>
                  </a:lnTo>
                  <a:lnTo>
                    <a:pt x="818707" y="4880345"/>
                  </a:lnTo>
                  <a:lnTo>
                    <a:pt x="818707" y="4912242"/>
                  </a:lnTo>
                  <a:lnTo>
                    <a:pt x="765544" y="4997303"/>
                  </a:lnTo>
                  <a:lnTo>
                    <a:pt x="754912" y="5071731"/>
                  </a:lnTo>
                  <a:lnTo>
                    <a:pt x="733646" y="5114261"/>
                  </a:lnTo>
                  <a:lnTo>
                    <a:pt x="10632" y="5114261"/>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32028" y="5103628"/>
              <a:ext cx="935665" cy="1786270"/>
            </a:xfrm>
            <a:custGeom>
              <a:avLst/>
              <a:gdLst>
                <a:gd name="connsiteX0" fmla="*/ 10632 w 935665"/>
                <a:gd name="connsiteY0" fmla="*/ 0 h 1786270"/>
                <a:gd name="connsiteX1" fmla="*/ 0 w 935665"/>
                <a:gd name="connsiteY1" fmla="*/ 1786270 h 1786270"/>
                <a:gd name="connsiteX2" fmla="*/ 637953 w 935665"/>
                <a:gd name="connsiteY2" fmla="*/ 1786270 h 1786270"/>
                <a:gd name="connsiteX3" fmla="*/ 627321 w 935665"/>
                <a:gd name="connsiteY3" fmla="*/ 1754372 h 1786270"/>
                <a:gd name="connsiteX4" fmla="*/ 648586 w 935665"/>
                <a:gd name="connsiteY4" fmla="*/ 1690577 h 1786270"/>
                <a:gd name="connsiteX5" fmla="*/ 680484 w 935665"/>
                <a:gd name="connsiteY5" fmla="*/ 1648046 h 1786270"/>
                <a:gd name="connsiteX6" fmla="*/ 680484 w 935665"/>
                <a:gd name="connsiteY6" fmla="*/ 1552353 h 1786270"/>
                <a:gd name="connsiteX7" fmla="*/ 680484 w 935665"/>
                <a:gd name="connsiteY7" fmla="*/ 1499191 h 1786270"/>
                <a:gd name="connsiteX8" fmla="*/ 648586 w 935665"/>
                <a:gd name="connsiteY8" fmla="*/ 1499191 h 1786270"/>
                <a:gd name="connsiteX9" fmla="*/ 765544 w 935665"/>
                <a:gd name="connsiteY9" fmla="*/ 1446028 h 1786270"/>
                <a:gd name="connsiteX10" fmla="*/ 669851 w 935665"/>
                <a:gd name="connsiteY10" fmla="*/ 1403498 h 1786270"/>
                <a:gd name="connsiteX11" fmla="*/ 648586 w 935665"/>
                <a:gd name="connsiteY11" fmla="*/ 1382232 h 1786270"/>
                <a:gd name="connsiteX12" fmla="*/ 691116 w 935665"/>
                <a:gd name="connsiteY12" fmla="*/ 1307805 h 1786270"/>
                <a:gd name="connsiteX13" fmla="*/ 712381 w 935665"/>
                <a:gd name="connsiteY13" fmla="*/ 1275907 h 1786270"/>
                <a:gd name="connsiteX14" fmla="*/ 701749 w 935665"/>
                <a:gd name="connsiteY14" fmla="*/ 1233377 h 1786270"/>
                <a:gd name="connsiteX15" fmla="*/ 765544 w 935665"/>
                <a:gd name="connsiteY15" fmla="*/ 1158949 h 1786270"/>
                <a:gd name="connsiteX16" fmla="*/ 669851 w 935665"/>
                <a:gd name="connsiteY16" fmla="*/ 1095153 h 1786270"/>
                <a:gd name="connsiteX17" fmla="*/ 776177 w 935665"/>
                <a:gd name="connsiteY17" fmla="*/ 1052623 h 1786270"/>
                <a:gd name="connsiteX18" fmla="*/ 733646 w 935665"/>
                <a:gd name="connsiteY18" fmla="*/ 1031358 h 1786270"/>
                <a:gd name="connsiteX19" fmla="*/ 659219 w 935665"/>
                <a:gd name="connsiteY19" fmla="*/ 999460 h 1786270"/>
                <a:gd name="connsiteX20" fmla="*/ 659219 w 935665"/>
                <a:gd name="connsiteY20" fmla="*/ 946298 h 1786270"/>
                <a:gd name="connsiteX21" fmla="*/ 797442 w 935665"/>
                <a:gd name="connsiteY21" fmla="*/ 914400 h 1786270"/>
                <a:gd name="connsiteX22" fmla="*/ 786809 w 935665"/>
                <a:gd name="connsiteY22" fmla="*/ 861237 h 1786270"/>
                <a:gd name="connsiteX23" fmla="*/ 818707 w 935665"/>
                <a:gd name="connsiteY23" fmla="*/ 818707 h 1786270"/>
                <a:gd name="connsiteX24" fmla="*/ 808074 w 935665"/>
                <a:gd name="connsiteY24" fmla="*/ 786809 h 1786270"/>
                <a:gd name="connsiteX25" fmla="*/ 839972 w 935665"/>
                <a:gd name="connsiteY25" fmla="*/ 733646 h 1786270"/>
                <a:gd name="connsiteX26" fmla="*/ 797442 w 935665"/>
                <a:gd name="connsiteY26" fmla="*/ 701749 h 1786270"/>
                <a:gd name="connsiteX27" fmla="*/ 744279 w 935665"/>
                <a:gd name="connsiteY27" fmla="*/ 659219 h 1786270"/>
                <a:gd name="connsiteX28" fmla="*/ 680484 w 935665"/>
                <a:gd name="connsiteY28" fmla="*/ 606056 h 1786270"/>
                <a:gd name="connsiteX29" fmla="*/ 733646 w 935665"/>
                <a:gd name="connsiteY29" fmla="*/ 552893 h 1786270"/>
                <a:gd name="connsiteX30" fmla="*/ 744279 w 935665"/>
                <a:gd name="connsiteY30" fmla="*/ 520995 h 1786270"/>
                <a:gd name="connsiteX31" fmla="*/ 712381 w 935665"/>
                <a:gd name="connsiteY31" fmla="*/ 499730 h 1786270"/>
                <a:gd name="connsiteX32" fmla="*/ 744279 w 935665"/>
                <a:gd name="connsiteY32" fmla="*/ 435935 h 1786270"/>
                <a:gd name="connsiteX33" fmla="*/ 797442 w 935665"/>
                <a:gd name="connsiteY33" fmla="*/ 382772 h 1786270"/>
                <a:gd name="connsiteX34" fmla="*/ 776177 w 935665"/>
                <a:gd name="connsiteY34" fmla="*/ 340242 h 1786270"/>
                <a:gd name="connsiteX35" fmla="*/ 850605 w 935665"/>
                <a:gd name="connsiteY35" fmla="*/ 308344 h 1786270"/>
                <a:gd name="connsiteX36" fmla="*/ 935665 w 935665"/>
                <a:gd name="connsiteY36" fmla="*/ 276446 h 1786270"/>
                <a:gd name="connsiteX37" fmla="*/ 882502 w 935665"/>
                <a:gd name="connsiteY37" fmla="*/ 202019 h 1786270"/>
                <a:gd name="connsiteX38" fmla="*/ 829339 w 935665"/>
                <a:gd name="connsiteY38" fmla="*/ 191386 h 1786270"/>
                <a:gd name="connsiteX39" fmla="*/ 765544 w 935665"/>
                <a:gd name="connsiteY39" fmla="*/ 148856 h 1786270"/>
                <a:gd name="connsiteX40" fmla="*/ 701749 w 935665"/>
                <a:gd name="connsiteY40" fmla="*/ 106325 h 1786270"/>
                <a:gd name="connsiteX41" fmla="*/ 723014 w 935665"/>
                <a:gd name="connsiteY41" fmla="*/ 0 h 1786270"/>
                <a:gd name="connsiteX42" fmla="*/ 10632 w 935665"/>
                <a:gd name="connsiteY42" fmla="*/ 0 h 178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5665" h="1786270">
                  <a:moveTo>
                    <a:pt x="10632" y="0"/>
                  </a:moveTo>
                  <a:lnTo>
                    <a:pt x="0" y="1786270"/>
                  </a:lnTo>
                  <a:lnTo>
                    <a:pt x="637953" y="1786270"/>
                  </a:lnTo>
                  <a:lnTo>
                    <a:pt x="627321" y="1754372"/>
                  </a:lnTo>
                  <a:lnTo>
                    <a:pt x="648586" y="1690577"/>
                  </a:lnTo>
                  <a:lnTo>
                    <a:pt x="680484" y="1648046"/>
                  </a:lnTo>
                  <a:lnTo>
                    <a:pt x="680484" y="1552353"/>
                  </a:lnTo>
                  <a:lnTo>
                    <a:pt x="680484" y="1499191"/>
                  </a:lnTo>
                  <a:lnTo>
                    <a:pt x="648586" y="1499191"/>
                  </a:lnTo>
                  <a:lnTo>
                    <a:pt x="765544" y="1446028"/>
                  </a:lnTo>
                  <a:lnTo>
                    <a:pt x="669851" y="1403498"/>
                  </a:lnTo>
                  <a:lnTo>
                    <a:pt x="648586" y="1382232"/>
                  </a:lnTo>
                  <a:lnTo>
                    <a:pt x="691116" y="1307805"/>
                  </a:lnTo>
                  <a:lnTo>
                    <a:pt x="712381" y="1275907"/>
                  </a:lnTo>
                  <a:lnTo>
                    <a:pt x="701749" y="1233377"/>
                  </a:lnTo>
                  <a:lnTo>
                    <a:pt x="765544" y="1158949"/>
                  </a:lnTo>
                  <a:lnTo>
                    <a:pt x="669851" y="1095153"/>
                  </a:lnTo>
                  <a:lnTo>
                    <a:pt x="776177" y="1052623"/>
                  </a:lnTo>
                  <a:lnTo>
                    <a:pt x="733646" y="1031358"/>
                  </a:lnTo>
                  <a:lnTo>
                    <a:pt x="659219" y="999460"/>
                  </a:lnTo>
                  <a:lnTo>
                    <a:pt x="659219" y="946298"/>
                  </a:lnTo>
                  <a:lnTo>
                    <a:pt x="797442" y="914400"/>
                  </a:lnTo>
                  <a:lnTo>
                    <a:pt x="786809" y="861237"/>
                  </a:lnTo>
                  <a:lnTo>
                    <a:pt x="818707" y="818707"/>
                  </a:lnTo>
                  <a:lnTo>
                    <a:pt x="808074" y="786809"/>
                  </a:lnTo>
                  <a:lnTo>
                    <a:pt x="839972" y="733646"/>
                  </a:lnTo>
                  <a:lnTo>
                    <a:pt x="797442" y="701749"/>
                  </a:lnTo>
                  <a:lnTo>
                    <a:pt x="744279" y="659219"/>
                  </a:lnTo>
                  <a:lnTo>
                    <a:pt x="680484" y="606056"/>
                  </a:lnTo>
                  <a:lnTo>
                    <a:pt x="733646" y="552893"/>
                  </a:lnTo>
                  <a:lnTo>
                    <a:pt x="744279" y="520995"/>
                  </a:lnTo>
                  <a:lnTo>
                    <a:pt x="712381" y="499730"/>
                  </a:lnTo>
                  <a:lnTo>
                    <a:pt x="744279" y="435935"/>
                  </a:lnTo>
                  <a:lnTo>
                    <a:pt x="797442" y="382772"/>
                  </a:lnTo>
                  <a:lnTo>
                    <a:pt x="776177" y="340242"/>
                  </a:lnTo>
                  <a:lnTo>
                    <a:pt x="850605" y="308344"/>
                  </a:lnTo>
                  <a:lnTo>
                    <a:pt x="935665" y="276446"/>
                  </a:lnTo>
                  <a:lnTo>
                    <a:pt x="882502" y="202019"/>
                  </a:lnTo>
                  <a:lnTo>
                    <a:pt x="829339" y="191386"/>
                  </a:lnTo>
                  <a:lnTo>
                    <a:pt x="765544" y="148856"/>
                  </a:lnTo>
                  <a:lnTo>
                    <a:pt x="701749" y="106325"/>
                  </a:lnTo>
                  <a:lnTo>
                    <a:pt x="723014" y="0"/>
                  </a:lnTo>
                  <a:lnTo>
                    <a:pt x="10632"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flipV="1">
            <a:off x="5200284" y="0"/>
            <a:ext cx="0" cy="684768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16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0"/>
            <a:ext cx="8142287"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99561" y="4635061"/>
            <a:ext cx="437859" cy="246221"/>
          </a:xfrm>
          <a:prstGeom prst="rect">
            <a:avLst/>
          </a:prstGeom>
          <a:noFill/>
        </p:spPr>
        <p:txBody>
          <a:bodyPr wrap="square" rtlCol="0">
            <a:spAutoFit/>
          </a:bodyPr>
          <a:lstStyle/>
          <a:p>
            <a:r>
              <a:rPr lang="en-US" sz="1000" b="1" dirty="0" smtClean="0">
                <a:solidFill>
                  <a:srgbClr val="FF0000"/>
                </a:solidFill>
              </a:rPr>
              <a:t>5</a:t>
            </a:r>
            <a:endParaRPr lang="en-US" sz="1000" b="1" dirty="0">
              <a:solidFill>
                <a:srgbClr val="FF0000"/>
              </a:solidFill>
            </a:endParaRPr>
          </a:p>
        </p:txBody>
      </p:sp>
      <p:cxnSp>
        <p:nvCxnSpPr>
          <p:cNvPr id="6" name="Straight Connector 5"/>
          <p:cNvCxnSpPr/>
          <p:nvPr/>
        </p:nvCxnSpPr>
        <p:spPr>
          <a:xfrm flipV="1">
            <a:off x="3741649" y="0"/>
            <a:ext cx="0" cy="684768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199561" y="0"/>
            <a:ext cx="0" cy="684768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64434" y="463506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grpSp>
        <p:nvGrpSpPr>
          <p:cNvPr id="13" name="Group 12"/>
          <p:cNvGrpSpPr/>
          <p:nvPr/>
        </p:nvGrpSpPr>
        <p:grpSpPr>
          <a:xfrm>
            <a:off x="3732028" y="-10633"/>
            <a:ext cx="2286000" cy="6900531"/>
            <a:chOff x="3732028" y="-10633"/>
            <a:chExt cx="2286000" cy="6900531"/>
          </a:xfrm>
        </p:grpSpPr>
        <p:sp>
          <p:nvSpPr>
            <p:cNvPr id="10" name="Freeform 9"/>
            <p:cNvSpPr/>
            <p:nvPr/>
          </p:nvSpPr>
          <p:spPr>
            <a:xfrm>
              <a:off x="3732028" y="-10633"/>
              <a:ext cx="2286000" cy="5114261"/>
            </a:xfrm>
            <a:custGeom>
              <a:avLst/>
              <a:gdLst>
                <a:gd name="connsiteX0" fmla="*/ 10632 w 2286000"/>
                <a:gd name="connsiteY0" fmla="*/ 5114261 h 5114261"/>
                <a:gd name="connsiteX1" fmla="*/ 0 w 2286000"/>
                <a:gd name="connsiteY1" fmla="*/ 10633 h 5114261"/>
                <a:gd name="connsiteX2" fmla="*/ 2179674 w 2286000"/>
                <a:gd name="connsiteY2" fmla="*/ 0 h 5114261"/>
                <a:gd name="connsiteX3" fmla="*/ 1945758 w 2286000"/>
                <a:gd name="connsiteY3" fmla="*/ 21266 h 5114261"/>
                <a:gd name="connsiteX4" fmla="*/ 2232837 w 2286000"/>
                <a:gd name="connsiteY4" fmla="*/ 42531 h 5114261"/>
                <a:gd name="connsiteX5" fmla="*/ 2211572 w 2286000"/>
                <a:gd name="connsiteY5" fmla="*/ 95693 h 5114261"/>
                <a:gd name="connsiteX6" fmla="*/ 2062716 w 2286000"/>
                <a:gd name="connsiteY6" fmla="*/ 95693 h 5114261"/>
                <a:gd name="connsiteX7" fmla="*/ 2062716 w 2286000"/>
                <a:gd name="connsiteY7" fmla="*/ 95693 h 5114261"/>
                <a:gd name="connsiteX8" fmla="*/ 2232837 w 2286000"/>
                <a:gd name="connsiteY8" fmla="*/ 148856 h 5114261"/>
                <a:gd name="connsiteX9" fmla="*/ 2232837 w 2286000"/>
                <a:gd name="connsiteY9" fmla="*/ 191386 h 5114261"/>
                <a:gd name="connsiteX10" fmla="*/ 2264735 w 2286000"/>
                <a:gd name="connsiteY10" fmla="*/ 223284 h 5114261"/>
                <a:gd name="connsiteX11" fmla="*/ 2158409 w 2286000"/>
                <a:gd name="connsiteY11" fmla="*/ 265814 h 5114261"/>
                <a:gd name="connsiteX12" fmla="*/ 2254102 w 2286000"/>
                <a:gd name="connsiteY12" fmla="*/ 308345 h 5114261"/>
                <a:gd name="connsiteX13" fmla="*/ 2200939 w 2286000"/>
                <a:gd name="connsiteY13" fmla="*/ 350875 h 5114261"/>
                <a:gd name="connsiteX14" fmla="*/ 2264735 w 2286000"/>
                <a:gd name="connsiteY14" fmla="*/ 404038 h 5114261"/>
                <a:gd name="connsiteX15" fmla="*/ 2179674 w 2286000"/>
                <a:gd name="connsiteY15" fmla="*/ 435935 h 5114261"/>
                <a:gd name="connsiteX16" fmla="*/ 2126512 w 2286000"/>
                <a:gd name="connsiteY16" fmla="*/ 435935 h 5114261"/>
                <a:gd name="connsiteX17" fmla="*/ 2094614 w 2286000"/>
                <a:gd name="connsiteY17" fmla="*/ 435935 h 5114261"/>
                <a:gd name="connsiteX18" fmla="*/ 2062716 w 2286000"/>
                <a:gd name="connsiteY18" fmla="*/ 446568 h 5114261"/>
                <a:gd name="connsiteX19" fmla="*/ 2062716 w 2286000"/>
                <a:gd name="connsiteY19" fmla="*/ 446568 h 5114261"/>
                <a:gd name="connsiteX20" fmla="*/ 1818167 w 2286000"/>
                <a:gd name="connsiteY20" fmla="*/ 457200 h 5114261"/>
                <a:gd name="connsiteX21" fmla="*/ 1818167 w 2286000"/>
                <a:gd name="connsiteY21" fmla="*/ 457200 h 5114261"/>
                <a:gd name="connsiteX22" fmla="*/ 1765005 w 2286000"/>
                <a:gd name="connsiteY22" fmla="*/ 520996 h 5114261"/>
                <a:gd name="connsiteX23" fmla="*/ 1818167 w 2286000"/>
                <a:gd name="connsiteY23" fmla="*/ 531628 h 5114261"/>
                <a:gd name="connsiteX24" fmla="*/ 2041451 w 2286000"/>
                <a:gd name="connsiteY24" fmla="*/ 552893 h 5114261"/>
                <a:gd name="connsiteX25" fmla="*/ 2200939 w 2286000"/>
                <a:gd name="connsiteY25" fmla="*/ 574159 h 5114261"/>
                <a:gd name="connsiteX26" fmla="*/ 2286000 w 2286000"/>
                <a:gd name="connsiteY26" fmla="*/ 606056 h 5114261"/>
                <a:gd name="connsiteX27" fmla="*/ 2254102 w 2286000"/>
                <a:gd name="connsiteY27" fmla="*/ 648586 h 5114261"/>
                <a:gd name="connsiteX28" fmla="*/ 2020186 w 2286000"/>
                <a:gd name="connsiteY28" fmla="*/ 648586 h 5114261"/>
                <a:gd name="connsiteX29" fmla="*/ 1807535 w 2286000"/>
                <a:gd name="connsiteY29" fmla="*/ 659219 h 5114261"/>
                <a:gd name="connsiteX30" fmla="*/ 1477925 w 2286000"/>
                <a:gd name="connsiteY30" fmla="*/ 659219 h 5114261"/>
                <a:gd name="connsiteX31" fmla="*/ 1339702 w 2286000"/>
                <a:gd name="connsiteY31" fmla="*/ 680484 h 5114261"/>
                <a:gd name="connsiteX32" fmla="*/ 1212112 w 2286000"/>
                <a:gd name="connsiteY32" fmla="*/ 680484 h 5114261"/>
                <a:gd name="connsiteX33" fmla="*/ 1212112 w 2286000"/>
                <a:gd name="connsiteY33" fmla="*/ 680484 h 5114261"/>
                <a:gd name="connsiteX34" fmla="*/ 1318437 w 2286000"/>
                <a:gd name="connsiteY34" fmla="*/ 723014 h 5114261"/>
                <a:gd name="connsiteX35" fmla="*/ 1318437 w 2286000"/>
                <a:gd name="connsiteY35" fmla="*/ 723014 h 5114261"/>
                <a:gd name="connsiteX36" fmla="*/ 1158949 w 2286000"/>
                <a:gd name="connsiteY36" fmla="*/ 754912 h 5114261"/>
                <a:gd name="connsiteX37" fmla="*/ 1095153 w 2286000"/>
                <a:gd name="connsiteY37" fmla="*/ 776177 h 5114261"/>
                <a:gd name="connsiteX38" fmla="*/ 1137684 w 2286000"/>
                <a:gd name="connsiteY38" fmla="*/ 818707 h 5114261"/>
                <a:gd name="connsiteX39" fmla="*/ 1031358 w 2286000"/>
                <a:gd name="connsiteY39" fmla="*/ 850605 h 5114261"/>
                <a:gd name="connsiteX40" fmla="*/ 935665 w 2286000"/>
                <a:gd name="connsiteY40" fmla="*/ 914400 h 5114261"/>
                <a:gd name="connsiteX41" fmla="*/ 871870 w 2286000"/>
                <a:gd name="connsiteY41" fmla="*/ 988828 h 5114261"/>
                <a:gd name="connsiteX42" fmla="*/ 903767 w 2286000"/>
                <a:gd name="connsiteY42" fmla="*/ 1063256 h 5114261"/>
                <a:gd name="connsiteX43" fmla="*/ 946298 w 2286000"/>
                <a:gd name="connsiteY43" fmla="*/ 1084521 h 5114261"/>
                <a:gd name="connsiteX44" fmla="*/ 903767 w 2286000"/>
                <a:gd name="connsiteY44" fmla="*/ 1127052 h 5114261"/>
                <a:gd name="connsiteX45" fmla="*/ 935665 w 2286000"/>
                <a:gd name="connsiteY45" fmla="*/ 1148317 h 5114261"/>
                <a:gd name="connsiteX46" fmla="*/ 1084521 w 2286000"/>
                <a:gd name="connsiteY46" fmla="*/ 1212112 h 5114261"/>
                <a:gd name="connsiteX47" fmla="*/ 1158949 w 2286000"/>
                <a:gd name="connsiteY47" fmla="*/ 1244010 h 5114261"/>
                <a:gd name="connsiteX48" fmla="*/ 1158949 w 2286000"/>
                <a:gd name="connsiteY48" fmla="*/ 1286540 h 5114261"/>
                <a:gd name="connsiteX49" fmla="*/ 1201479 w 2286000"/>
                <a:gd name="connsiteY49" fmla="*/ 1350335 h 5114261"/>
                <a:gd name="connsiteX50" fmla="*/ 1095153 w 2286000"/>
                <a:gd name="connsiteY50" fmla="*/ 1382233 h 5114261"/>
                <a:gd name="connsiteX51" fmla="*/ 978195 w 2286000"/>
                <a:gd name="connsiteY51" fmla="*/ 1382233 h 5114261"/>
                <a:gd name="connsiteX52" fmla="*/ 978195 w 2286000"/>
                <a:gd name="connsiteY52" fmla="*/ 1382233 h 5114261"/>
                <a:gd name="connsiteX53" fmla="*/ 956930 w 2286000"/>
                <a:gd name="connsiteY53" fmla="*/ 1435396 h 5114261"/>
                <a:gd name="connsiteX54" fmla="*/ 861237 w 2286000"/>
                <a:gd name="connsiteY54" fmla="*/ 1541721 h 5114261"/>
                <a:gd name="connsiteX55" fmla="*/ 818707 w 2286000"/>
                <a:gd name="connsiteY55" fmla="*/ 1616149 h 5114261"/>
                <a:gd name="connsiteX56" fmla="*/ 861237 w 2286000"/>
                <a:gd name="connsiteY56" fmla="*/ 1690577 h 5114261"/>
                <a:gd name="connsiteX57" fmla="*/ 956930 w 2286000"/>
                <a:gd name="connsiteY57" fmla="*/ 1733107 h 5114261"/>
                <a:gd name="connsiteX58" fmla="*/ 999460 w 2286000"/>
                <a:gd name="connsiteY58" fmla="*/ 1743740 h 5114261"/>
                <a:gd name="connsiteX59" fmla="*/ 978195 w 2286000"/>
                <a:gd name="connsiteY59" fmla="*/ 1796903 h 5114261"/>
                <a:gd name="connsiteX60" fmla="*/ 1084521 w 2286000"/>
                <a:gd name="connsiteY60" fmla="*/ 1839433 h 5114261"/>
                <a:gd name="connsiteX61" fmla="*/ 967563 w 2286000"/>
                <a:gd name="connsiteY61" fmla="*/ 1903228 h 5114261"/>
                <a:gd name="connsiteX62" fmla="*/ 882502 w 2286000"/>
                <a:gd name="connsiteY62" fmla="*/ 1967024 h 5114261"/>
                <a:gd name="connsiteX63" fmla="*/ 999460 w 2286000"/>
                <a:gd name="connsiteY63" fmla="*/ 2009554 h 5114261"/>
                <a:gd name="connsiteX64" fmla="*/ 1095153 w 2286000"/>
                <a:gd name="connsiteY64" fmla="*/ 2030819 h 5114261"/>
                <a:gd name="connsiteX65" fmla="*/ 1020725 w 2286000"/>
                <a:gd name="connsiteY65" fmla="*/ 2073349 h 5114261"/>
                <a:gd name="connsiteX66" fmla="*/ 903767 w 2286000"/>
                <a:gd name="connsiteY66" fmla="*/ 2062717 h 5114261"/>
                <a:gd name="connsiteX67" fmla="*/ 808074 w 2286000"/>
                <a:gd name="connsiteY67" fmla="*/ 2169042 h 5114261"/>
                <a:gd name="connsiteX68" fmla="*/ 808074 w 2286000"/>
                <a:gd name="connsiteY68" fmla="*/ 2169042 h 5114261"/>
                <a:gd name="connsiteX69" fmla="*/ 978195 w 2286000"/>
                <a:gd name="connsiteY69" fmla="*/ 2243470 h 5114261"/>
                <a:gd name="connsiteX70" fmla="*/ 893135 w 2286000"/>
                <a:gd name="connsiteY70" fmla="*/ 2307266 h 5114261"/>
                <a:gd name="connsiteX71" fmla="*/ 839972 w 2286000"/>
                <a:gd name="connsiteY71" fmla="*/ 2445489 h 5114261"/>
                <a:gd name="connsiteX72" fmla="*/ 839972 w 2286000"/>
                <a:gd name="connsiteY72" fmla="*/ 2541182 h 5114261"/>
                <a:gd name="connsiteX73" fmla="*/ 882502 w 2286000"/>
                <a:gd name="connsiteY73" fmla="*/ 2573080 h 5114261"/>
                <a:gd name="connsiteX74" fmla="*/ 882502 w 2286000"/>
                <a:gd name="connsiteY74" fmla="*/ 2604977 h 5114261"/>
                <a:gd name="connsiteX75" fmla="*/ 818707 w 2286000"/>
                <a:gd name="connsiteY75" fmla="*/ 2711303 h 5114261"/>
                <a:gd name="connsiteX76" fmla="*/ 871870 w 2286000"/>
                <a:gd name="connsiteY76" fmla="*/ 2828261 h 5114261"/>
                <a:gd name="connsiteX77" fmla="*/ 946298 w 2286000"/>
                <a:gd name="connsiteY77" fmla="*/ 2860159 h 5114261"/>
                <a:gd name="connsiteX78" fmla="*/ 946298 w 2286000"/>
                <a:gd name="connsiteY78" fmla="*/ 2860159 h 5114261"/>
                <a:gd name="connsiteX79" fmla="*/ 967563 w 2286000"/>
                <a:gd name="connsiteY79" fmla="*/ 2945219 h 5114261"/>
                <a:gd name="connsiteX80" fmla="*/ 1052623 w 2286000"/>
                <a:gd name="connsiteY80" fmla="*/ 2955852 h 5114261"/>
                <a:gd name="connsiteX81" fmla="*/ 978195 w 2286000"/>
                <a:gd name="connsiteY81" fmla="*/ 3009014 h 5114261"/>
                <a:gd name="connsiteX82" fmla="*/ 935665 w 2286000"/>
                <a:gd name="connsiteY82" fmla="*/ 3030280 h 5114261"/>
                <a:gd name="connsiteX83" fmla="*/ 967563 w 2286000"/>
                <a:gd name="connsiteY83" fmla="*/ 3072810 h 5114261"/>
                <a:gd name="connsiteX84" fmla="*/ 935665 w 2286000"/>
                <a:gd name="connsiteY84" fmla="*/ 3094075 h 5114261"/>
                <a:gd name="connsiteX85" fmla="*/ 925032 w 2286000"/>
                <a:gd name="connsiteY85" fmla="*/ 3157870 h 5114261"/>
                <a:gd name="connsiteX86" fmla="*/ 925032 w 2286000"/>
                <a:gd name="connsiteY86" fmla="*/ 3157870 h 5114261"/>
                <a:gd name="connsiteX87" fmla="*/ 871870 w 2286000"/>
                <a:gd name="connsiteY87" fmla="*/ 3285461 h 5114261"/>
                <a:gd name="connsiteX88" fmla="*/ 946298 w 2286000"/>
                <a:gd name="connsiteY88" fmla="*/ 3306726 h 5114261"/>
                <a:gd name="connsiteX89" fmla="*/ 999460 w 2286000"/>
                <a:gd name="connsiteY89" fmla="*/ 3381154 h 5114261"/>
                <a:gd name="connsiteX90" fmla="*/ 978195 w 2286000"/>
                <a:gd name="connsiteY90" fmla="*/ 3434317 h 5114261"/>
                <a:gd name="connsiteX91" fmla="*/ 946298 w 2286000"/>
                <a:gd name="connsiteY91" fmla="*/ 3434317 h 5114261"/>
                <a:gd name="connsiteX92" fmla="*/ 978195 w 2286000"/>
                <a:gd name="connsiteY92" fmla="*/ 3476847 h 5114261"/>
                <a:gd name="connsiteX93" fmla="*/ 935665 w 2286000"/>
                <a:gd name="connsiteY93" fmla="*/ 3508745 h 5114261"/>
                <a:gd name="connsiteX94" fmla="*/ 818707 w 2286000"/>
                <a:gd name="connsiteY94" fmla="*/ 3540642 h 5114261"/>
                <a:gd name="connsiteX95" fmla="*/ 829339 w 2286000"/>
                <a:gd name="connsiteY95" fmla="*/ 3615070 h 5114261"/>
                <a:gd name="connsiteX96" fmla="*/ 754912 w 2286000"/>
                <a:gd name="connsiteY96" fmla="*/ 3721396 h 5114261"/>
                <a:gd name="connsiteX97" fmla="*/ 829339 w 2286000"/>
                <a:gd name="connsiteY97" fmla="*/ 3774559 h 5114261"/>
                <a:gd name="connsiteX98" fmla="*/ 797442 w 2286000"/>
                <a:gd name="connsiteY98" fmla="*/ 3817089 h 5114261"/>
                <a:gd name="connsiteX99" fmla="*/ 829339 w 2286000"/>
                <a:gd name="connsiteY99" fmla="*/ 3827721 h 5114261"/>
                <a:gd name="connsiteX100" fmla="*/ 808074 w 2286000"/>
                <a:gd name="connsiteY100" fmla="*/ 3859619 h 5114261"/>
                <a:gd name="connsiteX101" fmla="*/ 839972 w 2286000"/>
                <a:gd name="connsiteY101" fmla="*/ 3923414 h 5114261"/>
                <a:gd name="connsiteX102" fmla="*/ 765544 w 2286000"/>
                <a:gd name="connsiteY102" fmla="*/ 3987210 h 5114261"/>
                <a:gd name="connsiteX103" fmla="*/ 829339 w 2286000"/>
                <a:gd name="connsiteY103" fmla="*/ 4040373 h 5114261"/>
                <a:gd name="connsiteX104" fmla="*/ 765544 w 2286000"/>
                <a:gd name="connsiteY104" fmla="*/ 4114800 h 5114261"/>
                <a:gd name="connsiteX105" fmla="*/ 765544 w 2286000"/>
                <a:gd name="connsiteY105" fmla="*/ 4157331 h 5114261"/>
                <a:gd name="connsiteX106" fmla="*/ 744279 w 2286000"/>
                <a:gd name="connsiteY106" fmla="*/ 4210493 h 5114261"/>
                <a:gd name="connsiteX107" fmla="*/ 829339 w 2286000"/>
                <a:gd name="connsiteY107" fmla="*/ 4284921 h 5114261"/>
                <a:gd name="connsiteX108" fmla="*/ 786809 w 2286000"/>
                <a:gd name="connsiteY108" fmla="*/ 4306186 h 5114261"/>
                <a:gd name="connsiteX109" fmla="*/ 871870 w 2286000"/>
                <a:gd name="connsiteY109" fmla="*/ 4348717 h 5114261"/>
                <a:gd name="connsiteX110" fmla="*/ 797442 w 2286000"/>
                <a:gd name="connsiteY110" fmla="*/ 4412512 h 5114261"/>
                <a:gd name="connsiteX111" fmla="*/ 808074 w 2286000"/>
                <a:gd name="connsiteY111" fmla="*/ 4444410 h 5114261"/>
                <a:gd name="connsiteX112" fmla="*/ 754912 w 2286000"/>
                <a:gd name="connsiteY112" fmla="*/ 4518838 h 5114261"/>
                <a:gd name="connsiteX113" fmla="*/ 733646 w 2286000"/>
                <a:gd name="connsiteY113" fmla="*/ 4593266 h 5114261"/>
                <a:gd name="connsiteX114" fmla="*/ 797442 w 2286000"/>
                <a:gd name="connsiteY114" fmla="*/ 4657061 h 5114261"/>
                <a:gd name="connsiteX115" fmla="*/ 776177 w 2286000"/>
                <a:gd name="connsiteY115" fmla="*/ 4688959 h 5114261"/>
                <a:gd name="connsiteX116" fmla="*/ 829339 w 2286000"/>
                <a:gd name="connsiteY116" fmla="*/ 4720856 h 5114261"/>
                <a:gd name="connsiteX117" fmla="*/ 754912 w 2286000"/>
                <a:gd name="connsiteY117" fmla="*/ 4795284 h 5114261"/>
                <a:gd name="connsiteX118" fmla="*/ 744279 w 2286000"/>
                <a:gd name="connsiteY118" fmla="*/ 4827182 h 5114261"/>
                <a:gd name="connsiteX119" fmla="*/ 818707 w 2286000"/>
                <a:gd name="connsiteY119" fmla="*/ 4880345 h 5114261"/>
                <a:gd name="connsiteX120" fmla="*/ 818707 w 2286000"/>
                <a:gd name="connsiteY120" fmla="*/ 4912242 h 5114261"/>
                <a:gd name="connsiteX121" fmla="*/ 765544 w 2286000"/>
                <a:gd name="connsiteY121" fmla="*/ 4997303 h 5114261"/>
                <a:gd name="connsiteX122" fmla="*/ 754912 w 2286000"/>
                <a:gd name="connsiteY122" fmla="*/ 5071731 h 5114261"/>
                <a:gd name="connsiteX123" fmla="*/ 733646 w 2286000"/>
                <a:gd name="connsiteY123" fmla="*/ 5114261 h 5114261"/>
                <a:gd name="connsiteX124" fmla="*/ 10632 w 2286000"/>
                <a:gd name="connsiteY124" fmla="*/ 5114261 h 511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86000" h="5114261">
                  <a:moveTo>
                    <a:pt x="10632" y="5114261"/>
                  </a:moveTo>
                  <a:lnTo>
                    <a:pt x="0" y="10633"/>
                  </a:lnTo>
                  <a:lnTo>
                    <a:pt x="2179674" y="0"/>
                  </a:lnTo>
                  <a:lnTo>
                    <a:pt x="1945758" y="21266"/>
                  </a:lnTo>
                  <a:lnTo>
                    <a:pt x="2232837" y="42531"/>
                  </a:lnTo>
                  <a:lnTo>
                    <a:pt x="2211572" y="95693"/>
                  </a:lnTo>
                  <a:lnTo>
                    <a:pt x="2062716" y="95693"/>
                  </a:lnTo>
                  <a:lnTo>
                    <a:pt x="2062716" y="95693"/>
                  </a:lnTo>
                  <a:lnTo>
                    <a:pt x="2232837" y="148856"/>
                  </a:lnTo>
                  <a:lnTo>
                    <a:pt x="2232837" y="191386"/>
                  </a:lnTo>
                  <a:lnTo>
                    <a:pt x="2264735" y="223284"/>
                  </a:lnTo>
                  <a:lnTo>
                    <a:pt x="2158409" y="265814"/>
                  </a:lnTo>
                  <a:lnTo>
                    <a:pt x="2254102" y="308345"/>
                  </a:lnTo>
                  <a:lnTo>
                    <a:pt x="2200939" y="350875"/>
                  </a:lnTo>
                  <a:lnTo>
                    <a:pt x="2264735" y="404038"/>
                  </a:lnTo>
                  <a:lnTo>
                    <a:pt x="2179674" y="435935"/>
                  </a:lnTo>
                  <a:lnTo>
                    <a:pt x="2126512" y="435935"/>
                  </a:lnTo>
                  <a:lnTo>
                    <a:pt x="2094614" y="435935"/>
                  </a:lnTo>
                  <a:lnTo>
                    <a:pt x="2062716" y="446568"/>
                  </a:lnTo>
                  <a:lnTo>
                    <a:pt x="2062716" y="446568"/>
                  </a:lnTo>
                  <a:lnTo>
                    <a:pt x="1818167" y="457200"/>
                  </a:lnTo>
                  <a:lnTo>
                    <a:pt x="1818167" y="457200"/>
                  </a:lnTo>
                  <a:lnTo>
                    <a:pt x="1765005" y="520996"/>
                  </a:lnTo>
                  <a:lnTo>
                    <a:pt x="1818167" y="531628"/>
                  </a:lnTo>
                  <a:lnTo>
                    <a:pt x="2041451" y="552893"/>
                  </a:lnTo>
                  <a:lnTo>
                    <a:pt x="2200939" y="574159"/>
                  </a:lnTo>
                  <a:lnTo>
                    <a:pt x="2286000" y="606056"/>
                  </a:lnTo>
                  <a:lnTo>
                    <a:pt x="2254102" y="648586"/>
                  </a:lnTo>
                  <a:lnTo>
                    <a:pt x="2020186" y="648586"/>
                  </a:lnTo>
                  <a:lnTo>
                    <a:pt x="1807535" y="659219"/>
                  </a:lnTo>
                  <a:lnTo>
                    <a:pt x="1477925" y="659219"/>
                  </a:lnTo>
                  <a:lnTo>
                    <a:pt x="1339702" y="680484"/>
                  </a:lnTo>
                  <a:lnTo>
                    <a:pt x="1212112" y="680484"/>
                  </a:lnTo>
                  <a:lnTo>
                    <a:pt x="1212112" y="680484"/>
                  </a:lnTo>
                  <a:lnTo>
                    <a:pt x="1318437" y="723014"/>
                  </a:lnTo>
                  <a:lnTo>
                    <a:pt x="1318437" y="723014"/>
                  </a:lnTo>
                  <a:lnTo>
                    <a:pt x="1158949" y="754912"/>
                  </a:lnTo>
                  <a:lnTo>
                    <a:pt x="1095153" y="776177"/>
                  </a:lnTo>
                  <a:lnTo>
                    <a:pt x="1137684" y="818707"/>
                  </a:lnTo>
                  <a:lnTo>
                    <a:pt x="1031358" y="850605"/>
                  </a:lnTo>
                  <a:lnTo>
                    <a:pt x="935665" y="914400"/>
                  </a:lnTo>
                  <a:lnTo>
                    <a:pt x="871870" y="988828"/>
                  </a:lnTo>
                  <a:lnTo>
                    <a:pt x="903767" y="1063256"/>
                  </a:lnTo>
                  <a:lnTo>
                    <a:pt x="946298" y="1084521"/>
                  </a:lnTo>
                  <a:lnTo>
                    <a:pt x="903767" y="1127052"/>
                  </a:lnTo>
                  <a:lnTo>
                    <a:pt x="935665" y="1148317"/>
                  </a:lnTo>
                  <a:lnTo>
                    <a:pt x="1084521" y="1212112"/>
                  </a:lnTo>
                  <a:lnTo>
                    <a:pt x="1158949" y="1244010"/>
                  </a:lnTo>
                  <a:lnTo>
                    <a:pt x="1158949" y="1286540"/>
                  </a:lnTo>
                  <a:lnTo>
                    <a:pt x="1201479" y="1350335"/>
                  </a:lnTo>
                  <a:lnTo>
                    <a:pt x="1095153" y="1382233"/>
                  </a:lnTo>
                  <a:lnTo>
                    <a:pt x="978195" y="1382233"/>
                  </a:lnTo>
                  <a:lnTo>
                    <a:pt x="978195" y="1382233"/>
                  </a:lnTo>
                  <a:lnTo>
                    <a:pt x="956930" y="1435396"/>
                  </a:lnTo>
                  <a:lnTo>
                    <a:pt x="861237" y="1541721"/>
                  </a:lnTo>
                  <a:lnTo>
                    <a:pt x="818707" y="1616149"/>
                  </a:lnTo>
                  <a:lnTo>
                    <a:pt x="861237" y="1690577"/>
                  </a:lnTo>
                  <a:lnTo>
                    <a:pt x="956930" y="1733107"/>
                  </a:lnTo>
                  <a:lnTo>
                    <a:pt x="999460" y="1743740"/>
                  </a:lnTo>
                  <a:lnTo>
                    <a:pt x="978195" y="1796903"/>
                  </a:lnTo>
                  <a:lnTo>
                    <a:pt x="1084521" y="1839433"/>
                  </a:lnTo>
                  <a:lnTo>
                    <a:pt x="967563" y="1903228"/>
                  </a:lnTo>
                  <a:lnTo>
                    <a:pt x="882502" y="1967024"/>
                  </a:lnTo>
                  <a:lnTo>
                    <a:pt x="999460" y="2009554"/>
                  </a:lnTo>
                  <a:lnTo>
                    <a:pt x="1095153" y="2030819"/>
                  </a:lnTo>
                  <a:lnTo>
                    <a:pt x="1020725" y="2073349"/>
                  </a:lnTo>
                  <a:lnTo>
                    <a:pt x="903767" y="2062717"/>
                  </a:lnTo>
                  <a:lnTo>
                    <a:pt x="808074" y="2169042"/>
                  </a:lnTo>
                  <a:lnTo>
                    <a:pt x="808074" y="2169042"/>
                  </a:lnTo>
                  <a:lnTo>
                    <a:pt x="978195" y="2243470"/>
                  </a:lnTo>
                  <a:lnTo>
                    <a:pt x="893135" y="2307266"/>
                  </a:lnTo>
                  <a:lnTo>
                    <a:pt x="839972" y="2445489"/>
                  </a:lnTo>
                  <a:lnTo>
                    <a:pt x="839972" y="2541182"/>
                  </a:lnTo>
                  <a:lnTo>
                    <a:pt x="882502" y="2573080"/>
                  </a:lnTo>
                  <a:lnTo>
                    <a:pt x="882502" y="2604977"/>
                  </a:lnTo>
                  <a:lnTo>
                    <a:pt x="818707" y="2711303"/>
                  </a:lnTo>
                  <a:lnTo>
                    <a:pt x="871870" y="2828261"/>
                  </a:lnTo>
                  <a:lnTo>
                    <a:pt x="946298" y="2860159"/>
                  </a:lnTo>
                  <a:lnTo>
                    <a:pt x="946298" y="2860159"/>
                  </a:lnTo>
                  <a:lnTo>
                    <a:pt x="967563" y="2945219"/>
                  </a:lnTo>
                  <a:lnTo>
                    <a:pt x="1052623" y="2955852"/>
                  </a:lnTo>
                  <a:lnTo>
                    <a:pt x="978195" y="3009014"/>
                  </a:lnTo>
                  <a:lnTo>
                    <a:pt x="935665" y="3030280"/>
                  </a:lnTo>
                  <a:lnTo>
                    <a:pt x="967563" y="3072810"/>
                  </a:lnTo>
                  <a:lnTo>
                    <a:pt x="935665" y="3094075"/>
                  </a:lnTo>
                  <a:lnTo>
                    <a:pt x="925032" y="3157870"/>
                  </a:lnTo>
                  <a:lnTo>
                    <a:pt x="925032" y="3157870"/>
                  </a:lnTo>
                  <a:lnTo>
                    <a:pt x="871870" y="3285461"/>
                  </a:lnTo>
                  <a:lnTo>
                    <a:pt x="946298" y="3306726"/>
                  </a:lnTo>
                  <a:lnTo>
                    <a:pt x="999460" y="3381154"/>
                  </a:lnTo>
                  <a:lnTo>
                    <a:pt x="978195" y="3434317"/>
                  </a:lnTo>
                  <a:lnTo>
                    <a:pt x="946298" y="3434317"/>
                  </a:lnTo>
                  <a:lnTo>
                    <a:pt x="978195" y="3476847"/>
                  </a:lnTo>
                  <a:lnTo>
                    <a:pt x="935665" y="3508745"/>
                  </a:lnTo>
                  <a:lnTo>
                    <a:pt x="818707" y="3540642"/>
                  </a:lnTo>
                  <a:lnTo>
                    <a:pt x="829339" y="3615070"/>
                  </a:lnTo>
                  <a:lnTo>
                    <a:pt x="754912" y="3721396"/>
                  </a:lnTo>
                  <a:lnTo>
                    <a:pt x="829339" y="3774559"/>
                  </a:lnTo>
                  <a:lnTo>
                    <a:pt x="797442" y="3817089"/>
                  </a:lnTo>
                  <a:lnTo>
                    <a:pt x="829339" y="3827721"/>
                  </a:lnTo>
                  <a:lnTo>
                    <a:pt x="808074" y="3859619"/>
                  </a:lnTo>
                  <a:lnTo>
                    <a:pt x="839972" y="3923414"/>
                  </a:lnTo>
                  <a:lnTo>
                    <a:pt x="765544" y="3987210"/>
                  </a:lnTo>
                  <a:lnTo>
                    <a:pt x="829339" y="4040373"/>
                  </a:lnTo>
                  <a:lnTo>
                    <a:pt x="765544" y="4114800"/>
                  </a:lnTo>
                  <a:lnTo>
                    <a:pt x="765544" y="4157331"/>
                  </a:lnTo>
                  <a:lnTo>
                    <a:pt x="744279" y="4210493"/>
                  </a:lnTo>
                  <a:lnTo>
                    <a:pt x="829339" y="4284921"/>
                  </a:lnTo>
                  <a:lnTo>
                    <a:pt x="786809" y="4306186"/>
                  </a:lnTo>
                  <a:lnTo>
                    <a:pt x="871870" y="4348717"/>
                  </a:lnTo>
                  <a:lnTo>
                    <a:pt x="797442" y="4412512"/>
                  </a:lnTo>
                  <a:lnTo>
                    <a:pt x="808074" y="4444410"/>
                  </a:lnTo>
                  <a:lnTo>
                    <a:pt x="754912" y="4518838"/>
                  </a:lnTo>
                  <a:lnTo>
                    <a:pt x="733646" y="4593266"/>
                  </a:lnTo>
                  <a:lnTo>
                    <a:pt x="797442" y="4657061"/>
                  </a:lnTo>
                  <a:lnTo>
                    <a:pt x="776177" y="4688959"/>
                  </a:lnTo>
                  <a:lnTo>
                    <a:pt x="829339" y="4720856"/>
                  </a:lnTo>
                  <a:lnTo>
                    <a:pt x="754912" y="4795284"/>
                  </a:lnTo>
                  <a:lnTo>
                    <a:pt x="744279" y="4827182"/>
                  </a:lnTo>
                  <a:lnTo>
                    <a:pt x="818707" y="4880345"/>
                  </a:lnTo>
                  <a:lnTo>
                    <a:pt x="818707" y="4912242"/>
                  </a:lnTo>
                  <a:lnTo>
                    <a:pt x="765544" y="4997303"/>
                  </a:lnTo>
                  <a:lnTo>
                    <a:pt x="754912" y="5071731"/>
                  </a:lnTo>
                  <a:lnTo>
                    <a:pt x="733646" y="5114261"/>
                  </a:lnTo>
                  <a:lnTo>
                    <a:pt x="10632" y="5114261"/>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32028" y="5103628"/>
              <a:ext cx="935665" cy="1786270"/>
            </a:xfrm>
            <a:custGeom>
              <a:avLst/>
              <a:gdLst>
                <a:gd name="connsiteX0" fmla="*/ 10632 w 935665"/>
                <a:gd name="connsiteY0" fmla="*/ 0 h 1786270"/>
                <a:gd name="connsiteX1" fmla="*/ 0 w 935665"/>
                <a:gd name="connsiteY1" fmla="*/ 1786270 h 1786270"/>
                <a:gd name="connsiteX2" fmla="*/ 637953 w 935665"/>
                <a:gd name="connsiteY2" fmla="*/ 1786270 h 1786270"/>
                <a:gd name="connsiteX3" fmla="*/ 627321 w 935665"/>
                <a:gd name="connsiteY3" fmla="*/ 1754372 h 1786270"/>
                <a:gd name="connsiteX4" fmla="*/ 648586 w 935665"/>
                <a:gd name="connsiteY4" fmla="*/ 1690577 h 1786270"/>
                <a:gd name="connsiteX5" fmla="*/ 680484 w 935665"/>
                <a:gd name="connsiteY5" fmla="*/ 1648046 h 1786270"/>
                <a:gd name="connsiteX6" fmla="*/ 680484 w 935665"/>
                <a:gd name="connsiteY6" fmla="*/ 1552353 h 1786270"/>
                <a:gd name="connsiteX7" fmla="*/ 680484 w 935665"/>
                <a:gd name="connsiteY7" fmla="*/ 1499191 h 1786270"/>
                <a:gd name="connsiteX8" fmla="*/ 648586 w 935665"/>
                <a:gd name="connsiteY8" fmla="*/ 1499191 h 1786270"/>
                <a:gd name="connsiteX9" fmla="*/ 765544 w 935665"/>
                <a:gd name="connsiteY9" fmla="*/ 1446028 h 1786270"/>
                <a:gd name="connsiteX10" fmla="*/ 669851 w 935665"/>
                <a:gd name="connsiteY10" fmla="*/ 1403498 h 1786270"/>
                <a:gd name="connsiteX11" fmla="*/ 648586 w 935665"/>
                <a:gd name="connsiteY11" fmla="*/ 1382232 h 1786270"/>
                <a:gd name="connsiteX12" fmla="*/ 691116 w 935665"/>
                <a:gd name="connsiteY12" fmla="*/ 1307805 h 1786270"/>
                <a:gd name="connsiteX13" fmla="*/ 712381 w 935665"/>
                <a:gd name="connsiteY13" fmla="*/ 1275907 h 1786270"/>
                <a:gd name="connsiteX14" fmla="*/ 701749 w 935665"/>
                <a:gd name="connsiteY14" fmla="*/ 1233377 h 1786270"/>
                <a:gd name="connsiteX15" fmla="*/ 765544 w 935665"/>
                <a:gd name="connsiteY15" fmla="*/ 1158949 h 1786270"/>
                <a:gd name="connsiteX16" fmla="*/ 669851 w 935665"/>
                <a:gd name="connsiteY16" fmla="*/ 1095153 h 1786270"/>
                <a:gd name="connsiteX17" fmla="*/ 776177 w 935665"/>
                <a:gd name="connsiteY17" fmla="*/ 1052623 h 1786270"/>
                <a:gd name="connsiteX18" fmla="*/ 733646 w 935665"/>
                <a:gd name="connsiteY18" fmla="*/ 1031358 h 1786270"/>
                <a:gd name="connsiteX19" fmla="*/ 659219 w 935665"/>
                <a:gd name="connsiteY19" fmla="*/ 999460 h 1786270"/>
                <a:gd name="connsiteX20" fmla="*/ 659219 w 935665"/>
                <a:gd name="connsiteY20" fmla="*/ 946298 h 1786270"/>
                <a:gd name="connsiteX21" fmla="*/ 797442 w 935665"/>
                <a:gd name="connsiteY21" fmla="*/ 914400 h 1786270"/>
                <a:gd name="connsiteX22" fmla="*/ 786809 w 935665"/>
                <a:gd name="connsiteY22" fmla="*/ 861237 h 1786270"/>
                <a:gd name="connsiteX23" fmla="*/ 818707 w 935665"/>
                <a:gd name="connsiteY23" fmla="*/ 818707 h 1786270"/>
                <a:gd name="connsiteX24" fmla="*/ 808074 w 935665"/>
                <a:gd name="connsiteY24" fmla="*/ 786809 h 1786270"/>
                <a:gd name="connsiteX25" fmla="*/ 839972 w 935665"/>
                <a:gd name="connsiteY25" fmla="*/ 733646 h 1786270"/>
                <a:gd name="connsiteX26" fmla="*/ 797442 w 935665"/>
                <a:gd name="connsiteY26" fmla="*/ 701749 h 1786270"/>
                <a:gd name="connsiteX27" fmla="*/ 744279 w 935665"/>
                <a:gd name="connsiteY27" fmla="*/ 659219 h 1786270"/>
                <a:gd name="connsiteX28" fmla="*/ 680484 w 935665"/>
                <a:gd name="connsiteY28" fmla="*/ 606056 h 1786270"/>
                <a:gd name="connsiteX29" fmla="*/ 733646 w 935665"/>
                <a:gd name="connsiteY29" fmla="*/ 552893 h 1786270"/>
                <a:gd name="connsiteX30" fmla="*/ 744279 w 935665"/>
                <a:gd name="connsiteY30" fmla="*/ 520995 h 1786270"/>
                <a:gd name="connsiteX31" fmla="*/ 712381 w 935665"/>
                <a:gd name="connsiteY31" fmla="*/ 499730 h 1786270"/>
                <a:gd name="connsiteX32" fmla="*/ 744279 w 935665"/>
                <a:gd name="connsiteY32" fmla="*/ 435935 h 1786270"/>
                <a:gd name="connsiteX33" fmla="*/ 797442 w 935665"/>
                <a:gd name="connsiteY33" fmla="*/ 382772 h 1786270"/>
                <a:gd name="connsiteX34" fmla="*/ 776177 w 935665"/>
                <a:gd name="connsiteY34" fmla="*/ 340242 h 1786270"/>
                <a:gd name="connsiteX35" fmla="*/ 850605 w 935665"/>
                <a:gd name="connsiteY35" fmla="*/ 308344 h 1786270"/>
                <a:gd name="connsiteX36" fmla="*/ 935665 w 935665"/>
                <a:gd name="connsiteY36" fmla="*/ 276446 h 1786270"/>
                <a:gd name="connsiteX37" fmla="*/ 882502 w 935665"/>
                <a:gd name="connsiteY37" fmla="*/ 202019 h 1786270"/>
                <a:gd name="connsiteX38" fmla="*/ 829339 w 935665"/>
                <a:gd name="connsiteY38" fmla="*/ 191386 h 1786270"/>
                <a:gd name="connsiteX39" fmla="*/ 765544 w 935665"/>
                <a:gd name="connsiteY39" fmla="*/ 148856 h 1786270"/>
                <a:gd name="connsiteX40" fmla="*/ 701749 w 935665"/>
                <a:gd name="connsiteY40" fmla="*/ 106325 h 1786270"/>
                <a:gd name="connsiteX41" fmla="*/ 723014 w 935665"/>
                <a:gd name="connsiteY41" fmla="*/ 0 h 1786270"/>
                <a:gd name="connsiteX42" fmla="*/ 10632 w 935665"/>
                <a:gd name="connsiteY42" fmla="*/ 0 h 178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5665" h="1786270">
                  <a:moveTo>
                    <a:pt x="10632" y="0"/>
                  </a:moveTo>
                  <a:lnTo>
                    <a:pt x="0" y="1786270"/>
                  </a:lnTo>
                  <a:lnTo>
                    <a:pt x="637953" y="1786270"/>
                  </a:lnTo>
                  <a:lnTo>
                    <a:pt x="627321" y="1754372"/>
                  </a:lnTo>
                  <a:lnTo>
                    <a:pt x="648586" y="1690577"/>
                  </a:lnTo>
                  <a:lnTo>
                    <a:pt x="680484" y="1648046"/>
                  </a:lnTo>
                  <a:lnTo>
                    <a:pt x="680484" y="1552353"/>
                  </a:lnTo>
                  <a:lnTo>
                    <a:pt x="680484" y="1499191"/>
                  </a:lnTo>
                  <a:lnTo>
                    <a:pt x="648586" y="1499191"/>
                  </a:lnTo>
                  <a:lnTo>
                    <a:pt x="765544" y="1446028"/>
                  </a:lnTo>
                  <a:lnTo>
                    <a:pt x="669851" y="1403498"/>
                  </a:lnTo>
                  <a:lnTo>
                    <a:pt x="648586" y="1382232"/>
                  </a:lnTo>
                  <a:lnTo>
                    <a:pt x="691116" y="1307805"/>
                  </a:lnTo>
                  <a:lnTo>
                    <a:pt x="712381" y="1275907"/>
                  </a:lnTo>
                  <a:lnTo>
                    <a:pt x="701749" y="1233377"/>
                  </a:lnTo>
                  <a:lnTo>
                    <a:pt x="765544" y="1158949"/>
                  </a:lnTo>
                  <a:lnTo>
                    <a:pt x="669851" y="1095153"/>
                  </a:lnTo>
                  <a:lnTo>
                    <a:pt x="776177" y="1052623"/>
                  </a:lnTo>
                  <a:lnTo>
                    <a:pt x="733646" y="1031358"/>
                  </a:lnTo>
                  <a:lnTo>
                    <a:pt x="659219" y="999460"/>
                  </a:lnTo>
                  <a:lnTo>
                    <a:pt x="659219" y="946298"/>
                  </a:lnTo>
                  <a:lnTo>
                    <a:pt x="797442" y="914400"/>
                  </a:lnTo>
                  <a:lnTo>
                    <a:pt x="786809" y="861237"/>
                  </a:lnTo>
                  <a:lnTo>
                    <a:pt x="818707" y="818707"/>
                  </a:lnTo>
                  <a:lnTo>
                    <a:pt x="808074" y="786809"/>
                  </a:lnTo>
                  <a:lnTo>
                    <a:pt x="839972" y="733646"/>
                  </a:lnTo>
                  <a:lnTo>
                    <a:pt x="797442" y="701749"/>
                  </a:lnTo>
                  <a:lnTo>
                    <a:pt x="744279" y="659219"/>
                  </a:lnTo>
                  <a:lnTo>
                    <a:pt x="680484" y="606056"/>
                  </a:lnTo>
                  <a:lnTo>
                    <a:pt x="733646" y="552893"/>
                  </a:lnTo>
                  <a:lnTo>
                    <a:pt x="744279" y="520995"/>
                  </a:lnTo>
                  <a:lnTo>
                    <a:pt x="712381" y="499730"/>
                  </a:lnTo>
                  <a:lnTo>
                    <a:pt x="744279" y="435935"/>
                  </a:lnTo>
                  <a:lnTo>
                    <a:pt x="797442" y="382772"/>
                  </a:lnTo>
                  <a:lnTo>
                    <a:pt x="776177" y="340242"/>
                  </a:lnTo>
                  <a:lnTo>
                    <a:pt x="850605" y="308344"/>
                  </a:lnTo>
                  <a:lnTo>
                    <a:pt x="935665" y="276446"/>
                  </a:lnTo>
                  <a:lnTo>
                    <a:pt x="882502" y="202019"/>
                  </a:lnTo>
                  <a:lnTo>
                    <a:pt x="829339" y="191386"/>
                  </a:lnTo>
                  <a:lnTo>
                    <a:pt x="765544" y="148856"/>
                  </a:lnTo>
                  <a:lnTo>
                    <a:pt x="701749" y="106325"/>
                  </a:lnTo>
                  <a:lnTo>
                    <a:pt x="723014" y="0"/>
                  </a:lnTo>
                  <a:lnTo>
                    <a:pt x="10632"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flipV="1">
            <a:off x="5200284" y="0"/>
            <a:ext cx="0" cy="684768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34" y="88733"/>
            <a:ext cx="1297173"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USDW at</a:t>
            </a:r>
          </a:p>
          <a:p>
            <a:r>
              <a:rPr lang="en-US" sz="1600" dirty="0" smtClean="0">
                <a:solidFill>
                  <a:srgbClr val="FF0000"/>
                </a:solidFill>
              </a:rPr>
              <a:t>675 FEET</a:t>
            </a:r>
            <a:endParaRPr lang="en-US" sz="1600" dirty="0">
              <a:solidFill>
                <a:srgbClr val="FF0000"/>
              </a:solidFill>
            </a:endParaRPr>
          </a:p>
        </p:txBody>
      </p:sp>
      <p:cxnSp>
        <p:nvCxnSpPr>
          <p:cNvPr id="27" name="Straight Connector 26"/>
          <p:cNvCxnSpPr/>
          <p:nvPr/>
        </p:nvCxnSpPr>
        <p:spPr>
          <a:xfrm>
            <a:off x="0" y="673508"/>
            <a:ext cx="9144000" cy="1581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301841" y="689320"/>
            <a:ext cx="653083" cy="12101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34" y="1567637"/>
            <a:ext cx="1299507" cy="646331"/>
          </a:xfrm>
          <a:prstGeom prst="rect">
            <a:avLst/>
          </a:prstGeom>
          <a:solidFill>
            <a:schemeClr val="bg1"/>
          </a:solidFill>
          <a:ln>
            <a:solidFill>
              <a:srgbClr val="FF0000"/>
            </a:solidFill>
          </a:ln>
        </p:spPr>
        <p:txBody>
          <a:bodyPr wrap="square" rtlCol="0">
            <a:spAutoFit/>
          </a:bodyPr>
          <a:lstStyle/>
          <a:p>
            <a:pPr algn="ctr"/>
            <a:r>
              <a:rPr lang="en-US" dirty="0" smtClean="0">
                <a:solidFill>
                  <a:srgbClr val="FF0000"/>
                </a:solidFill>
              </a:rPr>
              <a:t>Base of a Sand</a:t>
            </a:r>
            <a:endParaRPr lang="en-US" dirty="0">
              <a:solidFill>
                <a:srgbClr val="FF0000"/>
              </a:solidFill>
            </a:endParaRPr>
          </a:p>
        </p:txBody>
      </p:sp>
      <p:cxnSp>
        <p:nvCxnSpPr>
          <p:cNvPr id="19" name="Straight Arrow Connector 18"/>
          <p:cNvCxnSpPr>
            <a:stCxn id="20" idx="1"/>
          </p:cNvCxnSpPr>
          <p:nvPr/>
        </p:nvCxnSpPr>
        <p:spPr>
          <a:xfrm flipH="1" flipV="1">
            <a:off x="5200284" y="689322"/>
            <a:ext cx="1166698" cy="3487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66982" y="853363"/>
            <a:ext cx="1358121" cy="369332"/>
          </a:xfrm>
          <a:prstGeom prst="rect">
            <a:avLst/>
          </a:prstGeom>
          <a:solidFill>
            <a:schemeClr val="bg1"/>
          </a:solidFill>
          <a:ln>
            <a:solidFill>
              <a:srgbClr val="FF0000"/>
            </a:solidFill>
          </a:ln>
        </p:spPr>
        <p:txBody>
          <a:bodyPr wrap="square" rtlCol="0">
            <a:spAutoFit/>
          </a:bodyPr>
          <a:lstStyle/>
          <a:p>
            <a:pPr algn="ctr"/>
            <a:r>
              <a:rPr lang="en-US" dirty="0" smtClean="0">
                <a:solidFill>
                  <a:srgbClr val="FF0000"/>
                </a:solidFill>
              </a:rPr>
              <a:t>≥ 3 ohms</a:t>
            </a:r>
            <a:endParaRPr lang="en-US" dirty="0">
              <a:solidFill>
                <a:srgbClr val="FF0000"/>
              </a:solidFill>
            </a:endParaRPr>
          </a:p>
        </p:txBody>
      </p:sp>
    </p:spTree>
    <p:extLst>
      <p:ext uri="{BB962C8B-B14F-4D97-AF65-F5344CB8AC3E}">
        <p14:creationId xmlns:p14="http://schemas.microsoft.com/office/powerpoint/2010/main" val="255098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5000" dirty="0" smtClean="0"/>
          </a:p>
          <a:p>
            <a:pPr marL="365760" lvl="1" indent="0" algn="ctr">
              <a:buNone/>
            </a:pPr>
            <a:r>
              <a:rPr lang="en-US" sz="7000" dirty="0" smtClean="0">
                <a:solidFill>
                  <a:schemeClr val="tx1"/>
                </a:solidFill>
              </a:rPr>
              <a:t>If your answer is 675 feet, you are correct! </a:t>
            </a:r>
          </a:p>
          <a:p>
            <a:pPr marL="365760" lvl="1" indent="0" algn="ctr">
              <a:buNone/>
            </a:pPr>
            <a:endParaRPr lang="en-US" sz="7000" dirty="0"/>
          </a:p>
        </p:txBody>
      </p:sp>
    </p:spTree>
    <p:extLst>
      <p:ext uri="{BB962C8B-B14F-4D97-AF65-F5344CB8AC3E}">
        <p14:creationId xmlns:p14="http://schemas.microsoft.com/office/powerpoint/2010/main" val="19770472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5000" dirty="0" smtClean="0"/>
          </a:p>
          <a:p>
            <a:pPr marL="365760" lvl="1" indent="0" algn="ctr">
              <a:buNone/>
            </a:pPr>
            <a:endParaRPr lang="en-US" sz="7000" dirty="0" smtClean="0"/>
          </a:p>
          <a:p>
            <a:pPr marL="365760" lvl="1" indent="0" algn="ctr">
              <a:buNone/>
            </a:pPr>
            <a:r>
              <a:rPr lang="en-US" sz="7000" dirty="0" smtClean="0">
                <a:solidFill>
                  <a:schemeClr val="tx1"/>
                </a:solidFill>
              </a:rPr>
              <a:t>LET’S TRY ANOTHER ONE…</a:t>
            </a:r>
            <a:endParaRPr lang="en-US" sz="7000" dirty="0">
              <a:solidFill>
                <a:schemeClr val="tx1"/>
              </a:solidFill>
            </a:endParaRPr>
          </a:p>
        </p:txBody>
      </p:sp>
    </p:spTree>
    <p:extLst>
      <p:ext uri="{BB962C8B-B14F-4D97-AF65-F5344CB8AC3E}">
        <p14:creationId xmlns:p14="http://schemas.microsoft.com/office/powerpoint/2010/main" val="28806404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75" y="1466279"/>
            <a:ext cx="9003050" cy="2218614"/>
          </a:xfrm>
          <a:prstGeom prst="rect">
            <a:avLst/>
          </a:prstGeom>
        </p:spPr>
      </p:pic>
      <p:sp>
        <p:nvSpPr>
          <p:cNvPr id="4" name="Rectangle 3"/>
          <p:cNvSpPr/>
          <p:nvPr/>
        </p:nvSpPr>
        <p:spPr>
          <a:xfrm>
            <a:off x="5725" y="709618"/>
            <a:ext cx="9067800" cy="553998"/>
          </a:xfrm>
          <a:prstGeom prst="rect">
            <a:avLst/>
          </a:prstGeom>
        </p:spPr>
        <p:txBody>
          <a:bodyPr wrap="square">
            <a:spAutoFit/>
          </a:bodyPr>
          <a:lstStyle/>
          <a:p>
            <a:pPr algn="ctr"/>
            <a:r>
              <a:rPr lang="en-US" sz="3000" dirty="0" smtClean="0">
                <a:latin typeface="Arial Narrow" pitchFamily="34" charset="0"/>
              </a:rPr>
              <a:t>What’s wrong with these sections of the Application?</a:t>
            </a:r>
            <a:endParaRPr lang="en-US" sz="3000" b="1" dirty="0">
              <a:latin typeface="Arial Narrow"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 y="4185875"/>
            <a:ext cx="90582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39580" y="5395550"/>
            <a:ext cx="2006220" cy="307777"/>
          </a:xfrm>
          <a:prstGeom prst="rect">
            <a:avLst/>
          </a:prstGeom>
          <a:noFill/>
        </p:spPr>
        <p:txBody>
          <a:bodyPr wrap="square" rtlCol="0">
            <a:spAutoFit/>
          </a:bodyPr>
          <a:lstStyle/>
          <a:p>
            <a:r>
              <a:rPr lang="en-US" sz="1400" dirty="0" smtClean="0"/>
              <a:t>AGENT</a:t>
            </a:r>
            <a:endParaRPr lang="en-US" sz="1400" dirty="0"/>
          </a:p>
        </p:txBody>
      </p:sp>
      <p:sp>
        <p:nvSpPr>
          <p:cNvPr id="7" name="TextBox 6"/>
          <p:cNvSpPr txBox="1"/>
          <p:nvPr/>
        </p:nvSpPr>
        <p:spPr>
          <a:xfrm>
            <a:off x="1128216" y="5395549"/>
            <a:ext cx="2006220" cy="307777"/>
          </a:xfrm>
          <a:prstGeom prst="rect">
            <a:avLst/>
          </a:prstGeom>
          <a:noFill/>
        </p:spPr>
        <p:txBody>
          <a:bodyPr wrap="square" rtlCol="0">
            <a:spAutoFit/>
          </a:bodyPr>
          <a:lstStyle/>
          <a:p>
            <a:r>
              <a:rPr lang="en-US" sz="1400" dirty="0" smtClean="0"/>
              <a:t>ANITA KNAPP</a:t>
            </a:r>
            <a:endParaRPr lang="en-US" sz="1400" dirty="0"/>
          </a:p>
        </p:txBody>
      </p:sp>
      <p:sp>
        <p:nvSpPr>
          <p:cNvPr id="8" name="Right Arrow 7"/>
          <p:cNvSpPr/>
          <p:nvPr/>
        </p:nvSpPr>
        <p:spPr>
          <a:xfrm rot="10800000">
            <a:off x="9144000" y="5652724"/>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ngry-prof.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738707" y="4700225"/>
            <a:ext cx="1400175" cy="1905000"/>
          </a:xfrm>
          <a:prstGeom prst="rect">
            <a:avLst/>
          </a:prstGeom>
        </p:spPr>
      </p:pic>
      <p:sp>
        <p:nvSpPr>
          <p:cNvPr id="10" name="Rectangle 9"/>
          <p:cNvSpPr/>
          <p:nvPr/>
        </p:nvSpPr>
        <p:spPr>
          <a:xfrm>
            <a:off x="85725" y="-10612"/>
            <a:ext cx="9067800" cy="707886"/>
          </a:xfrm>
          <a:prstGeom prst="rect">
            <a:avLst/>
          </a:prstGeom>
        </p:spPr>
        <p:txBody>
          <a:bodyPr wrap="square">
            <a:spAutoFit/>
          </a:bodyPr>
          <a:lstStyle/>
          <a:p>
            <a:pPr algn="ctr"/>
            <a:r>
              <a:rPr lang="en-US" sz="4000" b="1" dirty="0" smtClean="0">
                <a:latin typeface="Arial Narrow" pitchFamily="34" charset="0"/>
              </a:rPr>
              <a:t>Exercise Number 2</a:t>
            </a:r>
            <a:endParaRPr lang="en-US" sz="4000" b="1" dirty="0">
              <a:latin typeface="Arial Narrow" pitchFamily="34" charset="0"/>
            </a:endParaRPr>
          </a:p>
        </p:txBody>
      </p:sp>
    </p:spTree>
    <p:extLst>
      <p:ext uri="{BB962C8B-B14F-4D97-AF65-F5344CB8AC3E}">
        <p14:creationId xmlns:p14="http://schemas.microsoft.com/office/powerpoint/2010/main" val="220284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3.358E-6 L -0.63594 0.00138 " pathEditMode="relative" rAng="0" ptsTypes="AA">
                                      <p:cBhvr>
                                        <p:cTn id="6" dur="500" fill="hold"/>
                                        <p:tgtEl>
                                          <p:spTgt spid="8"/>
                                        </p:tgtEl>
                                        <p:attrNameLst>
                                          <p:attrName>ppt_x</p:attrName>
                                          <p:attrName>ppt_y</p:attrName>
                                        </p:attrNameLst>
                                      </p:cBhvr>
                                      <p:rCtr x="-31806" y="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20000" fill="hold" display="0">
                  <p:stCondLst>
                    <p:cond delay="indefinite"/>
                  </p:stCondLst>
                </p:cTn>
                <p:tgtEl>
                  <p:spTgt spid="9"/>
                </p:tgtEl>
              </p:cMediaNode>
            </p:vide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850"/>
          <a:stretch/>
        </p:blipFill>
        <p:spPr bwMode="auto">
          <a:xfrm>
            <a:off x="1028700" y="526023"/>
            <a:ext cx="7086600" cy="633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62066" y="769308"/>
            <a:ext cx="2729552" cy="400110"/>
          </a:xfrm>
          <a:prstGeom prst="rect">
            <a:avLst/>
          </a:prstGeom>
          <a:noFill/>
        </p:spPr>
        <p:txBody>
          <a:bodyPr wrap="square" rtlCol="0">
            <a:spAutoFit/>
          </a:bodyPr>
          <a:lstStyle/>
          <a:p>
            <a:r>
              <a:rPr lang="en-US" sz="2000" b="1" dirty="0" smtClean="0">
                <a:latin typeface="Arial Narrow" pitchFamily="34" charset="0"/>
              </a:rPr>
              <a:t>As Drilled Location Plat</a:t>
            </a:r>
            <a:endParaRPr lang="en-US" sz="2000" b="1" dirty="0">
              <a:latin typeface="Arial Narrow" pitchFamily="34" charset="0"/>
            </a:endParaRPr>
          </a:p>
        </p:txBody>
      </p:sp>
      <p:sp>
        <p:nvSpPr>
          <p:cNvPr id="5" name="Double Bracket 4"/>
          <p:cNvSpPr/>
          <p:nvPr/>
        </p:nvSpPr>
        <p:spPr>
          <a:xfrm>
            <a:off x="3562066" y="792871"/>
            <a:ext cx="2530390" cy="376547"/>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0" y="0"/>
            <a:ext cx="9144000" cy="553998"/>
          </a:xfrm>
          <a:prstGeom prst="rect">
            <a:avLst/>
          </a:prstGeom>
          <a:noFill/>
        </p:spPr>
        <p:txBody>
          <a:bodyPr wrap="square" rtlCol="0">
            <a:spAutoFit/>
          </a:bodyPr>
          <a:lstStyle/>
          <a:p>
            <a:r>
              <a:rPr lang="en-US" sz="3000" dirty="0" smtClean="0">
                <a:latin typeface="Arial Narrow" pitchFamily="34" charset="0"/>
              </a:rPr>
              <a:t>A Certified Plat is required to be submitted with the Application</a:t>
            </a:r>
          </a:p>
        </p:txBody>
      </p:sp>
    </p:spTree>
    <p:extLst>
      <p:ext uri="{BB962C8B-B14F-4D97-AF65-F5344CB8AC3E}">
        <p14:creationId xmlns:p14="http://schemas.microsoft.com/office/powerpoint/2010/main" val="1118734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5" y="-10612"/>
            <a:ext cx="9067800" cy="707886"/>
          </a:xfrm>
          <a:prstGeom prst="rect">
            <a:avLst/>
          </a:prstGeom>
        </p:spPr>
        <p:txBody>
          <a:bodyPr wrap="square">
            <a:spAutoFit/>
          </a:bodyPr>
          <a:lstStyle/>
          <a:p>
            <a:pPr algn="ctr"/>
            <a:r>
              <a:rPr lang="en-US" sz="4000" b="1" dirty="0" smtClean="0">
                <a:latin typeface="Arial Narrow" pitchFamily="34" charset="0"/>
              </a:rPr>
              <a:t>Exercise Number 3</a:t>
            </a:r>
            <a:endParaRPr lang="en-US" sz="4000" b="1" dirty="0">
              <a:latin typeface="Arial Narrow" pitchFamily="34" charset="0"/>
            </a:endParaRPr>
          </a:p>
        </p:txBody>
      </p:sp>
      <p:sp>
        <p:nvSpPr>
          <p:cNvPr id="5" name="Rectangle 4"/>
          <p:cNvSpPr/>
          <p:nvPr/>
        </p:nvSpPr>
        <p:spPr>
          <a:xfrm>
            <a:off x="0" y="1002354"/>
            <a:ext cx="9067800" cy="553998"/>
          </a:xfrm>
          <a:prstGeom prst="rect">
            <a:avLst/>
          </a:prstGeom>
        </p:spPr>
        <p:txBody>
          <a:bodyPr wrap="square">
            <a:spAutoFit/>
          </a:bodyPr>
          <a:lstStyle/>
          <a:p>
            <a:pPr algn="ctr"/>
            <a:r>
              <a:rPr lang="en-US" sz="3000" u="sng" dirty="0" smtClean="0">
                <a:latin typeface="Arial Narrow" pitchFamily="34" charset="0"/>
              </a:rPr>
              <a:t>Determine the following from the following log:</a:t>
            </a:r>
            <a:endParaRPr lang="en-US" sz="3000" b="1" u="sng" dirty="0">
              <a:latin typeface="Arial Narrow" pitchFamily="34" charset="0"/>
            </a:endParaRPr>
          </a:p>
        </p:txBody>
      </p:sp>
      <p:sp>
        <p:nvSpPr>
          <p:cNvPr id="6" name="Rectangle 5"/>
          <p:cNvSpPr/>
          <p:nvPr/>
        </p:nvSpPr>
        <p:spPr>
          <a:xfrm>
            <a:off x="0" y="1900581"/>
            <a:ext cx="9067800" cy="553998"/>
          </a:xfrm>
          <a:prstGeom prst="rect">
            <a:avLst/>
          </a:prstGeom>
        </p:spPr>
        <p:txBody>
          <a:bodyPr wrap="square">
            <a:spAutoFit/>
          </a:bodyPr>
          <a:lstStyle/>
          <a:p>
            <a:pPr algn="ctr"/>
            <a:r>
              <a:rPr lang="en-US" sz="3000" dirty="0" smtClean="0">
                <a:latin typeface="Arial Narrow" pitchFamily="34" charset="0"/>
              </a:rPr>
              <a:t>Base of the USDW</a:t>
            </a:r>
            <a:endParaRPr lang="en-US" sz="3000" b="1" dirty="0">
              <a:latin typeface="Arial Narrow" pitchFamily="34" charset="0"/>
            </a:endParaRPr>
          </a:p>
        </p:txBody>
      </p:sp>
      <p:sp>
        <p:nvSpPr>
          <p:cNvPr id="8" name="Rectangle 7"/>
          <p:cNvSpPr/>
          <p:nvPr/>
        </p:nvSpPr>
        <p:spPr>
          <a:xfrm>
            <a:off x="9525" y="4390035"/>
            <a:ext cx="9144000" cy="1477328"/>
          </a:xfrm>
          <a:prstGeom prst="rect">
            <a:avLst/>
          </a:prstGeom>
        </p:spPr>
        <p:txBody>
          <a:bodyPr wrap="square">
            <a:spAutoFit/>
          </a:bodyPr>
          <a:lstStyle/>
          <a:p>
            <a:pPr algn="ctr"/>
            <a:r>
              <a:rPr lang="en-US" sz="3000" dirty="0" smtClean="0">
                <a:latin typeface="Arial Narrow" pitchFamily="34" charset="0"/>
              </a:rPr>
              <a:t>Select the Bottom of the Injection </a:t>
            </a:r>
            <a:r>
              <a:rPr lang="en-US" sz="3000" dirty="0">
                <a:latin typeface="Arial Narrow" pitchFamily="34" charset="0"/>
              </a:rPr>
              <a:t>Zone </a:t>
            </a:r>
            <a:r>
              <a:rPr lang="en-US" sz="3000" dirty="0" smtClean="0">
                <a:latin typeface="Arial Narrow" pitchFamily="34" charset="0"/>
              </a:rPr>
              <a:t>between</a:t>
            </a:r>
          </a:p>
          <a:p>
            <a:pPr algn="ctr"/>
            <a:r>
              <a:rPr lang="en-US" sz="3000" dirty="0" smtClean="0">
                <a:latin typeface="Arial Narrow" pitchFamily="34" charset="0"/>
              </a:rPr>
              <a:t>4,300 and 4,800 feet</a:t>
            </a:r>
            <a:endParaRPr lang="en-US" sz="3000" dirty="0">
              <a:latin typeface="Arial Narrow" pitchFamily="34" charset="0"/>
            </a:endParaRPr>
          </a:p>
          <a:p>
            <a:pPr algn="ctr"/>
            <a:endParaRPr lang="en-US" sz="3000" b="1" dirty="0">
              <a:latin typeface="Arial Narrow" pitchFamily="34" charset="0"/>
            </a:endParaRPr>
          </a:p>
        </p:txBody>
      </p:sp>
      <p:sp>
        <p:nvSpPr>
          <p:cNvPr id="9" name="Rectangle 8"/>
          <p:cNvSpPr/>
          <p:nvPr/>
        </p:nvSpPr>
        <p:spPr>
          <a:xfrm>
            <a:off x="0" y="2831409"/>
            <a:ext cx="9067800" cy="1015663"/>
          </a:xfrm>
          <a:prstGeom prst="rect">
            <a:avLst/>
          </a:prstGeom>
        </p:spPr>
        <p:txBody>
          <a:bodyPr wrap="square">
            <a:spAutoFit/>
          </a:bodyPr>
          <a:lstStyle/>
          <a:p>
            <a:pPr algn="ctr"/>
            <a:r>
              <a:rPr lang="en-US" sz="3000" dirty="0" smtClean="0">
                <a:latin typeface="Arial Narrow" pitchFamily="34" charset="0"/>
              </a:rPr>
              <a:t>Select the Top of the Injection Zone between </a:t>
            </a:r>
          </a:p>
          <a:p>
            <a:pPr algn="ctr"/>
            <a:r>
              <a:rPr lang="en-US" sz="3000" dirty="0" smtClean="0">
                <a:latin typeface="Arial Narrow" pitchFamily="34" charset="0"/>
              </a:rPr>
              <a:t>3,000 and 3,200 feet</a:t>
            </a:r>
            <a:endParaRPr lang="en-US" sz="3000" b="1" dirty="0">
              <a:latin typeface="Arial Narrow" pitchFamily="34" charset="0"/>
            </a:endParaRPr>
          </a:p>
        </p:txBody>
      </p:sp>
    </p:spTree>
    <p:extLst>
      <p:ext uri="{BB962C8B-B14F-4D97-AF65-F5344CB8AC3E}">
        <p14:creationId xmlns:p14="http://schemas.microsoft.com/office/powerpoint/2010/main" val="23135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5309"/>
          <a:stretch/>
        </p:blipFill>
        <p:spPr bwMode="auto">
          <a:xfrm>
            <a:off x="2286000" y="136481"/>
            <a:ext cx="4572000" cy="672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7382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25" b="70179"/>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4768529" y="0"/>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722037" y="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91314"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9" name="TextBox 8"/>
          <p:cNvSpPr txBox="1"/>
          <p:nvPr/>
        </p:nvSpPr>
        <p:spPr>
          <a:xfrm>
            <a:off x="6373403"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sp>
        <p:nvSpPr>
          <p:cNvPr id="11" name="TextBox 10"/>
          <p:cNvSpPr txBox="1"/>
          <p:nvPr/>
        </p:nvSpPr>
        <p:spPr>
          <a:xfrm>
            <a:off x="6858000" y="2003051"/>
            <a:ext cx="2275368" cy="92333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Less than 1,000 feet, ≥ 3 ohms is USDW</a:t>
            </a:r>
            <a:endParaRPr lang="en-US" dirty="0">
              <a:solidFill>
                <a:srgbClr val="FF0000"/>
              </a:solidFill>
            </a:endParaRPr>
          </a:p>
        </p:txBody>
      </p:sp>
      <p:cxnSp>
        <p:nvCxnSpPr>
          <p:cNvPr id="12" name="Straight Arrow Connector 11"/>
          <p:cNvCxnSpPr>
            <a:stCxn id="11" idx="1"/>
          </p:cNvCxnSpPr>
          <p:nvPr/>
        </p:nvCxnSpPr>
        <p:spPr>
          <a:xfrm flipH="1">
            <a:off x="5090389" y="2464716"/>
            <a:ext cx="176761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749421" y="2381534"/>
            <a:ext cx="1985749" cy="4483290"/>
            <a:chOff x="4749421" y="2381534"/>
            <a:chExt cx="1985749" cy="4483290"/>
          </a:xfrm>
        </p:grpSpPr>
        <p:sp>
          <p:nvSpPr>
            <p:cNvPr id="16" name="Freeform 15"/>
            <p:cNvSpPr/>
            <p:nvPr/>
          </p:nvSpPr>
          <p:spPr>
            <a:xfrm>
              <a:off x="4749421" y="2381534"/>
              <a:ext cx="1978925" cy="3125338"/>
            </a:xfrm>
            <a:custGeom>
              <a:avLst/>
              <a:gdLst>
                <a:gd name="connsiteX0" fmla="*/ 13648 w 1978925"/>
                <a:gd name="connsiteY0" fmla="*/ 0 h 3125338"/>
                <a:gd name="connsiteX1" fmla="*/ 0 w 1978925"/>
                <a:gd name="connsiteY1" fmla="*/ 3125338 h 3125338"/>
                <a:gd name="connsiteX2" fmla="*/ 1303361 w 1978925"/>
                <a:gd name="connsiteY2" fmla="*/ 3118514 h 3125338"/>
                <a:gd name="connsiteX3" fmla="*/ 1296537 w 1978925"/>
                <a:gd name="connsiteY3" fmla="*/ 3084394 h 3125338"/>
                <a:gd name="connsiteX4" fmla="*/ 1269242 w 1978925"/>
                <a:gd name="connsiteY4" fmla="*/ 3036627 h 3125338"/>
                <a:gd name="connsiteX5" fmla="*/ 1269242 w 1978925"/>
                <a:gd name="connsiteY5" fmla="*/ 3036627 h 3125338"/>
                <a:gd name="connsiteX6" fmla="*/ 1317009 w 1978925"/>
                <a:gd name="connsiteY6" fmla="*/ 2961565 h 3125338"/>
                <a:gd name="connsiteX7" fmla="*/ 1269242 w 1978925"/>
                <a:gd name="connsiteY7" fmla="*/ 2934269 h 3125338"/>
                <a:gd name="connsiteX8" fmla="*/ 1201003 w 1978925"/>
                <a:gd name="connsiteY8" fmla="*/ 2913797 h 3125338"/>
                <a:gd name="connsiteX9" fmla="*/ 1153236 w 1978925"/>
                <a:gd name="connsiteY9" fmla="*/ 2866030 h 3125338"/>
                <a:gd name="connsiteX10" fmla="*/ 1105469 w 1978925"/>
                <a:gd name="connsiteY10" fmla="*/ 2845559 h 3125338"/>
                <a:gd name="connsiteX11" fmla="*/ 1105469 w 1978925"/>
                <a:gd name="connsiteY11" fmla="*/ 2845559 h 3125338"/>
                <a:gd name="connsiteX12" fmla="*/ 873457 w 1978925"/>
                <a:gd name="connsiteY12" fmla="*/ 2825087 h 3125338"/>
                <a:gd name="connsiteX13" fmla="*/ 682388 w 1978925"/>
                <a:gd name="connsiteY13" fmla="*/ 2818263 h 3125338"/>
                <a:gd name="connsiteX14" fmla="*/ 532263 w 1978925"/>
                <a:gd name="connsiteY14" fmla="*/ 2818263 h 3125338"/>
                <a:gd name="connsiteX15" fmla="*/ 532263 w 1978925"/>
                <a:gd name="connsiteY15" fmla="*/ 2818263 h 3125338"/>
                <a:gd name="connsiteX16" fmla="*/ 648269 w 1978925"/>
                <a:gd name="connsiteY16" fmla="*/ 2777320 h 3125338"/>
                <a:gd name="connsiteX17" fmla="*/ 846161 w 1978925"/>
                <a:gd name="connsiteY17" fmla="*/ 2763672 h 3125338"/>
                <a:gd name="connsiteX18" fmla="*/ 962167 w 1978925"/>
                <a:gd name="connsiteY18" fmla="*/ 2756848 h 3125338"/>
                <a:gd name="connsiteX19" fmla="*/ 887104 w 1978925"/>
                <a:gd name="connsiteY19" fmla="*/ 2722729 h 3125338"/>
                <a:gd name="connsiteX20" fmla="*/ 771098 w 1978925"/>
                <a:gd name="connsiteY20" fmla="*/ 2722729 h 3125338"/>
                <a:gd name="connsiteX21" fmla="*/ 771098 w 1978925"/>
                <a:gd name="connsiteY21" fmla="*/ 2722729 h 3125338"/>
                <a:gd name="connsiteX22" fmla="*/ 620973 w 1978925"/>
                <a:gd name="connsiteY22" fmla="*/ 2681785 h 3125338"/>
                <a:gd name="connsiteX23" fmla="*/ 525439 w 1978925"/>
                <a:gd name="connsiteY23" fmla="*/ 2647666 h 3125338"/>
                <a:gd name="connsiteX24" fmla="*/ 552734 w 1978925"/>
                <a:gd name="connsiteY24" fmla="*/ 2620370 h 3125338"/>
                <a:gd name="connsiteX25" fmla="*/ 668740 w 1978925"/>
                <a:gd name="connsiteY25" fmla="*/ 2613547 h 3125338"/>
                <a:gd name="connsiteX26" fmla="*/ 818866 w 1978925"/>
                <a:gd name="connsiteY26" fmla="*/ 2579427 h 3125338"/>
                <a:gd name="connsiteX27" fmla="*/ 948519 w 1978925"/>
                <a:gd name="connsiteY27" fmla="*/ 2579427 h 3125338"/>
                <a:gd name="connsiteX28" fmla="*/ 1132764 w 1978925"/>
                <a:gd name="connsiteY28" fmla="*/ 2579427 h 3125338"/>
                <a:gd name="connsiteX29" fmla="*/ 1105469 w 1978925"/>
                <a:gd name="connsiteY29" fmla="*/ 2538484 h 3125338"/>
                <a:gd name="connsiteX30" fmla="*/ 1105469 w 1978925"/>
                <a:gd name="connsiteY30" fmla="*/ 2538484 h 3125338"/>
                <a:gd name="connsiteX31" fmla="*/ 1221475 w 1978925"/>
                <a:gd name="connsiteY31" fmla="*/ 2504365 h 3125338"/>
                <a:gd name="connsiteX32" fmla="*/ 1310185 w 1978925"/>
                <a:gd name="connsiteY32" fmla="*/ 2490717 h 3125338"/>
                <a:gd name="connsiteX33" fmla="*/ 1241946 w 1978925"/>
                <a:gd name="connsiteY33" fmla="*/ 2449773 h 3125338"/>
                <a:gd name="connsiteX34" fmla="*/ 1303361 w 1978925"/>
                <a:gd name="connsiteY34" fmla="*/ 2429302 h 3125338"/>
                <a:gd name="connsiteX35" fmla="*/ 1296537 w 1978925"/>
                <a:gd name="connsiteY35" fmla="*/ 2408830 h 3125338"/>
                <a:gd name="connsiteX36" fmla="*/ 1501254 w 1978925"/>
                <a:gd name="connsiteY36" fmla="*/ 2374711 h 3125338"/>
                <a:gd name="connsiteX37" fmla="*/ 1501254 w 1978925"/>
                <a:gd name="connsiteY37" fmla="*/ 2354239 h 3125338"/>
                <a:gd name="connsiteX38" fmla="*/ 1630907 w 1978925"/>
                <a:gd name="connsiteY38" fmla="*/ 2320120 h 3125338"/>
                <a:gd name="connsiteX39" fmla="*/ 1746913 w 1978925"/>
                <a:gd name="connsiteY39" fmla="*/ 2313296 h 3125338"/>
                <a:gd name="connsiteX40" fmla="*/ 1978925 w 1978925"/>
                <a:gd name="connsiteY40" fmla="*/ 2299648 h 3125338"/>
                <a:gd name="connsiteX41" fmla="*/ 1821976 w 1978925"/>
                <a:gd name="connsiteY41" fmla="*/ 2258705 h 3125338"/>
                <a:gd name="connsiteX42" fmla="*/ 1760561 w 1978925"/>
                <a:gd name="connsiteY42" fmla="*/ 2251881 h 3125338"/>
                <a:gd name="connsiteX43" fmla="*/ 1842448 w 1978925"/>
                <a:gd name="connsiteY43" fmla="*/ 2204114 h 3125338"/>
                <a:gd name="connsiteX44" fmla="*/ 1917510 w 1978925"/>
                <a:gd name="connsiteY44" fmla="*/ 2197290 h 3125338"/>
                <a:gd name="connsiteX45" fmla="*/ 1801504 w 1978925"/>
                <a:gd name="connsiteY45" fmla="*/ 2204114 h 3125338"/>
                <a:gd name="connsiteX46" fmla="*/ 1624083 w 1978925"/>
                <a:gd name="connsiteY46" fmla="*/ 2183642 h 3125338"/>
                <a:gd name="connsiteX47" fmla="*/ 1453486 w 1978925"/>
                <a:gd name="connsiteY47" fmla="*/ 2163170 h 3125338"/>
                <a:gd name="connsiteX48" fmla="*/ 1624083 w 1978925"/>
                <a:gd name="connsiteY48" fmla="*/ 2156347 h 3125338"/>
                <a:gd name="connsiteX49" fmla="*/ 1760561 w 1978925"/>
                <a:gd name="connsiteY49" fmla="*/ 2135875 h 3125338"/>
                <a:gd name="connsiteX50" fmla="*/ 1910686 w 1978925"/>
                <a:gd name="connsiteY50" fmla="*/ 2135875 h 3125338"/>
                <a:gd name="connsiteX51" fmla="*/ 1842448 w 1978925"/>
                <a:gd name="connsiteY51" fmla="*/ 2094932 h 3125338"/>
                <a:gd name="connsiteX52" fmla="*/ 1835624 w 1978925"/>
                <a:gd name="connsiteY52" fmla="*/ 2074460 h 3125338"/>
                <a:gd name="connsiteX53" fmla="*/ 1740089 w 1978925"/>
                <a:gd name="connsiteY53" fmla="*/ 2040341 h 3125338"/>
                <a:gd name="connsiteX54" fmla="*/ 1603612 w 1978925"/>
                <a:gd name="connsiteY54" fmla="*/ 2006221 h 3125338"/>
                <a:gd name="connsiteX55" fmla="*/ 1439839 w 1978925"/>
                <a:gd name="connsiteY55" fmla="*/ 1999397 h 3125338"/>
                <a:gd name="connsiteX56" fmla="*/ 1317009 w 1978925"/>
                <a:gd name="connsiteY56" fmla="*/ 1972102 h 3125338"/>
                <a:gd name="connsiteX57" fmla="*/ 1385248 w 1978925"/>
                <a:gd name="connsiteY57" fmla="*/ 1931159 h 3125338"/>
                <a:gd name="connsiteX58" fmla="*/ 1467134 w 1978925"/>
                <a:gd name="connsiteY58" fmla="*/ 1924335 h 3125338"/>
                <a:gd name="connsiteX59" fmla="*/ 1405719 w 1978925"/>
                <a:gd name="connsiteY59" fmla="*/ 1890215 h 3125338"/>
                <a:gd name="connsiteX60" fmla="*/ 1337480 w 1978925"/>
                <a:gd name="connsiteY60" fmla="*/ 1890215 h 3125338"/>
                <a:gd name="connsiteX61" fmla="*/ 1310185 w 1978925"/>
                <a:gd name="connsiteY61" fmla="*/ 1876567 h 3125338"/>
                <a:gd name="connsiteX62" fmla="*/ 1364776 w 1978925"/>
                <a:gd name="connsiteY62" fmla="*/ 1842448 h 3125338"/>
                <a:gd name="connsiteX63" fmla="*/ 1248770 w 1978925"/>
                <a:gd name="connsiteY63" fmla="*/ 1828800 h 3125338"/>
                <a:gd name="connsiteX64" fmla="*/ 1091821 w 1978925"/>
                <a:gd name="connsiteY64" fmla="*/ 1801505 h 3125338"/>
                <a:gd name="connsiteX65" fmla="*/ 846161 w 1978925"/>
                <a:gd name="connsiteY65" fmla="*/ 1787857 h 3125338"/>
                <a:gd name="connsiteX66" fmla="*/ 709683 w 1978925"/>
                <a:gd name="connsiteY66" fmla="*/ 1760562 h 3125338"/>
                <a:gd name="connsiteX67" fmla="*/ 818866 w 1978925"/>
                <a:gd name="connsiteY67" fmla="*/ 1726442 h 3125338"/>
                <a:gd name="connsiteX68" fmla="*/ 709683 w 1978925"/>
                <a:gd name="connsiteY68" fmla="*/ 1719618 h 3125338"/>
                <a:gd name="connsiteX69" fmla="*/ 545910 w 1978925"/>
                <a:gd name="connsiteY69" fmla="*/ 1665027 h 3125338"/>
                <a:gd name="connsiteX70" fmla="*/ 614149 w 1978925"/>
                <a:gd name="connsiteY70" fmla="*/ 1644556 h 3125338"/>
                <a:gd name="connsiteX71" fmla="*/ 709683 w 1978925"/>
                <a:gd name="connsiteY71" fmla="*/ 1603612 h 3125338"/>
                <a:gd name="connsiteX72" fmla="*/ 675564 w 1978925"/>
                <a:gd name="connsiteY72" fmla="*/ 1589965 h 3125338"/>
                <a:gd name="connsiteX73" fmla="*/ 634621 w 1978925"/>
                <a:gd name="connsiteY73" fmla="*/ 1583141 h 3125338"/>
                <a:gd name="connsiteX74" fmla="*/ 696036 w 1978925"/>
                <a:gd name="connsiteY74" fmla="*/ 1555845 h 3125338"/>
                <a:gd name="connsiteX75" fmla="*/ 641445 w 1978925"/>
                <a:gd name="connsiteY75" fmla="*/ 1514902 h 3125338"/>
                <a:gd name="connsiteX76" fmla="*/ 709683 w 1978925"/>
                <a:gd name="connsiteY76" fmla="*/ 1487606 h 3125338"/>
                <a:gd name="connsiteX77" fmla="*/ 736979 w 1978925"/>
                <a:gd name="connsiteY77" fmla="*/ 1467135 h 3125338"/>
                <a:gd name="connsiteX78" fmla="*/ 655092 w 1978925"/>
                <a:gd name="connsiteY78" fmla="*/ 1439839 h 3125338"/>
                <a:gd name="connsiteX79" fmla="*/ 620973 w 1978925"/>
                <a:gd name="connsiteY79" fmla="*/ 1405720 h 3125338"/>
                <a:gd name="connsiteX80" fmla="*/ 675564 w 1978925"/>
                <a:gd name="connsiteY80" fmla="*/ 1385248 h 3125338"/>
                <a:gd name="connsiteX81" fmla="*/ 839337 w 1978925"/>
                <a:gd name="connsiteY81" fmla="*/ 1371600 h 3125338"/>
                <a:gd name="connsiteX82" fmla="*/ 934872 w 1978925"/>
                <a:gd name="connsiteY82" fmla="*/ 1371600 h 3125338"/>
                <a:gd name="connsiteX83" fmla="*/ 975815 w 1978925"/>
                <a:gd name="connsiteY83" fmla="*/ 1330657 h 3125338"/>
                <a:gd name="connsiteX84" fmla="*/ 1221475 w 1978925"/>
                <a:gd name="connsiteY84" fmla="*/ 1317009 h 3125338"/>
                <a:gd name="connsiteX85" fmla="*/ 1487606 w 1978925"/>
                <a:gd name="connsiteY85" fmla="*/ 1282890 h 3125338"/>
                <a:gd name="connsiteX86" fmla="*/ 1685498 w 1978925"/>
                <a:gd name="connsiteY86" fmla="*/ 1282890 h 3125338"/>
                <a:gd name="connsiteX87" fmla="*/ 1746913 w 1978925"/>
                <a:gd name="connsiteY87" fmla="*/ 1241947 h 3125338"/>
                <a:gd name="connsiteX88" fmla="*/ 1699146 w 1978925"/>
                <a:gd name="connsiteY88" fmla="*/ 1228299 h 3125338"/>
                <a:gd name="connsiteX89" fmla="*/ 1644555 w 1978925"/>
                <a:gd name="connsiteY89" fmla="*/ 1221475 h 3125338"/>
                <a:gd name="connsiteX90" fmla="*/ 1610436 w 1978925"/>
                <a:gd name="connsiteY90" fmla="*/ 1201003 h 3125338"/>
                <a:gd name="connsiteX91" fmla="*/ 1637731 w 1978925"/>
                <a:gd name="connsiteY91" fmla="*/ 1166884 h 3125338"/>
                <a:gd name="connsiteX92" fmla="*/ 1569492 w 1978925"/>
                <a:gd name="connsiteY92" fmla="*/ 1153236 h 3125338"/>
                <a:gd name="connsiteX93" fmla="*/ 1344304 w 1978925"/>
                <a:gd name="connsiteY93" fmla="*/ 1146412 h 3125338"/>
                <a:gd name="connsiteX94" fmla="*/ 1098645 w 1978925"/>
                <a:gd name="connsiteY94" fmla="*/ 1146412 h 3125338"/>
                <a:gd name="connsiteX95" fmla="*/ 893928 w 1978925"/>
                <a:gd name="connsiteY95" fmla="*/ 1112293 h 3125338"/>
                <a:gd name="connsiteX96" fmla="*/ 702860 w 1978925"/>
                <a:gd name="connsiteY96" fmla="*/ 1105469 h 3125338"/>
                <a:gd name="connsiteX97" fmla="*/ 552734 w 1978925"/>
                <a:gd name="connsiteY97" fmla="*/ 1091821 h 3125338"/>
                <a:gd name="connsiteX98" fmla="*/ 484495 w 1978925"/>
                <a:gd name="connsiteY98" fmla="*/ 1057702 h 3125338"/>
                <a:gd name="connsiteX99" fmla="*/ 484495 w 1978925"/>
                <a:gd name="connsiteY99" fmla="*/ 1057702 h 3125338"/>
                <a:gd name="connsiteX100" fmla="*/ 648269 w 1978925"/>
                <a:gd name="connsiteY100" fmla="*/ 1016759 h 3125338"/>
                <a:gd name="connsiteX101" fmla="*/ 716507 w 1978925"/>
                <a:gd name="connsiteY101" fmla="*/ 1003111 h 3125338"/>
                <a:gd name="connsiteX102" fmla="*/ 607325 w 1978925"/>
                <a:gd name="connsiteY102" fmla="*/ 996287 h 3125338"/>
                <a:gd name="connsiteX103" fmla="*/ 593678 w 1978925"/>
                <a:gd name="connsiteY103" fmla="*/ 975815 h 3125338"/>
                <a:gd name="connsiteX104" fmla="*/ 586854 w 1978925"/>
                <a:gd name="connsiteY104" fmla="*/ 962167 h 3125338"/>
                <a:gd name="connsiteX105" fmla="*/ 545910 w 1978925"/>
                <a:gd name="connsiteY105" fmla="*/ 941696 h 3125338"/>
                <a:gd name="connsiteX106" fmla="*/ 450376 w 1978925"/>
                <a:gd name="connsiteY106" fmla="*/ 934872 h 3125338"/>
                <a:gd name="connsiteX107" fmla="*/ 361666 w 1978925"/>
                <a:gd name="connsiteY107" fmla="*/ 887105 h 3125338"/>
                <a:gd name="connsiteX108" fmla="*/ 368489 w 1978925"/>
                <a:gd name="connsiteY108" fmla="*/ 839338 h 3125338"/>
                <a:gd name="connsiteX109" fmla="*/ 368489 w 1978925"/>
                <a:gd name="connsiteY109" fmla="*/ 798394 h 3125338"/>
                <a:gd name="connsiteX110" fmla="*/ 423080 w 1978925"/>
                <a:gd name="connsiteY110" fmla="*/ 784747 h 3125338"/>
                <a:gd name="connsiteX111" fmla="*/ 491319 w 1978925"/>
                <a:gd name="connsiteY111" fmla="*/ 743803 h 3125338"/>
                <a:gd name="connsiteX112" fmla="*/ 450376 w 1978925"/>
                <a:gd name="connsiteY112" fmla="*/ 723332 h 3125338"/>
                <a:gd name="connsiteX113" fmla="*/ 559558 w 1978925"/>
                <a:gd name="connsiteY113" fmla="*/ 689212 h 3125338"/>
                <a:gd name="connsiteX114" fmla="*/ 586854 w 1978925"/>
                <a:gd name="connsiteY114" fmla="*/ 668741 h 3125338"/>
                <a:gd name="connsiteX115" fmla="*/ 539086 w 1978925"/>
                <a:gd name="connsiteY115" fmla="*/ 627797 h 3125338"/>
                <a:gd name="connsiteX116" fmla="*/ 498143 w 1978925"/>
                <a:gd name="connsiteY116" fmla="*/ 573206 h 3125338"/>
                <a:gd name="connsiteX117" fmla="*/ 539086 w 1978925"/>
                <a:gd name="connsiteY117" fmla="*/ 545911 h 3125338"/>
                <a:gd name="connsiteX118" fmla="*/ 539086 w 1978925"/>
                <a:gd name="connsiteY118" fmla="*/ 545911 h 3125338"/>
                <a:gd name="connsiteX119" fmla="*/ 525439 w 1978925"/>
                <a:gd name="connsiteY119" fmla="*/ 491320 h 3125338"/>
                <a:gd name="connsiteX120" fmla="*/ 525439 w 1978925"/>
                <a:gd name="connsiteY120" fmla="*/ 491320 h 3125338"/>
                <a:gd name="connsiteX121" fmla="*/ 409433 w 1978925"/>
                <a:gd name="connsiteY121" fmla="*/ 450376 h 3125338"/>
                <a:gd name="connsiteX122" fmla="*/ 307075 w 1978925"/>
                <a:gd name="connsiteY122" fmla="*/ 443553 h 3125338"/>
                <a:gd name="connsiteX123" fmla="*/ 259307 w 1978925"/>
                <a:gd name="connsiteY123" fmla="*/ 416257 h 3125338"/>
                <a:gd name="connsiteX124" fmla="*/ 211540 w 1978925"/>
                <a:gd name="connsiteY124" fmla="*/ 320723 h 3125338"/>
                <a:gd name="connsiteX125" fmla="*/ 266131 w 1978925"/>
                <a:gd name="connsiteY125" fmla="*/ 259308 h 3125338"/>
                <a:gd name="connsiteX126" fmla="*/ 307075 w 1978925"/>
                <a:gd name="connsiteY126" fmla="*/ 211541 h 3125338"/>
                <a:gd name="connsiteX127" fmla="*/ 307075 w 1978925"/>
                <a:gd name="connsiteY127" fmla="*/ 177421 h 3125338"/>
                <a:gd name="connsiteX128" fmla="*/ 272955 w 1978925"/>
                <a:gd name="connsiteY128" fmla="*/ 150126 h 3125338"/>
                <a:gd name="connsiteX129" fmla="*/ 197892 w 1978925"/>
                <a:gd name="connsiteY129" fmla="*/ 116006 h 3125338"/>
                <a:gd name="connsiteX130" fmla="*/ 81886 w 1978925"/>
                <a:gd name="connsiteY130" fmla="*/ 116006 h 3125338"/>
                <a:gd name="connsiteX131" fmla="*/ 47767 w 1978925"/>
                <a:gd name="connsiteY131" fmla="*/ 81887 h 3125338"/>
                <a:gd name="connsiteX132" fmla="*/ 13648 w 1978925"/>
                <a:gd name="connsiteY132" fmla="*/ 0 h 31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978925" h="3125338">
                  <a:moveTo>
                    <a:pt x="13648" y="0"/>
                  </a:moveTo>
                  <a:cubicBezTo>
                    <a:pt x="9099" y="1041779"/>
                    <a:pt x="4549" y="2083559"/>
                    <a:pt x="0" y="3125338"/>
                  </a:cubicBezTo>
                  <a:lnTo>
                    <a:pt x="1303361" y="3118514"/>
                  </a:lnTo>
                  <a:lnTo>
                    <a:pt x="1296537" y="3084394"/>
                  </a:lnTo>
                  <a:lnTo>
                    <a:pt x="1269242" y="3036627"/>
                  </a:lnTo>
                  <a:lnTo>
                    <a:pt x="1269242" y="3036627"/>
                  </a:lnTo>
                  <a:lnTo>
                    <a:pt x="1317009" y="2961565"/>
                  </a:lnTo>
                  <a:lnTo>
                    <a:pt x="1269242" y="2934269"/>
                  </a:lnTo>
                  <a:lnTo>
                    <a:pt x="1201003" y="2913797"/>
                  </a:lnTo>
                  <a:lnTo>
                    <a:pt x="1153236" y="2866030"/>
                  </a:lnTo>
                  <a:lnTo>
                    <a:pt x="1105469" y="2845559"/>
                  </a:lnTo>
                  <a:lnTo>
                    <a:pt x="1105469" y="2845559"/>
                  </a:lnTo>
                  <a:lnTo>
                    <a:pt x="873457" y="2825087"/>
                  </a:lnTo>
                  <a:lnTo>
                    <a:pt x="682388" y="2818263"/>
                  </a:lnTo>
                  <a:lnTo>
                    <a:pt x="532263" y="2818263"/>
                  </a:lnTo>
                  <a:lnTo>
                    <a:pt x="532263" y="2818263"/>
                  </a:lnTo>
                  <a:lnTo>
                    <a:pt x="648269" y="2777320"/>
                  </a:lnTo>
                  <a:lnTo>
                    <a:pt x="846161" y="2763672"/>
                  </a:lnTo>
                  <a:lnTo>
                    <a:pt x="962167" y="2756848"/>
                  </a:lnTo>
                  <a:lnTo>
                    <a:pt x="887104" y="2722729"/>
                  </a:lnTo>
                  <a:lnTo>
                    <a:pt x="771098" y="2722729"/>
                  </a:lnTo>
                  <a:lnTo>
                    <a:pt x="771098" y="2722729"/>
                  </a:lnTo>
                  <a:lnTo>
                    <a:pt x="620973" y="2681785"/>
                  </a:lnTo>
                  <a:lnTo>
                    <a:pt x="525439" y="2647666"/>
                  </a:lnTo>
                  <a:lnTo>
                    <a:pt x="552734" y="2620370"/>
                  </a:lnTo>
                  <a:lnTo>
                    <a:pt x="668740" y="2613547"/>
                  </a:lnTo>
                  <a:lnTo>
                    <a:pt x="818866" y="2579427"/>
                  </a:lnTo>
                  <a:lnTo>
                    <a:pt x="948519" y="2579427"/>
                  </a:lnTo>
                  <a:lnTo>
                    <a:pt x="1132764" y="2579427"/>
                  </a:lnTo>
                  <a:lnTo>
                    <a:pt x="1105469" y="2538484"/>
                  </a:lnTo>
                  <a:lnTo>
                    <a:pt x="1105469" y="2538484"/>
                  </a:lnTo>
                  <a:lnTo>
                    <a:pt x="1221475" y="2504365"/>
                  </a:lnTo>
                  <a:lnTo>
                    <a:pt x="1310185" y="2490717"/>
                  </a:lnTo>
                  <a:lnTo>
                    <a:pt x="1241946" y="2449773"/>
                  </a:lnTo>
                  <a:lnTo>
                    <a:pt x="1303361" y="2429302"/>
                  </a:lnTo>
                  <a:lnTo>
                    <a:pt x="1296537" y="2408830"/>
                  </a:lnTo>
                  <a:lnTo>
                    <a:pt x="1501254" y="2374711"/>
                  </a:lnTo>
                  <a:lnTo>
                    <a:pt x="1501254" y="2354239"/>
                  </a:lnTo>
                  <a:lnTo>
                    <a:pt x="1630907" y="2320120"/>
                  </a:lnTo>
                  <a:lnTo>
                    <a:pt x="1746913" y="2313296"/>
                  </a:lnTo>
                  <a:lnTo>
                    <a:pt x="1978925" y="2299648"/>
                  </a:lnTo>
                  <a:lnTo>
                    <a:pt x="1821976" y="2258705"/>
                  </a:lnTo>
                  <a:lnTo>
                    <a:pt x="1760561" y="2251881"/>
                  </a:lnTo>
                  <a:lnTo>
                    <a:pt x="1842448" y="2204114"/>
                  </a:lnTo>
                  <a:lnTo>
                    <a:pt x="1917510" y="2197290"/>
                  </a:lnTo>
                  <a:lnTo>
                    <a:pt x="1801504" y="2204114"/>
                  </a:lnTo>
                  <a:lnTo>
                    <a:pt x="1624083" y="2183642"/>
                  </a:lnTo>
                  <a:lnTo>
                    <a:pt x="1453486" y="2163170"/>
                  </a:lnTo>
                  <a:lnTo>
                    <a:pt x="1624083" y="2156347"/>
                  </a:lnTo>
                  <a:lnTo>
                    <a:pt x="1760561" y="2135875"/>
                  </a:lnTo>
                  <a:lnTo>
                    <a:pt x="1910686" y="2135875"/>
                  </a:lnTo>
                  <a:lnTo>
                    <a:pt x="1842448" y="2094932"/>
                  </a:lnTo>
                  <a:lnTo>
                    <a:pt x="1835624" y="2074460"/>
                  </a:lnTo>
                  <a:lnTo>
                    <a:pt x="1740089" y="2040341"/>
                  </a:lnTo>
                  <a:lnTo>
                    <a:pt x="1603612" y="2006221"/>
                  </a:lnTo>
                  <a:lnTo>
                    <a:pt x="1439839" y="1999397"/>
                  </a:lnTo>
                  <a:lnTo>
                    <a:pt x="1317009" y="1972102"/>
                  </a:lnTo>
                  <a:lnTo>
                    <a:pt x="1385248" y="1931159"/>
                  </a:lnTo>
                  <a:lnTo>
                    <a:pt x="1467134" y="1924335"/>
                  </a:lnTo>
                  <a:lnTo>
                    <a:pt x="1405719" y="1890215"/>
                  </a:lnTo>
                  <a:lnTo>
                    <a:pt x="1337480" y="1890215"/>
                  </a:lnTo>
                  <a:lnTo>
                    <a:pt x="1310185" y="1876567"/>
                  </a:lnTo>
                  <a:lnTo>
                    <a:pt x="1364776" y="1842448"/>
                  </a:lnTo>
                  <a:lnTo>
                    <a:pt x="1248770" y="1828800"/>
                  </a:lnTo>
                  <a:lnTo>
                    <a:pt x="1091821" y="1801505"/>
                  </a:lnTo>
                  <a:lnTo>
                    <a:pt x="846161" y="1787857"/>
                  </a:lnTo>
                  <a:lnTo>
                    <a:pt x="709683" y="1760562"/>
                  </a:lnTo>
                  <a:lnTo>
                    <a:pt x="818866" y="1726442"/>
                  </a:lnTo>
                  <a:lnTo>
                    <a:pt x="709683" y="1719618"/>
                  </a:lnTo>
                  <a:lnTo>
                    <a:pt x="545910" y="1665027"/>
                  </a:lnTo>
                  <a:lnTo>
                    <a:pt x="614149" y="1644556"/>
                  </a:lnTo>
                  <a:lnTo>
                    <a:pt x="709683" y="1603612"/>
                  </a:lnTo>
                  <a:lnTo>
                    <a:pt x="675564" y="1589965"/>
                  </a:lnTo>
                  <a:lnTo>
                    <a:pt x="634621" y="1583141"/>
                  </a:lnTo>
                  <a:lnTo>
                    <a:pt x="696036" y="1555845"/>
                  </a:lnTo>
                  <a:lnTo>
                    <a:pt x="641445" y="1514902"/>
                  </a:lnTo>
                  <a:lnTo>
                    <a:pt x="709683" y="1487606"/>
                  </a:lnTo>
                  <a:lnTo>
                    <a:pt x="736979" y="1467135"/>
                  </a:lnTo>
                  <a:lnTo>
                    <a:pt x="655092" y="1439839"/>
                  </a:lnTo>
                  <a:lnTo>
                    <a:pt x="620973" y="1405720"/>
                  </a:lnTo>
                  <a:lnTo>
                    <a:pt x="675564" y="1385248"/>
                  </a:lnTo>
                  <a:lnTo>
                    <a:pt x="839337" y="1371600"/>
                  </a:lnTo>
                  <a:lnTo>
                    <a:pt x="934872" y="1371600"/>
                  </a:lnTo>
                  <a:lnTo>
                    <a:pt x="975815" y="1330657"/>
                  </a:lnTo>
                  <a:lnTo>
                    <a:pt x="1221475" y="1317009"/>
                  </a:lnTo>
                  <a:lnTo>
                    <a:pt x="1487606" y="1282890"/>
                  </a:lnTo>
                  <a:lnTo>
                    <a:pt x="1685498" y="1282890"/>
                  </a:lnTo>
                  <a:lnTo>
                    <a:pt x="1746913" y="1241947"/>
                  </a:lnTo>
                  <a:lnTo>
                    <a:pt x="1699146" y="1228299"/>
                  </a:lnTo>
                  <a:lnTo>
                    <a:pt x="1644555" y="1221475"/>
                  </a:lnTo>
                  <a:lnTo>
                    <a:pt x="1610436" y="1201003"/>
                  </a:lnTo>
                  <a:lnTo>
                    <a:pt x="1637731" y="1166884"/>
                  </a:lnTo>
                  <a:lnTo>
                    <a:pt x="1569492" y="1153236"/>
                  </a:lnTo>
                  <a:lnTo>
                    <a:pt x="1344304" y="1146412"/>
                  </a:lnTo>
                  <a:lnTo>
                    <a:pt x="1098645" y="1146412"/>
                  </a:lnTo>
                  <a:lnTo>
                    <a:pt x="893928" y="1112293"/>
                  </a:lnTo>
                  <a:lnTo>
                    <a:pt x="702860" y="1105469"/>
                  </a:lnTo>
                  <a:lnTo>
                    <a:pt x="552734" y="1091821"/>
                  </a:lnTo>
                  <a:lnTo>
                    <a:pt x="484495" y="1057702"/>
                  </a:lnTo>
                  <a:lnTo>
                    <a:pt x="484495" y="1057702"/>
                  </a:lnTo>
                  <a:lnTo>
                    <a:pt x="648269" y="1016759"/>
                  </a:lnTo>
                  <a:lnTo>
                    <a:pt x="716507" y="1003111"/>
                  </a:lnTo>
                  <a:lnTo>
                    <a:pt x="607325" y="996287"/>
                  </a:lnTo>
                  <a:lnTo>
                    <a:pt x="593678" y="975815"/>
                  </a:lnTo>
                  <a:lnTo>
                    <a:pt x="586854" y="962167"/>
                  </a:lnTo>
                  <a:lnTo>
                    <a:pt x="545910" y="941696"/>
                  </a:lnTo>
                  <a:lnTo>
                    <a:pt x="450376" y="934872"/>
                  </a:lnTo>
                  <a:lnTo>
                    <a:pt x="361666" y="887105"/>
                  </a:lnTo>
                  <a:lnTo>
                    <a:pt x="368489" y="839338"/>
                  </a:lnTo>
                  <a:lnTo>
                    <a:pt x="368489" y="798394"/>
                  </a:lnTo>
                  <a:lnTo>
                    <a:pt x="423080" y="784747"/>
                  </a:lnTo>
                  <a:lnTo>
                    <a:pt x="491319" y="743803"/>
                  </a:lnTo>
                  <a:lnTo>
                    <a:pt x="450376" y="723332"/>
                  </a:lnTo>
                  <a:lnTo>
                    <a:pt x="559558" y="689212"/>
                  </a:lnTo>
                  <a:lnTo>
                    <a:pt x="586854" y="668741"/>
                  </a:lnTo>
                  <a:lnTo>
                    <a:pt x="539086" y="627797"/>
                  </a:lnTo>
                  <a:lnTo>
                    <a:pt x="498143" y="573206"/>
                  </a:lnTo>
                  <a:lnTo>
                    <a:pt x="539086" y="545911"/>
                  </a:lnTo>
                  <a:lnTo>
                    <a:pt x="539086" y="545911"/>
                  </a:lnTo>
                  <a:lnTo>
                    <a:pt x="525439" y="491320"/>
                  </a:lnTo>
                  <a:lnTo>
                    <a:pt x="525439" y="491320"/>
                  </a:lnTo>
                  <a:lnTo>
                    <a:pt x="409433" y="450376"/>
                  </a:lnTo>
                  <a:lnTo>
                    <a:pt x="307075" y="443553"/>
                  </a:lnTo>
                  <a:lnTo>
                    <a:pt x="259307" y="416257"/>
                  </a:lnTo>
                  <a:lnTo>
                    <a:pt x="211540" y="320723"/>
                  </a:lnTo>
                  <a:lnTo>
                    <a:pt x="266131" y="259308"/>
                  </a:lnTo>
                  <a:lnTo>
                    <a:pt x="307075" y="211541"/>
                  </a:lnTo>
                  <a:lnTo>
                    <a:pt x="307075" y="177421"/>
                  </a:lnTo>
                  <a:lnTo>
                    <a:pt x="272955" y="150126"/>
                  </a:lnTo>
                  <a:lnTo>
                    <a:pt x="197892" y="116006"/>
                  </a:lnTo>
                  <a:lnTo>
                    <a:pt x="81886" y="116006"/>
                  </a:lnTo>
                  <a:lnTo>
                    <a:pt x="47767" y="81887"/>
                  </a:lnTo>
                  <a:lnTo>
                    <a:pt x="13648"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749421" y="5506872"/>
              <a:ext cx="1985749" cy="1357952"/>
            </a:xfrm>
            <a:custGeom>
              <a:avLst/>
              <a:gdLst>
                <a:gd name="connsiteX0" fmla="*/ 0 w 1985749"/>
                <a:gd name="connsiteY0" fmla="*/ 0 h 1357952"/>
                <a:gd name="connsiteX1" fmla="*/ 0 w 1985749"/>
                <a:gd name="connsiteY1" fmla="*/ 0 h 1357952"/>
                <a:gd name="connsiteX2" fmla="*/ 0 w 1985749"/>
                <a:gd name="connsiteY2" fmla="*/ 1344304 h 1357952"/>
                <a:gd name="connsiteX3" fmla="*/ 1467134 w 1985749"/>
                <a:gd name="connsiteY3" fmla="*/ 1357952 h 1357952"/>
                <a:gd name="connsiteX4" fmla="*/ 1521725 w 1985749"/>
                <a:gd name="connsiteY4" fmla="*/ 1303361 h 1357952"/>
                <a:gd name="connsiteX5" fmla="*/ 1678675 w 1985749"/>
                <a:gd name="connsiteY5" fmla="*/ 1276065 h 1357952"/>
                <a:gd name="connsiteX6" fmla="*/ 1835624 w 1985749"/>
                <a:gd name="connsiteY6" fmla="*/ 1228298 h 1357952"/>
                <a:gd name="connsiteX7" fmla="*/ 1781033 w 1985749"/>
                <a:gd name="connsiteY7" fmla="*/ 1207827 h 1357952"/>
                <a:gd name="connsiteX8" fmla="*/ 1924334 w 1985749"/>
                <a:gd name="connsiteY8" fmla="*/ 1173707 h 1357952"/>
                <a:gd name="connsiteX9" fmla="*/ 1985749 w 1985749"/>
                <a:gd name="connsiteY9" fmla="*/ 1119116 h 1357952"/>
                <a:gd name="connsiteX10" fmla="*/ 1849272 w 1985749"/>
                <a:gd name="connsiteY10" fmla="*/ 1112292 h 1357952"/>
                <a:gd name="connsiteX11" fmla="*/ 1699146 w 1985749"/>
                <a:gd name="connsiteY11" fmla="*/ 1098644 h 1357952"/>
                <a:gd name="connsiteX12" fmla="*/ 1576316 w 1985749"/>
                <a:gd name="connsiteY12" fmla="*/ 1098644 h 1357952"/>
                <a:gd name="connsiteX13" fmla="*/ 1494430 w 1985749"/>
                <a:gd name="connsiteY13" fmla="*/ 1050877 h 1357952"/>
                <a:gd name="connsiteX14" fmla="*/ 1446663 w 1985749"/>
                <a:gd name="connsiteY14" fmla="*/ 1050877 h 1357952"/>
                <a:gd name="connsiteX15" fmla="*/ 1494430 w 1985749"/>
                <a:gd name="connsiteY15" fmla="*/ 1023582 h 1357952"/>
                <a:gd name="connsiteX16" fmla="*/ 1596788 w 1985749"/>
                <a:gd name="connsiteY16" fmla="*/ 989462 h 1357952"/>
                <a:gd name="connsiteX17" fmla="*/ 1596788 w 1985749"/>
                <a:gd name="connsiteY17" fmla="*/ 989462 h 1357952"/>
                <a:gd name="connsiteX18" fmla="*/ 1596788 w 1985749"/>
                <a:gd name="connsiteY18" fmla="*/ 989462 h 1357952"/>
                <a:gd name="connsiteX19" fmla="*/ 1514901 w 1985749"/>
                <a:gd name="connsiteY19" fmla="*/ 921224 h 1357952"/>
                <a:gd name="connsiteX20" fmla="*/ 1330657 w 1985749"/>
                <a:gd name="connsiteY20" fmla="*/ 921224 h 1357952"/>
                <a:gd name="connsiteX21" fmla="*/ 1207827 w 1985749"/>
                <a:gd name="connsiteY21" fmla="*/ 914400 h 1357952"/>
                <a:gd name="connsiteX22" fmla="*/ 1139588 w 1985749"/>
                <a:gd name="connsiteY22" fmla="*/ 873456 h 1357952"/>
                <a:gd name="connsiteX23" fmla="*/ 1344304 w 1985749"/>
                <a:gd name="connsiteY23" fmla="*/ 873456 h 1357952"/>
                <a:gd name="connsiteX24" fmla="*/ 1364776 w 1985749"/>
                <a:gd name="connsiteY24" fmla="*/ 846161 h 1357952"/>
                <a:gd name="connsiteX25" fmla="*/ 1132764 w 1985749"/>
                <a:gd name="connsiteY25" fmla="*/ 825689 h 1357952"/>
                <a:gd name="connsiteX26" fmla="*/ 955343 w 1985749"/>
                <a:gd name="connsiteY26" fmla="*/ 825689 h 1357952"/>
                <a:gd name="connsiteX27" fmla="*/ 696036 w 1985749"/>
                <a:gd name="connsiteY27" fmla="*/ 818865 h 1357952"/>
                <a:gd name="connsiteX28" fmla="*/ 470848 w 1985749"/>
                <a:gd name="connsiteY28" fmla="*/ 818865 h 1357952"/>
                <a:gd name="connsiteX29" fmla="*/ 545910 w 1985749"/>
                <a:gd name="connsiteY29" fmla="*/ 791570 h 1357952"/>
                <a:gd name="connsiteX30" fmla="*/ 443552 w 1985749"/>
                <a:gd name="connsiteY30" fmla="*/ 757450 h 1357952"/>
                <a:gd name="connsiteX31" fmla="*/ 518615 w 1985749"/>
                <a:gd name="connsiteY31" fmla="*/ 716507 h 1357952"/>
                <a:gd name="connsiteX32" fmla="*/ 689212 w 1985749"/>
                <a:gd name="connsiteY32" fmla="*/ 716507 h 1357952"/>
                <a:gd name="connsiteX33" fmla="*/ 900752 w 1985749"/>
                <a:gd name="connsiteY33" fmla="*/ 702859 h 1357952"/>
                <a:gd name="connsiteX34" fmla="*/ 1030406 w 1985749"/>
                <a:gd name="connsiteY34" fmla="*/ 689212 h 1357952"/>
                <a:gd name="connsiteX35" fmla="*/ 805218 w 1985749"/>
                <a:gd name="connsiteY35" fmla="*/ 682388 h 1357952"/>
                <a:gd name="connsiteX36" fmla="*/ 593678 w 1985749"/>
                <a:gd name="connsiteY36" fmla="*/ 682388 h 1357952"/>
                <a:gd name="connsiteX37" fmla="*/ 552734 w 1985749"/>
                <a:gd name="connsiteY37" fmla="*/ 655092 h 1357952"/>
                <a:gd name="connsiteX38" fmla="*/ 716507 w 1985749"/>
                <a:gd name="connsiteY38" fmla="*/ 634621 h 1357952"/>
                <a:gd name="connsiteX39" fmla="*/ 1003110 w 1985749"/>
                <a:gd name="connsiteY39" fmla="*/ 627797 h 1357952"/>
                <a:gd name="connsiteX40" fmla="*/ 1296537 w 1985749"/>
                <a:gd name="connsiteY40" fmla="*/ 607325 h 1357952"/>
                <a:gd name="connsiteX41" fmla="*/ 1433015 w 1985749"/>
                <a:gd name="connsiteY41" fmla="*/ 593677 h 1357952"/>
                <a:gd name="connsiteX42" fmla="*/ 1173707 w 1985749"/>
                <a:gd name="connsiteY42" fmla="*/ 580029 h 1357952"/>
                <a:gd name="connsiteX43" fmla="*/ 914400 w 1985749"/>
                <a:gd name="connsiteY43" fmla="*/ 580029 h 1357952"/>
                <a:gd name="connsiteX44" fmla="*/ 607325 w 1985749"/>
                <a:gd name="connsiteY44" fmla="*/ 573206 h 1357952"/>
                <a:gd name="connsiteX45" fmla="*/ 504967 w 1985749"/>
                <a:gd name="connsiteY45" fmla="*/ 552734 h 1357952"/>
                <a:gd name="connsiteX46" fmla="*/ 607325 w 1985749"/>
                <a:gd name="connsiteY46" fmla="*/ 518615 h 1357952"/>
                <a:gd name="connsiteX47" fmla="*/ 805218 w 1985749"/>
                <a:gd name="connsiteY47" fmla="*/ 518615 h 1357952"/>
                <a:gd name="connsiteX48" fmla="*/ 1050878 w 1985749"/>
                <a:gd name="connsiteY48" fmla="*/ 504967 h 1357952"/>
                <a:gd name="connsiteX49" fmla="*/ 1166883 w 1985749"/>
                <a:gd name="connsiteY49" fmla="*/ 477671 h 1357952"/>
                <a:gd name="connsiteX50" fmla="*/ 1187355 w 1985749"/>
                <a:gd name="connsiteY50" fmla="*/ 416256 h 1357952"/>
                <a:gd name="connsiteX51" fmla="*/ 1187355 w 1985749"/>
                <a:gd name="connsiteY51" fmla="*/ 416256 h 1357952"/>
                <a:gd name="connsiteX52" fmla="*/ 1132764 w 1985749"/>
                <a:gd name="connsiteY52" fmla="*/ 388961 h 1357952"/>
                <a:gd name="connsiteX53" fmla="*/ 1132764 w 1985749"/>
                <a:gd name="connsiteY53" fmla="*/ 388961 h 1357952"/>
                <a:gd name="connsiteX54" fmla="*/ 1078173 w 1985749"/>
                <a:gd name="connsiteY54" fmla="*/ 313898 h 1357952"/>
                <a:gd name="connsiteX55" fmla="*/ 1180531 w 1985749"/>
                <a:gd name="connsiteY55" fmla="*/ 286603 h 1357952"/>
                <a:gd name="connsiteX56" fmla="*/ 1241946 w 1985749"/>
                <a:gd name="connsiteY56" fmla="*/ 279779 h 1357952"/>
                <a:gd name="connsiteX57" fmla="*/ 1180531 w 1985749"/>
                <a:gd name="connsiteY57" fmla="*/ 259307 h 1357952"/>
                <a:gd name="connsiteX58" fmla="*/ 1091821 w 1985749"/>
                <a:gd name="connsiteY58" fmla="*/ 245659 h 1357952"/>
                <a:gd name="connsiteX59" fmla="*/ 1044054 w 1985749"/>
                <a:gd name="connsiteY59" fmla="*/ 204716 h 1357952"/>
                <a:gd name="connsiteX60" fmla="*/ 989463 w 1985749"/>
                <a:gd name="connsiteY60" fmla="*/ 156949 h 1357952"/>
                <a:gd name="connsiteX61" fmla="*/ 1084997 w 1985749"/>
                <a:gd name="connsiteY61" fmla="*/ 122829 h 1357952"/>
                <a:gd name="connsiteX62" fmla="*/ 982639 w 1985749"/>
                <a:gd name="connsiteY62" fmla="*/ 116006 h 1357952"/>
                <a:gd name="connsiteX63" fmla="*/ 907576 w 1985749"/>
                <a:gd name="connsiteY63" fmla="*/ 116006 h 1357952"/>
                <a:gd name="connsiteX64" fmla="*/ 1119116 w 1985749"/>
                <a:gd name="connsiteY64" fmla="*/ 109182 h 1357952"/>
                <a:gd name="connsiteX65" fmla="*/ 1235122 w 1985749"/>
                <a:gd name="connsiteY65" fmla="*/ 88710 h 1357952"/>
                <a:gd name="connsiteX66" fmla="*/ 1071349 w 1985749"/>
                <a:gd name="connsiteY66" fmla="*/ 75062 h 1357952"/>
                <a:gd name="connsiteX67" fmla="*/ 962167 w 1985749"/>
                <a:gd name="connsiteY67" fmla="*/ 54591 h 1357952"/>
                <a:gd name="connsiteX68" fmla="*/ 1078173 w 1985749"/>
                <a:gd name="connsiteY68" fmla="*/ 34119 h 1357952"/>
                <a:gd name="connsiteX69" fmla="*/ 1255594 w 1985749"/>
                <a:gd name="connsiteY69" fmla="*/ 27295 h 1357952"/>
                <a:gd name="connsiteX70" fmla="*/ 1323833 w 1985749"/>
                <a:gd name="connsiteY70" fmla="*/ 6824 h 1357952"/>
                <a:gd name="connsiteX71" fmla="*/ 1323833 w 1985749"/>
                <a:gd name="connsiteY71" fmla="*/ 6824 h 1357952"/>
                <a:gd name="connsiteX72" fmla="*/ 0 w 1985749"/>
                <a:gd name="connsiteY72" fmla="*/ 0 h 1357952"/>
                <a:gd name="connsiteX0" fmla="*/ 0 w 1985749"/>
                <a:gd name="connsiteY0" fmla="*/ 0 h 1357952"/>
                <a:gd name="connsiteX1" fmla="*/ 0 w 1985749"/>
                <a:gd name="connsiteY1" fmla="*/ 0 h 1357952"/>
                <a:gd name="connsiteX2" fmla="*/ 0 w 1985749"/>
                <a:gd name="connsiteY2" fmla="*/ 1344304 h 1357952"/>
                <a:gd name="connsiteX3" fmla="*/ 1467134 w 1985749"/>
                <a:gd name="connsiteY3" fmla="*/ 1357952 h 1357952"/>
                <a:gd name="connsiteX4" fmla="*/ 1521725 w 1985749"/>
                <a:gd name="connsiteY4" fmla="*/ 1303361 h 1357952"/>
                <a:gd name="connsiteX5" fmla="*/ 1678675 w 1985749"/>
                <a:gd name="connsiteY5" fmla="*/ 1276065 h 1357952"/>
                <a:gd name="connsiteX6" fmla="*/ 1835624 w 1985749"/>
                <a:gd name="connsiteY6" fmla="*/ 1228298 h 1357952"/>
                <a:gd name="connsiteX7" fmla="*/ 1781033 w 1985749"/>
                <a:gd name="connsiteY7" fmla="*/ 1207827 h 1357952"/>
                <a:gd name="connsiteX8" fmla="*/ 1924334 w 1985749"/>
                <a:gd name="connsiteY8" fmla="*/ 1173707 h 1357952"/>
                <a:gd name="connsiteX9" fmla="*/ 1985749 w 1985749"/>
                <a:gd name="connsiteY9" fmla="*/ 1119116 h 1357952"/>
                <a:gd name="connsiteX10" fmla="*/ 1849272 w 1985749"/>
                <a:gd name="connsiteY10" fmla="*/ 1112292 h 1357952"/>
                <a:gd name="connsiteX11" fmla="*/ 1699146 w 1985749"/>
                <a:gd name="connsiteY11" fmla="*/ 1098644 h 1357952"/>
                <a:gd name="connsiteX12" fmla="*/ 1576316 w 1985749"/>
                <a:gd name="connsiteY12" fmla="*/ 1098644 h 1357952"/>
                <a:gd name="connsiteX13" fmla="*/ 1494430 w 1985749"/>
                <a:gd name="connsiteY13" fmla="*/ 1050877 h 1357952"/>
                <a:gd name="connsiteX14" fmla="*/ 1446663 w 1985749"/>
                <a:gd name="connsiteY14" fmla="*/ 1050877 h 1357952"/>
                <a:gd name="connsiteX15" fmla="*/ 1494430 w 1985749"/>
                <a:gd name="connsiteY15" fmla="*/ 1023582 h 1357952"/>
                <a:gd name="connsiteX16" fmla="*/ 1596788 w 1985749"/>
                <a:gd name="connsiteY16" fmla="*/ 989462 h 1357952"/>
                <a:gd name="connsiteX17" fmla="*/ 1596788 w 1985749"/>
                <a:gd name="connsiteY17" fmla="*/ 989462 h 1357952"/>
                <a:gd name="connsiteX18" fmla="*/ 1596788 w 1985749"/>
                <a:gd name="connsiteY18" fmla="*/ 989462 h 1357952"/>
                <a:gd name="connsiteX19" fmla="*/ 1562668 w 1985749"/>
                <a:gd name="connsiteY19" fmla="*/ 928048 h 1357952"/>
                <a:gd name="connsiteX20" fmla="*/ 1330657 w 1985749"/>
                <a:gd name="connsiteY20" fmla="*/ 921224 h 1357952"/>
                <a:gd name="connsiteX21" fmla="*/ 1207827 w 1985749"/>
                <a:gd name="connsiteY21" fmla="*/ 914400 h 1357952"/>
                <a:gd name="connsiteX22" fmla="*/ 1139588 w 1985749"/>
                <a:gd name="connsiteY22" fmla="*/ 873456 h 1357952"/>
                <a:gd name="connsiteX23" fmla="*/ 1344304 w 1985749"/>
                <a:gd name="connsiteY23" fmla="*/ 873456 h 1357952"/>
                <a:gd name="connsiteX24" fmla="*/ 1364776 w 1985749"/>
                <a:gd name="connsiteY24" fmla="*/ 846161 h 1357952"/>
                <a:gd name="connsiteX25" fmla="*/ 1132764 w 1985749"/>
                <a:gd name="connsiteY25" fmla="*/ 825689 h 1357952"/>
                <a:gd name="connsiteX26" fmla="*/ 955343 w 1985749"/>
                <a:gd name="connsiteY26" fmla="*/ 825689 h 1357952"/>
                <a:gd name="connsiteX27" fmla="*/ 696036 w 1985749"/>
                <a:gd name="connsiteY27" fmla="*/ 818865 h 1357952"/>
                <a:gd name="connsiteX28" fmla="*/ 470848 w 1985749"/>
                <a:gd name="connsiteY28" fmla="*/ 818865 h 1357952"/>
                <a:gd name="connsiteX29" fmla="*/ 545910 w 1985749"/>
                <a:gd name="connsiteY29" fmla="*/ 791570 h 1357952"/>
                <a:gd name="connsiteX30" fmla="*/ 443552 w 1985749"/>
                <a:gd name="connsiteY30" fmla="*/ 757450 h 1357952"/>
                <a:gd name="connsiteX31" fmla="*/ 518615 w 1985749"/>
                <a:gd name="connsiteY31" fmla="*/ 716507 h 1357952"/>
                <a:gd name="connsiteX32" fmla="*/ 689212 w 1985749"/>
                <a:gd name="connsiteY32" fmla="*/ 716507 h 1357952"/>
                <a:gd name="connsiteX33" fmla="*/ 900752 w 1985749"/>
                <a:gd name="connsiteY33" fmla="*/ 702859 h 1357952"/>
                <a:gd name="connsiteX34" fmla="*/ 1030406 w 1985749"/>
                <a:gd name="connsiteY34" fmla="*/ 689212 h 1357952"/>
                <a:gd name="connsiteX35" fmla="*/ 805218 w 1985749"/>
                <a:gd name="connsiteY35" fmla="*/ 682388 h 1357952"/>
                <a:gd name="connsiteX36" fmla="*/ 593678 w 1985749"/>
                <a:gd name="connsiteY36" fmla="*/ 682388 h 1357952"/>
                <a:gd name="connsiteX37" fmla="*/ 552734 w 1985749"/>
                <a:gd name="connsiteY37" fmla="*/ 655092 h 1357952"/>
                <a:gd name="connsiteX38" fmla="*/ 716507 w 1985749"/>
                <a:gd name="connsiteY38" fmla="*/ 634621 h 1357952"/>
                <a:gd name="connsiteX39" fmla="*/ 1003110 w 1985749"/>
                <a:gd name="connsiteY39" fmla="*/ 627797 h 1357952"/>
                <a:gd name="connsiteX40" fmla="*/ 1296537 w 1985749"/>
                <a:gd name="connsiteY40" fmla="*/ 607325 h 1357952"/>
                <a:gd name="connsiteX41" fmla="*/ 1433015 w 1985749"/>
                <a:gd name="connsiteY41" fmla="*/ 593677 h 1357952"/>
                <a:gd name="connsiteX42" fmla="*/ 1173707 w 1985749"/>
                <a:gd name="connsiteY42" fmla="*/ 580029 h 1357952"/>
                <a:gd name="connsiteX43" fmla="*/ 914400 w 1985749"/>
                <a:gd name="connsiteY43" fmla="*/ 580029 h 1357952"/>
                <a:gd name="connsiteX44" fmla="*/ 607325 w 1985749"/>
                <a:gd name="connsiteY44" fmla="*/ 573206 h 1357952"/>
                <a:gd name="connsiteX45" fmla="*/ 504967 w 1985749"/>
                <a:gd name="connsiteY45" fmla="*/ 552734 h 1357952"/>
                <a:gd name="connsiteX46" fmla="*/ 607325 w 1985749"/>
                <a:gd name="connsiteY46" fmla="*/ 518615 h 1357952"/>
                <a:gd name="connsiteX47" fmla="*/ 805218 w 1985749"/>
                <a:gd name="connsiteY47" fmla="*/ 518615 h 1357952"/>
                <a:gd name="connsiteX48" fmla="*/ 1050878 w 1985749"/>
                <a:gd name="connsiteY48" fmla="*/ 504967 h 1357952"/>
                <a:gd name="connsiteX49" fmla="*/ 1166883 w 1985749"/>
                <a:gd name="connsiteY49" fmla="*/ 477671 h 1357952"/>
                <a:gd name="connsiteX50" fmla="*/ 1187355 w 1985749"/>
                <a:gd name="connsiteY50" fmla="*/ 416256 h 1357952"/>
                <a:gd name="connsiteX51" fmla="*/ 1187355 w 1985749"/>
                <a:gd name="connsiteY51" fmla="*/ 416256 h 1357952"/>
                <a:gd name="connsiteX52" fmla="*/ 1132764 w 1985749"/>
                <a:gd name="connsiteY52" fmla="*/ 388961 h 1357952"/>
                <a:gd name="connsiteX53" fmla="*/ 1132764 w 1985749"/>
                <a:gd name="connsiteY53" fmla="*/ 388961 h 1357952"/>
                <a:gd name="connsiteX54" fmla="*/ 1078173 w 1985749"/>
                <a:gd name="connsiteY54" fmla="*/ 313898 h 1357952"/>
                <a:gd name="connsiteX55" fmla="*/ 1180531 w 1985749"/>
                <a:gd name="connsiteY55" fmla="*/ 286603 h 1357952"/>
                <a:gd name="connsiteX56" fmla="*/ 1241946 w 1985749"/>
                <a:gd name="connsiteY56" fmla="*/ 279779 h 1357952"/>
                <a:gd name="connsiteX57" fmla="*/ 1180531 w 1985749"/>
                <a:gd name="connsiteY57" fmla="*/ 259307 h 1357952"/>
                <a:gd name="connsiteX58" fmla="*/ 1091821 w 1985749"/>
                <a:gd name="connsiteY58" fmla="*/ 245659 h 1357952"/>
                <a:gd name="connsiteX59" fmla="*/ 1044054 w 1985749"/>
                <a:gd name="connsiteY59" fmla="*/ 204716 h 1357952"/>
                <a:gd name="connsiteX60" fmla="*/ 989463 w 1985749"/>
                <a:gd name="connsiteY60" fmla="*/ 156949 h 1357952"/>
                <a:gd name="connsiteX61" fmla="*/ 1084997 w 1985749"/>
                <a:gd name="connsiteY61" fmla="*/ 122829 h 1357952"/>
                <a:gd name="connsiteX62" fmla="*/ 982639 w 1985749"/>
                <a:gd name="connsiteY62" fmla="*/ 116006 h 1357952"/>
                <a:gd name="connsiteX63" fmla="*/ 907576 w 1985749"/>
                <a:gd name="connsiteY63" fmla="*/ 116006 h 1357952"/>
                <a:gd name="connsiteX64" fmla="*/ 1119116 w 1985749"/>
                <a:gd name="connsiteY64" fmla="*/ 109182 h 1357952"/>
                <a:gd name="connsiteX65" fmla="*/ 1235122 w 1985749"/>
                <a:gd name="connsiteY65" fmla="*/ 88710 h 1357952"/>
                <a:gd name="connsiteX66" fmla="*/ 1071349 w 1985749"/>
                <a:gd name="connsiteY66" fmla="*/ 75062 h 1357952"/>
                <a:gd name="connsiteX67" fmla="*/ 962167 w 1985749"/>
                <a:gd name="connsiteY67" fmla="*/ 54591 h 1357952"/>
                <a:gd name="connsiteX68" fmla="*/ 1078173 w 1985749"/>
                <a:gd name="connsiteY68" fmla="*/ 34119 h 1357952"/>
                <a:gd name="connsiteX69" fmla="*/ 1255594 w 1985749"/>
                <a:gd name="connsiteY69" fmla="*/ 27295 h 1357952"/>
                <a:gd name="connsiteX70" fmla="*/ 1323833 w 1985749"/>
                <a:gd name="connsiteY70" fmla="*/ 6824 h 1357952"/>
                <a:gd name="connsiteX71" fmla="*/ 1323833 w 1985749"/>
                <a:gd name="connsiteY71" fmla="*/ 6824 h 1357952"/>
                <a:gd name="connsiteX72" fmla="*/ 0 w 1985749"/>
                <a:gd name="connsiteY72" fmla="*/ 0 h 1357952"/>
                <a:gd name="connsiteX0" fmla="*/ 0 w 1985749"/>
                <a:gd name="connsiteY0" fmla="*/ 0 h 1357952"/>
                <a:gd name="connsiteX1" fmla="*/ 0 w 1985749"/>
                <a:gd name="connsiteY1" fmla="*/ 0 h 1357952"/>
                <a:gd name="connsiteX2" fmla="*/ 0 w 1985749"/>
                <a:gd name="connsiteY2" fmla="*/ 1344304 h 1357952"/>
                <a:gd name="connsiteX3" fmla="*/ 1467134 w 1985749"/>
                <a:gd name="connsiteY3" fmla="*/ 1357952 h 1357952"/>
                <a:gd name="connsiteX4" fmla="*/ 1521725 w 1985749"/>
                <a:gd name="connsiteY4" fmla="*/ 1303361 h 1357952"/>
                <a:gd name="connsiteX5" fmla="*/ 1678675 w 1985749"/>
                <a:gd name="connsiteY5" fmla="*/ 1276065 h 1357952"/>
                <a:gd name="connsiteX6" fmla="*/ 1835624 w 1985749"/>
                <a:gd name="connsiteY6" fmla="*/ 1228298 h 1357952"/>
                <a:gd name="connsiteX7" fmla="*/ 1781033 w 1985749"/>
                <a:gd name="connsiteY7" fmla="*/ 1207827 h 1357952"/>
                <a:gd name="connsiteX8" fmla="*/ 1924334 w 1985749"/>
                <a:gd name="connsiteY8" fmla="*/ 1173707 h 1357952"/>
                <a:gd name="connsiteX9" fmla="*/ 1985749 w 1985749"/>
                <a:gd name="connsiteY9" fmla="*/ 1119116 h 1357952"/>
                <a:gd name="connsiteX10" fmla="*/ 1849272 w 1985749"/>
                <a:gd name="connsiteY10" fmla="*/ 1112292 h 1357952"/>
                <a:gd name="connsiteX11" fmla="*/ 1699146 w 1985749"/>
                <a:gd name="connsiteY11" fmla="*/ 1098644 h 1357952"/>
                <a:gd name="connsiteX12" fmla="*/ 1576316 w 1985749"/>
                <a:gd name="connsiteY12" fmla="*/ 1098644 h 1357952"/>
                <a:gd name="connsiteX13" fmla="*/ 1494430 w 1985749"/>
                <a:gd name="connsiteY13" fmla="*/ 1050877 h 1357952"/>
                <a:gd name="connsiteX14" fmla="*/ 1446663 w 1985749"/>
                <a:gd name="connsiteY14" fmla="*/ 1050877 h 1357952"/>
                <a:gd name="connsiteX15" fmla="*/ 1494430 w 1985749"/>
                <a:gd name="connsiteY15" fmla="*/ 1023582 h 1357952"/>
                <a:gd name="connsiteX16" fmla="*/ 1596788 w 1985749"/>
                <a:gd name="connsiteY16" fmla="*/ 989462 h 1357952"/>
                <a:gd name="connsiteX17" fmla="*/ 1596788 w 1985749"/>
                <a:gd name="connsiteY17" fmla="*/ 989462 h 1357952"/>
                <a:gd name="connsiteX18" fmla="*/ 1651379 w 1985749"/>
                <a:gd name="connsiteY18" fmla="*/ 968991 h 1357952"/>
                <a:gd name="connsiteX19" fmla="*/ 1562668 w 1985749"/>
                <a:gd name="connsiteY19" fmla="*/ 928048 h 1357952"/>
                <a:gd name="connsiteX20" fmla="*/ 1330657 w 1985749"/>
                <a:gd name="connsiteY20" fmla="*/ 921224 h 1357952"/>
                <a:gd name="connsiteX21" fmla="*/ 1207827 w 1985749"/>
                <a:gd name="connsiteY21" fmla="*/ 914400 h 1357952"/>
                <a:gd name="connsiteX22" fmla="*/ 1139588 w 1985749"/>
                <a:gd name="connsiteY22" fmla="*/ 873456 h 1357952"/>
                <a:gd name="connsiteX23" fmla="*/ 1344304 w 1985749"/>
                <a:gd name="connsiteY23" fmla="*/ 873456 h 1357952"/>
                <a:gd name="connsiteX24" fmla="*/ 1364776 w 1985749"/>
                <a:gd name="connsiteY24" fmla="*/ 846161 h 1357952"/>
                <a:gd name="connsiteX25" fmla="*/ 1132764 w 1985749"/>
                <a:gd name="connsiteY25" fmla="*/ 825689 h 1357952"/>
                <a:gd name="connsiteX26" fmla="*/ 955343 w 1985749"/>
                <a:gd name="connsiteY26" fmla="*/ 825689 h 1357952"/>
                <a:gd name="connsiteX27" fmla="*/ 696036 w 1985749"/>
                <a:gd name="connsiteY27" fmla="*/ 818865 h 1357952"/>
                <a:gd name="connsiteX28" fmla="*/ 470848 w 1985749"/>
                <a:gd name="connsiteY28" fmla="*/ 818865 h 1357952"/>
                <a:gd name="connsiteX29" fmla="*/ 545910 w 1985749"/>
                <a:gd name="connsiteY29" fmla="*/ 791570 h 1357952"/>
                <a:gd name="connsiteX30" fmla="*/ 443552 w 1985749"/>
                <a:gd name="connsiteY30" fmla="*/ 757450 h 1357952"/>
                <a:gd name="connsiteX31" fmla="*/ 518615 w 1985749"/>
                <a:gd name="connsiteY31" fmla="*/ 716507 h 1357952"/>
                <a:gd name="connsiteX32" fmla="*/ 689212 w 1985749"/>
                <a:gd name="connsiteY32" fmla="*/ 716507 h 1357952"/>
                <a:gd name="connsiteX33" fmla="*/ 900752 w 1985749"/>
                <a:gd name="connsiteY33" fmla="*/ 702859 h 1357952"/>
                <a:gd name="connsiteX34" fmla="*/ 1030406 w 1985749"/>
                <a:gd name="connsiteY34" fmla="*/ 689212 h 1357952"/>
                <a:gd name="connsiteX35" fmla="*/ 805218 w 1985749"/>
                <a:gd name="connsiteY35" fmla="*/ 682388 h 1357952"/>
                <a:gd name="connsiteX36" fmla="*/ 593678 w 1985749"/>
                <a:gd name="connsiteY36" fmla="*/ 682388 h 1357952"/>
                <a:gd name="connsiteX37" fmla="*/ 552734 w 1985749"/>
                <a:gd name="connsiteY37" fmla="*/ 655092 h 1357952"/>
                <a:gd name="connsiteX38" fmla="*/ 716507 w 1985749"/>
                <a:gd name="connsiteY38" fmla="*/ 634621 h 1357952"/>
                <a:gd name="connsiteX39" fmla="*/ 1003110 w 1985749"/>
                <a:gd name="connsiteY39" fmla="*/ 627797 h 1357952"/>
                <a:gd name="connsiteX40" fmla="*/ 1296537 w 1985749"/>
                <a:gd name="connsiteY40" fmla="*/ 607325 h 1357952"/>
                <a:gd name="connsiteX41" fmla="*/ 1433015 w 1985749"/>
                <a:gd name="connsiteY41" fmla="*/ 593677 h 1357952"/>
                <a:gd name="connsiteX42" fmla="*/ 1173707 w 1985749"/>
                <a:gd name="connsiteY42" fmla="*/ 580029 h 1357952"/>
                <a:gd name="connsiteX43" fmla="*/ 914400 w 1985749"/>
                <a:gd name="connsiteY43" fmla="*/ 580029 h 1357952"/>
                <a:gd name="connsiteX44" fmla="*/ 607325 w 1985749"/>
                <a:gd name="connsiteY44" fmla="*/ 573206 h 1357952"/>
                <a:gd name="connsiteX45" fmla="*/ 504967 w 1985749"/>
                <a:gd name="connsiteY45" fmla="*/ 552734 h 1357952"/>
                <a:gd name="connsiteX46" fmla="*/ 607325 w 1985749"/>
                <a:gd name="connsiteY46" fmla="*/ 518615 h 1357952"/>
                <a:gd name="connsiteX47" fmla="*/ 805218 w 1985749"/>
                <a:gd name="connsiteY47" fmla="*/ 518615 h 1357952"/>
                <a:gd name="connsiteX48" fmla="*/ 1050878 w 1985749"/>
                <a:gd name="connsiteY48" fmla="*/ 504967 h 1357952"/>
                <a:gd name="connsiteX49" fmla="*/ 1166883 w 1985749"/>
                <a:gd name="connsiteY49" fmla="*/ 477671 h 1357952"/>
                <a:gd name="connsiteX50" fmla="*/ 1187355 w 1985749"/>
                <a:gd name="connsiteY50" fmla="*/ 416256 h 1357952"/>
                <a:gd name="connsiteX51" fmla="*/ 1187355 w 1985749"/>
                <a:gd name="connsiteY51" fmla="*/ 416256 h 1357952"/>
                <a:gd name="connsiteX52" fmla="*/ 1132764 w 1985749"/>
                <a:gd name="connsiteY52" fmla="*/ 388961 h 1357952"/>
                <a:gd name="connsiteX53" fmla="*/ 1132764 w 1985749"/>
                <a:gd name="connsiteY53" fmla="*/ 388961 h 1357952"/>
                <a:gd name="connsiteX54" fmla="*/ 1078173 w 1985749"/>
                <a:gd name="connsiteY54" fmla="*/ 313898 h 1357952"/>
                <a:gd name="connsiteX55" fmla="*/ 1180531 w 1985749"/>
                <a:gd name="connsiteY55" fmla="*/ 286603 h 1357952"/>
                <a:gd name="connsiteX56" fmla="*/ 1241946 w 1985749"/>
                <a:gd name="connsiteY56" fmla="*/ 279779 h 1357952"/>
                <a:gd name="connsiteX57" fmla="*/ 1180531 w 1985749"/>
                <a:gd name="connsiteY57" fmla="*/ 259307 h 1357952"/>
                <a:gd name="connsiteX58" fmla="*/ 1091821 w 1985749"/>
                <a:gd name="connsiteY58" fmla="*/ 245659 h 1357952"/>
                <a:gd name="connsiteX59" fmla="*/ 1044054 w 1985749"/>
                <a:gd name="connsiteY59" fmla="*/ 204716 h 1357952"/>
                <a:gd name="connsiteX60" fmla="*/ 989463 w 1985749"/>
                <a:gd name="connsiteY60" fmla="*/ 156949 h 1357952"/>
                <a:gd name="connsiteX61" fmla="*/ 1084997 w 1985749"/>
                <a:gd name="connsiteY61" fmla="*/ 122829 h 1357952"/>
                <a:gd name="connsiteX62" fmla="*/ 982639 w 1985749"/>
                <a:gd name="connsiteY62" fmla="*/ 116006 h 1357952"/>
                <a:gd name="connsiteX63" fmla="*/ 907576 w 1985749"/>
                <a:gd name="connsiteY63" fmla="*/ 116006 h 1357952"/>
                <a:gd name="connsiteX64" fmla="*/ 1119116 w 1985749"/>
                <a:gd name="connsiteY64" fmla="*/ 109182 h 1357952"/>
                <a:gd name="connsiteX65" fmla="*/ 1235122 w 1985749"/>
                <a:gd name="connsiteY65" fmla="*/ 88710 h 1357952"/>
                <a:gd name="connsiteX66" fmla="*/ 1071349 w 1985749"/>
                <a:gd name="connsiteY66" fmla="*/ 75062 h 1357952"/>
                <a:gd name="connsiteX67" fmla="*/ 962167 w 1985749"/>
                <a:gd name="connsiteY67" fmla="*/ 54591 h 1357952"/>
                <a:gd name="connsiteX68" fmla="*/ 1078173 w 1985749"/>
                <a:gd name="connsiteY68" fmla="*/ 34119 h 1357952"/>
                <a:gd name="connsiteX69" fmla="*/ 1255594 w 1985749"/>
                <a:gd name="connsiteY69" fmla="*/ 27295 h 1357952"/>
                <a:gd name="connsiteX70" fmla="*/ 1323833 w 1985749"/>
                <a:gd name="connsiteY70" fmla="*/ 6824 h 1357952"/>
                <a:gd name="connsiteX71" fmla="*/ 1323833 w 1985749"/>
                <a:gd name="connsiteY71" fmla="*/ 6824 h 1357952"/>
                <a:gd name="connsiteX72" fmla="*/ 0 w 1985749"/>
                <a:gd name="connsiteY72" fmla="*/ 0 h 135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85749" h="1357952">
                  <a:moveTo>
                    <a:pt x="0" y="0"/>
                  </a:moveTo>
                  <a:lnTo>
                    <a:pt x="0" y="0"/>
                  </a:lnTo>
                  <a:lnTo>
                    <a:pt x="0" y="1344304"/>
                  </a:lnTo>
                  <a:lnTo>
                    <a:pt x="1467134" y="1357952"/>
                  </a:lnTo>
                  <a:lnTo>
                    <a:pt x="1521725" y="1303361"/>
                  </a:lnTo>
                  <a:lnTo>
                    <a:pt x="1678675" y="1276065"/>
                  </a:lnTo>
                  <a:lnTo>
                    <a:pt x="1835624" y="1228298"/>
                  </a:lnTo>
                  <a:lnTo>
                    <a:pt x="1781033" y="1207827"/>
                  </a:lnTo>
                  <a:lnTo>
                    <a:pt x="1924334" y="1173707"/>
                  </a:lnTo>
                  <a:lnTo>
                    <a:pt x="1985749" y="1119116"/>
                  </a:lnTo>
                  <a:lnTo>
                    <a:pt x="1849272" y="1112292"/>
                  </a:lnTo>
                  <a:lnTo>
                    <a:pt x="1699146" y="1098644"/>
                  </a:lnTo>
                  <a:lnTo>
                    <a:pt x="1576316" y="1098644"/>
                  </a:lnTo>
                  <a:lnTo>
                    <a:pt x="1494430" y="1050877"/>
                  </a:lnTo>
                  <a:lnTo>
                    <a:pt x="1446663" y="1050877"/>
                  </a:lnTo>
                  <a:lnTo>
                    <a:pt x="1494430" y="1023582"/>
                  </a:lnTo>
                  <a:lnTo>
                    <a:pt x="1596788" y="989462"/>
                  </a:lnTo>
                  <a:lnTo>
                    <a:pt x="1596788" y="989462"/>
                  </a:lnTo>
                  <a:lnTo>
                    <a:pt x="1651379" y="968991"/>
                  </a:lnTo>
                  <a:lnTo>
                    <a:pt x="1562668" y="928048"/>
                  </a:lnTo>
                  <a:lnTo>
                    <a:pt x="1330657" y="921224"/>
                  </a:lnTo>
                  <a:lnTo>
                    <a:pt x="1207827" y="914400"/>
                  </a:lnTo>
                  <a:lnTo>
                    <a:pt x="1139588" y="873456"/>
                  </a:lnTo>
                  <a:lnTo>
                    <a:pt x="1344304" y="873456"/>
                  </a:lnTo>
                  <a:lnTo>
                    <a:pt x="1364776" y="846161"/>
                  </a:lnTo>
                  <a:lnTo>
                    <a:pt x="1132764" y="825689"/>
                  </a:lnTo>
                  <a:lnTo>
                    <a:pt x="955343" y="825689"/>
                  </a:lnTo>
                  <a:lnTo>
                    <a:pt x="696036" y="818865"/>
                  </a:lnTo>
                  <a:lnTo>
                    <a:pt x="470848" y="818865"/>
                  </a:lnTo>
                  <a:lnTo>
                    <a:pt x="545910" y="791570"/>
                  </a:lnTo>
                  <a:lnTo>
                    <a:pt x="443552" y="757450"/>
                  </a:lnTo>
                  <a:lnTo>
                    <a:pt x="518615" y="716507"/>
                  </a:lnTo>
                  <a:lnTo>
                    <a:pt x="689212" y="716507"/>
                  </a:lnTo>
                  <a:lnTo>
                    <a:pt x="900752" y="702859"/>
                  </a:lnTo>
                  <a:lnTo>
                    <a:pt x="1030406" y="689212"/>
                  </a:lnTo>
                  <a:lnTo>
                    <a:pt x="805218" y="682388"/>
                  </a:lnTo>
                  <a:lnTo>
                    <a:pt x="593678" y="682388"/>
                  </a:lnTo>
                  <a:lnTo>
                    <a:pt x="552734" y="655092"/>
                  </a:lnTo>
                  <a:lnTo>
                    <a:pt x="716507" y="634621"/>
                  </a:lnTo>
                  <a:lnTo>
                    <a:pt x="1003110" y="627797"/>
                  </a:lnTo>
                  <a:lnTo>
                    <a:pt x="1296537" y="607325"/>
                  </a:lnTo>
                  <a:lnTo>
                    <a:pt x="1433015" y="593677"/>
                  </a:lnTo>
                  <a:lnTo>
                    <a:pt x="1173707" y="580029"/>
                  </a:lnTo>
                  <a:lnTo>
                    <a:pt x="914400" y="580029"/>
                  </a:lnTo>
                  <a:lnTo>
                    <a:pt x="607325" y="573206"/>
                  </a:lnTo>
                  <a:lnTo>
                    <a:pt x="504967" y="552734"/>
                  </a:lnTo>
                  <a:lnTo>
                    <a:pt x="607325" y="518615"/>
                  </a:lnTo>
                  <a:lnTo>
                    <a:pt x="805218" y="518615"/>
                  </a:lnTo>
                  <a:lnTo>
                    <a:pt x="1050878" y="504967"/>
                  </a:lnTo>
                  <a:lnTo>
                    <a:pt x="1166883" y="477671"/>
                  </a:lnTo>
                  <a:lnTo>
                    <a:pt x="1187355" y="416256"/>
                  </a:lnTo>
                  <a:lnTo>
                    <a:pt x="1187355" y="416256"/>
                  </a:lnTo>
                  <a:lnTo>
                    <a:pt x="1132764" y="388961"/>
                  </a:lnTo>
                  <a:lnTo>
                    <a:pt x="1132764" y="388961"/>
                  </a:lnTo>
                  <a:lnTo>
                    <a:pt x="1078173" y="313898"/>
                  </a:lnTo>
                  <a:lnTo>
                    <a:pt x="1180531" y="286603"/>
                  </a:lnTo>
                  <a:lnTo>
                    <a:pt x="1241946" y="279779"/>
                  </a:lnTo>
                  <a:lnTo>
                    <a:pt x="1180531" y="259307"/>
                  </a:lnTo>
                  <a:lnTo>
                    <a:pt x="1091821" y="245659"/>
                  </a:lnTo>
                  <a:lnTo>
                    <a:pt x="1044054" y="204716"/>
                  </a:lnTo>
                  <a:lnTo>
                    <a:pt x="989463" y="156949"/>
                  </a:lnTo>
                  <a:lnTo>
                    <a:pt x="1084997" y="122829"/>
                  </a:lnTo>
                  <a:lnTo>
                    <a:pt x="982639" y="116006"/>
                  </a:lnTo>
                  <a:lnTo>
                    <a:pt x="907576" y="116006"/>
                  </a:lnTo>
                  <a:lnTo>
                    <a:pt x="1119116" y="109182"/>
                  </a:lnTo>
                  <a:lnTo>
                    <a:pt x="1235122" y="88710"/>
                  </a:lnTo>
                  <a:lnTo>
                    <a:pt x="1071349" y="75062"/>
                  </a:lnTo>
                  <a:lnTo>
                    <a:pt x="962167" y="54591"/>
                  </a:lnTo>
                  <a:lnTo>
                    <a:pt x="1078173" y="34119"/>
                  </a:lnTo>
                  <a:lnTo>
                    <a:pt x="1255594" y="27295"/>
                  </a:lnTo>
                  <a:lnTo>
                    <a:pt x="1323833" y="6824"/>
                  </a:lnTo>
                  <a:lnTo>
                    <a:pt x="1323833" y="6824"/>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flipV="1">
            <a:off x="5071901" y="2395182"/>
            <a:ext cx="0" cy="446282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761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822" b="55176"/>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flipV="1">
            <a:off x="4768529" y="0"/>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722037" y="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91314"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13" name="TextBox 12"/>
          <p:cNvSpPr txBox="1"/>
          <p:nvPr/>
        </p:nvSpPr>
        <p:spPr>
          <a:xfrm>
            <a:off x="6373403"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grpSp>
        <p:nvGrpSpPr>
          <p:cNvPr id="33" name="Group 32"/>
          <p:cNvGrpSpPr/>
          <p:nvPr/>
        </p:nvGrpSpPr>
        <p:grpSpPr>
          <a:xfrm>
            <a:off x="4749421" y="-13648"/>
            <a:ext cx="1446663" cy="6875624"/>
            <a:chOff x="4749421" y="-13648"/>
            <a:chExt cx="1446663" cy="6875624"/>
          </a:xfrm>
        </p:grpSpPr>
        <p:sp>
          <p:nvSpPr>
            <p:cNvPr id="3" name="Freeform 2"/>
            <p:cNvSpPr/>
            <p:nvPr/>
          </p:nvSpPr>
          <p:spPr>
            <a:xfrm>
              <a:off x="4749421" y="-13648"/>
              <a:ext cx="1446663" cy="2900149"/>
            </a:xfrm>
            <a:custGeom>
              <a:avLst/>
              <a:gdLst>
                <a:gd name="connsiteX0" fmla="*/ 0 w 1446663"/>
                <a:gd name="connsiteY0" fmla="*/ 6824 h 2900149"/>
                <a:gd name="connsiteX1" fmla="*/ 0 w 1446663"/>
                <a:gd name="connsiteY1" fmla="*/ 2893326 h 2900149"/>
                <a:gd name="connsiteX2" fmla="*/ 211540 w 1446663"/>
                <a:gd name="connsiteY2" fmla="*/ 2900149 h 2900149"/>
                <a:gd name="connsiteX3" fmla="*/ 191069 w 1446663"/>
                <a:gd name="connsiteY3" fmla="*/ 2872854 h 2900149"/>
                <a:gd name="connsiteX4" fmla="*/ 232012 w 1446663"/>
                <a:gd name="connsiteY4" fmla="*/ 2838735 h 2900149"/>
                <a:gd name="connsiteX5" fmla="*/ 279779 w 1446663"/>
                <a:gd name="connsiteY5" fmla="*/ 2777320 h 2900149"/>
                <a:gd name="connsiteX6" fmla="*/ 300251 w 1446663"/>
                <a:gd name="connsiteY6" fmla="*/ 2770496 h 2900149"/>
                <a:gd name="connsiteX7" fmla="*/ 225188 w 1446663"/>
                <a:gd name="connsiteY7" fmla="*/ 2770496 h 2900149"/>
                <a:gd name="connsiteX8" fmla="*/ 184245 w 1446663"/>
                <a:gd name="connsiteY8" fmla="*/ 2715905 h 2900149"/>
                <a:gd name="connsiteX9" fmla="*/ 191069 w 1446663"/>
                <a:gd name="connsiteY9" fmla="*/ 2668138 h 2900149"/>
                <a:gd name="connsiteX10" fmla="*/ 259307 w 1446663"/>
                <a:gd name="connsiteY10" fmla="*/ 2634018 h 2900149"/>
                <a:gd name="connsiteX11" fmla="*/ 225188 w 1446663"/>
                <a:gd name="connsiteY11" fmla="*/ 2579427 h 2900149"/>
                <a:gd name="connsiteX12" fmla="*/ 245660 w 1446663"/>
                <a:gd name="connsiteY12" fmla="*/ 2545308 h 2900149"/>
                <a:gd name="connsiteX13" fmla="*/ 272955 w 1446663"/>
                <a:gd name="connsiteY13" fmla="*/ 2497541 h 2900149"/>
                <a:gd name="connsiteX14" fmla="*/ 259307 w 1446663"/>
                <a:gd name="connsiteY14" fmla="*/ 2470245 h 2900149"/>
                <a:gd name="connsiteX15" fmla="*/ 272955 w 1446663"/>
                <a:gd name="connsiteY15" fmla="*/ 2402006 h 2900149"/>
                <a:gd name="connsiteX16" fmla="*/ 252483 w 1446663"/>
                <a:gd name="connsiteY16" fmla="*/ 2347415 h 2900149"/>
                <a:gd name="connsiteX17" fmla="*/ 266131 w 1446663"/>
                <a:gd name="connsiteY17" fmla="*/ 2292824 h 2900149"/>
                <a:gd name="connsiteX18" fmla="*/ 197892 w 1446663"/>
                <a:gd name="connsiteY18" fmla="*/ 2251881 h 2900149"/>
                <a:gd name="connsiteX19" fmla="*/ 170597 w 1446663"/>
                <a:gd name="connsiteY19" fmla="*/ 2176818 h 2900149"/>
                <a:gd name="connsiteX20" fmla="*/ 156949 w 1446663"/>
                <a:gd name="connsiteY20" fmla="*/ 2135875 h 2900149"/>
                <a:gd name="connsiteX21" fmla="*/ 211540 w 1446663"/>
                <a:gd name="connsiteY21" fmla="*/ 2115403 h 2900149"/>
                <a:gd name="connsiteX22" fmla="*/ 218364 w 1446663"/>
                <a:gd name="connsiteY22" fmla="*/ 2067636 h 2900149"/>
                <a:gd name="connsiteX23" fmla="*/ 245660 w 1446663"/>
                <a:gd name="connsiteY23" fmla="*/ 2047164 h 2900149"/>
                <a:gd name="connsiteX24" fmla="*/ 191069 w 1446663"/>
                <a:gd name="connsiteY24" fmla="*/ 2019869 h 2900149"/>
                <a:gd name="connsiteX25" fmla="*/ 238836 w 1446663"/>
                <a:gd name="connsiteY25" fmla="*/ 1985749 h 2900149"/>
                <a:gd name="connsiteX26" fmla="*/ 272955 w 1446663"/>
                <a:gd name="connsiteY26" fmla="*/ 1944806 h 2900149"/>
                <a:gd name="connsiteX27" fmla="*/ 218364 w 1446663"/>
                <a:gd name="connsiteY27" fmla="*/ 1924335 h 2900149"/>
                <a:gd name="connsiteX28" fmla="*/ 204716 w 1446663"/>
                <a:gd name="connsiteY28" fmla="*/ 1890215 h 2900149"/>
                <a:gd name="connsiteX29" fmla="*/ 232012 w 1446663"/>
                <a:gd name="connsiteY29" fmla="*/ 1862920 h 2900149"/>
                <a:gd name="connsiteX30" fmla="*/ 266131 w 1446663"/>
                <a:gd name="connsiteY30" fmla="*/ 1828800 h 2900149"/>
                <a:gd name="connsiteX31" fmla="*/ 191069 w 1446663"/>
                <a:gd name="connsiteY31" fmla="*/ 1808329 h 2900149"/>
                <a:gd name="connsiteX32" fmla="*/ 191069 w 1446663"/>
                <a:gd name="connsiteY32" fmla="*/ 1808329 h 2900149"/>
                <a:gd name="connsiteX33" fmla="*/ 266131 w 1446663"/>
                <a:gd name="connsiteY33" fmla="*/ 1781033 h 2900149"/>
                <a:gd name="connsiteX34" fmla="*/ 300251 w 1446663"/>
                <a:gd name="connsiteY34" fmla="*/ 1760561 h 2900149"/>
                <a:gd name="connsiteX35" fmla="*/ 225188 w 1446663"/>
                <a:gd name="connsiteY35" fmla="*/ 1726442 h 2900149"/>
                <a:gd name="connsiteX36" fmla="*/ 218364 w 1446663"/>
                <a:gd name="connsiteY36" fmla="*/ 1685499 h 2900149"/>
                <a:gd name="connsiteX37" fmla="*/ 272955 w 1446663"/>
                <a:gd name="connsiteY37" fmla="*/ 1671851 h 2900149"/>
                <a:gd name="connsiteX38" fmla="*/ 450376 w 1446663"/>
                <a:gd name="connsiteY38" fmla="*/ 1637732 h 2900149"/>
                <a:gd name="connsiteX39" fmla="*/ 450376 w 1446663"/>
                <a:gd name="connsiteY39" fmla="*/ 1603612 h 2900149"/>
                <a:gd name="connsiteX40" fmla="*/ 477672 w 1446663"/>
                <a:gd name="connsiteY40" fmla="*/ 1562669 h 2900149"/>
                <a:gd name="connsiteX41" fmla="*/ 498143 w 1446663"/>
                <a:gd name="connsiteY41" fmla="*/ 1535373 h 2900149"/>
                <a:gd name="connsiteX42" fmla="*/ 532263 w 1446663"/>
                <a:gd name="connsiteY42" fmla="*/ 1528549 h 2900149"/>
                <a:gd name="connsiteX43" fmla="*/ 477672 w 1446663"/>
                <a:gd name="connsiteY43" fmla="*/ 1501254 h 2900149"/>
                <a:gd name="connsiteX44" fmla="*/ 416257 w 1446663"/>
                <a:gd name="connsiteY44" fmla="*/ 1433015 h 2900149"/>
                <a:gd name="connsiteX45" fmla="*/ 416257 w 1446663"/>
                <a:gd name="connsiteY45" fmla="*/ 1433015 h 2900149"/>
                <a:gd name="connsiteX46" fmla="*/ 382137 w 1446663"/>
                <a:gd name="connsiteY46" fmla="*/ 1385248 h 2900149"/>
                <a:gd name="connsiteX47" fmla="*/ 382137 w 1446663"/>
                <a:gd name="connsiteY47" fmla="*/ 1385248 h 2900149"/>
                <a:gd name="connsiteX48" fmla="*/ 320722 w 1446663"/>
                <a:gd name="connsiteY48" fmla="*/ 1351129 h 2900149"/>
                <a:gd name="connsiteX49" fmla="*/ 341194 w 1446663"/>
                <a:gd name="connsiteY49" fmla="*/ 1323833 h 2900149"/>
                <a:gd name="connsiteX50" fmla="*/ 354842 w 1446663"/>
                <a:gd name="connsiteY50" fmla="*/ 1289714 h 2900149"/>
                <a:gd name="connsiteX51" fmla="*/ 436728 w 1446663"/>
                <a:gd name="connsiteY51" fmla="*/ 1241947 h 2900149"/>
                <a:gd name="connsiteX52" fmla="*/ 348018 w 1446663"/>
                <a:gd name="connsiteY52" fmla="*/ 1207827 h 2900149"/>
                <a:gd name="connsiteX53" fmla="*/ 286603 w 1446663"/>
                <a:gd name="connsiteY53" fmla="*/ 1207827 h 2900149"/>
                <a:gd name="connsiteX54" fmla="*/ 286603 w 1446663"/>
                <a:gd name="connsiteY54" fmla="*/ 1207827 h 2900149"/>
                <a:gd name="connsiteX55" fmla="*/ 313898 w 1446663"/>
                <a:gd name="connsiteY55" fmla="*/ 1132764 h 2900149"/>
                <a:gd name="connsiteX56" fmla="*/ 388961 w 1446663"/>
                <a:gd name="connsiteY56" fmla="*/ 1105469 h 2900149"/>
                <a:gd name="connsiteX57" fmla="*/ 423080 w 1446663"/>
                <a:gd name="connsiteY57" fmla="*/ 1105469 h 2900149"/>
                <a:gd name="connsiteX58" fmla="*/ 348018 w 1446663"/>
                <a:gd name="connsiteY58" fmla="*/ 1044054 h 2900149"/>
                <a:gd name="connsiteX59" fmla="*/ 525439 w 1446663"/>
                <a:gd name="connsiteY59" fmla="*/ 1037230 h 2900149"/>
                <a:gd name="connsiteX60" fmla="*/ 716507 w 1446663"/>
                <a:gd name="connsiteY60" fmla="*/ 996287 h 2900149"/>
                <a:gd name="connsiteX61" fmla="*/ 661916 w 1446663"/>
                <a:gd name="connsiteY61" fmla="*/ 968991 h 2900149"/>
                <a:gd name="connsiteX62" fmla="*/ 573206 w 1446663"/>
                <a:gd name="connsiteY62" fmla="*/ 921224 h 2900149"/>
                <a:gd name="connsiteX63" fmla="*/ 614149 w 1446663"/>
                <a:gd name="connsiteY63" fmla="*/ 907576 h 2900149"/>
                <a:gd name="connsiteX64" fmla="*/ 607325 w 1446663"/>
                <a:gd name="connsiteY64" fmla="*/ 880281 h 2900149"/>
                <a:gd name="connsiteX65" fmla="*/ 600501 w 1446663"/>
                <a:gd name="connsiteY65" fmla="*/ 846161 h 2900149"/>
                <a:gd name="connsiteX66" fmla="*/ 634621 w 1446663"/>
                <a:gd name="connsiteY66" fmla="*/ 812042 h 2900149"/>
                <a:gd name="connsiteX67" fmla="*/ 689212 w 1446663"/>
                <a:gd name="connsiteY67" fmla="*/ 716508 h 2900149"/>
                <a:gd name="connsiteX68" fmla="*/ 634621 w 1446663"/>
                <a:gd name="connsiteY68" fmla="*/ 675564 h 2900149"/>
                <a:gd name="connsiteX69" fmla="*/ 689212 w 1446663"/>
                <a:gd name="connsiteY69" fmla="*/ 614149 h 2900149"/>
                <a:gd name="connsiteX70" fmla="*/ 641445 w 1446663"/>
                <a:gd name="connsiteY70" fmla="*/ 580030 h 2900149"/>
                <a:gd name="connsiteX71" fmla="*/ 552734 w 1446663"/>
                <a:gd name="connsiteY71" fmla="*/ 539087 h 2900149"/>
                <a:gd name="connsiteX72" fmla="*/ 409433 w 1446663"/>
                <a:gd name="connsiteY72" fmla="*/ 518615 h 2900149"/>
                <a:gd name="connsiteX73" fmla="*/ 457200 w 1446663"/>
                <a:gd name="connsiteY73" fmla="*/ 457200 h 2900149"/>
                <a:gd name="connsiteX74" fmla="*/ 464024 w 1446663"/>
                <a:gd name="connsiteY74" fmla="*/ 436729 h 2900149"/>
                <a:gd name="connsiteX75" fmla="*/ 525439 w 1446663"/>
                <a:gd name="connsiteY75" fmla="*/ 388961 h 2900149"/>
                <a:gd name="connsiteX76" fmla="*/ 470848 w 1446663"/>
                <a:gd name="connsiteY76" fmla="*/ 382138 h 2900149"/>
                <a:gd name="connsiteX77" fmla="*/ 545910 w 1446663"/>
                <a:gd name="connsiteY77" fmla="*/ 348018 h 2900149"/>
                <a:gd name="connsiteX78" fmla="*/ 675564 w 1446663"/>
                <a:gd name="connsiteY78" fmla="*/ 348018 h 2900149"/>
                <a:gd name="connsiteX79" fmla="*/ 907576 w 1446663"/>
                <a:gd name="connsiteY79" fmla="*/ 327547 h 2900149"/>
                <a:gd name="connsiteX80" fmla="*/ 1037230 w 1446663"/>
                <a:gd name="connsiteY80" fmla="*/ 266132 h 2900149"/>
                <a:gd name="connsiteX81" fmla="*/ 914400 w 1446663"/>
                <a:gd name="connsiteY81" fmla="*/ 259308 h 2900149"/>
                <a:gd name="connsiteX82" fmla="*/ 975815 w 1446663"/>
                <a:gd name="connsiteY82" fmla="*/ 232012 h 2900149"/>
                <a:gd name="connsiteX83" fmla="*/ 1112292 w 1446663"/>
                <a:gd name="connsiteY83" fmla="*/ 225188 h 2900149"/>
                <a:gd name="connsiteX84" fmla="*/ 1105469 w 1446663"/>
                <a:gd name="connsiteY84" fmla="*/ 170597 h 2900149"/>
                <a:gd name="connsiteX85" fmla="*/ 1235122 w 1446663"/>
                <a:gd name="connsiteY85" fmla="*/ 170597 h 2900149"/>
                <a:gd name="connsiteX86" fmla="*/ 1269242 w 1446663"/>
                <a:gd name="connsiteY86" fmla="*/ 116006 h 2900149"/>
                <a:gd name="connsiteX87" fmla="*/ 1317009 w 1446663"/>
                <a:gd name="connsiteY87" fmla="*/ 88711 h 2900149"/>
                <a:gd name="connsiteX88" fmla="*/ 1364776 w 1446663"/>
                <a:gd name="connsiteY88" fmla="*/ 54591 h 2900149"/>
                <a:gd name="connsiteX89" fmla="*/ 1412543 w 1446663"/>
                <a:gd name="connsiteY89" fmla="*/ 27296 h 2900149"/>
                <a:gd name="connsiteX90" fmla="*/ 1446663 w 1446663"/>
                <a:gd name="connsiteY90" fmla="*/ 0 h 2900149"/>
                <a:gd name="connsiteX91" fmla="*/ 0 w 1446663"/>
                <a:gd name="connsiteY91" fmla="*/ 6824 h 29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446663" h="2900149">
                  <a:moveTo>
                    <a:pt x="0" y="6824"/>
                  </a:moveTo>
                  <a:lnTo>
                    <a:pt x="0" y="2893326"/>
                  </a:lnTo>
                  <a:lnTo>
                    <a:pt x="211540" y="2900149"/>
                  </a:lnTo>
                  <a:lnTo>
                    <a:pt x="191069" y="2872854"/>
                  </a:lnTo>
                  <a:lnTo>
                    <a:pt x="232012" y="2838735"/>
                  </a:lnTo>
                  <a:lnTo>
                    <a:pt x="279779" y="2777320"/>
                  </a:lnTo>
                  <a:lnTo>
                    <a:pt x="300251" y="2770496"/>
                  </a:lnTo>
                  <a:lnTo>
                    <a:pt x="225188" y="2770496"/>
                  </a:lnTo>
                  <a:lnTo>
                    <a:pt x="184245" y="2715905"/>
                  </a:lnTo>
                  <a:lnTo>
                    <a:pt x="191069" y="2668138"/>
                  </a:lnTo>
                  <a:lnTo>
                    <a:pt x="259307" y="2634018"/>
                  </a:lnTo>
                  <a:lnTo>
                    <a:pt x="225188" y="2579427"/>
                  </a:lnTo>
                  <a:lnTo>
                    <a:pt x="245660" y="2545308"/>
                  </a:lnTo>
                  <a:lnTo>
                    <a:pt x="272955" y="2497541"/>
                  </a:lnTo>
                  <a:lnTo>
                    <a:pt x="259307" y="2470245"/>
                  </a:lnTo>
                  <a:lnTo>
                    <a:pt x="272955" y="2402006"/>
                  </a:lnTo>
                  <a:lnTo>
                    <a:pt x="252483" y="2347415"/>
                  </a:lnTo>
                  <a:lnTo>
                    <a:pt x="266131" y="2292824"/>
                  </a:lnTo>
                  <a:lnTo>
                    <a:pt x="197892" y="2251881"/>
                  </a:lnTo>
                  <a:lnTo>
                    <a:pt x="170597" y="2176818"/>
                  </a:lnTo>
                  <a:lnTo>
                    <a:pt x="156949" y="2135875"/>
                  </a:lnTo>
                  <a:lnTo>
                    <a:pt x="211540" y="2115403"/>
                  </a:lnTo>
                  <a:lnTo>
                    <a:pt x="218364" y="2067636"/>
                  </a:lnTo>
                  <a:lnTo>
                    <a:pt x="245660" y="2047164"/>
                  </a:lnTo>
                  <a:lnTo>
                    <a:pt x="191069" y="2019869"/>
                  </a:lnTo>
                  <a:lnTo>
                    <a:pt x="238836" y="1985749"/>
                  </a:lnTo>
                  <a:lnTo>
                    <a:pt x="272955" y="1944806"/>
                  </a:lnTo>
                  <a:lnTo>
                    <a:pt x="218364" y="1924335"/>
                  </a:lnTo>
                  <a:lnTo>
                    <a:pt x="204716" y="1890215"/>
                  </a:lnTo>
                  <a:lnTo>
                    <a:pt x="232012" y="1862920"/>
                  </a:lnTo>
                  <a:lnTo>
                    <a:pt x="266131" y="1828800"/>
                  </a:lnTo>
                  <a:lnTo>
                    <a:pt x="191069" y="1808329"/>
                  </a:lnTo>
                  <a:lnTo>
                    <a:pt x="191069" y="1808329"/>
                  </a:lnTo>
                  <a:lnTo>
                    <a:pt x="266131" y="1781033"/>
                  </a:lnTo>
                  <a:lnTo>
                    <a:pt x="300251" y="1760561"/>
                  </a:lnTo>
                  <a:lnTo>
                    <a:pt x="225188" y="1726442"/>
                  </a:lnTo>
                  <a:lnTo>
                    <a:pt x="218364" y="1685499"/>
                  </a:lnTo>
                  <a:lnTo>
                    <a:pt x="272955" y="1671851"/>
                  </a:lnTo>
                  <a:lnTo>
                    <a:pt x="450376" y="1637732"/>
                  </a:lnTo>
                  <a:lnTo>
                    <a:pt x="450376" y="1603612"/>
                  </a:lnTo>
                  <a:lnTo>
                    <a:pt x="477672" y="1562669"/>
                  </a:lnTo>
                  <a:lnTo>
                    <a:pt x="498143" y="1535373"/>
                  </a:lnTo>
                  <a:lnTo>
                    <a:pt x="532263" y="1528549"/>
                  </a:lnTo>
                  <a:lnTo>
                    <a:pt x="477672" y="1501254"/>
                  </a:lnTo>
                  <a:lnTo>
                    <a:pt x="416257" y="1433015"/>
                  </a:lnTo>
                  <a:lnTo>
                    <a:pt x="416257" y="1433015"/>
                  </a:lnTo>
                  <a:lnTo>
                    <a:pt x="382137" y="1385248"/>
                  </a:lnTo>
                  <a:lnTo>
                    <a:pt x="382137" y="1385248"/>
                  </a:lnTo>
                  <a:lnTo>
                    <a:pt x="320722" y="1351129"/>
                  </a:lnTo>
                  <a:lnTo>
                    <a:pt x="341194" y="1323833"/>
                  </a:lnTo>
                  <a:lnTo>
                    <a:pt x="354842" y="1289714"/>
                  </a:lnTo>
                  <a:lnTo>
                    <a:pt x="436728" y="1241947"/>
                  </a:lnTo>
                  <a:lnTo>
                    <a:pt x="348018" y="1207827"/>
                  </a:lnTo>
                  <a:lnTo>
                    <a:pt x="286603" y="1207827"/>
                  </a:lnTo>
                  <a:lnTo>
                    <a:pt x="286603" y="1207827"/>
                  </a:lnTo>
                  <a:lnTo>
                    <a:pt x="313898" y="1132764"/>
                  </a:lnTo>
                  <a:lnTo>
                    <a:pt x="388961" y="1105469"/>
                  </a:lnTo>
                  <a:lnTo>
                    <a:pt x="423080" y="1105469"/>
                  </a:lnTo>
                  <a:lnTo>
                    <a:pt x="348018" y="1044054"/>
                  </a:lnTo>
                  <a:lnTo>
                    <a:pt x="525439" y="1037230"/>
                  </a:lnTo>
                  <a:lnTo>
                    <a:pt x="716507" y="996287"/>
                  </a:lnTo>
                  <a:lnTo>
                    <a:pt x="661916" y="968991"/>
                  </a:lnTo>
                  <a:lnTo>
                    <a:pt x="573206" y="921224"/>
                  </a:lnTo>
                  <a:lnTo>
                    <a:pt x="614149" y="907576"/>
                  </a:lnTo>
                  <a:lnTo>
                    <a:pt x="607325" y="880281"/>
                  </a:lnTo>
                  <a:lnTo>
                    <a:pt x="600501" y="846161"/>
                  </a:lnTo>
                  <a:lnTo>
                    <a:pt x="634621" y="812042"/>
                  </a:lnTo>
                  <a:lnTo>
                    <a:pt x="689212" y="716508"/>
                  </a:lnTo>
                  <a:lnTo>
                    <a:pt x="634621" y="675564"/>
                  </a:lnTo>
                  <a:lnTo>
                    <a:pt x="689212" y="614149"/>
                  </a:lnTo>
                  <a:lnTo>
                    <a:pt x="641445" y="580030"/>
                  </a:lnTo>
                  <a:lnTo>
                    <a:pt x="552734" y="539087"/>
                  </a:lnTo>
                  <a:lnTo>
                    <a:pt x="409433" y="518615"/>
                  </a:lnTo>
                  <a:lnTo>
                    <a:pt x="457200" y="457200"/>
                  </a:lnTo>
                  <a:lnTo>
                    <a:pt x="464024" y="436729"/>
                  </a:lnTo>
                  <a:lnTo>
                    <a:pt x="525439" y="388961"/>
                  </a:lnTo>
                  <a:lnTo>
                    <a:pt x="470848" y="382138"/>
                  </a:lnTo>
                  <a:lnTo>
                    <a:pt x="545910" y="348018"/>
                  </a:lnTo>
                  <a:lnTo>
                    <a:pt x="675564" y="348018"/>
                  </a:lnTo>
                  <a:lnTo>
                    <a:pt x="907576" y="327547"/>
                  </a:lnTo>
                  <a:lnTo>
                    <a:pt x="1037230" y="266132"/>
                  </a:lnTo>
                  <a:lnTo>
                    <a:pt x="914400" y="259308"/>
                  </a:lnTo>
                  <a:lnTo>
                    <a:pt x="975815" y="232012"/>
                  </a:lnTo>
                  <a:lnTo>
                    <a:pt x="1112292" y="225188"/>
                  </a:lnTo>
                  <a:lnTo>
                    <a:pt x="1105469" y="170597"/>
                  </a:lnTo>
                  <a:lnTo>
                    <a:pt x="1235122" y="170597"/>
                  </a:lnTo>
                  <a:lnTo>
                    <a:pt x="1269242" y="116006"/>
                  </a:lnTo>
                  <a:lnTo>
                    <a:pt x="1317009" y="88711"/>
                  </a:lnTo>
                  <a:lnTo>
                    <a:pt x="1364776" y="54591"/>
                  </a:lnTo>
                  <a:lnTo>
                    <a:pt x="1412543" y="27296"/>
                  </a:lnTo>
                  <a:lnTo>
                    <a:pt x="1446663" y="0"/>
                  </a:lnTo>
                  <a:lnTo>
                    <a:pt x="0" y="6824"/>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754880" y="2870421"/>
              <a:ext cx="270344" cy="3991555"/>
            </a:xfrm>
            <a:custGeom>
              <a:avLst/>
              <a:gdLst>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238539 w 397565"/>
                <a:gd name="connsiteY35" fmla="*/ 1940118 h 3991555"/>
                <a:gd name="connsiteX36" fmla="*/ 286247 w 397565"/>
                <a:gd name="connsiteY36" fmla="*/ 1892410 h 3991555"/>
                <a:gd name="connsiteX37" fmla="*/ 238539 w 397565"/>
                <a:gd name="connsiteY37" fmla="*/ 1844702 h 3991555"/>
                <a:gd name="connsiteX38" fmla="*/ 182880 w 397565"/>
                <a:gd name="connsiteY38" fmla="*/ 1828800 h 3991555"/>
                <a:gd name="connsiteX39" fmla="*/ 159026 w 397565"/>
                <a:gd name="connsiteY39" fmla="*/ 1781092 h 3991555"/>
                <a:gd name="connsiteX40" fmla="*/ 198783 w 397565"/>
                <a:gd name="connsiteY40" fmla="*/ 1733384 h 3991555"/>
                <a:gd name="connsiteX41" fmla="*/ 174929 w 397565"/>
                <a:gd name="connsiteY41" fmla="*/ 1685676 h 3991555"/>
                <a:gd name="connsiteX42" fmla="*/ 190831 w 397565"/>
                <a:gd name="connsiteY42" fmla="*/ 1661822 h 3991555"/>
                <a:gd name="connsiteX43" fmla="*/ 190831 w 397565"/>
                <a:gd name="connsiteY43" fmla="*/ 1661822 h 3991555"/>
                <a:gd name="connsiteX44" fmla="*/ 222637 w 397565"/>
                <a:gd name="connsiteY44" fmla="*/ 1574358 h 3991555"/>
                <a:gd name="connsiteX45" fmla="*/ 190831 w 397565"/>
                <a:gd name="connsiteY45" fmla="*/ 1534602 h 3991555"/>
                <a:gd name="connsiteX46" fmla="*/ 190831 w 397565"/>
                <a:gd name="connsiteY46" fmla="*/ 1510748 h 3991555"/>
                <a:gd name="connsiteX47" fmla="*/ 151075 w 397565"/>
                <a:gd name="connsiteY47" fmla="*/ 1455089 h 3991555"/>
                <a:gd name="connsiteX48" fmla="*/ 143123 w 397565"/>
                <a:gd name="connsiteY48" fmla="*/ 1399429 h 3991555"/>
                <a:gd name="connsiteX49" fmla="*/ 159026 w 397565"/>
                <a:gd name="connsiteY49" fmla="*/ 1304014 h 3991555"/>
                <a:gd name="connsiteX50" fmla="*/ 222637 w 397565"/>
                <a:gd name="connsiteY50" fmla="*/ 1248355 h 3991555"/>
                <a:gd name="connsiteX51" fmla="*/ 222637 w 397565"/>
                <a:gd name="connsiteY51" fmla="*/ 1152939 h 3991555"/>
                <a:gd name="connsiteX52" fmla="*/ 230588 w 397565"/>
                <a:gd name="connsiteY52" fmla="*/ 1065475 h 3991555"/>
                <a:gd name="connsiteX53" fmla="*/ 206734 w 397565"/>
                <a:gd name="connsiteY53" fmla="*/ 993913 h 3991555"/>
                <a:gd name="connsiteX54" fmla="*/ 166977 w 397565"/>
                <a:gd name="connsiteY54" fmla="*/ 930302 h 3991555"/>
                <a:gd name="connsiteX55" fmla="*/ 214685 w 397565"/>
                <a:gd name="connsiteY55" fmla="*/ 882595 h 3991555"/>
                <a:gd name="connsiteX56" fmla="*/ 206734 w 397565"/>
                <a:gd name="connsiteY56" fmla="*/ 811033 h 3991555"/>
                <a:gd name="connsiteX57" fmla="*/ 246490 w 397565"/>
                <a:gd name="connsiteY57" fmla="*/ 707666 h 3991555"/>
                <a:gd name="connsiteX58" fmla="*/ 198783 w 397565"/>
                <a:gd name="connsiteY58" fmla="*/ 644056 h 3991555"/>
                <a:gd name="connsiteX59" fmla="*/ 238539 w 397565"/>
                <a:gd name="connsiteY59" fmla="*/ 540689 h 3991555"/>
                <a:gd name="connsiteX60" fmla="*/ 238539 w 397565"/>
                <a:gd name="connsiteY60" fmla="*/ 477078 h 3991555"/>
                <a:gd name="connsiteX61" fmla="*/ 270344 w 397565"/>
                <a:gd name="connsiteY61" fmla="*/ 373711 h 3991555"/>
                <a:gd name="connsiteX62" fmla="*/ 238539 w 397565"/>
                <a:gd name="connsiteY62" fmla="*/ 262393 h 3991555"/>
                <a:gd name="connsiteX63" fmla="*/ 349857 w 397565"/>
                <a:gd name="connsiteY63" fmla="*/ 246490 h 3991555"/>
                <a:gd name="connsiteX64" fmla="*/ 326003 w 397565"/>
                <a:gd name="connsiteY64" fmla="*/ 206734 h 3991555"/>
                <a:gd name="connsiteX65" fmla="*/ 397565 w 397565"/>
                <a:gd name="connsiteY65" fmla="*/ 190831 h 3991555"/>
                <a:gd name="connsiteX66" fmla="*/ 397565 w 397565"/>
                <a:gd name="connsiteY66" fmla="*/ 190831 h 3991555"/>
                <a:gd name="connsiteX67" fmla="*/ 310101 w 397565"/>
                <a:gd name="connsiteY67" fmla="*/ 135172 h 3991555"/>
                <a:gd name="connsiteX68" fmla="*/ 246490 w 397565"/>
                <a:gd name="connsiteY68" fmla="*/ 135172 h 3991555"/>
                <a:gd name="connsiteX69" fmla="*/ 294198 w 397565"/>
                <a:gd name="connsiteY69" fmla="*/ 79513 h 3991555"/>
                <a:gd name="connsiteX70" fmla="*/ 238539 w 397565"/>
                <a:gd name="connsiteY70" fmla="*/ 39756 h 3991555"/>
                <a:gd name="connsiteX71" fmla="*/ 190831 w 397565"/>
                <a:gd name="connsiteY71" fmla="*/ 0 h 3991555"/>
                <a:gd name="connsiteX72" fmla="*/ 0 w 397565"/>
                <a:gd name="connsiteY72"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238539 w 397565"/>
                <a:gd name="connsiteY35" fmla="*/ 1940118 h 3991555"/>
                <a:gd name="connsiteX36" fmla="*/ 286247 w 397565"/>
                <a:gd name="connsiteY36" fmla="*/ 1892410 h 3991555"/>
                <a:gd name="connsiteX37" fmla="*/ 238539 w 397565"/>
                <a:gd name="connsiteY37" fmla="*/ 1844702 h 3991555"/>
                <a:gd name="connsiteX38" fmla="*/ 121920 w 397565"/>
                <a:gd name="connsiteY38" fmla="*/ 1832610 h 3991555"/>
                <a:gd name="connsiteX39" fmla="*/ 159026 w 397565"/>
                <a:gd name="connsiteY39" fmla="*/ 1781092 h 3991555"/>
                <a:gd name="connsiteX40" fmla="*/ 198783 w 397565"/>
                <a:gd name="connsiteY40" fmla="*/ 1733384 h 3991555"/>
                <a:gd name="connsiteX41" fmla="*/ 174929 w 397565"/>
                <a:gd name="connsiteY41" fmla="*/ 1685676 h 3991555"/>
                <a:gd name="connsiteX42" fmla="*/ 190831 w 397565"/>
                <a:gd name="connsiteY42" fmla="*/ 1661822 h 3991555"/>
                <a:gd name="connsiteX43" fmla="*/ 190831 w 397565"/>
                <a:gd name="connsiteY43" fmla="*/ 1661822 h 3991555"/>
                <a:gd name="connsiteX44" fmla="*/ 222637 w 397565"/>
                <a:gd name="connsiteY44" fmla="*/ 1574358 h 3991555"/>
                <a:gd name="connsiteX45" fmla="*/ 190831 w 397565"/>
                <a:gd name="connsiteY45" fmla="*/ 1534602 h 3991555"/>
                <a:gd name="connsiteX46" fmla="*/ 190831 w 397565"/>
                <a:gd name="connsiteY46" fmla="*/ 1510748 h 3991555"/>
                <a:gd name="connsiteX47" fmla="*/ 151075 w 397565"/>
                <a:gd name="connsiteY47" fmla="*/ 1455089 h 3991555"/>
                <a:gd name="connsiteX48" fmla="*/ 143123 w 397565"/>
                <a:gd name="connsiteY48" fmla="*/ 1399429 h 3991555"/>
                <a:gd name="connsiteX49" fmla="*/ 159026 w 397565"/>
                <a:gd name="connsiteY49" fmla="*/ 1304014 h 3991555"/>
                <a:gd name="connsiteX50" fmla="*/ 222637 w 397565"/>
                <a:gd name="connsiteY50" fmla="*/ 1248355 h 3991555"/>
                <a:gd name="connsiteX51" fmla="*/ 222637 w 397565"/>
                <a:gd name="connsiteY51" fmla="*/ 1152939 h 3991555"/>
                <a:gd name="connsiteX52" fmla="*/ 230588 w 397565"/>
                <a:gd name="connsiteY52" fmla="*/ 1065475 h 3991555"/>
                <a:gd name="connsiteX53" fmla="*/ 206734 w 397565"/>
                <a:gd name="connsiteY53" fmla="*/ 993913 h 3991555"/>
                <a:gd name="connsiteX54" fmla="*/ 166977 w 397565"/>
                <a:gd name="connsiteY54" fmla="*/ 930302 h 3991555"/>
                <a:gd name="connsiteX55" fmla="*/ 214685 w 397565"/>
                <a:gd name="connsiteY55" fmla="*/ 882595 h 3991555"/>
                <a:gd name="connsiteX56" fmla="*/ 206734 w 397565"/>
                <a:gd name="connsiteY56" fmla="*/ 811033 h 3991555"/>
                <a:gd name="connsiteX57" fmla="*/ 246490 w 397565"/>
                <a:gd name="connsiteY57" fmla="*/ 707666 h 3991555"/>
                <a:gd name="connsiteX58" fmla="*/ 198783 w 397565"/>
                <a:gd name="connsiteY58" fmla="*/ 644056 h 3991555"/>
                <a:gd name="connsiteX59" fmla="*/ 238539 w 397565"/>
                <a:gd name="connsiteY59" fmla="*/ 540689 h 3991555"/>
                <a:gd name="connsiteX60" fmla="*/ 238539 w 397565"/>
                <a:gd name="connsiteY60" fmla="*/ 477078 h 3991555"/>
                <a:gd name="connsiteX61" fmla="*/ 270344 w 397565"/>
                <a:gd name="connsiteY61" fmla="*/ 373711 h 3991555"/>
                <a:gd name="connsiteX62" fmla="*/ 238539 w 397565"/>
                <a:gd name="connsiteY62" fmla="*/ 262393 h 3991555"/>
                <a:gd name="connsiteX63" fmla="*/ 349857 w 397565"/>
                <a:gd name="connsiteY63" fmla="*/ 246490 h 3991555"/>
                <a:gd name="connsiteX64" fmla="*/ 326003 w 397565"/>
                <a:gd name="connsiteY64" fmla="*/ 206734 h 3991555"/>
                <a:gd name="connsiteX65" fmla="*/ 397565 w 397565"/>
                <a:gd name="connsiteY65" fmla="*/ 190831 h 3991555"/>
                <a:gd name="connsiteX66" fmla="*/ 397565 w 397565"/>
                <a:gd name="connsiteY66" fmla="*/ 190831 h 3991555"/>
                <a:gd name="connsiteX67" fmla="*/ 310101 w 397565"/>
                <a:gd name="connsiteY67" fmla="*/ 135172 h 3991555"/>
                <a:gd name="connsiteX68" fmla="*/ 246490 w 397565"/>
                <a:gd name="connsiteY68" fmla="*/ 135172 h 3991555"/>
                <a:gd name="connsiteX69" fmla="*/ 294198 w 397565"/>
                <a:gd name="connsiteY69" fmla="*/ 79513 h 3991555"/>
                <a:gd name="connsiteX70" fmla="*/ 238539 w 397565"/>
                <a:gd name="connsiteY70" fmla="*/ 39756 h 3991555"/>
                <a:gd name="connsiteX71" fmla="*/ 190831 w 397565"/>
                <a:gd name="connsiteY71" fmla="*/ 0 h 3991555"/>
                <a:gd name="connsiteX72" fmla="*/ 0 w 397565"/>
                <a:gd name="connsiteY72"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238539 w 397565"/>
                <a:gd name="connsiteY35" fmla="*/ 1940118 h 3991555"/>
                <a:gd name="connsiteX36" fmla="*/ 286247 w 397565"/>
                <a:gd name="connsiteY36" fmla="*/ 1892410 h 3991555"/>
                <a:gd name="connsiteX37" fmla="*/ 116619 w 397565"/>
                <a:gd name="connsiteY37" fmla="*/ 1886612 h 3991555"/>
                <a:gd name="connsiteX38" fmla="*/ 121920 w 397565"/>
                <a:gd name="connsiteY38" fmla="*/ 1832610 h 3991555"/>
                <a:gd name="connsiteX39" fmla="*/ 159026 w 397565"/>
                <a:gd name="connsiteY39" fmla="*/ 1781092 h 3991555"/>
                <a:gd name="connsiteX40" fmla="*/ 198783 w 397565"/>
                <a:gd name="connsiteY40" fmla="*/ 1733384 h 3991555"/>
                <a:gd name="connsiteX41" fmla="*/ 174929 w 397565"/>
                <a:gd name="connsiteY41" fmla="*/ 1685676 h 3991555"/>
                <a:gd name="connsiteX42" fmla="*/ 190831 w 397565"/>
                <a:gd name="connsiteY42" fmla="*/ 1661822 h 3991555"/>
                <a:gd name="connsiteX43" fmla="*/ 190831 w 397565"/>
                <a:gd name="connsiteY43" fmla="*/ 1661822 h 3991555"/>
                <a:gd name="connsiteX44" fmla="*/ 222637 w 397565"/>
                <a:gd name="connsiteY44" fmla="*/ 1574358 h 3991555"/>
                <a:gd name="connsiteX45" fmla="*/ 190831 w 397565"/>
                <a:gd name="connsiteY45" fmla="*/ 1534602 h 3991555"/>
                <a:gd name="connsiteX46" fmla="*/ 190831 w 397565"/>
                <a:gd name="connsiteY46" fmla="*/ 1510748 h 3991555"/>
                <a:gd name="connsiteX47" fmla="*/ 151075 w 397565"/>
                <a:gd name="connsiteY47" fmla="*/ 1455089 h 3991555"/>
                <a:gd name="connsiteX48" fmla="*/ 143123 w 397565"/>
                <a:gd name="connsiteY48" fmla="*/ 1399429 h 3991555"/>
                <a:gd name="connsiteX49" fmla="*/ 159026 w 397565"/>
                <a:gd name="connsiteY49" fmla="*/ 1304014 h 3991555"/>
                <a:gd name="connsiteX50" fmla="*/ 222637 w 397565"/>
                <a:gd name="connsiteY50" fmla="*/ 1248355 h 3991555"/>
                <a:gd name="connsiteX51" fmla="*/ 222637 w 397565"/>
                <a:gd name="connsiteY51" fmla="*/ 1152939 h 3991555"/>
                <a:gd name="connsiteX52" fmla="*/ 230588 w 397565"/>
                <a:gd name="connsiteY52" fmla="*/ 1065475 h 3991555"/>
                <a:gd name="connsiteX53" fmla="*/ 206734 w 397565"/>
                <a:gd name="connsiteY53" fmla="*/ 993913 h 3991555"/>
                <a:gd name="connsiteX54" fmla="*/ 166977 w 397565"/>
                <a:gd name="connsiteY54" fmla="*/ 930302 h 3991555"/>
                <a:gd name="connsiteX55" fmla="*/ 214685 w 397565"/>
                <a:gd name="connsiteY55" fmla="*/ 882595 h 3991555"/>
                <a:gd name="connsiteX56" fmla="*/ 206734 w 397565"/>
                <a:gd name="connsiteY56" fmla="*/ 811033 h 3991555"/>
                <a:gd name="connsiteX57" fmla="*/ 246490 w 397565"/>
                <a:gd name="connsiteY57" fmla="*/ 707666 h 3991555"/>
                <a:gd name="connsiteX58" fmla="*/ 198783 w 397565"/>
                <a:gd name="connsiteY58" fmla="*/ 644056 h 3991555"/>
                <a:gd name="connsiteX59" fmla="*/ 238539 w 397565"/>
                <a:gd name="connsiteY59" fmla="*/ 540689 h 3991555"/>
                <a:gd name="connsiteX60" fmla="*/ 238539 w 397565"/>
                <a:gd name="connsiteY60" fmla="*/ 477078 h 3991555"/>
                <a:gd name="connsiteX61" fmla="*/ 270344 w 397565"/>
                <a:gd name="connsiteY61" fmla="*/ 373711 h 3991555"/>
                <a:gd name="connsiteX62" fmla="*/ 238539 w 397565"/>
                <a:gd name="connsiteY62" fmla="*/ 262393 h 3991555"/>
                <a:gd name="connsiteX63" fmla="*/ 349857 w 397565"/>
                <a:gd name="connsiteY63" fmla="*/ 246490 h 3991555"/>
                <a:gd name="connsiteX64" fmla="*/ 326003 w 397565"/>
                <a:gd name="connsiteY64" fmla="*/ 206734 h 3991555"/>
                <a:gd name="connsiteX65" fmla="*/ 397565 w 397565"/>
                <a:gd name="connsiteY65" fmla="*/ 190831 h 3991555"/>
                <a:gd name="connsiteX66" fmla="*/ 397565 w 397565"/>
                <a:gd name="connsiteY66" fmla="*/ 190831 h 3991555"/>
                <a:gd name="connsiteX67" fmla="*/ 310101 w 397565"/>
                <a:gd name="connsiteY67" fmla="*/ 135172 h 3991555"/>
                <a:gd name="connsiteX68" fmla="*/ 246490 w 397565"/>
                <a:gd name="connsiteY68" fmla="*/ 135172 h 3991555"/>
                <a:gd name="connsiteX69" fmla="*/ 294198 w 397565"/>
                <a:gd name="connsiteY69" fmla="*/ 79513 h 3991555"/>
                <a:gd name="connsiteX70" fmla="*/ 238539 w 397565"/>
                <a:gd name="connsiteY70" fmla="*/ 39756 h 3991555"/>
                <a:gd name="connsiteX71" fmla="*/ 190831 w 397565"/>
                <a:gd name="connsiteY71" fmla="*/ 0 h 3991555"/>
                <a:gd name="connsiteX72" fmla="*/ 0 w 397565"/>
                <a:gd name="connsiteY72"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238539 w 397565"/>
                <a:gd name="connsiteY35" fmla="*/ 1940118 h 3991555"/>
                <a:gd name="connsiteX36" fmla="*/ 122417 w 397565"/>
                <a:gd name="connsiteY36" fmla="*/ 1949560 h 3991555"/>
                <a:gd name="connsiteX37" fmla="*/ 116619 w 397565"/>
                <a:gd name="connsiteY37" fmla="*/ 1886612 h 3991555"/>
                <a:gd name="connsiteX38" fmla="*/ 121920 w 397565"/>
                <a:gd name="connsiteY38" fmla="*/ 1832610 h 3991555"/>
                <a:gd name="connsiteX39" fmla="*/ 159026 w 397565"/>
                <a:gd name="connsiteY39" fmla="*/ 1781092 h 3991555"/>
                <a:gd name="connsiteX40" fmla="*/ 198783 w 397565"/>
                <a:gd name="connsiteY40" fmla="*/ 1733384 h 3991555"/>
                <a:gd name="connsiteX41" fmla="*/ 174929 w 397565"/>
                <a:gd name="connsiteY41" fmla="*/ 1685676 h 3991555"/>
                <a:gd name="connsiteX42" fmla="*/ 190831 w 397565"/>
                <a:gd name="connsiteY42" fmla="*/ 1661822 h 3991555"/>
                <a:gd name="connsiteX43" fmla="*/ 190831 w 397565"/>
                <a:gd name="connsiteY43" fmla="*/ 1661822 h 3991555"/>
                <a:gd name="connsiteX44" fmla="*/ 222637 w 397565"/>
                <a:gd name="connsiteY44" fmla="*/ 1574358 h 3991555"/>
                <a:gd name="connsiteX45" fmla="*/ 190831 w 397565"/>
                <a:gd name="connsiteY45" fmla="*/ 1534602 h 3991555"/>
                <a:gd name="connsiteX46" fmla="*/ 190831 w 397565"/>
                <a:gd name="connsiteY46" fmla="*/ 1510748 h 3991555"/>
                <a:gd name="connsiteX47" fmla="*/ 151075 w 397565"/>
                <a:gd name="connsiteY47" fmla="*/ 1455089 h 3991555"/>
                <a:gd name="connsiteX48" fmla="*/ 143123 w 397565"/>
                <a:gd name="connsiteY48" fmla="*/ 1399429 h 3991555"/>
                <a:gd name="connsiteX49" fmla="*/ 159026 w 397565"/>
                <a:gd name="connsiteY49" fmla="*/ 1304014 h 3991555"/>
                <a:gd name="connsiteX50" fmla="*/ 222637 w 397565"/>
                <a:gd name="connsiteY50" fmla="*/ 1248355 h 3991555"/>
                <a:gd name="connsiteX51" fmla="*/ 222637 w 397565"/>
                <a:gd name="connsiteY51" fmla="*/ 1152939 h 3991555"/>
                <a:gd name="connsiteX52" fmla="*/ 230588 w 397565"/>
                <a:gd name="connsiteY52" fmla="*/ 1065475 h 3991555"/>
                <a:gd name="connsiteX53" fmla="*/ 206734 w 397565"/>
                <a:gd name="connsiteY53" fmla="*/ 993913 h 3991555"/>
                <a:gd name="connsiteX54" fmla="*/ 166977 w 397565"/>
                <a:gd name="connsiteY54" fmla="*/ 930302 h 3991555"/>
                <a:gd name="connsiteX55" fmla="*/ 214685 w 397565"/>
                <a:gd name="connsiteY55" fmla="*/ 882595 h 3991555"/>
                <a:gd name="connsiteX56" fmla="*/ 206734 w 397565"/>
                <a:gd name="connsiteY56" fmla="*/ 811033 h 3991555"/>
                <a:gd name="connsiteX57" fmla="*/ 246490 w 397565"/>
                <a:gd name="connsiteY57" fmla="*/ 707666 h 3991555"/>
                <a:gd name="connsiteX58" fmla="*/ 198783 w 397565"/>
                <a:gd name="connsiteY58" fmla="*/ 644056 h 3991555"/>
                <a:gd name="connsiteX59" fmla="*/ 238539 w 397565"/>
                <a:gd name="connsiteY59" fmla="*/ 540689 h 3991555"/>
                <a:gd name="connsiteX60" fmla="*/ 238539 w 397565"/>
                <a:gd name="connsiteY60" fmla="*/ 477078 h 3991555"/>
                <a:gd name="connsiteX61" fmla="*/ 270344 w 397565"/>
                <a:gd name="connsiteY61" fmla="*/ 373711 h 3991555"/>
                <a:gd name="connsiteX62" fmla="*/ 238539 w 397565"/>
                <a:gd name="connsiteY62" fmla="*/ 262393 h 3991555"/>
                <a:gd name="connsiteX63" fmla="*/ 349857 w 397565"/>
                <a:gd name="connsiteY63" fmla="*/ 246490 h 3991555"/>
                <a:gd name="connsiteX64" fmla="*/ 326003 w 397565"/>
                <a:gd name="connsiteY64" fmla="*/ 206734 h 3991555"/>
                <a:gd name="connsiteX65" fmla="*/ 397565 w 397565"/>
                <a:gd name="connsiteY65" fmla="*/ 190831 h 3991555"/>
                <a:gd name="connsiteX66" fmla="*/ 397565 w 397565"/>
                <a:gd name="connsiteY66" fmla="*/ 190831 h 3991555"/>
                <a:gd name="connsiteX67" fmla="*/ 310101 w 397565"/>
                <a:gd name="connsiteY67" fmla="*/ 135172 h 3991555"/>
                <a:gd name="connsiteX68" fmla="*/ 246490 w 397565"/>
                <a:gd name="connsiteY68" fmla="*/ 135172 h 3991555"/>
                <a:gd name="connsiteX69" fmla="*/ 294198 w 397565"/>
                <a:gd name="connsiteY69" fmla="*/ 79513 h 3991555"/>
                <a:gd name="connsiteX70" fmla="*/ 238539 w 397565"/>
                <a:gd name="connsiteY70" fmla="*/ 39756 h 3991555"/>
                <a:gd name="connsiteX71" fmla="*/ 190831 w 397565"/>
                <a:gd name="connsiteY71" fmla="*/ 0 h 3991555"/>
                <a:gd name="connsiteX72" fmla="*/ 0 w 397565"/>
                <a:gd name="connsiteY72"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238539 w 397565"/>
                <a:gd name="connsiteY35" fmla="*/ 194011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310101 w 397565"/>
                <a:gd name="connsiteY34" fmla="*/ 197987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310101 w 397565"/>
                <a:gd name="connsiteY33" fmla="*/ 197987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165321 w 397565"/>
                <a:gd name="connsiteY33" fmla="*/ 202940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165321 w 397565"/>
                <a:gd name="connsiteY33" fmla="*/ 202940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165321 w 397565"/>
                <a:gd name="connsiteY33" fmla="*/ 202940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165321 w 397565"/>
                <a:gd name="connsiteY33" fmla="*/ 202940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397565"/>
                <a:gd name="connsiteY0" fmla="*/ 0 h 3991555"/>
                <a:gd name="connsiteX1" fmla="*/ 0 w 397565"/>
                <a:gd name="connsiteY1" fmla="*/ 3991555 h 3991555"/>
                <a:gd name="connsiteX2" fmla="*/ 182880 w 397565"/>
                <a:gd name="connsiteY2" fmla="*/ 3983603 h 3991555"/>
                <a:gd name="connsiteX3" fmla="*/ 166977 w 397565"/>
                <a:gd name="connsiteY3" fmla="*/ 3912042 h 3991555"/>
                <a:gd name="connsiteX4" fmla="*/ 166977 w 397565"/>
                <a:gd name="connsiteY4" fmla="*/ 3912042 h 3991555"/>
                <a:gd name="connsiteX5" fmla="*/ 151075 w 397565"/>
                <a:gd name="connsiteY5" fmla="*/ 3832529 h 3991555"/>
                <a:gd name="connsiteX6" fmla="*/ 190831 w 397565"/>
                <a:gd name="connsiteY6" fmla="*/ 3784821 h 3991555"/>
                <a:gd name="connsiteX7" fmla="*/ 159026 w 397565"/>
                <a:gd name="connsiteY7" fmla="*/ 3721210 h 3991555"/>
                <a:gd name="connsiteX8" fmla="*/ 159026 w 397565"/>
                <a:gd name="connsiteY8" fmla="*/ 3681454 h 3991555"/>
                <a:gd name="connsiteX9" fmla="*/ 127221 w 397565"/>
                <a:gd name="connsiteY9" fmla="*/ 3641697 h 3991555"/>
                <a:gd name="connsiteX10" fmla="*/ 151075 w 397565"/>
                <a:gd name="connsiteY10" fmla="*/ 3601941 h 3991555"/>
                <a:gd name="connsiteX11" fmla="*/ 127221 w 397565"/>
                <a:gd name="connsiteY11" fmla="*/ 3562184 h 3991555"/>
                <a:gd name="connsiteX12" fmla="*/ 151075 w 397565"/>
                <a:gd name="connsiteY12" fmla="*/ 3506525 h 3991555"/>
                <a:gd name="connsiteX13" fmla="*/ 166977 w 397565"/>
                <a:gd name="connsiteY13" fmla="*/ 3434963 h 3991555"/>
                <a:gd name="connsiteX14" fmla="*/ 111318 w 397565"/>
                <a:gd name="connsiteY14" fmla="*/ 3347499 h 3991555"/>
                <a:gd name="connsiteX15" fmla="*/ 111318 w 397565"/>
                <a:gd name="connsiteY15" fmla="*/ 3347499 h 3991555"/>
                <a:gd name="connsiteX16" fmla="*/ 166977 w 397565"/>
                <a:gd name="connsiteY16" fmla="*/ 3212327 h 3991555"/>
                <a:gd name="connsiteX17" fmla="*/ 182880 w 397565"/>
                <a:gd name="connsiteY17" fmla="*/ 3148716 h 3991555"/>
                <a:gd name="connsiteX18" fmla="*/ 182880 w 397565"/>
                <a:gd name="connsiteY18" fmla="*/ 3037398 h 3991555"/>
                <a:gd name="connsiteX19" fmla="*/ 190831 w 397565"/>
                <a:gd name="connsiteY19" fmla="*/ 2918129 h 3991555"/>
                <a:gd name="connsiteX20" fmla="*/ 190831 w 397565"/>
                <a:gd name="connsiteY20" fmla="*/ 2838616 h 3991555"/>
                <a:gd name="connsiteX21" fmla="*/ 151075 w 397565"/>
                <a:gd name="connsiteY21" fmla="*/ 2782956 h 3991555"/>
                <a:gd name="connsiteX22" fmla="*/ 143123 w 397565"/>
                <a:gd name="connsiteY22" fmla="*/ 2711395 h 3991555"/>
                <a:gd name="connsiteX23" fmla="*/ 119270 w 397565"/>
                <a:gd name="connsiteY23" fmla="*/ 2671638 h 3991555"/>
                <a:gd name="connsiteX24" fmla="*/ 159026 w 397565"/>
                <a:gd name="connsiteY24" fmla="*/ 2592125 h 3991555"/>
                <a:gd name="connsiteX25" fmla="*/ 182880 w 397565"/>
                <a:gd name="connsiteY25" fmla="*/ 2504661 h 3991555"/>
                <a:gd name="connsiteX26" fmla="*/ 174929 w 397565"/>
                <a:gd name="connsiteY26" fmla="*/ 2409245 h 3991555"/>
                <a:gd name="connsiteX27" fmla="*/ 182880 w 397565"/>
                <a:gd name="connsiteY27" fmla="*/ 2337683 h 3991555"/>
                <a:gd name="connsiteX28" fmla="*/ 159026 w 397565"/>
                <a:gd name="connsiteY28" fmla="*/ 2226365 h 3991555"/>
                <a:gd name="connsiteX29" fmla="*/ 159026 w 397565"/>
                <a:gd name="connsiteY29" fmla="*/ 2122998 h 3991555"/>
                <a:gd name="connsiteX30" fmla="*/ 174929 w 397565"/>
                <a:gd name="connsiteY30" fmla="*/ 2059388 h 3991555"/>
                <a:gd name="connsiteX31" fmla="*/ 174929 w 397565"/>
                <a:gd name="connsiteY31" fmla="*/ 2043485 h 3991555"/>
                <a:gd name="connsiteX32" fmla="*/ 286247 w 397565"/>
                <a:gd name="connsiteY32" fmla="*/ 2027582 h 3991555"/>
                <a:gd name="connsiteX33" fmla="*/ 165321 w 397565"/>
                <a:gd name="connsiteY33" fmla="*/ 2029405 h 3991555"/>
                <a:gd name="connsiteX34" fmla="*/ 131031 w 397565"/>
                <a:gd name="connsiteY34" fmla="*/ 2010355 h 3991555"/>
                <a:gd name="connsiteX35" fmla="*/ 112809 w 397565"/>
                <a:gd name="connsiteY35" fmla="*/ 1997268 h 3991555"/>
                <a:gd name="connsiteX36" fmla="*/ 122417 w 397565"/>
                <a:gd name="connsiteY36" fmla="*/ 1949560 h 3991555"/>
                <a:gd name="connsiteX37" fmla="*/ 121920 w 397565"/>
                <a:gd name="connsiteY37" fmla="*/ 1899699 h 3991555"/>
                <a:gd name="connsiteX38" fmla="*/ 116619 w 397565"/>
                <a:gd name="connsiteY38" fmla="*/ 1886612 h 3991555"/>
                <a:gd name="connsiteX39" fmla="*/ 121920 w 397565"/>
                <a:gd name="connsiteY39" fmla="*/ 1832610 h 3991555"/>
                <a:gd name="connsiteX40" fmla="*/ 159026 w 397565"/>
                <a:gd name="connsiteY40" fmla="*/ 1781092 h 3991555"/>
                <a:gd name="connsiteX41" fmla="*/ 198783 w 397565"/>
                <a:gd name="connsiteY41" fmla="*/ 1733384 h 3991555"/>
                <a:gd name="connsiteX42" fmla="*/ 174929 w 397565"/>
                <a:gd name="connsiteY42" fmla="*/ 1685676 h 3991555"/>
                <a:gd name="connsiteX43" fmla="*/ 190831 w 397565"/>
                <a:gd name="connsiteY43" fmla="*/ 1661822 h 3991555"/>
                <a:gd name="connsiteX44" fmla="*/ 190831 w 397565"/>
                <a:gd name="connsiteY44" fmla="*/ 1661822 h 3991555"/>
                <a:gd name="connsiteX45" fmla="*/ 222637 w 397565"/>
                <a:gd name="connsiteY45" fmla="*/ 1574358 h 3991555"/>
                <a:gd name="connsiteX46" fmla="*/ 190831 w 397565"/>
                <a:gd name="connsiteY46" fmla="*/ 1534602 h 3991555"/>
                <a:gd name="connsiteX47" fmla="*/ 190831 w 397565"/>
                <a:gd name="connsiteY47" fmla="*/ 1510748 h 3991555"/>
                <a:gd name="connsiteX48" fmla="*/ 151075 w 397565"/>
                <a:gd name="connsiteY48" fmla="*/ 1455089 h 3991555"/>
                <a:gd name="connsiteX49" fmla="*/ 143123 w 397565"/>
                <a:gd name="connsiteY49" fmla="*/ 1399429 h 3991555"/>
                <a:gd name="connsiteX50" fmla="*/ 159026 w 397565"/>
                <a:gd name="connsiteY50" fmla="*/ 1304014 h 3991555"/>
                <a:gd name="connsiteX51" fmla="*/ 222637 w 397565"/>
                <a:gd name="connsiteY51" fmla="*/ 1248355 h 3991555"/>
                <a:gd name="connsiteX52" fmla="*/ 222637 w 397565"/>
                <a:gd name="connsiteY52" fmla="*/ 1152939 h 3991555"/>
                <a:gd name="connsiteX53" fmla="*/ 230588 w 397565"/>
                <a:gd name="connsiteY53" fmla="*/ 1065475 h 3991555"/>
                <a:gd name="connsiteX54" fmla="*/ 206734 w 397565"/>
                <a:gd name="connsiteY54" fmla="*/ 993913 h 3991555"/>
                <a:gd name="connsiteX55" fmla="*/ 166977 w 397565"/>
                <a:gd name="connsiteY55" fmla="*/ 930302 h 3991555"/>
                <a:gd name="connsiteX56" fmla="*/ 214685 w 397565"/>
                <a:gd name="connsiteY56" fmla="*/ 882595 h 3991555"/>
                <a:gd name="connsiteX57" fmla="*/ 206734 w 397565"/>
                <a:gd name="connsiteY57" fmla="*/ 811033 h 3991555"/>
                <a:gd name="connsiteX58" fmla="*/ 246490 w 397565"/>
                <a:gd name="connsiteY58" fmla="*/ 707666 h 3991555"/>
                <a:gd name="connsiteX59" fmla="*/ 198783 w 397565"/>
                <a:gd name="connsiteY59" fmla="*/ 644056 h 3991555"/>
                <a:gd name="connsiteX60" fmla="*/ 238539 w 397565"/>
                <a:gd name="connsiteY60" fmla="*/ 540689 h 3991555"/>
                <a:gd name="connsiteX61" fmla="*/ 238539 w 397565"/>
                <a:gd name="connsiteY61" fmla="*/ 477078 h 3991555"/>
                <a:gd name="connsiteX62" fmla="*/ 270344 w 397565"/>
                <a:gd name="connsiteY62" fmla="*/ 373711 h 3991555"/>
                <a:gd name="connsiteX63" fmla="*/ 238539 w 397565"/>
                <a:gd name="connsiteY63" fmla="*/ 262393 h 3991555"/>
                <a:gd name="connsiteX64" fmla="*/ 349857 w 397565"/>
                <a:gd name="connsiteY64" fmla="*/ 246490 h 3991555"/>
                <a:gd name="connsiteX65" fmla="*/ 326003 w 397565"/>
                <a:gd name="connsiteY65" fmla="*/ 206734 h 3991555"/>
                <a:gd name="connsiteX66" fmla="*/ 397565 w 397565"/>
                <a:gd name="connsiteY66" fmla="*/ 190831 h 3991555"/>
                <a:gd name="connsiteX67" fmla="*/ 397565 w 397565"/>
                <a:gd name="connsiteY67" fmla="*/ 190831 h 3991555"/>
                <a:gd name="connsiteX68" fmla="*/ 310101 w 397565"/>
                <a:gd name="connsiteY68" fmla="*/ 135172 h 3991555"/>
                <a:gd name="connsiteX69" fmla="*/ 246490 w 397565"/>
                <a:gd name="connsiteY69" fmla="*/ 135172 h 3991555"/>
                <a:gd name="connsiteX70" fmla="*/ 294198 w 397565"/>
                <a:gd name="connsiteY70" fmla="*/ 79513 h 3991555"/>
                <a:gd name="connsiteX71" fmla="*/ 238539 w 397565"/>
                <a:gd name="connsiteY71" fmla="*/ 39756 h 3991555"/>
                <a:gd name="connsiteX72" fmla="*/ 190831 w 397565"/>
                <a:gd name="connsiteY72" fmla="*/ 0 h 3991555"/>
                <a:gd name="connsiteX73" fmla="*/ 0 w 397565"/>
                <a:gd name="connsiteY73" fmla="*/ 0 h 3991555"/>
                <a:gd name="connsiteX0" fmla="*/ 0 w 400759"/>
                <a:gd name="connsiteY0" fmla="*/ 0 h 3991555"/>
                <a:gd name="connsiteX1" fmla="*/ 0 w 400759"/>
                <a:gd name="connsiteY1" fmla="*/ 3991555 h 3991555"/>
                <a:gd name="connsiteX2" fmla="*/ 182880 w 400759"/>
                <a:gd name="connsiteY2" fmla="*/ 3983603 h 3991555"/>
                <a:gd name="connsiteX3" fmla="*/ 166977 w 400759"/>
                <a:gd name="connsiteY3" fmla="*/ 3912042 h 3991555"/>
                <a:gd name="connsiteX4" fmla="*/ 166977 w 400759"/>
                <a:gd name="connsiteY4" fmla="*/ 3912042 h 3991555"/>
                <a:gd name="connsiteX5" fmla="*/ 151075 w 400759"/>
                <a:gd name="connsiteY5" fmla="*/ 3832529 h 3991555"/>
                <a:gd name="connsiteX6" fmla="*/ 190831 w 400759"/>
                <a:gd name="connsiteY6" fmla="*/ 3784821 h 3991555"/>
                <a:gd name="connsiteX7" fmla="*/ 159026 w 400759"/>
                <a:gd name="connsiteY7" fmla="*/ 3721210 h 3991555"/>
                <a:gd name="connsiteX8" fmla="*/ 159026 w 400759"/>
                <a:gd name="connsiteY8" fmla="*/ 3681454 h 3991555"/>
                <a:gd name="connsiteX9" fmla="*/ 127221 w 400759"/>
                <a:gd name="connsiteY9" fmla="*/ 3641697 h 3991555"/>
                <a:gd name="connsiteX10" fmla="*/ 151075 w 400759"/>
                <a:gd name="connsiteY10" fmla="*/ 3601941 h 3991555"/>
                <a:gd name="connsiteX11" fmla="*/ 127221 w 400759"/>
                <a:gd name="connsiteY11" fmla="*/ 3562184 h 3991555"/>
                <a:gd name="connsiteX12" fmla="*/ 151075 w 400759"/>
                <a:gd name="connsiteY12" fmla="*/ 3506525 h 3991555"/>
                <a:gd name="connsiteX13" fmla="*/ 166977 w 400759"/>
                <a:gd name="connsiteY13" fmla="*/ 3434963 h 3991555"/>
                <a:gd name="connsiteX14" fmla="*/ 111318 w 400759"/>
                <a:gd name="connsiteY14" fmla="*/ 3347499 h 3991555"/>
                <a:gd name="connsiteX15" fmla="*/ 111318 w 400759"/>
                <a:gd name="connsiteY15" fmla="*/ 3347499 h 3991555"/>
                <a:gd name="connsiteX16" fmla="*/ 166977 w 400759"/>
                <a:gd name="connsiteY16" fmla="*/ 3212327 h 3991555"/>
                <a:gd name="connsiteX17" fmla="*/ 182880 w 400759"/>
                <a:gd name="connsiteY17" fmla="*/ 3148716 h 3991555"/>
                <a:gd name="connsiteX18" fmla="*/ 182880 w 400759"/>
                <a:gd name="connsiteY18" fmla="*/ 3037398 h 3991555"/>
                <a:gd name="connsiteX19" fmla="*/ 190831 w 400759"/>
                <a:gd name="connsiteY19" fmla="*/ 2918129 h 3991555"/>
                <a:gd name="connsiteX20" fmla="*/ 190831 w 400759"/>
                <a:gd name="connsiteY20" fmla="*/ 2838616 h 3991555"/>
                <a:gd name="connsiteX21" fmla="*/ 151075 w 400759"/>
                <a:gd name="connsiteY21" fmla="*/ 2782956 h 3991555"/>
                <a:gd name="connsiteX22" fmla="*/ 143123 w 400759"/>
                <a:gd name="connsiteY22" fmla="*/ 2711395 h 3991555"/>
                <a:gd name="connsiteX23" fmla="*/ 119270 w 400759"/>
                <a:gd name="connsiteY23" fmla="*/ 2671638 h 3991555"/>
                <a:gd name="connsiteX24" fmla="*/ 159026 w 400759"/>
                <a:gd name="connsiteY24" fmla="*/ 2592125 h 3991555"/>
                <a:gd name="connsiteX25" fmla="*/ 182880 w 400759"/>
                <a:gd name="connsiteY25" fmla="*/ 2504661 h 3991555"/>
                <a:gd name="connsiteX26" fmla="*/ 174929 w 400759"/>
                <a:gd name="connsiteY26" fmla="*/ 2409245 h 3991555"/>
                <a:gd name="connsiteX27" fmla="*/ 182880 w 400759"/>
                <a:gd name="connsiteY27" fmla="*/ 2337683 h 3991555"/>
                <a:gd name="connsiteX28" fmla="*/ 159026 w 400759"/>
                <a:gd name="connsiteY28" fmla="*/ 2226365 h 3991555"/>
                <a:gd name="connsiteX29" fmla="*/ 159026 w 400759"/>
                <a:gd name="connsiteY29" fmla="*/ 2122998 h 3991555"/>
                <a:gd name="connsiteX30" fmla="*/ 174929 w 400759"/>
                <a:gd name="connsiteY30" fmla="*/ 2059388 h 3991555"/>
                <a:gd name="connsiteX31" fmla="*/ 174929 w 400759"/>
                <a:gd name="connsiteY31" fmla="*/ 2043485 h 3991555"/>
                <a:gd name="connsiteX32" fmla="*/ 286247 w 400759"/>
                <a:gd name="connsiteY32" fmla="*/ 2027582 h 3991555"/>
                <a:gd name="connsiteX33" fmla="*/ 165321 w 400759"/>
                <a:gd name="connsiteY33" fmla="*/ 2029405 h 3991555"/>
                <a:gd name="connsiteX34" fmla="*/ 131031 w 400759"/>
                <a:gd name="connsiteY34" fmla="*/ 2010355 h 3991555"/>
                <a:gd name="connsiteX35" fmla="*/ 112809 w 400759"/>
                <a:gd name="connsiteY35" fmla="*/ 1997268 h 3991555"/>
                <a:gd name="connsiteX36" fmla="*/ 122417 w 400759"/>
                <a:gd name="connsiteY36" fmla="*/ 1949560 h 3991555"/>
                <a:gd name="connsiteX37" fmla="*/ 121920 w 400759"/>
                <a:gd name="connsiteY37" fmla="*/ 1899699 h 3991555"/>
                <a:gd name="connsiteX38" fmla="*/ 116619 w 400759"/>
                <a:gd name="connsiteY38" fmla="*/ 1886612 h 3991555"/>
                <a:gd name="connsiteX39" fmla="*/ 121920 w 400759"/>
                <a:gd name="connsiteY39" fmla="*/ 1832610 h 3991555"/>
                <a:gd name="connsiteX40" fmla="*/ 159026 w 400759"/>
                <a:gd name="connsiteY40" fmla="*/ 1781092 h 3991555"/>
                <a:gd name="connsiteX41" fmla="*/ 198783 w 400759"/>
                <a:gd name="connsiteY41" fmla="*/ 1733384 h 3991555"/>
                <a:gd name="connsiteX42" fmla="*/ 174929 w 400759"/>
                <a:gd name="connsiteY42" fmla="*/ 1685676 h 3991555"/>
                <a:gd name="connsiteX43" fmla="*/ 190831 w 400759"/>
                <a:gd name="connsiteY43" fmla="*/ 1661822 h 3991555"/>
                <a:gd name="connsiteX44" fmla="*/ 190831 w 400759"/>
                <a:gd name="connsiteY44" fmla="*/ 1661822 h 3991555"/>
                <a:gd name="connsiteX45" fmla="*/ 222637 w 400759"/>
                <a:gd name="connsiteY45" fmla="*/ 1574358 h 3991555"/>
                <a:gd name="connsiteX46" fmla="*/ 190831 w 400759"/>
                <a:gd name="connsiteY46" fmla="*/ 1534602 h 3991555"/>
                <a:gd name="connsiteX47" fmla="*/ 190831 w 400759"/>
                <a:gd name="connsiteY47" fmla="*/ 1510748 h 3991555"/>
                <a:gd name="connsiteX48" fmla="*/ 151075 w 400759"/>
                <a:gd name="connsiteY48" fmla="*/ 1455089 h 3991555"/>
                <a:gd name="connsiteX49" fmla="*/ 143123 w 400759"/>
                <a:gd name="connsiteY49" fmla="*/ 1399429 h 3991555"/>
                <a:gd name="connsiteX50" fmla="*/ 159026 w 400759"/>
                <a:gd name="connsiteY50" fmla="*/ 1304014 h 3991555"/>
                <a:gd name="connsiteX51" fmla="*/ 222637 w 400759"/>
                <a:gd name="connsiteY51" fmla="*/ 1248355 h 3991555"/>
                <a:gd name="connsiteX52" fmla="*/ 222637 w 400759"/>
                <a:gd name="connsiteY52" fmla="*/ 1152939 h 3991555"/>
                <a:gd name="connsiteX53" fmla="*/ 230588 w 400759"/>
                <a:gd name="connsiteY53" fmla="*/ 1065475 h 3991555"/>
                <a:gd name="connsiteX54" fmla="*/ 206734 w 400759"/>
                <a:gd name="connsiteY54" fmla="*/ 993913 h 3991555"/>
                <a:gd name="connsiteX55" fmla="*/ 166977 w 400759"/>
                <a:gd name="connsiteY55" fmla="*/ 930302 h 3991555"/>
                <a:gd name="connsiteX56" fmla="*/ 214685 w 400759"/>
                <a:gd name="connsiteY56" fmla="*/ 882595 h 3991555"/>
                <a:gd name="connsiteX57" fmla="*/ 206734 w 400759"/>
                <a:gd name="connsiteY57" fmla="*/ 811033 h 3991555"/>
                <a:gd name="connsiteX58" fmla="*/ 246490 w 400759"/>
                <a:gd name="connsiteY58" fmla="*/ 707666 h 3991555"/>
                <a:gd name="connsiteX59" fmla="*/ 198783 w 400759"/>
                <a:gd name="connsiteY59" fmla="*/ 644056 h 3991555"/>
                <a:gd name="connsiteX60" fmla="*/ 238539 w 400759"/>
                <a:gd name="connsiteY60" fmla="*/ 540689 h 3991555"/>
                <a:gd name="connsiteX61" fmla="*/ 238539 w 400759"/>
                <a:gd name="connsiteY61" fmla="*/ 477078 h 3991555"/>
                <a:gd name="connsiteX62" fmla="*/ 270344 w 400759"/>
                <a:gd name="connsiteY62" fmla="*/ 373711 h 3991555"/>
                <a:gd name="connsiteX63" fmla="*/ 238539 w 400759"/>
                <a:gd name="connsiteY63" fmla="*/ 262393 h 3991555"/>
                <a:gd name="connsiteX64" fmla="*/ 349857 w 400759"/>
                <a:gd name="connsiteY64" fmla="*/ 246490 h 3991555"/>
                <a:gd name="connsiteX65" fmla="*/ 326003 w 400759"/>
                <a:gd name="connsiteY65" fmla="*/ 206734 h 3991555"/>
                <a:gd name="connsiteX66" fmla="*/ 397565 w 400759"/>
                <a:gd name="connsiteY66" fmla="*/ 190831 h 3991555"/>
                <a:gd name="connsiteX67" fmla="*/ 215552 w 400759"/>
                <a:gd name="connsiteY67" fmla="*/ 190831 h 3991555"/>
                <a:gd name="connsiteX68" fmla="*/ 310101 w 400759"/>
                <a:gd name="connsiteY68" fmla="*/ 135172 h 3991555"/>
                <a:gd name="connsiteX69" fmla="*/ 246490 w 400759"/>
                <a:gd name="connsiteY69" fmla="*/ 135172 h 3991555"/>
                <a:gd name="connsiteX70" fmla="*/ 294198 w 400759"/>
                <a:gd name="connsiteY70" fmla="*/ 79513 h 3991555"/>
                <a:gd name="connsiteX71" fmla="*/ 238539 w 400759"/>
                <a:gd name="connsiteY71" fmla="*/ 39756 h 3991555"/>
                <a:gd name="connsiteX72" fmla="*/ 190831 w 400759"/>
                <a:gd name="connsiteY72" fmla="*/ 0 h 3991555"/>
                <a:gd name="connsiteX73" fmla="*/ 0 w 400759"/>
                <a:gd name="connsiteY73" fmla="*/ 0 h 3991555"/>
                <a:gd name="connsiteX0" fmla="*/ 0 w 400759"/>
                <a:gd name="connsiteY0" fmla="*/ 0 h 3991555"/>
                <a:gd name="connsiteX1" fmla="*/ 0 w 400759"/>
                <a:gd name="connsiteY1" fmla="*/ 3991555 h 3991555"/>
                <a:gd name="connsiteX2" fmla="*/ 182880 w 400759"/>
                <a:gd name="connsiteY2" fmla="*/ 3983603 h 3991555"/>
                <a:gd name="connsiteX3" fmla="*/ 166977 w 400759"/>
                <a:gd name="connsiteY3" fmla="*/ 3912042 h 3991555"/>
                <a:gd name="connsiteX4" fmla="*/ 166977 w 400759"/>
                <a:gd name="connsiteY4" fmla="*/ 3912042 h 3991555"/>
                <a:gd name="connsiteX5" fmla="*/ 151075 w 400759"/>
                <a:gd name="connsiteY5" fmla="*/ 3832529 h 3991555"/>
                <a:gd name="connsiteX6" fmla="*/ 190831 w 400759"/>
                <a:gd name="connsiteY6" fmla="*/ 3784821 h 3991555"/>
                <a:gd name="connsiteX7" fmla="*/ 159026 w 400759"/>
                <a:gd name="connsiteY7" fmla="*/ 3721210 h 3991555"/>
                <a:gd name="connsiteX8" fmla="*/ 159026 w 400759"/>
                <a:gd name="connsiteY8" fmla="*/ 3681454 h 3991555"/>
                <a:gd name="connsiteX9" fmla="*/ 127221 w 400759"/>
                <a:gd name="connsiteY9" fmla="*/ 3641697 h 3991555"/>
                <a:gd name="connsiteX10" fmla="*/ 151075 w 400759"/>
                <a:gd name="connsiteY10" fmla="*/ 3601941 h 3991555"/>
                <a:gd name="connsiteX11" fmla="*/ 127221 w 400759"/>
                <a:gd name="connsiteY11" fmla="*/ 3562184 h 3991555"/>
                <a:gd name="connsiteX12" fmla="*/ 151075 w 400759"/>
                <a:gd name="connsiteY12" fmla="*/ 3506525 h 3991555"/>
                <a:gd name="connsiteX13" fmla="*/ 166977 w 400759"/>
                <a:gd name="connsiteY13" fmla="*/ 3434963 h 3991555"/>
                <a:gd name="connsiteX14" fmla="*/ 111318 w 400759"/>
                <a:gd name="connsiteY14" fmla="*/ 3347499 h 3991555"/>
                <a:gd name="connsiteX15" fmla="*/ 111318 w 400759"/>
                <a:gd name="connsiteY15" fmla="*/ 3347499 h 3991555"/>
                <a:gd name="connsiteX16" fmla="*/ 166977 w 400759"/>
                <a:gd name="connsiteY16" fmla="*/ 3212327 h 3991555"/>
                <a:gd name="connsiteX17" fmla="*/ 182880 w 400759"/>
                <a:gd name="connsiteY17" fmla="*/ 3148716 h 3991555"/>
                <a:gd name="connsiteX18" fmla="*/ 182880 w 400759"/>
                <a:gd name="connsiteY18" fmla="*/ 3037398 h 3991555"/>
                <a:gd name="connsiteX19" fmla="*/ 190831 w 400759"/>
                <a:gd name="connsiteY19" fmla="*/ 2918129 h 3991555"/>
                <a:gd name="connsiteX20" fmla="*/ 190831 w 400759"/>
                <a:gd name="connsiteY20" fmla="*/ 2838616 h 3991555"/>
                <a:gd name="connsiteX21" fmla="*/ 151075 w 400759"/>
                <a:gd name="connsiteY21" fmla="*/ 2782956 h 3991555"/>
                <a:gd name="connsiteX22" fmla="*/ 143123 w 400759"/>
                <a:gd name="connsiteY22" fmla="*/ 2711395 h 3991555"/>
                <a:gd name="connsiteX23" fmla="*/ 119270 w 400759"/>
                <a:gd name="connsiteY23" fmla="*/ 2671638 h 3991555"/>
                <a:gd name="connsiteX24" fmla="*/ 159026 w 400759"/>
                <a:gd name="connsiteY24" fmla="*/ 2592125 h 3991555"/>
                <a:gd name="connsiteX25" fmla="*/ 182880 w 400759"/>
                <a:gd name="connsiteY25" fmla="*/ 2504661 h 3991555"/>
                <a:gd name="connsiteX26" fmla="*/ 174929 w 400759"/>
                <a:gd name="connsiteY26" fmla="*/ 2409245 h 3991555"/>
                <a:gd name="connsiteX27" fmla="*/ 182880 w 400759"/>
                <a:gd name="connsiteY27" fmla="*/ 2337683 h 3991555"/>
                <a:gd name="connsiteX28" fmla="*/ 159026 w 400759"/>
                <a:gd name="connsiteY28" fmla="*/ 2226365 h 3991555"/>
                <a:gd name="connsiteX29" fmla="*/ 159026 w 400759"/>
                <a:gd name="connsiteY29" fmla="*/ 2122998 h 3991555"/>
                <a:gd name="connsiteX30" fmla="*/ 174929 w 400759"/>
                <a:gd name="connsiteY30" fmla="*/ 2059388 h 3991555"/>
                <a:gd name="connsiteX31" fmla="*/ 174929 w 400759"/>
                <a:gd name="connsiteY31" fmla="*/ 2043485 h 3991555"/>
                <a:gd name="connsiteX32" fmla="*/ 286247 w 400759"/>
                <a:gd name="connsiteY32" fmla="*/ 2027582 h 3991555"/>
                <a:gd name="connsiteX33" fmla="*/ 165321 w 400759"/>
                <a:gd name="connsiteY33" fmla="*/ 2029405 h 3991555"/>
                <a:gd name="connsiteX34" fmla="*/ 131031 w 400759"/>
                <a:gd name="connsiteY34" fmla="*/ 2010355 h 3991555"/>
                <a:gd name="connsiteX35" fmla="*/ 112809 w 400759"/>
                <a:gd name="connsiteY35" fmla="*/ 1997268 h 3991555"/>
                <a:gd name="connsiteX36" fmla="*/ 122417 w 400759"/>
                <a:gd name="connsiteY36" fmla="*/ 1949560 h 3991555"/>
                <a:gd name="connsiteX37" fmla="*/ 121920 w 400759"/>
                <a:gd name="connsiteY37" fmla="*/ 1899699 h 3991555"/>
                <a:gd name="connsiteX38" fmla="*/ 116619 w 400759"/>
                <a:gd name="connsiteY38" fmla="*/ 1886612 h 3991555"/>
                <a:gd name="connsiteX39" fmla="*/ 121920 w 400759"/>
                <a:gd name="connsiteY39" fmla="*/ 1832610 h 3991555"/>
                <a:gd name="connsiteX40" fmla="*/ 159026 w 400759"/>
                <a:gd name="connsiteY40" fmla="*/ 1781092 h 3991555"/>
                <a:gd name="connsiteX41" fmla="*/ 198783 w 400759"/>
                <a:gd name="connsiteY41" fmla="*/ 1733384 h 3991555"/>
                <a:gd name="connsiteX42" fmla="*/ 174929 w 400759"/>
                <a:gd name="connsiteY42" fmla="*/ 1685676 h 3991555"/>
                <a:gd name="connsiteX43" fmla="*/ 190831 w 400759"/>
                <a:gd name="connsiteY43" fmla="*/ 1661822 h 3991555"/>
                <a:gd name="connsiteX44" fmla="*/ 190831 w 400759"/>
                <a:gd name="connsiteY44" fmla="*/ 1661822 h 3991555"/>
                <a:gd name="connsiteX45" fmla="*/ 222637 w 400759"/>
                <a:gd name="connsiteY45" fmla="*/ 1574358 h 3991555"/>
                <a:gd name="connsiteX46" fmla="*/ 190831 w 400759"/>
                <a:gd name="connsiteY46" fmla="*/ 1534602 h 3991555"/>
                <a:gd name="connsiteX47" fmla="*/ 190831 w 400759"/>
                <a:gd name="connsiteY47" fmla="*/ 1510748 h 3991555"/>
                <a:gd name="connsiteX48" fmla="*/ 151075 w 400759"/>
                <a:gd name="connsiteY48" fmla="*/ 1455089 h 3991555"/>
                <a:gd name="connsiteX49" fmla="*/ 143123 w 400759"/>
                <a:gd name="connsiteY49" fmla="*/ 1399429 h 3991555"/>
                <a:gd name="connsiteX50" fmla="*/ 159026 w 400759"/>
                <a:gd name="connsiteY50" fmla="*/ 1304014 h 3991555"/>
                <a:gd name="connsiteX51" fmla="*/ 222637 w 400759"/>
                <a:gd name="connsiteY51" fmla="*/ 1248355 h 3991555"/>
                <a:gd name="connsiteX52" fmla="*/ 222637 w 400759"/>
                <a:gd name="connsiteY52" fmla="*/ 1152939 h 3991555"/>
                <a:gd name="connsiteX53" fmla="*/ 230588 w 400759"/>
                <a:gd name="connsiteY53" fmla="*/ 1065475 h 3991555"/>
                <a:gd name="connsiteX54" fmla="*/ 206734 w 400759"/>
                <a:gd name="connsiteY54" fmla="*/ 993913 h 3991555"/>
                <a:gd name="connsiteX55" fmla="*/ 166977 w 400759"/>
                <a:gd name="connsiteY55" fmla="*/ 930302 h 3991555"/>
                <a:gd name="connsiteX56" fmla="*/ 214685 w 400759"/>
                <a:gd name="connsiteY56" fmla="*/ 882595 h 3991555"/>
                <a:gd name="connsiteX57" fmla="*/ 206734 w 400759"/>
                <a:gd name="connsiteY57" fmla="*/ 811033 h 3991555"/>
                <a:gd name="connsiteX58" fmla="*/ 246490 w 400759"/>
                <a:gd name="connsiteY58" fmla="*/ 707666 h 3991555"/>
                <a:gd name="connsiteX59" fmla="*/ 198783 w 400759"/>
                <a:gd name="connsiteY59" fmla="*/ 644056 h 3991555"/>
                <a:gd name="connsiteX60" fmla="*/ 238539 w 400759"/>
                <a:gd name="connsiteY60" fmla="*/ 540689 h 3991555"/>
                <a:gd name="connsiteX61" fmla="*/ 238539 w 400759"/>
                <a:gd name="connsiteY61" fmla="*/ 477078 h 3991555"/>
                <a:gd name="connsiteX62" fmla="*/ 270344 w 400759"/>
                <a:gd name="connsiteY62" fmla="*/ 373711 h 3991555"/>
                <a:gd name="connsiteX63" fmla="*/ 238539 w 400759"/>
                <a:gd name="connsiteY63" fmla="*/ 262393 h 3991555"/>
                <a:gd name="connsiteX64" fmla="*/ 349857 w 400759"/>
                <a:gd name="connsiteY64" fmla="*/ 246490 h 3991555"/>
                <a:gd name="connsiteX65" fmla="*/ 326003 w 400759"/>
                <a:gd name="connsiteY65" fmla="*/ 206734 h 3991555"/>
                <a:gd name="connsiteX66" fmla="*/ 397565 w 400759"/>
                <a:gd name="connsiteY66" fmla="*/ 190831 h 3991555"/>
                <a:gd name="connsiteX67" fmla="*/ 215552 w 400759"/>
                <a:gd name="connsiteY67" fmla="*/ 190831 h 3991555"/>
                <a:gd name="connsiteX68" fmla="*/ 245097 w 400759"/>
                <a:gd name="connsiteY68" fmla="*/ 148173 h 3991555"/>
                <a:gd name="connsiteX69" fmla="*/ 246490 w 400759"/>
                <a:gd name="connsiteY69" fmla="*/ 135172 h 3991555"/>
                <a:gd name="connsiteX70" fmla="*/ 294198 w 400759"/>
                <a:gd name="connsiteY70" fmla="*/ 79513 h 3991555"/>
                <a:gd name="connsiteX71" fmla="*/ 238539 w 400759"/>
                <a:gd name="connsiteY71" fmla="*/ 39756 h 3991555"/>
                <a:gd name="connsiteX72" fmla="*/ 190831 w 400759"/>
                <a:gd name="connsiteY72" fmla="*/ 0 h 3991555"/>
                <a:gd name="connsiteX73" fmla="*/ 0 w 400759"/>
                <a:gd name="connsiteY73" fmla="*/ 0 h 3991555"/>
                <a:gd name="connsiteX0" fmla="*/ 0 w 349857"/>
                <a:gd name="connsiteY0" fmla="*/ 0 h 3991555"/>
                <a:gd name="connsiteX1" fmla="*/ 0 w 349857"/>
                <a:gd name="connsiteY1" fmla="*/ 3991555 h 3991555"/>
                <a:gd name="connsiteX2" fmla="*/ 182880 w 349857"/>
                <a:gd name="connsiteY2" fmla="*/ 3983603 h 3991555"/>
                <a:gd name="connsiteX3" fmla="*/ 166977 w 349857"/>
                <a:gd name="connsiteY3" fmla="*/ 3912042 h 3991555"/>
                <a:gd name="connsiteX4" fmla="*/ 166977 w 349857"/>
                <a:gd name="connsiteY4" fmla="*/ 3912042 h 3991555"/>
                <a:gd name="connsiteX5" fmla="*/ 151075 w 349857"/>
                <a:gd name="connsiteY5" fmla="*/ 3832529 h 3991555"/>
                <a:gd name="connsiteX6" fmla="*/ 190831 w 349857"/>
                <a:gd name="connsiteY6" fmla="*/ 3784821 h 3991555"/>
                <a:gd name="connsiteX7" fmla="*/ 159026 w 349857"/>
                <a:gd name="connsiteY7" fmla="*/ 3721210 h 3991555"/>
                <a:gd name="connsiteX8" fmla="*/ 159026 w 349857"/>
                <a:gd name="connsiteY8" fmla="*/ 3681454 h 3991555"/>
                <a:gd name="connsiteX9" fmla="*/ 127221 w 349857"/>
                <a:gd name="connsiteY9" fmla="*/ 3641697 h 3991555"/>
                <a:gd name="connsiteX10" fmla="*/ 151075 w 349857"/>
                <a:gd name="connsiteY10" fmla="*/ 3601941 h 3991555"/>
                <a:gd name="connsiteX11" fmla="*/ 127221 w 349857"/>
                <a:gd name="connsiteY11" fmla="*/ 3562184 h 3991555"/>
                <a:gd name="connsiteX12" fmla="*/ 151075 w 349857"/>
                <a:gd name="connsiteY12" fmla="*/ 3506525 h 3991555"/>
                <a:gd name="connsiteX13" fmla="*/ 166977 w 349857"/>
                <a:gd name="connsiteY13" fmla="*/ 3434963 h 3991555"/>
                <a:gd name="connsiteX14" fmla="*/ 111318 w 349857"/>
                <a:gd name="connsiteY14" fmla="*/ 3347499 h 3991555"/>
                <a:gd name="connsiteX15" fmla="*/ 111318 w 349857"/>
                <a:gd name="connsiteY15" fmla="*/ 3347499 h 3991555"/>
                <a:gd name="connsiteX16" fmla="*/ 166977 w 349857"/>
                <a:gd name="connsiteY16" fmla="*/ 3212327 h 3991555"/>
                <a:gd name="connsiteX17" fmla="*/ 182880 w 349857"/>
                <a:gd name="connsiteY17" fmla="*/ 3148716 h 3991555"/>
                <a:gd name="connsiteX18" fmla="*/ 182880 w 349857"/>
                <a:gd name="connsiteY18" fmla="*/ 3037398 h 3991555"/>
                <a:gd name="connsiteX19" fmla="*/ 190831 w 349857"/>
                <a:gd name="connsiteY19" fmla="*/ 2918129 h 3991555"/>
                <a:gd name="connsiteX20" fmla="*/ 190831 w 349857"/>
                <a:gd name="connsiteY20" fmla="*/ 2838616 h 3991555"/>
                <a:gd name="connsiteX21" fmla="*/ 151075 w 349857"/>
                <a:gd name="connsiteY21" fmla="*/ 2782956 h 3991555"/>
                <a:gd name="connsiteX22" fmla="*/ 143123 w 349857"/>
                <a:gd name="connsiteY22" fmla="*/ 2711395 h 3991555"/>
                <a:gd name="connsiteX23" fmla="*/ 119270 w 349857"/>
                <a:gd name="connsiteY23" fmla="*/ 2671638 h 3991555"/>
                <a:gd name="connsiteX24" fmla="*/ 159026 w 349857"/>
                <a:gd name="connsiteY24" fmla="*/ 2592125 h 3991555"/>
                <a:gd name="connsiteX25" fmla="*/ 182880 w 349857"/>
                <a:gd name="connsiteY25" fmla="*/ 2504661 h 3991555"/>
                <a:gd name="connsiteX26" fmla="*/ 174929 w 349857"/>
                <a:gd name="connsiteY26" fmla="*/ 2409245 h 3991555"/>
                <a:gd name="connsiteX27" fmla="*/ 182880 w 349857"/>
                <a:gd name="connsiteY27" fmla="*/ 2337683 h 3991555"/>
                <a:gd name="connsiteX28" fmla="*/ 159026 w 349857"/>
                <a:gd name="connsiteY28" fmla="*/ 2226365 h 3991555"/>
                <a:gd name="connsiteX29" fmla="*/ 159026 w 349857"/>
                <a:gd name="connsiteY29" fmla="*/ 2122998 h 3991555"/>
                <a:gd name="connsiteX30" fmla="*/ 174929 w 349857"/>
                <a:gd name="connsiteY30" fmla="*/ 2059388 h 3991555"/>
                <a:gd name="connsiteX31" fmla="*/ 174929 w 349857"/>
                <a:gd name="connsiteY31" fmla="*/ 2043485 h 3991555"/>
                <a:gd name="connsiteX32" fmla="*/ 286247 w 349857"/>
                <a:gd name="connsiteY32" fmla="*/ 2027582 h 3991555"/>
                <a:gd name="connsiteX33" fmla="*/ 165321 w 349857"/>
                <a:gd name="connsiteY33" fmla="*/ 2029405 h 3991555"/>
                <a:gd name="connsiteX34" fmla="*/ 131031 w 349857"/>
                <a:gd name="connsiteY34" fmla="*/ 2010355 h 3991555"/>
                <a:gd name="connsiteX35" fmla="*/ 112809 w 349857"/>
                <a:gd name="connsiteY35" fmla="*/ 1997268 h 3991555"/>
                <a:gd name="connsiteX36" fmla="*/ 122417 w 349857"/>
                <a:gd name="connsiteY36" fmla="*/ 1949560 h 3991555"/>
                <a:gd name="connsiteX37" fmla="*/ 121920 w 349857"/>
                <a:gd name="connsiteY37" fmla="*/ 1899699 h 3991555"/>
                <a:gd name="connsiteX38" fmla="*/ 116619 w 349857"/>
                <a:gd name="connsiteY38" fmla="*/ 1886612 h 3991555"/>
                <a:gd name="connsiteX39" fmla="*/ 121920 w 349857"/>
                <a:gd name="connsiteY39" fmla="*/ 1832610 h 3991555"/>
                <a:gd name="connsiteX40" fmla="*/ 159026 w 349857"/>
                <a:gd name="connsiteY40" fmla="*/ 1781092 h 3991555"/>
                <a:gd name="connsiteX41" fmla="*/ 198783 w 349857"/>
                <a:gd name="connsiteY41" fmla="*/ 1733384 h 3991555"/>
                <a:gd name="connsiteX42" fmla="*/ 174929 w 349857"/>
                <a:gd name="connsiteY42" fmla="*/ 1685676 h 3991555"/>
                <a:gd name="connsiteX43" fmla="*/ 190831 w 349857"/>
                <a:gd name="connsiteY43" fmla="*/ 1661822 h 3991555"/>
                <a:gd name="connsiteX44" fmla="*/ 190831 w 349857"/>
                <a:gd name="connsiteY44" fmla="*/ 1661822 h 3991555"/>
                <a:gd name="connsiteX45" fmla="*/ 222637 w 349857"/>
                <a:gd name="connsiteY45" fmla="*/ 1574358 h 3991555"/>
                <a:gd name="connsiteX46" fmla="*/ 190831 w 349857"/>
                <a:gd name="connsiteY46" fmla="*/ 1534602 h 3991555"/>
                <a:gd name="connsiteX47" fmla="*/ 190831 w 349857"/>
                <a:gd name="connsiteY47" fmla="*/ 1510748 h 3991555"/>
                <a:gd name="connsiteX48" fmla="*/ 151075 w 349857"/>
                <a:gd name="connsiteY48" fmla="*/ 1455089 h 3991555"/>
                <a:gd name="connsiteX49" fmla="*/ 143123 w 349857"/>
                <a:gd name="connsiteY49" fmla="*/ 1399429 h 3991555"/>
                <a:gd name="connsiteX50" fmla="*/ 159026 w 349857"/>
                <a:gd name="connsiteY50" fmla="*/ 1304014 h 3991555"/>
                <a:gd name="connsiteX51" fmla="*/ 222637 w 349857"/>
                <a:gd name="connsiteY51" fmla="*/ 1248355 h 3991555"/>
                <a:gd name="connsiteX52" fmla="*/ 222637 w 349857"/>
                <a:gd name="connsiteY52" fmla="*/ 1152939 h 3991555"/>
                <a:gd name="connsiteX53" fmla="*/ 230588 w 349857"/>
                <a:gd name="connsiteY53" fmla="*/ 1065475 h 3991555"/>
                <a:gd name="connsiteX54" fmla="*/ 206734 w 349857"/>
                <a:gd name="connsiteY54" fmla="*/ 993913 h 3991555"/>
                <a:gd name="connsiteX55" fmla="*/ 166977 w 349857"/>
                <a:gd name="connsiteY55" fmla="*/ 930302 h 3991555"/>
                <a:gd name="connsiteX56" fmla="*/ 214685 w 349857"/>
                <a:gd name="connsiteY56" fmla="*/ 882595 h 3991555"/>
                <a:gd name="connsiteX57" fmla="*/ 206734 w 349857"/>
                <a:gd name="connsiteY57" fmla="*/ 811033 h 3991555"/>
                <a:gd name="connsiteX58" fmla="*/ 246490 w 349857"/>
                <a:gd name="connsiteY58" fmla="*/ 707666 h 3991555"/>
                <a:gd name="connsiteX59" fmla="*/ 198783 w 349857"/>
                <a:gd name="connsiteY59" fmla="*/ 644056 h 3991555"/>
                <a:gd name="connsiteX60" fmla="*/ 238539 w 349857"/>
                <a:gd name="connsiteY60" fmla="*/ 540689 h 3991555"/>
                <a:gd name="connsiteX61" fmla="*/ 238539 w 349857"/>
                <a:gd name="connsiteY61" fmla="*/ 477078 h 3991555"/>
                <a:gd name="connsiteX62" fmla="*/ 270344 w 349857"/>
                <a:gd name="connsiteY62" fmla="*/ 373711 h 3991555"/>
                <a:gd name="connsiteX63" fmla="*/ 238539 w 349857"/>
                <a:gd name="connsiteY63" fmla="*/ 262393 h 3991555"/>
                <a:gd name="connsiteX64" fmla="*/ 349857 w 349857"/>
                <a:gd name="connsiteY64" fmla="*/ 246490 h 3991555"/>
                <a:gd name="connsiteX65" fmla="*/ 326003 w 349857"/>
                <a:gd name="connsiteY65" fmla="*/ 206734 h 3991555"/>
                <a:gd name="connsiteX66" fmla="*/ 232886 w 349857"/>
                <a:gd name="connsiteY66" fmla="*/ 229834 h 3991555"/>
                <a:gd name="connsiteX67" fmla="*/ 215552 w 349857"/>
                <a:gd name="connsiteY67" fmla="*/ 190831 h 3991555"/>
                <a:gd name="connsiteX68" fmla="*/ 245097 w 349857"/>
                <a:gd name="connsiteY68" fmla="*/ 148173 h 3991555"/>
                <a:gd name="connsiteX69" fmla="*/ 246490 w 349857"/>
                <a:gd name="connsiteY69" fmla="*/ 135172 h 3991555"/>
                <a:gd name="connsiteX70" fmla="*/ 294198 w 349857"/>
                <a:gd name="connsiteY70" fmla="*/ 79513 h 3991555"/>
                <a:gd name="connsiteX71" fmla="*/ 238539 w 349857"/>
                <a:gd name="connsiteY71" fmla="*/ 39756 h 3991555"/>
                <a:gd name="connsiteX72" fmla="*/ 190831 w 349857"/>
                <a:gd name="connsiteY72" fmla="*/ 0 h 3991555"/>
                <a:gd name="connsiteX73" fmla="*/ 0 w 349857"/>
                <a:gd name="connsiteY73" fmla="*/ 0 h 3991555"/>
                <a:gd name="connsiteX0" fmla="*/ 0 w 349857"/>
                <a:gd name="connsiteY0" fmla="*/ 0 h 3991555"/>
                <a:gd name="connsiteX1" fmla="*/ 0 w 349857"/>
                <a:gd name="connsiteY1" fmla="*/ 3991555 h 3991555"/>
                <a:gd name="connsiteX2" fmla="*/ 182880 w 349857"/>
                <a:gd name="connsiteY2" fmla="*/ 3983603 h 3991555"/>
                <a:gd name="connsiteX3" fmla="*/ 166977 w 349857"/>
                <a:gd name="connsiteY3" fmla="*/ 3912042 h 3991555"/>
                <a:gd name="connsiteX4" fmla="*/ 166977 w 349857"/>
                <a:gd name="connsiteY4" fmla="*/ 3912042 h 3991555"/>
                <a:gd name="connsiteX5" fmla="*/ 151075 w 349857"/>
                <a:gd name="connsiteY5" fmla="*/ 3832529 h 3991555"/>
                <a:gd name="connsiteX6" fmla="*/ 190831 w 349857"/>
                <a:gd name="connsiteY6" fmla="*/ 3784821 h 3991555"/>
                <a:gd name="connsiteX7" fmla="*/ 159026 w 349857"/>
                <a:gd name="connsiteY7" fmla="*/ 3721210 h 3991555"/>
                <a:gd name="connsiteX8" fmla="*/ 159026 w 349857"/>
                <a:gd name="connsiteY8" fmla="*/ 3681454 h 3991555"/>
                <a:gd name="connsiteX9" fmla="*/ 127221 w 349857"/>
                <a:gd name="connsiteY9" fmla="*/ 3641697 h 3991555"/>
                <a:gd name="connsiteX10" fmla="*/ 151075 w 349857"/>
                <a:gd name="connsiteY10" fmla="*/ 3601941 h 3991555"/>
                <a:gd name="connsiteX11" fmla="*/ 127221 w 349857"/>
                <a:gd name="connsiteY11" fmla="*/ 3562184 h 3991555"/>
                <a:gd name="connsiteX12" fmla="*/ 151075 w 349857"/>
                <a:gd name="connsiteY12" fmla="*/ 3506525 h 3991555"/>
                <a:gd name="connsiteX13" fmla="*/ 166977 w 349857"/>
                <a:gd name="connsiteY13" fmla="*/ 3434963 h 3991555"/>
                <a:gd name="connsiteX14" fmla="*/ 111318 w 349857"/>
                <a:gd name="connsiteY14" fmla="*/ 3347499 h 3991555"/>
                <a:gd name="connsiteX15" fmla="*/ 111318 w 349857"/>
                <a:gd name="connsiteY15" fmla="*/ 3347499 h 3991555"/>
                <a:gd name="connsiteX16" fmla="*/ 166977 w 349857"/>
                <a:gd name="connsiteY16" fmla="*/ 3212327 h 3991555"/>
                <a:gd name="connsiteX17" fmla="*/ 182880 w 349857"/>
                <a:gd name="connsiteY17" fmla="*/ 3148716 h 3991555"/>
                <a:gd name="connsiteX18" fmla="*/ 182880 w 349857"/>
                <a:gd name="connsiteY18" fmla="*/ 3037398 h 3991555"/>
                <a:gd name="connsiteX19" fmla="*/ 190831 w 349857"/>
                <a:gd name="connsiteY19" fmla="*/ 2918129 h 3991555"/>
                <a:gd name="connsiteX20" fmla="*/ 190831 w 349857"/>
                <a:gd name="connsiteY20" fmla="*/ 2838616 h 3991555"/>
                <a:gd name="connsiteX21" fmla="*/ 151075 w 349857"/>
                <a:gd name="connsiteY21" fmla="*/ 2782956 h 3991555"/>
                <a:gd name="connsiteX22" fmla="*/ 143123 w 349857"/>
                <a:gd name="connsiteY22" fmla="*/ 2711395 h 3991555"/>
                <a:gd name="connsiteX23" fmla="*/ 119270 w 349857"/>
                <a:gd name="connsiteY23" fmla="*/ 2671638 h 3991555"/>
                <a:gd name="connsiteX24" fmla="*/ 159026 w 349857"/>
                <a:gd name="connsiteY24" fmla="*/ 2592125 h 3991555"/>
                <a:gd name="connsiteX25" fmla="*/ 182880 w 349857"/>
                <a:gd name="connsiteY25" fmla="*/ 2504661 h 3991555"/>
                <a:gd name="connsiteX26" fmla="*/ 174929 w 349857"/>
                <a:gd name="connsiteY26" fmla="*/ 2409245 h 3991555"/>
                <a:gd name="connsiteX27" fmla="*/ 182880 w 349857"/>
                <a:gd name="connsiteY27" fmla="*/ 2337683 h 3991555"/>
                <a:gd name="connsiteX28" fmla="*/ 159026 w 349857"/>
                <a:gd name="connsiteY28" fmla="*/ 2226365 h 3991555"/>
                <a:gd name="connsiteX29" fmla="*/ 159026 w 349857"/>
                <a:gd name="connsiteY29" fmla="*/ 2122998 h 3991555"/>
                <a:gd name="connsiteX30" fmla="*/ 174929 w 349857"/>
                <a:gd name="connsiteY30" fmla="*/ 2059388 h 3991555"/>
                <a:gd name="connsiteX31" fmla="*/ 174929 w 349857"/>
                <a:gd name="connsiteY31" fmla="*/ 2043485 h 3991555"/>
                <a:gd name="connsiteX32" fmla="*/ 286247 w 349857"/>
                <a:gd name="connsiteY32" fmla="*/ 2027582 h 3991555"/>
                <a:gd name="connsiteX33" fmla="*/ 165321 w 349857"/>
                <a:gd name="connsiteY33" fmla="*/ 2029405 h 3991555"/>
                <a:gd name="connsiteX34" fmla="*/ 131031 w 349857"/>
                <a:gd name="connsiteY34" fmla="*/ 2010355 h 3991555"/>
                <a:gd name="connsiteX35" fmla="*/ 112809 w 349857"/>
                <a:gd name="connsiteY35" fmla="*/ 1997268 h 3991555"/>
                <a:gd name="connsiteX36" fmla="*/ 122417 w 349857"/>
                <a:gd name="connsiteY36" fmla="*/ 1949560 h 3991555"/>
                <a:gd name="connsiteX37" fmla="*/ 121920 w 349857"/>
                <a:gd name="connsiteY37" fmla="*/ 1899699 h 3991555"/>
                <a:gd name="connsiteX38" fmla="*/ 116619 w 349857"/>
                <a:gd name="connsiteY38" fmla="*/ 1886612 h 3991555"/>
                <a:gd name="connsiteX39" fmla="*/ 121920 w 349857"/>
                <a:gd name="connsiteY39" fmla="*/ 1832610 h 3991555"/>
                <a:gd name="connsiteX40" fmla="*/ 159026 w 349857"/>
                <a:gd name="connsiteY40" fmla="*/ 1781092 h 3991555"/>
                <a:gd name="connsiteX41" fmla="*/ 198783 w 349857"/>
                <a:gd name="connsiteY41" fmla="*/ 1733384 h 3991555"/>
                <a:gd name="connsiteX42" fmla="*/ 174929 w 349857"/>
                <a:gd name="connsiteY42" fmla="*/ 1685676 h 3991555"/>
                <a:gd name="connsiteX43" fmla="*/ 190831 w 349857"/>
                <a:gd name="connsiteY43" fmla="*/ 1661822 h 3991555"/>
                <a:gd name="connsiteX44" fmla="*/ 190831 w 349857"/>
                <a:gd name="connsiteY44" fmla="*/ 1661822 h 3991555"/>
                <a:gd name="connsiteX45" fmla="*/ 222637 w 349857"/>
                <a:gd name="connsiteY45" fmla="*/ 1574358 h 3991555"/>
                <a:gd name="connsiteX46" fmla="*/ 190831 w 349857"/>
                <a:gd name="connsiteY46" fmla="*/ 1534602 h 3991555"/>
                <a:gd name="connsiteX47" fmla="*/ 190831 w 349857"/>
                <a:gd name="connsiteY47" fmla="*/ 1510748 h 3991555"/>
                <a:gd name="connsiteX48" fmla="*/ 151075 w 349857"/>
                <a:gd name="connsiteY48" fmla="*/ 1455089 h 3991555"/>
                <a:gd name="connsiteX49" fmla="*/ 143123 w 349857"/>
                <a:gd name="connsiteY49" fmla="*/ 1399429 h 3991555"/>
                <a:gd name="connsiteX50" fmla="*/ 159026 w 349857"/>
                <a:gd name="connsiteY50" fmla="*/ 1304014 h 3991555"/>
                <a:gd name="connsiteX51" fmla="*/ 222637 w 349857"/>
                <a:gd name="connsiteY51" fmla="*/ 1248355 h 3991555"/>
                <a:gd name="connsiteX52" fmla="*/ 222637 w 349857"/>
                <a:gd name="connsiteY52" fmla="*/ 1152939 h 3991555"/>
                <a:gd name="connsiteX53" fmla="*/ 230588 w 349857"/>
                <a:gd name="connsiteY53" fmla="*/ 1065475 h 3991555"/>
                <a:gd name="connsiteX54" fmla="*/ 206734 w 349857"/>
                <a:gd name="connsiteY54" fmla="*/ 993913 h 3991555"/>
                <a:gd name="connsiteX55" fmla="*/ 166977 w 349857"/>
                <a:gd name="connsiteY55" fmla="*/ 930302 h 3991555"/>
                <a:gd name="connsiteX56" fmla="*/ 214685 w 349857"/>
                <a:gd name="connsiteY56" fmla="*/ 882595 h 3991555"/>
                <a:gd name="connsiteX57" fmla="*/ 206734 w 349857"/>
                <a:gd name="connsiteY57" fmla="*/ 811033 h 3991555"/>
                <a:gd name="connsiteX58" fmla="*/ 246490 w 349857"/>
                <a:gd name="connsiteY58" fmla="*/ 707666 h 3991555"/>
                <a:gd name="connsiteX59" fmla="*/ 198783 w 349857"/>
                <a:gd name="connsiteY59" fmla="*/ 644056 h 3991555"/>
                <a:gd name="connsiteX60" fmla="*/ 238539 w 349857"/>
                <a:gd name="connsiteY60" fmla="*/ 540689 h 3991555"/>
                <a:gd name="connsiteX61" fmla="*/ 238539 w 349857"/>
                <a:gd name="connsiteY61" fmla="*/ 477078 h 3991555"/>
                <a:gd name="connsiteX62" fmla="*/ 270344 w 349857"/>
                <a:gd name="connsiteY62" fmla="*/ 373711 h 3991555"/>
                <a:gd name="connsiteX63" fmla="*/ 238539 w 349857"/>
                <a:gd name="connsiteY63" fmla="*/ 262393 h 3991555"/>
                <a:gd name="connsiteX64" fmla="*/ 349857 w 349857"/>
                <a:gd name="connsiteY64" fmla="*/ 246490 h 3991555"/>
                <a:gd name="connsiteX65" fmla="*/ 213328 w 349857"/>
                <a:gd name="connsiteY65" fmla="*/ 237069 h 3991555"/>
                <a:gd name="connsiteX66" fmla="*/ 232886 w 349857"/>
                <a:gd name="connsiteY66" fmla="*/ 229834 h 3991555"/>
                <a:gd name="connsiteX67" fmla="*/ 215552 w 349857"/>
                <a:gd name="connsiteY67" fmla="*/ 190831 h 3991555"/>
                <a:gd name="connsiteX68" fmla="*/ 245097 w 349857"/>
                <a:gd name="connsiteY68" fmla="*/ 148173 h 3991555"/>
                <a:gd name="connsiteX69" fmla="*/ 246490 w 349857"/>
                <a:gd name="connsiteY69" fmla="*/ 135172 h 3991555"/>
                <a:gd name="connsiteX70" fmla="*/ 294198 w 349857"/>
                <a:gd name="connsiteY70" fmla="*/ 79513 h 3991555"/>
                <a:gd name="connsiteX71" fmla="*/ 238539 w 349857"/>
                <a:gd name="connsiteY71" fmla="*/ 39756 h 3991555"/>
                <a:gd name="connsiteX72" fmla="*/ 190831 w 349857"/>
                <a:gd name="connsiteY72" fmla="*/ 0 h 3991555"/>
                <a:gd name="connsiteX73" fmla="*/ 0 w 349857"/>
                <a:gd name="connsiteY73" fmla="*/ 0 h 3991555"/>
                <a:gd name="connsiteX0" fmla="*/ 0 w 294198"/>
                <a:gd name="connsiteY0" fmla="*/ 0 h 3991555"/>
                <a:gd name="connsiteX1" fmla="*/ 0 w 294198"/>
                <a:gd name="connsiteY1" fmla="*/ 3991555 h 3991555"/>
                <a:gd name="connsiteX2" fmla="*/ 182880 w 294198"/>
                <a:gd name="connsiteY2" fmla="*/ 3983603 h 3991555"/>
                <a:gd name="connsiteX3" fmla="*/ 166977 w 294198"/>
                <a:gd name="connsiteY3" fmla="*/ 3912042 h 3991555"/>
                <a:gd name="connsiteX4" fmla="*/ 166977 w 294198"/>
                <a:gd name="connsiteY4" fmla="*/ 3912042 h 3991555"/>
                <a:gd name="connsiteX5" fmla="*/ 151075 w 294198"/>
                <a:gd name="connsiteY5" fmla="*/ 3832529 h 3991555"/>
                <a:gd name="connsiteX6" fmla="*/ 190831 w 294198"/>
                <a:gd name="connsiteY6" fmla="*/ 3784821 h 3991555"/>
                <a:gd name="connsiteX7" fmla="*/ 159026 w 294198"/>
                <a:gd name="connsiteY7" fmla="*/ 3721210 h 3991555"/>
                <a:gd name="connsiteX8" fmla="*/ 159026 w 294198"/>
                <a:gd name="connsiteY8" fmla="*/ 3681454 h 3991555"/>
                <a:gd name="connsiteX9" fmla="*/ 127221 w 294198"/>
                <a:gd name="connsiteY9" fmla="*/ 3641697 h 3991555"/>
                <a:gd name="connsiteX10" fmla="*/ 151075 w 294198"/>
                <a:gd name="connsiteY10" fmla="*/ 3601941 h 3991555"/>
                <a:gd name="connsiteX11" fmla="*/ 127221 w 294198"/>
                <a:gd name="connsiteY11" fmla="*/ 3562184 h 3991555"/>
                <a:gd name="connsiteX12" fmla="*/ 151075 w 294198"/>
                <a:gd name="connsiteY12" fmla="*/ 3506525 h 3991555"/>
                <a:gd name="connsiteX13" fmla="*/ 166977 w 294198"/>
                <a:gd name="connsiteY13" fmla="*/ 3434963 h 3991555"/>
                <a:gd name="connsiteX14" fmla="*/ 111318 w 294198"/>
                <a:gd name="connsiteY14" fmla="*/ 3347499 h 3991555"/>
                <a:gd name="connsiteX15" fmla="*/ 111318 w 294198"/>
                <a:gd name="connsiteY15" fmla="*/ 3347499 h 3991555"/>
                <a:gd name="connsiteX16" fmla="*/ 166977 w 294198"/>
                <a:gd name="connsiteY16" fmla="*/ 3212327 h 3991555"/>
                <a:gd name="connsiteX17" fmla="*/ 182880 w 294198"/>
                <a:gd name="connsiteY17" fmla="*/ 3148716 h 3991555"/>
                <a:gd name="connsiteX18" fmla="*/ 182880 w 294198"/>
                <a:gd name="connsiteY18" fmla="*/ 3037398 h 3991555"/>
                <a:gd name="connsiteX19" fmla="*/ 190831 w 294198"/>
                <a:gd name="connsiteY19" fmla="*/ 2918129 h 3991555"/>
                <a:gd name="connsiteX20" fmla="*/ 190831 w 294198"/>
                <a:gd name="connsiteY20" fmla="*/ 2838616 h 3991555"/>
                <a:gd name="connsiteX21" fmla="*/ 151075 w 294198"/>
                <a:gd name="connsiteY21" fmla="*/ 2782956 h 3991555"/>
                <a:gd name="connsiteX22" fmla="*/ 143123 w 294198"/>
                <a:gd name="connsiteY22" fmla="*/ 2711395 h 3991555"/>
                <a:gd name="connsiteX23" fmla="*/ 119270 w 294198"/>
                <a:gd name="connsiteY23" fmla="*/ 2671638 h 3991555"/>
                <a:gd name="connsiteX24" fmla="*/ 159026 w 294198"/>
                <a:gd name="connsiteY24" fmla="*/ 2592125 h 3991555"/>
                <a:gd name="connsiteX25" fmla="*/ 182880 w 294198"/>
                <a:gd name="connsiteY25" fmla="*/ 2504661 h 3991555"/>
                <a:gd name="connsiteX26" fmla="*/ 174929 w 294198"/>
                <a:gd name="connsiteY26" fmla="*/ 2409245 h 3991555"/>
                <a:gd name="connsiteX27" fmla="*/ 182880 w 294198"/>
                <a:gd name="connsiteY27" fmla="*/ 2337683 h 3991555"/>
                <a:gd name="connsiteX28" fmla="*/ 159026 w 294198"/>
                <a:gd name="connsiteY28" fmla="*/ 2226365 h 3991555"/>
                <a:gd name="connsiteX29" fmla="*/ 159026 w 294198"/>
                <a:gd name="connsiteY29" fmla="*/ 2122998 h 3991555"/>
                <a:gd name="connsiteX30" fmla="*/ 174929 w 294198"/>
                <a:gd name="connsiteY30" fmla="*/ 2059388 h 3991555"/>
                <a:gd name="connsiteX31" fmla="*/ 174929 w 294198"/>
                <a:gd name="connsiteY31" fmla="*/ 2043485 h 3991555"/>
                <a:gd name="connsiteX32" fmla="*/ 286247 w 294198"/>
                <a:gd name="connsiteY32" fmla="*/ 2027582 h 3991555"/>
                <a:gd name="connsiteX33" fmla="*/ 165321 w 294198"/>
                <a:gd name="connsiteY33" fmla="*/ 2029405 h 3991555"/>
                <a:gd name="connsiteX34" fmla="*/ 131031 w 294198"/>
                <a:gd name="connsiteY34" fmla="*/ 2010355 h 3991555"/>
                <a:gd name="connsiteX35" fmla="*/ 112809 w 294198"/>
                <a:gd name="connsiteY35" fmla="*/ 1997268 h 3991555"/>
                <a:gd name="connsiteX36" fmla="*/ 122417 w 294198"/>
                <a:gd name="connsiteY36" fmla="*/ 1949560 h 3991555"/>
                <a:gd name="connsiteX37" fmla="*/ 121920 w 294198"/>
                <a:gd name="connsiteY37" fmla="*/ 1899699 h 3991555"/>
                <a:gd name="connsiteX38" fmla="*/ 116619 w 294198"/>
                <a:gd name="connsiteY38" fmla="*/ 1886612 h 3991555"/>
                <a:gd name="connsiteX39" fmla="*/ 121920 w 294198"/>
                <a:gd name="connsiteY39" fmla="*/ 1832610 h 3991555"/>
                <a:gd name="connsiteX40" fmla="*/ 159026 w 294198"/>
                <a:gd name="connsiteY40" fmla="*/ 1781092 h 3991555"/>
                <a:gd name="connsiteX41" fmla="*/ 198783 w 294198"/>
                <a:gd name="connsiteY41" fmla="*/ 1733384 h 3991555"/>
                <a:gd name="connsiteX42" fmla="*/ 174929 w 294198"/>
                <a:gd name="connsiteY42" fmla="*/ 1685676 h 3991555"/>
                <a:gd name="connsiteX43" fmla="*/ 190831 w 294198"/>
                <a:gd name="connsiteY43" fmla="*/ 1661822 h 3991555"/>
                <a:gd name="connsiteX44" fmla="*/ 190831 w 294198"/>
                <a:gd name="connsiteY44" fmla="*/ 1661822 h 3991555"/>
                <a:gd name="connsiteX45" fmla="*/ 222637 w 294198"/>
                <a:gd name="connsiteY45" fmla="*/ 1574358 h 3991555"/>
                <a:gd name="connsiteX46" fmla="*/ 190831 w 294198"/>
                <a:gd name="connsiteY46" fmla="*/ 1534602 h 3991555"/>
                <a:gd name="connsiteX47" fmla="*/ 190831 w 294198"/>
                <a:gd name="connsiteY47" fmla="*/ 1510748 h 3991555"/>
                <a:gd name="connsiteX48" fmla="*/ 151075 w 294198"/>
                <a:gd name="connsiteY48" fmla="*/ 1455089 h 3991555"/>
                <a:gd name="connsiteX49" fmla="*/ 143123 w 294198"/>
                <a:gd name="connsiteY49" fmla="*/ 1399429 h 3991555"/>
                <a:gd name="connsiteX50" fmla="*/ 159026 w 294198"/>
                <a:gd name="connsiteY50" fmla="*/ 1304014 h 3991555"/>
                <a:gd name="connsiteX51" fmla="*/ 222637 w 294198"/>
                <a:gd name="connsiteY51" fmla="*/ 1248355 h 3991555"/>
                <a:gd name="connsiteX52" fmla="*/ 222637 w 294198"/>
                <a:gd name="connsiteY52" fmla="*/ 1152939 h 3991555"/>
                <a:gd name="connsiteX53" fmla="*/ 230588 w 294198"/>
                <a:gd name="connsiteY53" fmla="*/ 1065475 h 3991555"/>
                <a:gd name="connsiteX54" fmla="*/ 206734 w 294198"/>
                <a:gd name="connsiteY54" fmla="*/ 993913 h 3991555"/>
                <a:gd name="connsiteX55" fmla="*/ 166977 w 294198"/>
                <a:gd name="connsiteY55" fmla="*/ 930302 h 3991555"/>
                <a:gd name="connsiteX56" fmla="*/ 214685 w 294198"/>
                <a:gd name="connsiteY56" fmla="*/ 882595 h 3991555"/>
                <a:gd name="connsiteX57" fmla="*/ 206734 w 294198"/>
                <a:gd name="connsiteY57" fmla="*/ 811033 h 3991555"/>
                <a:gd name="connsiteX58" fmla="*/ 246490 w 294198"/>
                <a:gd name="connsiteY58" fmla="*/ 707666 h 3991555"/>
                <a:gd name="connsiteX59" fmla="*/ 198783 w 294198"/>
                <a:gd name="connsiteY59" fmla="*/ 644056 h 3991555"/>
                <a:gd name="connsiteX60" fmla="*/ 238539 w 294198"/>
                <a:gd name="connsiteY60" fmla="*/ 540689 h 3991555"/>
                <a:gd name="connsiteX61" fmla="*/ 238539 w 294198"/>
                <a:gd name="connsiteY61" fmla="*/ 477078 h 3991555"/>
                <a:gd name="connsiteX62" fmla="*/ 270344 w 294198"/>
                <a:gd name="connsiteY62" fmla="*/ 373711 h 3991555"/>
                <a:gd name="connsiteX63" fmla="*/ 238539 w 294198"/>
                <a:gd name="connsiteY63" fmla="*/ 262393 h 3991555"/>
                <a:gd name="connsiteX64" fmla="*/ 254517 w 294198"/>
                <a:gd name="connsiteY64" fmla="*/ 272492 h 3991555"/>
                <a:gd name="connsiteX65" fmla="*/ 213328 w 294198"/>
                <a:gd name="connsiteY65" fmla="*/ 237069 h 3991555"/>
                <a:gd name="connsiteX66" fmla="*/ 232886 w 294198"/>
                <a:gd name="connsiteY66" fmla="*/ 229834 h 3991555"/>
                <a:gd name="connsiteX67" fmla="*/ 215552 w 294198"/>
                <a:gd name="connsiteY67" fmla="*/ 190831 h 3991555"/>
                <a:gd name="connsiteX68" fmla="*/ 245097 w 294198"/>
                <a:gd name="connsiteY68" fmla="*/ 148173 h 3991555"/>
                <a:gd name="connsiteX69" fmla="*/ 246490 w 294198"/>
                <a:gd name="connsiteY69" fmla="*/ 135172 h 3991555"/>
                <a:gd name="connsiteX70" fmla="*/ 294198 w 294198"/>
                <a:gd name="connsiteY70" fmla="*/ 79513 h 3991555"/>
                <a:gd name="connsiteX71" fmla="*/ 238539 w 294198"/>
                <a:gd name="connsiteY71" fmla="*/ 39756 h 3991555"/>
                <a:gd name="connsiteX72" fmla="*/ 190831 w 294198"/>
                <a:gd name="connsiteY72" fmla="*/ 0 h 3991555"/>
                <a:gd name="connsiteX73" fmla="*/ 0 w 294198"/>
                <a:gd name="connsiteY73" fmla="*/ 0 h 3991555"/>
                <a:gd name="connsiteX0" fmla="*/ 0 w 286642"/>
                <a:gd name="connsiteY0" fmla="*/ 0 h 3991555"/>
                <a:gd name="connsiteX1" fmla="*/ 0 w 286642"/>
                <a:gd name="connsiteY1" fmla="*/ 3991555 h 3991555"/>
                <a:gd name="connsiteX2" fmla="*/ 182880 w 286642"/>
                <a:gd name="connsiteY2" fmla="*/ 3983603 h 3991555"/>
                <a:gd name="connsiteX3" fmla="*/ 166977 w 286642"/>
                <a:gd name="connsiteY3" fmla="*/ 3912042 h 3991555"/>
                <a:gd name="connsiteX4" fmla="*/ 166977 w 286642"/>
                <a:gd name="connsiteY4" fmla="*/ 3912042 h 3991555"/>
                <a:gd name="connsiteX5" fmla="*/ 151075 w 286642"/>
                <a:gd name="connsiteY5" fmla="*/ 3832529 h 3991555"/>
                <a:gd name="connsiteX6" fmla="*/ 190831 w 286642"/>
                <a:gd name="connsiteY6" fmla="*/ 3784821 h 3991555"/>
                <a:gd name="connsiteX7" fmla="*/ 159026 w 286642"/>
                <a:gd name="connsiteY7" fmla="*/ 3721210 h 3991555"/>
                <a:gd name="connsiteX8" fmla="*/ 159026 w 286642"/>
                <a:gd name="connsiteY8" fmla="*/ 3681454 h 3991555"/>
                <a:gd name="connsiteX9" fmla="*/ 127221 w 286642"/>
                <a:gd name="connsiteY9" fmla="*/ 3641697 h 3991555"/>
                <a:gd name="connsiteX10" fmla="*/ 151075 w 286642"/>
                <a:gd name="connsiteY10" fmla="*/ 3601941 h 3991555"/>
                <a:gd name="connsiteX11" fmla="*/ 127221 w 286642"/>
                <a:gd name="connsiteY11" fmla="*/ 3562184 h 3991555"/>
                <a:gd name="connsiteX12" fmla="*/ 151075 w 286642"/>
                <a:gd name="connsiteY12" fmla="*/ 3506525 h 3991555"/>
                <a:gd name="connsiteX13" fmla="*/ 166977 w 286642"/>
                <a:gd name="connsiteY13" fmla="*/ 3434963 h 3991555"/>
                <a:gd name="connsiteX14" fmla="*/ 111318 w 286642"/>
                <a:gd name="connsiteY14" fmla="*/ 3347499 h 3991555"/>
                <a:gd name="connsiteX15" fmla="*/ 111318 w 286642"/>
                <a:gd name="connsiteY15" fmla="*/ 3347499 h 3991555"/>
                <a:gd name="connsiteX16" fmla="*/ 166977 w 286642"/>
                <a:gd name="connsiteY16" fmla="*/ 3212327 h 3991555"/>
                <a:gd name="connsiteX17" fmla="*/ 182880 w 286642"/>
                <a:gd name="connsiteY17" fmla="*/ 3148716 h 3991555"/>
                <a:gd name="connsiteX18" fmla="*/ 182880 w 286642"/>
                <a:gd name="connsiteY18" fmla="*/ 3037398 h 3991555"/>
                <a:gd name="connsiteX19" fmla="*/ 190831 w 286642"/>
                <a:gd name="connsiteY19" fmla="*/ 2918129 h 3991555"/>
                <a:gd name="connsiteX20" fmla="*/ 190831 w 286642"/>
                <a:gd name="connsiteY20" fmla="*/ 2838616 h 3991555"/>
                <a:gd name="connsiteX21" fmla="*/ 151075 w 286642"/>
                <a:gd name="connsiteY21" fmla="*/ 2782956 h 3991555"/>
                <a:gd name="connsiteX22" fmla="*/ 143123 w 286642"/>
                <a:gd name="connsiteY22" fmla="*/ 2711395 h 3991555"/>
                <a:gd name="connsiteX23" fmla="*/ 119270 w 286642"/>
                <a:gd name="connsiteY23" fmla="*/ 2671638 h 3991555"/>
                <a:gd name="connsiteX24" fmla="*/ 159026 w 286642"/>
                <a:gd name="connsiteY24" fmla="*/ 2592125 h 3991555"/>
                <a:gd name="connsiteX25" fmla="*/ 182880 w 286642"/>
                <a:gd name="connsiteY25" fmla="*/ 2504661 h 3991555"/>
                <a:gd name="connsiteX26" fmla="*/ 174929 w 286642"/>
                <a:gd name="connsiteY26" fmla="*/ 2409245 h 3991555"/>
                <a:gd name="connsiteX27" fmla="*/ 182880 w 286642"/>
                <a:gd name="connsiteY27" fmla="*/ 2337683 h 3991555"/>
                <a:gd name="connsiteX28" fmla="*/ 159026 w 286642"/>
                <a:gd name="connsiteY28" fmla="*/ 2226365 h 3991555"/>
                <a:gd name="connsiteX29" fmla="*/ 159026 w 286642"/>
                <a:gd name="connsiteY29" fmla="*/ 2122998 h 3991555"/>
                <a:gd name="connsiteX30" fmla="*/ 174929 w 286642"/>
                <a:gd name="connsiteY30" fmla="*/ 2059388 h 3991555"/>
                <a:gd name="connsiteX31" fmla="*/ 174929 w 286642"/>
                <a:gd name="connsiteY31" fmla="*/ 2043485 h 3991555"/>
                <a:gd name="connsiteX32" fmla="*/ 286247 w 286642"/>
                <a:gd name="connsiteY32" fmla="*/ 2027582 h 3991555"/>
                <a:gd name="connsiteX33" fmla="*/ 165321 w 286642"/>
                <a:gd name="connsiteY33" fmla="*/ 2029405 h 3991555"/>
                <a:gd name="connsiteX34" fmla="*/ 131031 w 286642"/>
                <a:gd name="connsiteY34" fmla="*/ 2010355 h 3991555"/>
                <a:gd name="connsiteX35" fmla="*/ 112809 w 286642"/>
                <a:gd name="connsiteY35" fmla="*/ 1997268 h 3991555"/>
                <a:gd name="connsiteX36" fmla="*/ 122417 w 286642"/>
                <a:gd name="connsiteY36" fmla="*/ 1949560 h 3991555"/>
                <a:gd name="connsiteX37" fmla="*/ 121920 w 286642"/>
                <a:gd name="connsiteY37" fmla="*/ 1899699 h 3991555"/>
                <a:gd name="connsiteX38" fmla="*/ 116619 w 286642"/>
                <a:gd name="connsiteY38" fmla="*/ 1886612 h 3991555"/>
                <a:gd name="connsiteX39" fmla="*/ 121920 w 286642"/>
                <a:gd name="connsiteY39" fmla="*/ 1832610 h 3991555"/>
                <a:gd name="connsiteX40" fmla="*/ 159026 w 286642"/>
                <a:gd name="connsiteY40" fmla="*/ 1781092 h 3991555"/>
                <a:gd name="connsiteX41" fmla="*/ 198783 w 286642"/>
                <a:gd name="connsiteY41" fmla="*/ 1733384 h 3991555"/>
                <a:gd name="connsiteX42" fmla="*/ 174929 w 286642"/>
                <a:gd name="connsiteY42" fmla="*/ 1685676 h 3991555"/>
                <a:gd name="connsiteX43" fmla="*/ 190831 w 286642"/>
                <a:gd name="connsiteY43" fmla="*/ 1661822 h 3991555"/>
                <a:gd name="connsiteX44" fmla="*/ 190831 w 286642"/>
                <a:gd name="connsiteY44" fmla="*/ 1661822 h 3991555"/>
                <a:gd name="connsiteX45" fmla="*/ 222637 w 286642"/>
                <a:gd name="connsiteY45" fmla="*/ 1574358 h 3991555"/>
                <a:gd name="connsiteX46" fmla="*/ 190831 w 286642"/>
                <a:gd name="connsiteY46" fmla="*/ 1534602 h 3991555"/>
                <a:gd name="connsiteX47" fmla="*/ 190831 w 286642"/>
                <a:gd name="connsiteY47" fmla="*/ 1510748 h 3991555"/>
                <a:gd name="connsiteX48" fmla="*/ 151075 w 286642"/>
                <a:gd name="connsiteY48" fmla="*/ 1455089 h 3991555"/>
                <a:gd name="connsiteX49" fmla="*/ 143123 w 286642"/>
                <a:gd name="connsiteY49" fmla="*/ 1399429 h 3991555"/>
                <a:gd name="connsiteX50" fmla="*/ 159026 w 286642"/>
                <a:gd name="connsiteY50" fmla="*/ 1304014 h 3991555"/>
                <a:gd name="connsiteX51" fmla="*/ 222637 w 286642"/>
                <a:gd name="connsiteY51" fmla="*/ 1248355 h 3991555"/>
                <a:gd name="connsiteX52" fmla="*/ 222637 w 286642"/>
                <a:gd name="connsiteY52" fmla="*/ 1152939 h 3991555"/>
                <a:gd name="connsiteX53" fmla="*/ 230588 w 286642"/>
                <a:gd name="connsiteY53" fmla="*/ 1065475 h 3991555"/>
                <a:gd name="connsiteX54" fmla="*/ 206734 w 286642"/>
                <a:gd name="connsiteY54" fmla="*/ 993913 h 3991555"/>
                <a:gd name="connsiteX55" fmla="*/ 166977 w 286642"/>
                <a:gd name="connsiteY55" fmla="*/ 930302 h 3991555"/>
                <a:gd name="connsiteX56" fmla="*/ 214685 w 286642"/>
                <a:gd name="connsiteY56" fmla="*/ 882595 h 3991555"/>
                <a:gd name="connsiteX57" fmla="*/ 206734 w 286642"/>
                <a:gd name="connsiteY57" fmla="*/ 811033 h 3991555"/>
                <a:gd name="connsiteX58" fmla="*/ 246490 w 286642"/>
                <a:gd name="connsiteY58" fmla="*/ 707666 h 3991555"/>
                <a:gd name="connsiteX59" fmla="*/ 198783 w 286642"/>
                <a:gd name="connsiteY59" fmla="*/ 644056 h 3991555"/>
                <a:gd name="connsiteX60" fmla="*/ 238539 w 286642"/>
                <a:gd name="connsiteY60" fmla="*/ 540689 h 3991555"/>
                <a:gd name="connsiteX61" fmla="*/ 238539 w 286642"/>
                <a:gd name="connsiteY61" fmla="*/ 477078 h 3991555"/>
                <a:gd name="connsiteX62" fmla="*/ 270344 w 286642"/>
                <a:gd name="connsiteY62" fmla="*/ 373711 h 3991555"/>
                <a:gd name="connsiteX63" fmla="*/ 238539 w 286642"/>
                <a:gd name="connsiteY63" fmla="*/ 262393 h 3991555"/>
                <a:gd name="connsiteX64" fmla="*/ 254517 w 286642"/>
                <a:gd name="connsiteY64" fmla="*/ 272492 h 3991555"/>
                <a:gd name="connsiteX65" fmla="*/ 213328 w 286642"/>
                <a:gd name="connsiteY65" fmla="*/ 237069 h 3991555"/>
                <a:gd name="connsiteX66" fmla="*/ 232886 w 286642"/>
                <a:gd name="connsiteY66" fmla="*/ 229834 h 3991555"/>
                <a:gd name="connsiteX67" fmla="*/ 215552 w 286642"/>
                <a:gd name="connsiteY67" fmla="*/ 190831 h 3991555"/>
                <a:gd name="connsiteX68" fmla="*/ 245097 w 286642"/>
                <a:gd name="connsiteY68" fmla="*/ 148173 h 3991555"/>
                <a:gd name="connsiteX69" fmla="*/ 246490 w 286642"/>
                <a:gd name="connsiteY69" fmla="*/ 135172 h 3991555"/>
                <a:gd name="connsiteX70" fmla="*/ 263862 w 286642"/>
                <a:gd name="connsiteY70" fmla="*/ 88180 h 3991555"/>
                <a:gd name="connsiteX71" fmla="*/ 238539 w 286642"/>
                <a:gd name="connsiteY71" fmla="*/ 39756 h 3991555"/>
                <a:gd name="connsiteX72" fmla="*/ 190831 w 286642"/>
                <a:gd name="connsiteY72" fmla="*/ 0 h 3991555"/>
                <a:gd name="connsiteX73" fmla="*/ 0 w 286642"/>
                <a:gd name="connsiteY73" fmla="*/ 0 h 3991555"/>
                <a:gd name="connsiteX0" fmla="*/ 0 w 270344"/>
                <a:gd name="connsiteY0" fmla="*/ 0 h 3991555"/>
                <a:gd name="connsiteX1" fmla="*/ 0 w 270344"/>
                <a:gd name="connsiteY1" fmla="*/ 3991555 h 3991555"/>
                <a:gd name="connsiteX2" fmla="*/ 182880 w 270344"/>
                <a:gd name="connsiteY2" fmla="*/ 3983603 h 3991555"/>
                <a:gd name="connsiteX3" fmla="*/ 166977 w 270344"/>
                <a:gd name="connsiteY3" fmla="*/ 3912042 h 3991555"/>
                <a:gd name="connsiteX4" fmla="*/ 166977 w 270344"/>
                <a:gd name="connsiteY4" fmla="*/ 3912042 h 3991555"/>
                <a:gd name="connsiteX5" fmla="*/ 151075 w 270344"/>
                <a:gd name="connsiteY5" fmla="*/ 3832529 h 3991555"/>
                <a:gd name="connsiteX6" fmla="*/ 190831 w 270344"/>
                <a:gd name="connsiteY6" fmla="*/ 3784821 h 3991555"/>
                <a:gd name="connsiteX7" fmla="*/ 159026 w 270344"/>
                <a:gd name="connsiteY7" fmla="*/ 3721210 h 3991555"/>
                <a:gd name="connsiteX8" fmla="*/ 159026 w 270344"/>
                <a:gd name="connsiteY8" fmla="*/ 3681454 h 3991555"/>
                <a:gd name="connsiteX9" fmla="*/ 127221 w 270344"/>
                <a:gd name="connsiteY9" fmla="*/ 3641697 h 3991555"/>
                <a:gd name="connsiteX10" fmla="*/ 151075 w 270344"/>
                <a:gd name="connsiteY10" fmla="*/ 3601941 h 3991555"/>
                <a:gd name="connsiteX11" fmla="*/ 127221 w 270344"/>
                <a:gd name="connsiteY11" fmla="*/ 3562184 h 3991555"/>
                <a:gd name="connsiteX12" fmla="*/ 151075 w 270344"/>
                <a:gd name="connsiteY12" fmla="*/ 3506525 h 3991555"/>
                <a:gd name="connsiteX13" fmla="*/ 166977 w 270344"/>
                <a:gd name="connsiteY13" fmla="*/ 3434963 h 3991555"/>
                <a:gd name="connsiteX14" fmla="*/ 111318 w 270344"/>
                <a:gd name="connsiteY14" fmla="*/ 3347499 h 3991555"/>
                <a:gd name="connsiteX15" fmla="*/ 111318 w 270344"/>
                <a:gd name="connsiteY15" fmla="*/ 3347499 h 3991555"/>
                <a:gd name="connsiteX16" fmla="*/ 166977 w 270344"/>
                <a:gd name="connsiteY16" fmla="*/ 3212327 h 3991555"/>
                <a:gd name="connsiteX17" fmla="*/ 182880 w 270344"/>
                <a:gd name="connsiteY17" fmla="*/ 3148716 h 3991555"/>
                <a:gd name="connsiteX18" fmla="*/ 182880 w 270344"/>
                <a:gd name="connsiteY18" fmla="*/ 3037398 h 3991555"/>
                <a:gd name="connsiteX19" fmla="*/ 190831 w 270344"/>
                <a:gd name="connsiteY19" fmla="*/ 2918129 h 3991555"/>
                <a:gd name="connsiteX20" fmla="*/ 190831 w 270344"/>
                <a:gd name="connsiteY20" fmla="*/ 2838616 h 3991555"/>
                <a:gd name="connsiteX21" fmla="*/ 151075 w 270344"/>
                <a:gd name="connsiteY21" fmla="*/ 2782956 h 3991555"/>
                <a:gd name="connsiteX22" fmla="*/ 143123 w 270344"/>
                <a:gd name="connsiteY22" fmla="*/ 2711395 h 3991555"/>
                <a:gd name="connsiteX23" fmla="*/ 119270 w 270344"/>
                <a:gd name="connsiteY23" fmla="*/ 2671638 h 3991555"/>
                <a:gd name="connsiteX24" fmla="*/ 159026 w 270344"/>
                <a:gd name="connsiteY24" fmla="*/ 2592125 h 3991555"/>
                <a:gd name="connsiteX25" fmla="*/ 182880 w 270344"/>
                <a:gd name="connsiteY25" fmla="*/ 2504661 h 3991555"/>
                <a:gd name="connsiteX26" fmla="*/ 174929 w 270344"/>
                <a:gd name="connsiteY26" fmla="*/ 2409245 h 3991555"/>
                <a:gd name="connsiteX27" fmla="*/ 182880 w 270344"/>
                <a:gd name="connsiteY27" fmla="*/ 2337683 h 3991555"/>
                <a:gd name="connsiteX28" fmla="*/ 159026 w 270344"/>
                <a:gd name="connsiteY28" fmla="*/ 2226365 h 3991555"/>
                <a:gd name="connsiteX29" fmla="*/ 159026 w 270344"/>
                <a:gd name="connsiteY29" fmla="*/ 2122998 h 3991555"/>
                <a:gd name="connsiteX30" fmla="*/ 174929 w 270344"/>
                <a:gd name="connsiteY30" fmla="*/ 2059388 h 3991555"/>
                <a:gd name="connsiteX31" fmla="*/ 174929 w 270344"/>
                <a:gd name="connsiteY31" fmla="*/ 2043485 h 3991555"/>
                <a:gd name="connsiteX32" fmla="*/ 165597 w 270344"/>
                <a:gd name="connsiteY32" fmla="*/ 2040282 h 3991555"/>
                <a:gd name="connsiteX33" fmla="*/ 165321 w 270344"/>
                <a:gd name="connsiteY33" fmla="*/ 2029405 h 3991555"/>
                <a:gd name="connsiteX34" fmla="*/ 131031 w 270344"/>
                <a:gd name="connsiteY34" fmla="*/ 2010355 h 3991555"/>
                <a:gd name="connsiteX35" fmla="*/ 112809 w 270344"/>
                <a:gd name="connsiteY35" fmla="*/ 1997268 h 3991555"/>
                <a:gd name="connsiteX36" fmla="*/ 122417 w 270344"/>
                <a:gd name="connsiteY36" fmla="*/ 1949560 h 3991555"/>
                <a:gd name="connsiteX37" fmla="*/ 121920 w 270344"/>
                <a:gd name="connsiteY37" fmla="*/ 1899699 h 3991555"/>
                <a:gd name="connsiteX38" fmla="*/ 116619 w 270344"/>
                <a:gd name="connsiteY38" fmla="*/ 1886612 h 3991555"/>
                <a:gd name="connsiteX39" fmla="*/ 121920 w 270344"/>
                <a:gd name="connsiteY39" fmla="*/ 1832610 h 3991555"/>
                <a:gd name="connsiteX40" fmla="*/ 159026 w 270344"/>
                <a:gd name="connsiteY40" fmla="*/ 1781092 h 3991555"/>
                <a:gd name="connsiteX41" fmla="*/ 198783 w 270344"/>
                <a:gd name="connsiteY41" fmla="*/ 1733384 h 3991555"/>
                <a:gd name="connsiteX42" fmla="*/ 174929 w 270344"/>
                <a:gd name="connsiteY42" fmla="*/ 1685676 h 3991555"/>
                <a:gd name="connsiteX43" fmla="*/ 190831 w 270344"/>
                <a:gd name="connsiteY43" fmla="*/ 1661822 h 3991555"/>
                <a:gd name="connsiteX44" fmla="*/ 190831 w 270344"/>
                <a:gd name="connsiteY44" fmla="*/ 1661822 h 3991555"/>
                <a:gd name="connsiteX45" fmla="*/ 222637 w 270344"/>
                <a:gd name="connsiteY45" fmla="*/ 1574358 h 3991555"/>
                <a:gd name="connsiteX46" fmla="*/ 190831 w 270344"/>
                <a:gd name="connsiteY46" fmla="*/ 1534602 h 3991555"/>
                <a:gd name="connsiteX47" fmla="*/ 190831 w 270344"/>
                <a:gd name="connsiteY47" fmla="*/ 1510748 h 3991555"/>
                <a:gd name="connsiteX48" fmla="*/ 151075 w 270344"/>
                <a:gd name="connsiteY48" fmla="*/ 1455089 h 3991555"/>
                <a:gd name="connsiteX49" fmla="*/ 143123 w 270344"/>
                <a:gd name="connsiteY49" fmla="*/ 1399429 h 3991555"/>
                <a:gd name="connsiteX50" fmla="*/ 159026 w 270344"/>
                <a:gd name="connsiteY50" fmla="*/ 1304014 h 3991555"/>
                <a:gd name="connsiteX51" fmla="*/ 222637 w 270344"/>
                <a:gd name="connsiteY51" fmla="*/ 1248355 h 3991555"/>
                <a:gd name="connsiteX52" fmla="*/ 222637 w 270344"/>
                <a:gd name="connsiteY52" fmla="*/ 1152939 h 3991555"/>
                <a:gd name="connsiteX53" fmla="*/ 230588 w 270344"/>
                <a:gd name="connsiteY53" fmla="*/ 1065475 h 3991555"/>
                <a:gd name="connsiteX54" fmla="*/ 206734 w 270344"/>
                <a:gd name="connsiteY54" fmla="*/ 993913 h 3991555"/>
                <a:gd name="connsiteX55" fmla="*/ 166977 w 270344"/>
                <a:gd name="connsiteY55" fmla="*/ 930302 h 3991555"/>
                <a:gd name="connsiteX56" fmla="*/ 214685 w 270344"/>
                <a:gd name="connsiteY56" fmla="*/ 882595 h 3991555"/>
                <a:gd name="connsiteX57" fmla="*/ 206734 w 270344"/>
                <a:gd name="connsiteY57" fmla="*/ 811033 h 3991555"/>
                <a:gd name="connsiteX58" fmla="*/ 246490 w 270344"/>
                <a:gd name="connsiteY58" fmla="*/ 707666 h 3991555"/>
                <a:gd name="connsiteX59" fmla="*/ 198783 w 270344"/>
                <a:gd name="connsiteY59" fmla="*/ 644056 h 3991555"/>
                <a:gd name="connsiteX60" fmla="*/ 238539 w 270344"/>
                <a:gd name="connsiteY60" fmla="*/ 540689 h 3991555"/>
                <a:gd name="connsiteX61" fmla="*/ 238539 w 270344"/>
                <a:gd name="connsiteY61" fmla="*/ 477078 h 3991555"/>
                <a:gd name="connsiteX62" fmla="*/ 270344 w 270344"/>
                <a:gd name="connsiteY62" fmla="*/ 373711 h 3991555"/>
                <a:gd name="connsiteX63" fmla="*/ 238539 w 270344"/>
                <a:gd name="connsiteY63" fmla="*/ 262393 h 3991555"/>
                <a:gd name="connsiteX64" fmla="*/ 254517 w 270344"/>
                <a:gd name="connsiteY64" fmla="*/ 272492 h 3991555"/>
                <a:gd name="connsiteX65" fmla="*/ 213328 w 270344"/>
                <a:gd name="connsiteY65" fmla="*/ 237069 h 3991555"/>
                <a:gd name="connsiteX66" fmla="*/ 232886 w 270344"/>
                <a:gd name="connsiteY66" fmla="*/ 229834 h 3991555"/>
                <a:gd name="connsiteX67" fmla="*/ 215552 w 270344"/>
                <a:gd name="connsiteY67" fmla="*/ 190831 h 3991555"/>
                <a:gd name="connsiteX68" fmla="*/ 245097 w 270344"/>
                <a:gd name="connsiteY68" fmla="*/ 148173 h 3991555"/>
                <a:gd name="connsiteX69" fmla="*/ 246490 w 270344"/>
                <a:gd name="connsiteY69" fmla="*/ 135172 h 3991555"/>
                <a:gd name="connsiteX70" fmla="*/ 263862 w 270344"/>
                <a:gd name="connsiteY70" fmla="*/ 88180 h 3991555"/>
                <a:gd name="connsiteX71" fmla="*/ 238539 w 270344"/>
                <a:gd name="connsiteY71" fmla="*/ 39756 h 3991555"/>
                <a:gd name="connsiteX72" fmla="*/ 190831 w 270344"/>
                <a:gd name="connsiteY72" fmla="*/ 0 h 3991555"/>
                <a:gd name="connsiteX73" fmla="*/ 0 w 270344"/>
                <a:gd name="connsiteY73" fmla="*/ 0 h 399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0344" h="3991555">
                  <a:moveTo>
                    <a:pt x="0" y="0"/>
                  </a:moveTo>
                  <a:lnTo>
                    <a:pt x="0" y="3991555"/>
                  </a:lnTo>
                  <a:lnTo>
                    <a:pt x="182880" y="3983603"/>
                  </a:lnTo>
                  <a:lnTo>
                    <a:pt x="166977" y="3912042"/>
                  </a:lnTo>
                  <a:lnTo>
                    <a:pt x="166977" y="3912042"/>
                  </a:lnTo>
                  <a:lnTo>
                    <a:pt x="151075" y="3832529"/>
                  </a:lnTo>
                  <a:lnTo>
                    <a:pt x="190831" y="3784821"/>
                  </a:lnTo>
                  <a:lnTo>
                    <a:pt x="159026" y="3721210"/>
                  </a:lnTo>
                  <a:lnTo>
                    <a:pt x="159026" y="3681454"/>
                  </a:lnTo>
                  <a:lnTo>
                    <a:pt x="127221" y="3641697"/>
                  </a:lnTo>
                  <a:lnTo>
                    <a:pt x="151075" y="3601941"/>
                  </a:lnTo>
                  <a:lnTo>
                    <a:pt x="127221" y="3562184"/>
                  </a:lnTo>
                  <a:lnTo>
                    <a:pt x="151075" y="3506525"/>
                  </a:lnTo>
                  <a:lnTo>
                    <a:pt x="166977" y="3434963"/>
                  </a:lnTo>
                  <a:lnTo>
                    <a:pt x="111318" y="3347499"/>
                  </a:lnTo>
                  <a:lnTo>
                    <a:pt x="111318" y="3347499"/>
                  </a:lnTo>
                  <a:lnTo>
                    <a:pt x="166977" y="3212327"/>
                  </a:lnTo>
                  <a:lnTo>
                    <a:pt x="182880" y="3148716"/>
                  </a:lnTo>
                  <a:lnTo>
                    <a:pt x="182880" y="3037398"/>
                  </a:lnTo>
                  <a:lnTo>
                    <a:pt x="190831" y="2918129"/>
                  </a:lnTo>
                  <a:lnTo>
                    <a:pt x="190831" y="2838616"/>
                  </a:lnTo>
                  <a:lnTo>
                    <a:pt x="151075" y="2782956"/>
                  </a:lnTo>
                  <a:lnTo>
                    <a:pt x="143123" y="2711395"/>
                  </a:lnTo>
                  <a:lnTo>
                    <a:pt x="119270" y="2671638"/>
                  </a:lnTo>
                  <a:lnTo>
                    <a:pt x="159026" y="2592125"/>
                  </a:lnTo>
                  <a:lnTo>
                    <a:pt x="182880" y="2504661"/>
                  </a:lnTo>
                  <a:lnTo>
                    <a:pt x="174929" y="2409245"/>
                  </a:lnTo>
                  <a:lnTo>
                    <a:pt x="182880" y="2337683"/>
                  </a:lnTo>
                  <a:lnTo>
                    <a:pt x="159026" y="2226365"/>
                  </a:lnTo>
                  <a:lnTo>
                    <a:pt x="159026" y="2122998"/>
                  </a:lnTo>
                  <a:lnTo>
                    <a:pt x="174929" y="2059388"/>
                  </a:lnTo>
                  <a:lnTo>
                    <a:pt x="174929" y="2043485"/>
                  </a:lnTo>
                  <a:lnTo>
                    <a:pt x="165597" y="2040282"/>
                  </a:lnTo>
                  <a:cubicBezTo>
                    <a:pt x="173548" y="2024380"/>
                    <a:pt x="171082" y="2034393"/>
                    <a:pt x="165321" y="2029405"/>
                  </a:cubicBezTo>
                  <a:cubicBezTo>
                    <a:pt x="159560" y="2024417"/>
                    <a:pt x="139783" y="2015711"/>
                    <a:pt x="131031" y="2010355"/>
                  </a:cubicBezTo>
                  <a:cubicBezTo>
                    <a:pt x="122279" y="2004999"/>
                    <a:pt x="118883" y="2001630"/>
                    <a:pt x="112809" y="1997268"/>
                  </a:cubicBezTo>
                  <a:cubicBezTo>
                    <a:pt x="128712" y="1981365"/>
                    <a:pt x="120899" y="1965821"/>
                    <a:pt x="122417" y="1949560"/>
                  </a:cubicBezTo>
                  <a:cubicBezTo>
                    <a:pt x="123935" y="1933299"/>
                    <a:pt x="122886" y="1910190"/>
                    <a:pt x="121920" y="1899699"/>
                  </a:cubicBezTo>
                  <a:cubicBezTo>
                    <a:pt x="120954" y="1889208"/>
                    <a:pt x="117889" y="1897158"/>
                    <a:pt x="116619" y="1886612"/>
                  </a:cubicBezTo>
                  <a:lnTo>
                    <a:pt x="121920" y="1832610"/>
                  </a:lnTo>
                  <a:lnTo>
                    <a:pt x="159026" y="1781092"/>
                  </a:lnTo>
                  <a:lnTo>
                    <a:pt x="198783" y="1733384"/>
                  </a:lnTo>
                  <a:lnTo>
                    <a:pt x="174929" y="1685676"/>
                  </a:lnTo>
                  <a:lnTo>
                    <a:pt x="190831" y="1661822"/>
                  </a:lnTo>
                  <a:lnTo>
                    <a:pt x="190831" y="1661822"/>
                  </a:lnTo>
                  <a:lnTo>
                    <a:pt x="222637" y="1574358"/>
                  </a:lnTo>
                  <a:lnTo>
                    <a:pt x="190831" y="1534602"/>
                  </a:lnTo>
                  <a:lnTo>
                    <a:pt x="190831" y="1510748"/>
                  </a:lnTo>
                  <a:lnTo>
                    <a:pt x="151075" y="1455089"/>
                  </a:lnTo>
                  <a:lnTo>
                    <a:pt x="143123" y="1399429"/>
                  </a:lnTo>
                  <a:lnTo>
                    <a:pt x="159026" y="1304014"/>
                  </a:lnTo>
                  <a:lnTo>
                    <a:pt x="222637" y="1248355"/>
                  </a:lnTo>
                  <a:lnTo>
                    <a:pt x="222637" y="1152939"/>
                  </a:lnTo>
                  <a:lnTo>
                    <a:pt x="230588" y="1065475"/>
                  </a:lnTo>
                  <a:lnTo>
                    <a:pt x="206734" y="993913"/>
                  </a:lnTo>
                  <a:lnTo>
                    <a:pt x="166977" y="930302"/>
                  </a:lnTo>
                  <a:lnTo>
                    <a:pt x="214685" y="882595"/>
                  </a:lnTo>
                  <a:lnTo>
                    <a:pt x="206734" y="811033"/>
                  </a:lnTo>
                  <a:lnTo>
                    <a:pt x="246490" y="707666"/>
                  </a:lnTo>
                  <a:lnTo>
                    <a:pt x="198783" y="644056"/>
                  </a:lnTo>
                  <a:lnTo>
                    <a:pt x="238539" y="540689"/>
                  </a:lnTo>
                  <a:lnTo>
                    <a:pt x="238539" y="477078"/>
                  </a:lnTo>
                  <a:lnTo>
                    <a:pt x="270344" y="373711"/>
                  </a:lnTo>
                  <a:lnTo>
                    <a:pt x="238539" y="262393"/>
                  </a:lnTo>
                  <a:lnTo>
                    <a:pt x="254517" y="272492"/>
                  </a:lnTo>
                  <a:lnTo>
                    <a:pt x="213328" y="237069"/>
                  </a:lnTo>
                  <a:cubicBezTo>
                    <a:pt x="237182" y="231768"/>
                    <a:pt x="232515" y="237540"/>
                    <a:pt x="232886" y="229834"/>
                  </a:cubicBezTo>
                  <a:cubicBezTo>
                    <a:pt x="233257" y="222128"/>
                    <a:pt x="213517" y="204441"/>
                    <a:pt x="215552" y="190831"/>
                  </a:cubicBezTo>
                  <a:cubicBezTo>
                    <a:pt x="217587" y="177221"/>
                    <a:pt x="235249" y="162392"/>
                    <a:pt x="245097" y="148173"/>
                  </a:cubicBezTo>
                  <a:lnTo>
                    <a:pt x="246490" y="135172"/>
                  </a:lnTo>
                  <a:lnTo>
                    <a:pt x="263862" y="88180"/>
                  </a:lnTo>
                  <a:lnTo>
                    <a:pt x="238539" y="39756"/>
                  </a:lnTo>
                  <a:lnTo>
                    <a:pt x="190831" y="0"/>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6868632" y="1787607"/>
            <a:ext cx="2275368" cy="92333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1,000 </a:t>
            </a:r>
            <a:r>
              <a:rPr lang="en-US" dirty="0">
                <a:solidFill>
                  <a:srgbClr val="FF0000"/>
                </a:solidFill>
              </a:rPr>
              <a:t>to 2,000 feet, 2 ½ ohms or higher is USDW</a:t>
            </a:r>
          </a:p>
        </p:txBody>
      </p:sp>
      <p:cxnSp>
        <p:nvCxnSpPr>
          <p:cNvPr id="24" name="Straight Arrow Connector 23"/>
          <p:cNvCxnSpPr>
            <a:stCxn id="23" idx="1"/>
          </p:cNvCxnSpPr>
          <p:nvPr/>
        </p:nvCxnSpPr>
        <p:spPr>
          <a:xfrm flipH="1">
            <a:off x="5101022" y="2249272"/>
            <a:ext cx="1767610" cy="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030642" y="3"/>
            <a:ext cx="49037" cy="6857997"/>
            <a:chOff x="5030642" y="3"/>
            <a:chExt cx="49037" cy="6857997"/>
          </a:xfrm>
        </p:grpSpPr>
        <p:cxnSp>
          <p:nvCxnSpPr>
            <p:cNvPr id="9" name="Straight Connector 8"/>
            <p:cNvCxnSpPr/>
            <p:nvPr/>
          </p:nvCxnSpPr>
          <p:spPr>
            <a:xfrm flipV="1">
              <a:off x="5071901" y="3"/>
              <a:ext cx="0" cy="2249269"/>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031518" y="2254738"/>
              <a:ext cx="0" cy="460326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5030642" y="2247059"/>
              <a:ext cx="49037" cy="11538"/>
            </a:xfrm>
            <a:custGeom>
              <a:avLst/>
              <a:gdLst>
                <a:gd name="connsiteX0" fmla="*/ 0 w 49037"/>
                <a:gd name="connsiteY0" fmla="*/ 11538 h 11538"/>
                <a:gd name="connsiteX1" fmla="*/ 31730 w 49037"/>
                <a:gd name="connsiteY1" fmla="*/ 0 h 11538"/>
                <a:gd name="connsiteX2" fmla="*/ 49037 w 49037"/>
                <a:gd name="connsiteY2" fmla="*/ 0 h 11538"/>
              </a:gdLst>
              <a:ahLst/>
              <a:cxnLst>
                <a:cxn ang="0">
                  <a:pos x="connsiteX0" y="connsiteY0"/>
                </a:cxn>
                <a:cxn ang="0">
                  <a:pos x="connsiteX1" y="connsiteY1"/>
                </a:cxn>
                <a:cxn ang="0">
                  <a:pos x="connsiteX2" y="connsiteY2"/>
                </a:cxn>
              </a:cxnLst>
              <a:rect l="l" t="t" r="r" b="b"/>
              <a:pathLst>
                <a:path w="49037" h="11538">
                  <a:moveTo>
                    <a:pt x="0" y="11538"/>
                  </a:moveTo>
                  <a:cubicBezTo>
                    <a:pt x="4302" y="9817"/>
                    <a:pt x="28027" y="0"/>
                    <a:pt x="31730" y="0"/>
                  </a:cubicBezTo>
                  <a:lnTo>
                    <a:pt x="49037" y="0"/>
                  </a:lnTo>
                </a:path>
              </a:pathLst>
            </a:cu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4" name="Straight Connector 33"/>
          <p:cNvCxnSpPr/>
          <p:nvPr/>
        </p:nvCxnSpPr>
        <p:spPr>
          <a:xfrm flipV="1">
            <a:off x="1397864" y="1679965"/>
            <a:ext cx="7007268" cy="1995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397865" y="1341411"/>
            <a:ext cx="888136" cy="338554"/>
          </a:xfrm>
          <a:prstGeom prst="rect">
            <a:avLst/>
          </a:prstGeom>
          <a:solidFill>
            <a:schemeClr val="bg1"/>
          </a:solidFill>
          <a:ln>
            <a:solidFill>
              <a:srgbClr val="FF0000"/>
            </a:solidFill>
          </a:ln>
        </p:spPr>
        <p:txBody>
          <a:bodyPr wrap="square" rtlCol="0">
            <a:spAutoFit/>
          </a:bodyPr>
          <a:lstStyle/>
          <a:p>
            <a:pPr algn="ctr"/>
            <a:r>
              <a:rPr lang="en-US" sz="1600" dirty="0" smtClean="0">
                <a:solidFill>
                  <a:srgbClr val="FF0000"/>
                </a:solidFill>
              </a:rPr>
              <a:t>USDW</a:t>
            </a:r>
            <a:endParaRPr lang="en-US" sz="1600" dirty="0">
              <a:solidFill>
                <a:srgbClr val="FF0000"/>
              </a:solidFill>
            </a:endParaRPr>
          </a:p>
        </p:txBody>
      </p:sp>
      <p:sp>
        <p:nvSpPr>
          <p:cNvPr id="36" name="Rectangle 35"/>
          <p:cNvSpPr/>
          <p:nvPr/>
        </p:nvSpPr>
        <p:spPr>
          <a:xfrm>
            <a:off x="0" y="6194820"/>
            <a:ext cx="9144000" cy="553998"/>
          </a:xfrm>
          <a:prstGeom prst="rect">
            <a:avLst/>
          </a:prstGeom>
          <a:solidFill>
            <a:schemeClr val="bg1"/>
          </a:solidFill>
          <a:ln>
            <a:solidFill>
              <a:srgbClr val="FF0000"/>
            </a:solidFill>
          </a:ln>
        </p:spPr>
        <p:txBody>
          <a:bodyPr wrap="square">
            <a:spAutoFit/>
          </a:bodyPr>
          <a:lstStyle/>
          <a:p>
            <a:pPr algn="ctr"/>
            <a:r>
              <a:rPr lang="en-US" sz="3000" dirty="0" smtClean="0">
                <a:latin typeface="Arial Narrow" pitchFamily="34" charset="0"/>
              </a:rPr>
              <a:t>The base of the USDW is at 930 feet</a:t>
            </a:r>
            <a:endParaRPr lang="en-US" sz="3000" b="1" dirty="0">
              <a:latin typeface="Arial Narrow" pitchFamily="34" charset="0"/>
            </a:endParaRPr>
          </a:p>
        </p:txBody>
      </p:sp>
      <p:cxnSp>
        <p:nvCxnSpPr>
          <p:cNvPr id="37" name="Straight Arrow Connector 36"/>
          <p:cNvCxnSpPr/>
          <p:nvPr/>
        </p:nvCxnSpPr>
        <p:spPr>
          <a:xfrm flipV="1">
            <a:off x="2507216" y="1706292"/>
            <a:ext cx="653083" cy="12101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207709" y="2584609"/>
            <a:ext cx="1299507" cy="646331"/>
          </a:xfrm>
          <a:prstGeom prst="rect">
            <a:avLst/>
          </a:prstGeom>
          <a:solidFill>
            <a:schemeClr val="bg1"/>
          </a:solidFill>
          <a:ln>
            <a:solidFill>
              <a:srgbClr val="FF0000"/>
            </a:solidFill>
          </a:ln>
        </p:spPr>
        <p:txBody>
          <a:bodyPr wrap="square" rtlCol="0">
            <a:spAutoFit/>
          </a:bodyPr>
          <a:lstStyle/>
          <a:p>
            <a:pPr algn="ctr"/>
            <a:r>
              <a:rPr lang="en-US" dirty="0" smtClean="0">
                <a:solidFill>
                  <a:srgbClr val="FF0000"/>
                </a:solidFill>
              </a:rPr>
              <a:t>Base of a Sand</a:t>
            </a:r>
            <a:endParaRPr lang="en-US" dirty="0">
              <a:solidFill>
                <a:srgbClr val="FF0000"/>
              </a:solidFill>
            </a:endParaRPr>
          </a:p>
        </p:txBody>
      </p:sp>
    </p:spTree>
    <p:extLst>
      <p:ext uri="{BB962C8B-B14F-4D97-AF65-F5344CB8AC3E}">
        <p14:creationId xmlns:p14="http://schemas.microsoft.com/office/powerpoint/2010/main" val="23449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0" animBg="1"/>
      <p:bldP spid="36" grpId="0" animBg="1"/>
      <p:bldP spid="3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4877" b="40127"/>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V="1">
            <a:off x="4768529" y="0"/>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22037" y="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91314"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11" name="TextBox 10"/>
          <p:cNvSpPr txBox="1"/>
          <p:nvPr/>
        </p:nvSpPr>
        <p:spPr>
          <a:xfrm>
            <a:off x="6373403"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spTree>
    <p:extLst>
      <p:ext uri="{BB962C8B-B14F-4D97-AF65-F5344CB8AC3E}">
        <p14:creationId xmlns:p14="http://schemas.microsoft.com/office/powerpoint/2010/main" val="820655119"/>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003" b="25001"/>
          <a:stretch/>
        </p:blipFill>
        <p:spPr bwMode="auto">
          <a:xfrm>
            <a:off x="228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4768529" y="0"/>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722037" y="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91314"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10" name="TextBox 9"/>
          <p:cNvSpPr txBox="1"/>
          <p:nvPr/>
        </p:nvSpPr>
        <p:spPr>
          <a:xfrm>
            <a:off x="6373403"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sp>
        <p:nvSpPr>
          <p:cNvPr id="11" name="Rectangle 10"/>
          <p:cNvSpPr/>
          <p:nvPr/>
        </p:nvSpPr>
        <p:spPr>
          <a:xfrm>
            <a:off x="2498651" y="2456982"/>
            <a:ext cx="4359349" cy="1434534"/>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p:cNvSpPr/>
          <p:nvPr/>
        </p:nvSpPr>
        <p:spPr>
          <a:xfrm>
            <a:off x="2147777" y="2456982"/>
            <a:ext cx="350874" cy="143453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1" y="2595620"/>
            <a:ext cx="2147777" cy="1200329"/>
          </a:xfrm>
          <a:prstGeom prst="rect">
            <a:avLst/>
          </a:prstGeom>
        </p:spPr>
        <p:txBody>
          <a:bodyPr wrap="square">
            <a:spAutoFit/>
          </a:bodyPr>
          <a:lstStyle/>
          <a:p>
            <a:pPr algn="ctr"/>
            <a:r>
              <a:rPr lang="en-US" dirty="0" smtClean="0">
                <a:latin typeface="Arial Narrow" pitchFamily="34" charset="0"/>
              </a:rPr>
              <a:t>Find a possible  </a:t>
            </a:r>
          </a:p>
          <a:p>
            <a:pPr algn="ctr"/>
            <a:r>
              <a:rPr lang="en-US" dirty="0" smtClean="0">
                <a:latin typeface="Arial Narrow" pitchFamily="34" charset="0"/>
              </a:rPr>
              <a:t>Top </a:t>
            </a:r>
            <a:r>
              <a:rPr lang="en-US" dirty="0">
                <a:latin typeface="Arial Narrow" pitchFamily="34" charset="0"/>
              </a:rPr>
              <a:t>of </a:t>
            </a:r>
            <a:r>
              <a:rPr lang="en-US" dirty="0" smtClean="0">
                <a:latin typeface="Arial Narrow" pitchFamily="34" charset="0"/>
              </a:rPr>
              <a:t>Injection </a:t>
            </a:r>
            <a:r>
              <a:rPr lang="en-US" dirty="0">
                <a:latin typeface="Arial Narrow" pitchFamily="34" charset="0"/>
              </a:rPr>
              <a:t>Zone between </a:t>
            </a:r>
            <a:r>
              <a:rPr lang="en-US" dirty="0" smtClean="0">
                <a:latin typeface="Arial Narrow" pitchFamily="34" charset="0"/>
              </a:rPr>
              <a:t>the depths of </a:t>
            </a:r>
            <a:endParaRPr lang="en-US" dirty="0">
              <a:latin typeface="Arial Narrow" pitchFamily="34" charset="0"/>
            </a:endParaRPr>
          </a:p>
          <a:p>
            <a:pPr algn="ctr"/>
            <a:r>
              <a:rPr lang="en-US" dirty="0">
                <a:latin typeface="Arial Narrow" pitchFamily="34" charset="0"/>
              </a:rPr>
              <a:t>3,000 and 3,200 feet</a:t>
            </a:r>
            <a:endParaRPr lang="en-US" b="1" dirty="0">
              <a:latin typeface="Arial Narrow" pitchFamily="34" charset="0"/>
            </a:endParaRPr>
          </a:p>
        </p:txBody>
      </p:sp>
    </p:spTree>
    <p:extLst>
      <p:ext uri="{BB962C8B-B14F-4D97-AF65-F5344CB8AC3E}">
        <p14:creationId xmlns:p14="http://schemas.microsoft.com/office/powerpoint/2010/main" val="2351043899"/>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227" y="1606252"/>
            <a:ext cx="7408863"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3352798" y="1606252"/>
            <a:ext cx="0" cy="390525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52798" y="1267698"/>
            <a:ext cx="1395313" cy="338554"/>
          </a:xfrm>
          <a:prstGeom prst="rect">
            <a:avLst/>
          </a:prstGeom>
          <a:solidFill>
            <a:schemeClr val="bg1"/>
          </a:solidFill>
          <a:ln>
            <a:solidFill>
              <a:srgbClr val="FF0000"/>
            </a:solidFill>
          </a:ln>
        </p:spPr>
        <p:txBody>
          <a:bodyPr wrap="square" rtlCol="0">
            <a:spAutoFit/>
          </a:bodyPr>
          <a:lstStyle/>
          <a:p>
            <a:pPr algn="ctr"/>
            <a:r>
              <a:rPr lang="en-US" sz="1600" dirty="0" smtClean="0">
                <a:solidFill>
                  <a:srgbClr val="FF0000"/>
                </a:solidFill>
              </a:rPr>
              <a:t>SHALE LINE</a:t>
            </a:r>
            <a:endParaRPr lang="en-US" sz="1600" dirty="0">
              <a:solidFill>
                <a:srgbClr val="FF0000"/>
              </a:solidFill>
            </a:endParaRPr>
          </a:p>
        </p:txBody>
      </p:sp>
      <p:sp>
        <p:nvSpPr>
          <p:cNvPr id="16" name="Rectangle 15"/>
          <p:cNvSpPr/>
          <p:nvPr/>
        </p:nvSpPr>
        <p:spPr>
          <a:xfrm>
            <a:off x="76200" y="0"/>
            <a:ext cx="9067800" cy="553998"/>
          </a:xfrm>
          <a:prstGeom prst="rect">
            <a:avLst/>
          </a:prstGeom>
        </p:spPr>
        <p:txBody>
          <a:bodyPr wrap="square">
            <a:spAutoFit/>
          </a:bodyPr>
          <a:lstStyle/>
          <a:p>
            <a:pPr algn="ctr"/>
            <a:r>
              <a:rPr lang="en-US" sz="3000" dirty="0" smtClean="0">
                <a:latin typeface="Arial Narrow" pitchFamily="34" charset="0"/>
              </a:rPr>
              <a:t>Top of the Injection Zone between 3,000 and 3,200 feet</a:t>
            </a:r>
            <a:endParaRPr lang="en-US" sz="3000" b="1" dirty="0">
              <a:latin typeface="Arial Narrow" pitchFamily="34" charset="0"/>
            </a:endParaRPr>
          </a:p>
        </p:txBody>
      </p:sp>
      <p:cxnSp>
        <p:nvCxnSpPr>
          <p:cNvPr id="17" name="Straight Connector 16"/>
          <p:cNvCxnSpPr/>
          <p:nvPr/>
        </p:nvCxnSpPr>
        <p:spPr>
          <a:xfrm flipH="1">
            <a:off x="907288" y="2875248"/>
            <a:ext cx="7408863"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2947" y="2656884"/>
            <a:ext cx="809609" cy="436728"/>
            <a:chOff x="111327" y="3650641"/>
            <a:chExt cx="809609" cy="436728"/>
          </a:xfrm>
        </p:grpSpPr>
        <p:sp>
          <p:nvSpPr>
            <p:cNvPr id="10" name="Right Arrow 9"/>
            <p:cNvSpPr/>
            <p:nvPr/>
          </p:nvSpPr>
          <p:spPr>
            <a:xfrm>
              <a:off x="112947" y="365064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1327" y="3745894"/>
              <a:ext cx="748351" cy="246221"/>
            </a:xfrm>
            <a:prstGeom prst="rect">
              <a:avLst/>
            </a:prstGeom>
            <a:noFill/>
          </p:spPr>
          <p:txBody>
            <a:bodyPr wrap="square" rtlCol="0">
              <a:spAutoFit/>
            </a:bodyPr>
            <a:lstStyle/>
            <a:p>
              <a:r>
                <a:rPr lang="en-US" sz="1000" dirty="0" smtClean="0"/>
                <a:t>Option 1</a:t>
              </a:r>
              <a:endParaRPr lang="en-US" sz="1000" dirty="0"/>
            </a:p>
          </p:txBody>
        </p:sp>
      </p:grpSp>
      <p:sp>
        <p:nvSpPr>
          <p:cNvPr id="13" name="Freeform 12"/>
          <p:cNvSpPr/>
          <p:nvPr/>
        </p:nvSpPr>
        <p:spPr>
          <a:xfrm>
            <a:off x="3297554" y="1980056"/>
            <a:ext cx="402609" cy="655092"/>
          </a:xfrm>
          <a:custGeom>
            <a:avLst/>
            <a:gdLst>
              <a:gd name="connsiteX0" fmla="*/ 156950 w 402609"/>
              <a:gd name="connsiteY0" fmla="*/ 661916 h 661916"/>
              <a:gd name="connsiteX1" fmla="*/ 286603 w 402609"/>
              <a:gd name="connsiteY1" fmla="*/ 641445 h 661916"/>
              <a:gd name="connsiteX2" fmla="*/ 300251 w 402609"/>
              <a:gd name="connsiteY2" fmla="*/ 620973 h 661916"/>
              <a:gd name="connsiteX3" fmla="*/ 238836 w 402609"/>
              <a:gd name="connsiteY3" fmla="*/ 593678 h 661916"/>
              <a:gd name="connsiteX4" fmla="*/ 238836 w 402609"/>
              <a:gd name="connsiteY4" fmla="*/ 593678 h 661916"/>
              <a:gd name="connsiteX5" fmla="*/ 293427 w 402609"/>
              <a:gd name="connsiteY5" fmla="*/ 552734 h 661916"/>
              <a:gd name="connsiteX6" fmla="*/ 225188 w 402609"/>
              <a:gd name="connsiteY6" fmla="*/ 504967 h 661916"/>
              <a:gd name="connsiteX7" fmla="*/ 225188 w 402609"/>
              <a:gd name="connsiteY7" fmla="*/ 504967 h 661916"/>
              <a:gd name="connsiteX8" fmla="*/ 293427 w 402609"/>
              <a:gd name="connsiteY8" fmla="*/ 443552 h 661916"/>
              <a:gd name="connsiteX9" fmla="*/ 375314 w 402609"/>
              <a:gd name="connsiteY9" fmla="*/ 416257 h 661916"/>
              <a:gd name="connsiteX10" fmla="*/ 402609 w 402609"/>
              <a:gd name="connsiteY10" fmla="*/ 395785 h 661916"/>
              <a:gd name="connsiteX11" fmla="*/ 375314 w 402609"/>
              <a:gd name="connsiteY11" fmla="*/ 361666 h 661916"/>
              <a:gd name="connsiteX12" fmla="*/ 354842 w 402609"/>
              <a:gd name="connsiteY12" fmla="*/ 334370 h 661916"/>
              <a:gd name="connsiteX13" fmla="*/ 293427 w 402609"/>
              <a:gd name="connsiteY13" fmla="*/ 320722 h 661916"/>
              <a:gd name="connsiteX14" fmla="*/ 252484 w 402609"/>
              <a:gd name="connsiteY14" fmla="*/ 293427 h 661916"/>
              <a:gd name="connsiteX15" fmla="*/ 307075 w 402609"/>
              <a:gd name="connsiteY15" fmla="*/ 266131 h 661916"/>
              <a:gd name="connsiteX16" fmla="*/ 320723 w 402609"/>
              <a:gd name="connsiteY16" fmla="*/ 245660 h 661916"/>
              <a:gd name="connsiteX17" fmla="*/ 272956 w 402609"/>
              <a:gd name="connsiteY17" fmla="*/ 225188 h 661916"/>
              <a:gd name="connsiteX18" fmla="*/ 156950 w 402609"/>
              <a:gd name="connsiteY18" fmla="*/ 204716 h 661916"/>
              <a:gd name="connsiteX19" fmla="*/ 0 w 402609"/>
              <a:gd name="connsiteY19" fmla="*/ 191069 h 661916"/>
              <a:gd name="connsiteX20" fmla="*/ 211541 w 402609"/>
              <a:gd name="connsiteY20" fmla="*/ 191069 h 661916"/>
              <a:gd name="connsiteX21" fmla="*/ 279779 w 402609"/>
              <a:gd name="connsiteY21" fmla="*/ 177421 h 661916"/>
              <a:gd name="connsiteX22" fmla="*/ 395785 w 402609"/>
              <a:gd name="connsiteY22" fmla="*/ 156949 h 661916"/>
              <a:gd name="connsiteX23" fmla="*/ 320723 w 402609"/>
              <a:gd name="connsiteY23" fmla="*/ 136478 h 661916"/>
              <a:gd name="connsiteX24" fmla="*/ 361666 w 402609"/>
              <a:gd name="connsiteY24" fmla="*/ 116006 h 661916"/>
              <a:gd name="connsiteX25" fmla="*/ 293427 w 402609"/>
              <a:gd name="connsiteY25" fmla="*/ 88710 h 661916"/>
              <a:gd name="connsiteX26" fmla="*/ 191069 w 402609"/>
              <a:gd name="connsiteY26" fmla="*/ 88710 h 661916"/>
              <a:gd name="connsiteX27" fmla="*/ 95535 w 402609"/>
              <a:gd name="connsiteY27" fmla="*/ 88710 h 661916"/>
              <a:gd name="connsiteX28" fmla="*/ 54591 w 402609"/>
              <a:gd name="connsiteY28" fmla="*/ 68239 h 661916"/>
              <a:gd name="connsiteX29" fmla="*/ 191069 w 402609"/>
              <a:gd name="connsiteY29" fmla="*/ 54591 h 661916"/>
              <a:gd name="connsiteX30" fmla="*/ 266132 w 402609"/>
              <a:gd name="connsiteY30" fmla="*/ 40943 h 661916"/>
              <a:gd name="connsiteX31" fmla="*/ 388962 w 402609"/>
              <a:gd name="connsiteY31" fmla="*/ 27295 h 661916"/>
              <a:gd name="connsiteX32" fmla="*/ 402609 w 402609"/>
              <a:gd name="connsiteY32" fmla="*/ 20472 h 661916"/>
              <a:gd name="connsiteX33" fmla="*/ 266132 w 402609"/>
              <a:gd name="connsiteY33" fmla="*/ 6824 h 661916"/>
              <a:gd name="connsiteX34" fmla="*/ 184245 w 402609"/>
              <a:gd name="connsiteY34" fmla="*/ 13648 h 661916"/>
              <a:gd name="connsiteX35" fmla="*/ 163773 w 402609"/>
              <a:gd name="connsiteY35" fmla="*/ 0 h 661916"/>
              <a:gd name="connsiteX36" fmla="*/ 156950 w 402609"/>
              <a:gd name="connsiteY36" fmla="*/ 661916 h 661916"/>
              <a:gd name="connsiteX0" fmla="*/ 156950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3427 w 402609"/>
              <a:gd name="connsiteY8" fmla="*/ 436728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07075 w 402609"/>
              <a:gd name="connsiteY15" fmla="*/ 259307 h 655092"/>
              <a:gd name="connsiteX16" fmla="*/ 320723 w 402609"/>
              <a:gd name="connsiteY16" fmla="*/ 23883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156950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3427 w 402609"/>
              <a:gd name="connsiteY8" fmla="*/ 436728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07075 w 402609"/>
              <a:gd name="connsiteY15" fmla="*/ 259307 h 655092"/>
              <a:gd name="connsiteX16" fmla="*/ 320723 w 402609"/>
              <a:gd name="connsiteY16" fmla="*/ 23883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3427 w 402609"/>
              <a:gd name="connsiteY8" fmla="*/ 436728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07075 w 402609"/>
              <a:gd name="connsiteY15" fmla="*/ 259307 h 655092"/>
              <a:gd name="connsiteX16" fmla="*/ 335393 w 402609"/>
              <a:gd name="connsiteY16" fmla="*/ 23883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3427 w 402609"/>
              <a:gd name="connsiteY8" fmla="*/ 436728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36414 w 402609"/>
              <a:gd name="connsiteY15" fmla="*/ 266641 h 655092"/>
              <a:gd name="connsiteX16" fmla="*/ 335393 w 402609"/>
              <a:gd name="connsiteY16" fmla="*/ 23883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3427 w 402609"/>
              <a:gd name="connsiteY8" fmla="*/ 436728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36414 w 402609"/>
              <a:gd name="connsiteY15" fmla="*/ 266641 h 655092"/>
              <a:gd name="connsiteX16" fmla="*/ 350062 w 402609"/>
              <a:gd name="connsiteY16" fmla="*/ 24372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5872 w 402609"/>
              <a:gd name="connsiteY8" fmla="*/ 451397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36414 w 402609"/>
              <a:gd name="connsiteY15" fmla="*/ 266641 h 655092"/>
              <a:gd name="connsiteX16" fmla="*/ 350062 w 402609"/>
              <a:gd name="connsiteY16" fmla="*/ 24372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61666 w 402609"/>
              <a:gd name="connsiteY24" fmla="*/ 109182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 name="connsiteX0" fmla="*/ 51818 w 402609"/>
              <a:gd name="connsiteY0" fmla="*/ 655092 h 655092"/>
              <a:gd name="connsiteX1" fmla="*/ 286603 w 402609"/>
              <a:gd name="connsiteY1" fmla="*/ 634621 h 655092"/>
              <a:gd name="connsiteX2" fmla="*/ 300251 w 402609"/>
              <a:gd name="connsiteY2" fmla="*/ 614149 h 655092"/>
              <a:gd name="connsiteX3" fmla="*/ 238836 w 402609"/>
              <a:gd name="connsiteY3" fmla="*/ 586854 h 655092"/>
              <a:gd name="connsiteX4" fmla="*/ 238836 w 402609"/>
              <a:gd name="connsiteY4" fmla="*/ 586854 h 655092"/>
              <a:gd name="connsiteX5" fmla="*/ 293427 w 402609"/>
              <a:gd name="connsiteY5" fmla="*/ 545910 h 655092"/>
              <a:gd name="connsiteX6" fmla="*/ 225188 w 402609"/>
              <a:gd name="connsiteY6" fmla="*/ 498143 h 655092"/>
              <a:gd name="connsiteX7" fmla="*/ 225188 w 402609"/>
              <a:gd name="connsiteY7" fmla="*/ 498143 h 655092"/>
              <a:gd name="connsiteX8" fmla="*/ 295872 w 402609"/>
              <a:gd name="connsiteY8" fmla="*/ 451397 h 655092"/>
              <a:gd name="connsiteX9" fmla="*/ 375314 w 402609"/>
              <a:gd name="connsiteY9" fmla="*/ 409433 h 655092"/>
              <a:gd name="connsiteX10" fmla="*/ 402609 w 402609"/>
              <a:gd name="connsiteY10" fmla="*/ 388961 h 655092"/>
              <a:gd name="connsiteX11" fmla="*/ 375314 w 402609"/>
              <a:gd name="connsiteY11" fmla="*/ 354842 h 655092"/>
              <a:gd name="connsiteX12" fmla="*/ 354842 w 402609"/>
              <a:gd name="connsiteY12" fmla="*/ 327546 h 655092"/>
              <a:gd name="connsiteX13" fmla="*/ 293427 w 402609"/>
              <a:gd name="connsiteY13" fmla="*/ 313898 h 655092"/>
              <a:gd name="connsiteX14" fmla="*/ 252484 w 402609"/>
              <a:gd name="connsiteY14" fmla="*/ 286603 h 655092"/>
              <a:gd name="connsiteX15" fmla="*/ 336414 w 402609"/>
              <a:gd name="connsiteY15" fmla="*/ 266641 h 655092"/>
              <a:gd name="connsiteX16" fmla="*/ 350062 w 402609"/>
              <a:gd name="connsiteY16" fmla="*/ 243726 h 655092"/>
              <a:gd name="connsiteX17" fmla="*/ 272956 w 402609"/>
              <a:gd name="connsiteY17" fmla="*/ 218364 h 655092"/>
              <a:gd name="connsiteX18" fmla="*/ 156950 w 402609"/>
              <a:gd name="connsiteY18" fmla="*/ 197892 h 655092"/>
              <a:gd name="connsiteX19" fmla="*/ 0 w 402609"/>
              <a:gd name="connsiteY19" fmla="*/ 184245 h 655092"/>
              <a:gd name="connsiteX20" fmla="*/ 211541 w 402609"/>
              <a:gd name="connsiteY20" fmla="*/ 184245 h 655092"/>
              <a:gd name="connsiteX21" fmla="*/ 279779 w 402609"/>
              <a:gd name="connsiteY21" fmla="*/ 170597 h 655092"/>
              <a:gd name="connsiteX22" fmla="*/ 395785 w 402609"/>
              <a:gd name="connsiteY22" fmla="*/ 150125 h 655092"/>
              <a:gd name="connsiteX23" fmla="*/ 320723 w 402609"/>
              <a:gd name="connsiteY23" fmla="*/ 129654 h 655092"/>
              <a:gd name="connsiteX24" fmla="*/ 371446 w 402609"/>
              <a:gd name="connsiteY24" fmla="*/ 111627 h 655092"/>
              <a:gd name="connsiteX25" fmla="*/ 293427 w 402609"/>
              <a:gd name="connsiteY25" fmla="*/ 81886 h 655092"/>
              <a:gd name="connsiteX26" fmla="*/ 191069 w 402609"/>
              <a:gd name="connsiteY26" fmla="*/ 81886 h 655092"/>
              <a:gd name="connsiteX27" fmla="*/ 95535 w 402609"/>
              <a:gd name="connsiteY27" fmla="*/ 81886 h 655092"/>
              <a:gd name="connsiteX28" fmla="*/ 54591 w 402609"/>
              <a:gd name="connsiteY28" fmla="*/ 61415 h 655092"/>
              <a:gd name="connsiteX29" fmla="*/ 191069 w 402609"/>
              <a:gd name="connsiteY29" fmla="*/ 47767 h 655092"/>
              <a:gd name="connsiteX30" fmla="*/ 266132 w 402609"/>
              <a:gd name="connsiteY30" fmla="*/ 34119 h 655092"/>
              <a:gd name="connsiteX31" fmla="*/ 388962 w 402609"/>
              <a:gd name="connsiteY31" fmla="*/ 20471 h 655092"/>
              <a:gd name="connsiteX32" fmla="*/ 402609 w 402609"/>
              <a:gd name="connsiteY32" fmla="*/ 13648 h 655092"/>
              <a:gd name="connsiteX33" fmla="*/ 266132 w 402609"/>
              <a:gd name="connsiteY33" fmla="*/ 0 h 655092"/>
              <a:gd name="connsiteX34" fmla="*/ 184245 w 402609"/>
              <a:gd name="connsiteY34" fmla="*/ 6824 h 655092"/>
              <a:gd name="connsiteX35" fmla="*/ 53752 w 402609"/>
              <a:gd name="connsiteY35" fmla="*/ 2956 h 655092"/>
              <a:gd name="connsiteX36" fmla="*/ 51818 w 402609"/>
              <a:gd name="connsiteY36" fmla="*/ 655092 h 6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2609" h="655092">
                <a:moveTo>
                  <a:pt x="51818" y="655092"/>
                </a:moveTo>
                <a:lnTo>
                  <a:pt x="286603" y="634621"/>
                </a:lnTo>
                <a:lnTo>
                  <a:pt x="300251" y="614149"/>
                </a:lnTo>
                <a:lnTo>
                  <a:pt x="238836" y="586854"/>
                </a:lnTo>
                <a:lnTo>
                  <a:pt x="238836" y="586854"/>
                </a:lnTo>
                <a:lnTo>
                  <a:pt x="293427" y="545910"/>
                </a:lnTo>
                <a:lnTo>
                  <a:pt x="225188" y="498143"/>
                </a:lnTo>
                <a:lnTo>
                  <a:pt x="225188" y="498143"/>
                </a:lnTo>
                <a:lnTo>
                  <a:pt x="295872" y="451397"/>
                </a:lnTo>
                <a:lnTo>
                  <a:pt x="375314" y="409433"/>
                </a:lnTo>
                <a:lnTo>
                  <a:pt x="402609" y="388961"/>
                </a:lnTo>
                <a:lnTo>
                  <a:pt x="375314" y="354842"/>
                </a:lnTo>
                <a:lnTo>
                  <a:pt x="354842" y="327546"/>
                </a:lnTo>
                <a:lnTo>
                  <a:pt x="293427" y="313898"/>
                </a:lnTo>
                <a:lnTo>
                  <a:pt x="252484" y="286603"/>
                </a:lnTo>
                <a:lnTo>
                  <a:pt x="336414" y="266641"/>
                </a:lnTo>
                <a:cubicBezTo>
                  <a:pt x="336074" y="257373"/>
                  <a:pt x="350402" y="252994"/>
                  <a:pt x="350062" y="243726"/>
                </a:cubicBezTo>
                <a:lnTo>
                  <a:pt x="272956" y="218364"/>
                </a:lnTo>
                <a:lnTo>
                  <a:pt x="156950" y="197892"/>
                </a:lnTo>
                <a:lnTo>
                  <a:pt x="0" y="184245"/>
                </a:lnTo>
                <a:lnTo>
                  <a:pt x="211541" y="184245"/>
                </a:lnTo>
                <a:lnTo>
                  <a:pt x="279779" y="170597"/>
                </a:lnTo>
                <a:lnTo>
                  <a:pt x="395785" y="150125"/>
                </a:lnTo>
                <a:lnTo>
                  <a:pt x="320723" y="129654"/>
                </a:lnTo>
                <a:lnTo>
                  <a:pt x="371446" y="111627"/>
                </a:lnTo>
                <a:lnTo>
                  <a:pt x="293427" y="81886"/>
                </a:lnTo>
                <a:lnTo>
                  <a:pt x="191069" y="81886"/>
                </a:lnTo>
                <a:lnTo>
                  <a:pt x="95535" y="81886"/>
                </a:lnTo>
                <a:lnTo>
                  <a:pt x="54591" y="61415"/>
                </a:lnTo>
                <a:lnTo>
                  <a:pt x="191069" y="47767"/>
                </a:lnTo>
                <a:lnTo>
                  <a:pt x="266132" y="34119"/>
                </a:lnTo>
                <a:lnTo>
                  <a:pt x="388962" y="20471"/>
                </a:lnTo>
                <a:lnTo>
                  <a:pt x="402609" y="13648"/>
                </a:lnTo>
                <a:lnTo>
                  <a:pt x="266132" y="0"/>
                </a:lnTo>
                <a:lnTo>
                  <a:pt x="184245" y="6824"/>
                </a:lnTo>
                <a:cubicBezTo>
                  <a:pt x="177421" y="2275"/>
                  <a:pt x="60576" y="7505"/>
                  <a:pt x="53752" y="2956"/>
                </a:cubicBezTo>
                <a:cubicBezTo>
                  <a:pt x="51478" y="223595"/>
                  <a:pt x="54092" y="434453"/>
                  <a:pt x="51818" y="655092"/>
                </a:cubicBezTo>
                <a:close/>
              </a:path>
            </a:pathLst>
          </a:custGeom>
          <a:solidFill>
            <a:srgbClr val="DDB055">
              <a:alpha val="50000"/>
            </a:srgbClr>
          </a:solidFill>
          <a:ln>
            <a:solidFill>
              <a:srgbClr val="B68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65506" y="1973232"/>
            <a:ext cx="213756" cy="646658"/>
          </a:xfrm>
          <a:prstGeom prst="rect">
            <a:avLst/>
          </a:prstGeom>
          <a:solidFill>
            <a:srgbClr val="FF0000">
              <a:alpha val="2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65504" y="2619891"/>
            <a:ext cx="213758" cy="251675"/>
          </a:xfrm>
          <a:prstGeom prst="rect">
            <a:avLst/>
          </a:prstGeom>
          <a:solidFill>
            <a:srgbClr val="FF0000">
              <a:alpha val="2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125820" y="2633482"/>
            <a:ext cx="241300" cy="232447"/>
          </a:xfrm>
          <a:custGeom>
            <a:avLst/>
            <a:gdLst>
              <a:gd name="connsiteX0" fmla="*/ 298450 w 457200"/>
              <a:gd name="connsiteY0" fmla="*/ 0 h 222250"/>
              <a:gd name="connsiteX1" fmla="*/ 241300 w 457200"/>
              <a:gd name="connsiteY1" fmla="*/ 12700 h 222250"/>
              <a:gd name="connsiteX2" fmla="*/ 171450 w 457200"/>
              <a:gd name="connsiteY2" fmla="*/ 25400 h 222250"/>
              <a:gd name="connsiteX3" fmla="*/ 82550 w 457200"/>
              <a:gd name="connsiteY3" fmla="*/ 50800 h 222250"/>
              <a:gd name="connsiteX4" fmla="*/ 171450 w 457200"/>
              <a:gd name="connsiteY4" fmla="*/ 69850 h 222250"/>
              <a:gd name="connsiteX5" fmla="*/ 279400 w 457200"/>
              <a:gd name="connsiteY5" fmla="*/ 69850 h 222250"/>
              <a:gd name="connsiteX6" fmla="*/ 393700 w 457200"/>
              <a:gd name="connsiteY6" fmla="*/ 82550 h 222250"/>
              <a:gd name="connsiteX7" fmla="*/ 457200 w 457200"/>
              <a:gd name="connsiteY7" fmla="*/ 95250 h 222250"/>
              <a:gd name="connsiteX8" fmla="*/ 374650 w 457200"/>
              <a:gd name="connsiteY8" fmla="*/ 120650 h 222250"/>
              <a:gd name="connsiteX9" fmla="*/ 298450 w 457200"/>
              <a:gd name="connsiteY9" fmla="*/ 127000 h 222250"/>
              <a:gd name="connsiteX10" fmla="*/ 228600 w 457200"/>
              <a:gd name="connsiteY10" fmla="*/ 127000 h 222250"/>
              <a:gd name="connsiteX11" fmla="*/ 146050 w 457200"/>
              <a:gd name="connsiteY11" fmla="*/ 152400 h 222250"/>
              <a:gd name="connsiteX12" fmla="*/ 88900 w 457200"/>
              <a:gd name="connsiteY12" fmla="*/ 177800 h 222250"/>
              <a:gd name="connsiteX13" fmla="*/ 0 w 457200"/>
              <a:gd name="connsiteY13" fmla="*/ 215900 h 222250"/>
              <a:gd name="connsiteX14" fmla="*/ 323850 w 457200"/>
              <a:gd name="connsiteY14" fmla="*/ 222250 h 222250"/>
              <a:gd name="connsiteX15" fmla="*/ 298450 w 457200"/>
              <a:gd name="connsiteY15" fmla="*/ 0 h 222250"/>
              <a:gd name="connsiteX0" fmla="*/ 298450 w 457200"/>
              <a:gd name="connsiteY0" fmla="*/ 0 h 222250"/>
              <a:gd name="connsiteX1" fmla="*/ 241300 w 457200"/>
              <a:gd name="connsiteY1" fmla="*/ 12700 h 222250"/>
              <a:gd name="connsiteX2" fmla="*/ 171450 w 457200"/>
              <a:gd name="connsiteY2" fmla="*/ 25400 h 222250"/>
              <a:gd name="connsiteX3" fmla="*/ 82550 w 457200"/>
              <a:gd name="connsiteY3" fmla="*/ 50800 h 222250"/>
              <a:gd name="connsiteX4" fmla="*/ 171450 w 457200"/>
              <a:gd name="connsiteY4" fmla="*/ 69850 h 222250"/>
              <a:gd name="connsiteX5" fmla="*/ 279400 w 457200"/>
              <a:gd name="connsiteY5" fmla="*/ 69850 h 222250"/>
              <a:gd name="connsiteX6" fmla="*/ 393700 w 457200"/>
              <a:gd name="connsiteY6" fmla="*/ 82550 h 222250"/>
              <a:gd name="connsiteX7" fmla="*/ 457200 w 457200"/>
              <a:gd name="connsiteY7" fmla="*/ 95250 h 222250"/>
              <a:gd name="connsiteX8" fmla="*/ 374650 w 457200"/>
              <a:gd name="connsiteY8" fmla="*/ 120650 h 222250"/>
              <a:gd name="connsiteX9" fmla="*/ 298450 w 457200"/>
              <a:gd name="connsiteY9" fmla="*/ 127000 h 222250"/>
              <a:gd name="connsiteX10" fmla="*/ 228600 w 457200"/>
              <a:gd name="connsiteY10" fmla="*/ 127000 h 222250"/>
              <a:gd name="connsiteX11" fmla="*/ 131380 w 457200"/>
              <a:gd name="connsiteY11" fmla="*/ 130396 h 222250"/>
              <a:gd name="connsiteX12" fmla="*/ 88900 w 457200"/>
              <a:gd name="connsiteY12" fmla="*/ 177800 h 222250"/>
              <a:gd name="connsiteX13" fmla="*/ 0 w 457200"/>
              <a:gd name="connsiteY13" fmla="*/ 215900 h 222250"/>
              <a:gd name="connsiteX14" fmla="*/ 323850 w 457200"/>
              <a:gd name="connsiteY14" fmla="*/ 222250 h 222250"/>
              <a:gd name="connsiteX15" fmla="*/ 298450 w 457200"/>
              <a:gd name="connsiteY15" fmla="*/ 0 h 222250"/>
              <a:gd name="connsiteX0" fmla="*/ 298450 w 457200"/>
              <a:gd name="connsiteY0" fmla="*/ 0 h 222250"/>
              <a:gd name="connsiteX1" fmla="*/ 241300 w 457200"/>
              <a:gd name="connsiteY1" fmla="*/ 12700 h 222250"/>
              <a:gd name="connsiteX2" fmla="*/ 171450 w 457200"/>
              <a:gd name="connsiteY2" fmla="*/ 25400 h 222250"/>
              <a:gd name="connsiteX3" fmla="*/ 70325 w 457200"/>
              <a:gd name="connsiteY3" fmla="*/ 53245 h 222250"/>
              <a:gd name="connsiteX4" fmla="*/ 171450 w 457200"/>
              <a:gd name="connsiteY4" fmla="*/ 69850 h 222250"/>
              <a:gd name="connsiteX5" fmla="*/ 279400 w 457200"/>
              <a:gd name="connsiteY5" fmla="*/ 69850 h 222250"/>
              <a:gd name="connsiteX6" fmla="*/ 393700 w 457200"/>
              <a:gd name="connsiteY6" fmla="*/ 82550 h 222250"/>
              <a:gd name="connsiteX7" fmla="*/ 457200 w 457200"/>
              <a:gd name="connsiteY7" fmla="*/ 95250 h 222250"/>
              <a:gd name="connsiteX8" fmla="*/ 374650 w 457200"/>
              <a:gd name="connsiteY8" fmla="*/ 120650 h 222250"/>
              <a:gd name="connsiteX9" fmla="*/ 298450 w 457200"/>
              <a:gd name="connsiteY9" fmla="*/ 127000 h 222250"/>
              <a:gd name="connsiteX10" fmla="*/ 228600 w 457200"/>
              <a:gd name="connsiteY10" fmla="*/ 127000 h 222250"/>
              <a:gd name="connsiteX11" fmla="*/ 131380 w 457200"/>
              <a:gd name="connsiteY11" fmla="*/ 130396 h 222250"/>
              <a:gd name="connsiteX12" fmla="*/ 88900 w 457200"/>
              <a:gd name="connsiteY12" fmla="*/ 177800 h 222250"/>
              <a:gd name="connsiteX13" fmla="*/ 0 w 457200"/>
              <a:gd name="connsiteY13" fmla="*/ 215900 h 222250"/>
              <a:gd name="connsiteX14" fmla="*/ 323850 w 457200"/>
              <a:gd name="connsiteY14" fmla="*/ 222250 h 222250"/>
              <a:gd name="connsiteX15" fmla="*/ 298450 w 457200"/>
              <a:gd name="connsiteY15" fmla="*/ 0 h 222250"/>
              <a:gd name="connsiteX0" fmla="*/ 298450 w 457200"/>
              <a:gd name="connsiteY0" fmla="*/ 0 h 222250"/>
              <a:gd name="connsiteX1" fmla="*/ 241300 w 457200"/>
              <a:gd name="connsiteY1" fmla="*/ 12700 h 222250"/>
              <a:gd name="connsiteX2" fmla="*/ 171450 w 457200"/>
              <a:gd name="connsiteY2" fmla="*/ 25400 h 222250"/>
              <a:gd name="connsiteX3" fmla="*/ 70325 w 457200"/>
              <a:gd name="connsiteY3" fmla="*/ 53245 h 222250"/>
              <a:gd name="connsiteX4" fmla="*/ 171450 w 457200"/>
              <a:gd name="connsiteY4" fmla="*/ 69850 h 222250"/>
              <a:gd name="connsiteX5" fmla="*/ 279400 w 457200"/>
              <a:gd name="connsiteY5" fmla="*/ 69850 h 222250"/>
              <a:gd name="connsiteX6" fmla="*/ 393700 w 457200"/>
              <a:gd name="connsiteY6" fmla="*/ 82550 h 222250"/>
              <a:gd name="connsiteX7" fmla="*/ 457200 w 457200"/>
              <a:gd name="connsiteY7" fmla="*/ 95250 h 222250"/>
              <a:gd name="connsiteX8" fmla="*/ 396654 w 457200"/>
              <a:gd name="connsiteY8" fmla="*/ 125540 h 222250"/>
              <a:gd name="connsiteX9" fmla="*/ 298450 w 457200"/>
              <a:gd name="connsiteY9" fmla="*/ 127000 h 222250"/>
              <a:gd name="connsiteX10" fmla="*/ 228600 w 457200"/>
              <a:gd name="connsiteY10" fmla="*/ 127000 h 222250"/>
              <a:gd name="connsiteX11" fmla="*/ 131380 w 457200"/>
              <a:gd name="connsiteY11" fmla="*/ 130396 h 222250"/>
              <a:gd name="connsiteX12" fmla="*/ 88900 w 457200"/>
              <a:gd name="connsiteY12" fmla="*/ 177800 h 222250"/>
              <a:gd name="connsiteX13" fmla="*/ 0 w 457200"/>
              <a:gd name="connsiteY13" fmla="*/ 215900 h 222250"/>
              <a:gd name="connsiteX14" fmla="*/ 323850 w 457200"/>
              <a:gd name="connsiteY14" fmla="*/ 222250 h 222250"/>
              <a:gd name="connsiteX15" fmla="*/ 298450 w 457200"/>
              <a:gd name="connsiteY15" fmla="*/ 0 h 222250"/>
              <a:gd name="connsiteX0" fmla="*/ 298450 w 466980"/>
              <a:gd name="connsiteY0" fmla="*/ 0 h 222250"/>
              <a:gd name="connsiteX1" fmla="*/ 241300 w 466980"/>
              <a:gd name="connsiteY1" fmla="*/ 12700 h 222250"/>
              <a:gd name="connsiteX2" fmla="*/ 171450 w 466980"/>
              <a:gd name="connsiteY2" fmla="*/ 25400 h 222250"/>
              <a:gd name="connsiteX3" fmla="*/ 70325 w 466980"/>
              <a:gd name="connsiteY3" fmla="*/ 53245 h 222250"/>
              <a:gd name="connsiteX4" fmla="*/ 171450 w 466980"/>
              <a:gd name="connsiteY4" fmla="*/ 69850 h 222250"/>
              <a:gd name="connsiteX5" fmla="*/ 279400 w 466980"/>
              <a:gd name="connsiteY5" fmla="*/ 69850 h 222250"/>
              <a:gd name="connsiteX6" fmla="*/ 393700 w 466980"/>
              <a:gd name="connsiteY6" fmla="*/ 82550 h 222250"/>
              <a:gd name="connsiteX7" fmla="*/ 466980 w 466980"/>
              <a:gd name="connsiteY7" fmla="*/ 97695 h 222250"/>
              <a:gd name="connsiteX8" fmla="*/ 396654 w 466980"/>
              <a:gd name="connsiteY8" fmla="*/ 125540 h 222250"/>
              <a:gd name="connsiteX9" fmla="*/ 298450 w 466980"/>
              <a:gd name="connsiteY9" fmla="*/ 127000 h 222250"/>
              <a:gd name="connsiteX10" fmla="*/ 228600 w 466980"/>
              <a:gd name="connsiteY10" fmla="*/ 127000 h 222250"/>
              <a:gd name="connsiteX11" fmla="*/ 131380 w 466980"/>
              <a:gd name="connsiteY11" fmla="*/ 130396 h 222250"/>
              <a:gd name="connsiteX12" fmla="*/ 88900 w 466980"/>
              <a:gd name="connsiteY12" fmla="*/ 177800 h 222250"/>
              <a:gd name="connsiteX13" fmla="*/ 0 w 466980"/>
              <a:gd name="connsiteY13" fmla="*/ 215900 h 222250"/>
              <a:gd name="connsiteX14" fmla="*/ 323850 w 466980"/>
              <a:gd name="connsiteY14" fmla="*/ 222250 h 222250"/>
              <a:gd name="connsiteX15" fmla="*/ 298450 w 466980"/>
              <a:gd name="connsiteY15" fmla="*/ 0 h 222250"/>
              <a:gd name="connsiteX0" fmla="*/ 227065 w 466980"/>
              <a:gd name="connsiteY0" fmla="*/ 0 h 229048"/>
              <a:gd name="connsiteX1" fmla="*/ 241300 w 466980"/>
              <a:gd name="connsiteY1" fmla="*/ 19498 h 229048"/>
              <a:gd name="connsiteX2" fmla="*/ 171450 w 466980"/>
              <a:gd name="connsiteY2" fmla="*/ 32198 h 229048"/>
              <a:gd name="connsiteX3" fmla="*/ 70325 w 466980"/>
              <a:gd name="connsiteY3" fmla="*/ 60043 h 229048"/>
              <a:gd name="connsiteX4" fmla="*/ 171450 w 466980"/>
              <a:gd name="connsiteY4" fmla="*/ 76648 h 229048"/>
              <a:gd name="connsiteX5" fmla="*/ 279400 w 466980"/>
              <a:gd name="connsiteY5" fmla="*/ 76648 h 229048"/>
              <a:gd name="connsiteX6" fmla="*/ 393700 w 466980"/>
              <a:gd name="connsiteY6" fmla="*/ 89348 h 229048"/>
              <a:gd name="connsiteX7" fmla="*/ 466980 w 466980"/>
              <a:gd name="connsiteY7" fmla="*/ 104493 h 229048"/>
              <a:gd name="connsiteX8" fmla="*/ 396654 w 466980"/>
              <a:gd name="connsiteY8" fmla="*/ 132338 h 229048"/>
              <a:gd name="connsiteX9" fmla="*/ 298450 w 466980"/>
              <a:gd name="connsiteY9" fmla="*/ 133798 h 229048"/>
              <a:gd name="connsiteX10" fmla="*/ 228600 w 466980"/>
              <a:gd name="connsiteY10" fmla="*/ 133798 h 229048"/>
              <a:gd name="connsiteX11" fmla="*/ 131380 w 466980"/>
              <a:gd name="connsiteY11" fmla="*/ 137194 h 229048"/>
              <a:gd name="connsiteX12" fmla="*/ 88900 w 466980"/>
              <a:gd name="connsiteY12" fmla="*/ 184598 h 229048"/>
              <a:gd name="connsiteX13" fmla="*/ 0 w 466980"/>
              <a:gd name="connsiteY13" fmla="*/ 222698 h 229048"/>
              <a:gd name="connsiteX14" fmla="*/ 323850 w 466980"/>
              <a:gd name="connsiteY14" fmla="*/ 229048 h 229048"/>
              <a:gd name="connsiteX15" fmla="*/ 227065 w 466980"/>
              <a:gd name="connsiteY15" fmla="*/ 0 h 229048"/>
              <a:gd name="connsiteX0" fmla="*/ 227065 w 466980"/>
              <a:gd name="connsiteY0" fmla="*/ 0 h 232447"/>
              <a:gd name="connsiteX1" fmla="*/ 241300 w 466980"/>
              <a:gd name="connsiteY1" fmla="*/ 19498 h 232447"/>
              <a:gd name="connsiteX2" fmla="*/ 171450 w 466980"/>
              <a:gd name="connsiteY2" fmla="*/ 32198 h 232447"/>
              <a:gd name="connsiteX3" fmla="*/ 70325 w 466980"/>
              <a:gd name="connsiteY3" fmla="*/ 60043 h 232447"/>
              <a:gd name="connsiteX4" fmla="*/ 171450 w 466980"/>
              <a:gd name="connsiteY4" fmla="*/ 76648 h 232447"/>
              <a:gd name="connsiteX5" fmla="*/ 279400 w 466980"/>
              <a:gd name="connsiteY5" fmla="*/ 76648 h 232447"/>
              <a:gd name="connsiteX6" fmla="*/ 393700 w 466980"/>
              <a:gd name="connsiteY6" fmla="*/ 89348 h 232447"/>
              <a:gd name="connsiteX7" fmla="*/ 466980 w 466980"/>
              <a:gd name="connsiteY7" fmla="*/ 104493 h 232447"/>
              <a:gd name="connsiteX8" fmla="*/ 396654 w 466980"/>
              <a:gd name="connsiteY8" fmla="*/ 132338 h 232447"/>
              <a:gd name="connsiteX9" fmla="*/ 298450 w 466980"/>
              <a:gd name="connsiteY9" fmla="*/ 133798 h 232447"/>
              <a:gd name="connsiteX10" fmla="*/ 228600 w 466980"/>
              <a:gd name="connsiteY10" fmla="*/ 133798 h 232447"/>
              <a:gd name="connsiteX11" fmla="*/ 131380 w 466980"/>
              <a:gd name="connsiteY11" fmla="*/ 137194 h 232447"/>
              <a:gd name="connsiteX12" fmla="*/ 88900 w 466980"/>
              <a:gd name="connsiteY12" fmla="*/ 184598 h 232447"/>
              <a:gd name="connsiteX13" fmla="*/ 0 w 466980"/>
              <a:gd name="connsiteY13" fmla="*/ 222698 h 232447"/>
              <a:gd name="connsiteX14" fmla="*/ 228671 w 466980"/>
              <a:gd name="connsiteY14" fmla="*/ 232447 h 232447"/>
              <a:gd name="connsiteX15" fmla="*/ 227065 w 466980"/>
              <a:gd name="connsiteY15" fmla="*/ 0 h 232447"/>
              <a:gd name="connsiteX0" fmla="*/ 227065 w 396654"/>
              <a:gd name="connsiteY0" fmla="*/ 0 h 232447"/>
              <a:gd name="connsiteX1" fmla="*/ 241300 w 396654"/>
              <a:gd name="connsiteY1" fmla="*/ 19498 h 232447"/>
              <a:gd name="connsiteX2" fmla="*/ 171450 w 396654"/>
              <a:gd name="connsiteY2" fmla="*/ 32198 h 232447"/>
              <a:gd name="connsiteX3" fmla="*/ 70325 w 396654"/>
              <a:gd name="connsiteY3" fmla="*/ 60043 h 232447"/>
              <a:gd name="connsiteX4" fmla="*/ 171450 w 396654"/>
              <a:gd name="connsiteY4" fmla="*/ 76648 h 232447"/>
              <a:gd name="connsiteX5" fmla="*/ 279400 w 396654"/>
              <a:gd name="connsiteY5" fmla="*/ 76648 h 232447"/>
              <a:gd name="connsiteX6" fmla="*/ 393700 w 396654"/>
              <a:gd name="connsiteY6" fmla="*/ 89348 h 232447"/>
              <a:gd name="connsiteX7" fmla="*/ 222234 w 396654"/>
              <a:gd name="connsiteY7" fmla="*/ 111292 h 232447"/>
              <a:gd name="connsiteX8" fmla="*/ 396654 w 396654"/>
              <a:gd name="connsiteY8" fmla="*/ 132338 h 232447"/>
              <a:gd name="connsiteX9" fmla="*/ 298450 w 396654"/>
              <a:gd name="connsiteY9" fmla="*/ 133798 h 232447"/>
              <a:gd name="connsiteX10" fmla="*/ 228600 w 396654"/>
              <a:gd name="connsiteY10" fmla="*/ 133798 h 232447"/>
              <a:gd name="connsiteX11" fmla="*/ 131380 w 396654"/>
              <a:gd name="connsiteY11" fmla="*/ 137194 h 232447"/>
              <a:gd name="connsiteX12" fmla="*/ 88900 w 396654"/>
              <a:gd name="connsiteY12" fmla="*/ 184598 h 232447"/>
              <a:gd name="connsiteX13" fmla="*/ 0 w 396654"/>
              <a:gd name="connsiteY13" fmla="*/ 222698 h 232447"/>
              <a:gd name="connsiteX14" fmla="*/ 228671 w 396654"/>
              <a:gd name="connsiteY14" fmla="*/ 232447 h 232447"/>
              <a:gd name="connsiteX15" fmla="*/ 227065 w 396654"/>
              <a:gd name="connsiteY15" fmla="*/ 0 h 232447"/>
              <a:gd name="connsiteX0" fmla="*/ 227065 w 396654"/>
              <a:gd name="connsiteY0" fmla="*/ 0 h 232447"/>
              <a:gd name="connsiteX1" fmla="*/ 241300 w 396654"/>
              <a:gd name="connsiteY1" fmla="*/ 19498 h 232447"/>
              <a:gd name="connsiteX2" fmla="*/ 171450 w 396654"/>
              <a:gd name="connsiteY2" fmla="*/ 32198 h 232447"/>
              <a:gd name="connsiteX3" fmla="*/ 70325 w 396654"/>
              <a:gd name="connsiteY3" fmla="*/ 60043 h 232447"/>
              <a:gd name="connsiteX4" fmla="*/ 171450 w 396654"/>
              <a:gd name="connsiteY4" fmla="*/ 76648 h 232447"/>
              <a:gd name="connsiteX5" fmla="*/ 279400 w 396654"/>
              <a:gd name="connsiteY5" fmla="*/ 76648 h 232447"/>
              <a:gd name="connsiteX6" fmla="*/ 216938 w 396654"/>
              <a:gd name="connsiteY6" fmla="*/ 89348 h 232447"/>
              <a:gd name="connsiteX7" fmla="*/ 222234 w 396654"/>
              <a:gd name="connsiteY7" fmla="*/ 111292 h 232447"/>
              <a:gd name="connsiteX8" fmla="*/ 396654 w 396654"/>
              <a:gd name="connsiteY8" fmla="*/ 132338 h 232447"/>
              <a:gd name="connsiteX9" fmla="*/ 298450 w 396654"/>
              <a:gd name="connsiteY9" fmla="*/ 133798 h 232447"/>
              <a:gd name="connsiteX10" fmla="*/ 228600 w 396654"/>
              <a:gd name="connsiteY10" fmla="*/ 133798 h 232447"/>
              <a:gd name="connsiteX11" fmla="*/ 131380 w 396654"/>
              <a:gd name="connsiteY11" fmla="*/ 137194 h 232447"/>
              <a:gd name="connsiteX12" fmla="*/ 88900 w 396654"/>
              <a:gd name="connsiteY12" fmla="*/ 184598 h 232447"/>
              <a:gd name="connsiteX13" fmla="*/ 0 w 396654"/>
              <a:gd name="connsiteY13" fmla="*/ 222698 h 232447"/>
              <a:gd name="connsiteX14" fmla="*/ 228671 w 396654"/>
              <a:gd name="connsiteY14" fmla="*/ 232447 h 232447"/>
              <a:gd name="connsiteX15" fmla="*/ 227065 w 396654"/>
              <a:gd name="connsiteY15" fmla="*/ 0 h 232447"/>
              <a:gd name="connsiteX0" fmla="*/ 227065 w 396654"/>
              <a:gd name="connsiteY0" fmla="*/ 0 h 232447"/>
              <a:gd name="connsiteX1" fmla="*/ 241300 w 396654"/>
              <a:gd name="connsiteY1" fmla="*/ 19498 h 232447"/>
              <a:gd name="connsiteX2" fmla="*/ 171450 w 396654"/>
              <a:gd name="connsiteY2" fmla="*/ 32198 h 232447"/>
              <a:gd name="connsiteX3" fmla="*/ 70325 w 396654"/>
              <a:gd name="connsiteY3" fmla="*/ 60043 h 232447"/>
              <a:gd name="connsiteX4" fmla="*/ 171450 w 396654"/>
              <a:gd name="connsiteY4" fmla="*/ 76648 h 232447"/>
              <a:gd name="connsiteX5" fmla="*/ 235209 w 396654"/>
              <a:gd name="connsiteY5" fmla="*/ 76648 h 232447"/>
              <a:gd name="connsiteX6" fmla="*/ 216938 w 396654"/>
              <a:gd name="connsiteY6" fmla="*/ 89348 h 232447"/>
              <a:gd name="connsiteX7" fmla="*/ 222234 w 396654"/>
              <a:gd name="connsiteY7" fmla="*/ 111292 h 232447"/>
              <a:gd name="connsiteX8" fmla="*/ 396654 w 396654"/>
              <a:gd name="connsiteY8" fmla="*/ 132338 h 232447"/>
              <a:gd name="connsiteX9" fmla="*/ 298450 w 396654"/>
              <a:gd name="connsiteY9" fmla="*/ 133798 h 232447"/>
              <a:gd name="connsiteX10" fmla="*/ 228600 w 396654"/>
              <a:gd name="connsiteY10" fmla="*/ 133798 h 232447"/>
              <a:gd name="connsiteX11" fmla="*/ 131380 w 396654"/>
              <a:gd name="connsiteY11" fmla="*/ 137194 h 232447"/>
              <a:gd name="connsiteX12" fmla="*/ 88900 w 396654"/>
              <a:gd name="connsiteY12" fmla="*/ 184598 h 232447"/>
              <a:gd name="connsiteX13" fmla="*/ 0 w 396654"/>
              <a:gd name="connsiteY13" fmla="*/ 222698 h 232447"/>
              <a:gd name="connsiteX14" fmla="*/ 228671 w 396654"/>
              <a:gd name="connsiteY14" fmla="*/ 232447 h 232447"/>
              <a:gd name="connsiteX15" fmla="*/ 227065 w 396654"/>
              <a:gd name="connsiteY15" fmla="*/ 0 h 232447"/>
              <a:gd name="connsiteX0" fmla="*/ 227065 w 298450"/>
              <a:gd name="connsiteY0" fmla="*/ 0 h 232447"/>
              <a:gd name="connsiteX1" fmla="*/ 241300 w 298450"/>
              <a:gd name="connsiteY1" fmla="*/ 19498 h 232447"/>
              <a:gd name="connsiteX2" fmla="*/ 171450 w 298450"/>
              <a:gd name="connsiteY2" fmla="*/ 32198 h 232447"/>
              <a:gd name="connsiteX3" fmla="*/ 70325 w 298450"/>
              <a:gd name="connsiteY3" fmla="*/ 60043 h 232447"/>
              <a:gd name="connsiteX4" fmla="*/ 171450 w 298450"/>
              <a:gd name="connsiteY4" fmla="*/ 76648 h 232447"/>
              <a:gd name="connsiteX5" fmla="*/ 235209 w 298450"/>
              <a:gd name="connsiteY5" fmla="*/ 76648 h 232447"/>
              <a:gd name="connsiteX6" fmla="*/ 216938 w 298450"/>
              <a:gd name="connsiteY6" fmla="*/ 89348 h 232447"/>
              <a:gd name="connsiteX7" fmla="*/ 222234 w 298450"/>
              <a:gd name="connsiteY7" fmla="*/ 111292 h 232447"/>
              <a:gd name="connsiteX8" fmla="*/ 216494 w 298450"/>
              <a:gd name="connsiteY8" fmla="*/ 132338 h 232447"/>
              <a:gd name="connsiteX9" fmla="*/ 298450 w 298450"/>
              <a:gd name="connsiteY9" fmla="*/ 133798 h 232447"/>
              <a:gd name="connsiteX10" fmla="*/ 228600 w 298450"/>
              <a:gd name="connsiteY10" fmla="*/ 133798 h 232447"/>
              <a:gd name="connsiteX11" fmla="*/ 131380 w 298450"/>
              <a:gd name="connsiteY11" fmla="*/ 137194 h 232447"/>
              <a:gd name="connsiteX12" fmla="*/ 88900 w 298450"/>
              <a:gd name="connsiteY12" fmla="*/ 184598 h 232447"/>
              <a:gd name="connsiteX13" fmla="*/ 0 w 298450"/>
              <a:gd name="connsiteY13" fmla="*/ 222698 h 232447"/>
              <a:gd name="connsiteX14" fmla="*/ 228671 w 298450"/>
              <a:gd name="connsiteY14" fmla="*/ 232447 h 232447"/>
              <a:gd name="connsiteX15" fmla="*/ 227065 w 298450"/>
              <a:gd name="connsiteY15" fmla="*/ 0 h 232447"/>
              <a:gd name="connsiteX0" fmla="*/ 227065 w 241300"/>
              <a:gd name="connsiteY0" fmla="*/ 0 h 232447"/>
              <a:gd name="connsiteX1" fmla="*/ 241300 w 241300"/>
              <a:gd name="connsiteY1" fmla="*/ 19498 h 232447"/>
              <a:gd name="connsiteX2" fmla="*/ 171450 w 241300"/>
              <a:gd name="connsiteY2" fmla="*/ 32198 h 232447"/>
              <a:gd name="connsiteX3" fmla="*/ 70325 w 241300"/>
              <a:gd name="connsiteY3" fmla="*/ 60043 h 232447"/>
              <a:gd name="connsiteX4" fmla="*/ 171450 w 241300"/>
              <a:gd name="connsiteY4" fmla="*/ 76648 h 232447"/>
              <a:gd name="connsiteX5" fmla="*/ 235209 w 241300"/>
              <a:gd name="connsiteY5" fmla="*/ 76648 h 232447"/>
              <a:gd name="connsiteX6" fmla="*/ 216938 w 241300"/>
              <a:gd name="connsiteY6" fmla="*/ 89348 h 232447"/>
              <a:gd name="connsiteX7" fmla="*/ 222234 w 241300"/>
              <a:gd name="connsiteY7" fmla="*/ 111292 h 232447"/>
              <a:gd name="connsiteX8" fmla="*/ 216494 w 241300"/>
              <a:gd name="connsiteY8" fmla="*/ 132338 h 232447"/>
              <a:gd name="connsiteX9" fmla="*/ 223666 w 241300"/>
              <a:gd name="connsiteY9" fmla="*/ 133798 h 232447"/>
              <a:gd name="connsiteX10" fmla="*/ 228600 w 241300"/>
              <a:gd name="connsiteY10" fmla="*/ 133798 h 232447"/>
              <a:gd name="connsiteX11" fmla="*/ 131380 w 241300"/>
              <a:gd name="connsiteY11" fmla="*/ 137194 h 232447"/>
              <a:gd name="connsiteX12" fmla="*/ 88900 w 241300"/>
              <a:gd name="connsiteY12" fmla="*/ 184598 h 232447"/>
              <a:gd name="connsiteX13" fmla="*/ 0 w 241300"/>
              <a:gd name="connsiteY13" fmla="*/ 222698 h 232447"/>
              <a:gd name="connsiteX14" fmla="*/ 228671 w 241300"/>
              <a:gd name="connsiteY14" fmla="*/ 232447 h 232447"/>
              <a:gd name="connsiteX15" fmla="*/ 227065 w 241300"/>
              <a:gd name="connsiteY15" fmla="*/ 0 h 2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00" h="232447">
                <a:moveTo>
                  <a:pt x="227065" y="0"/>
                </a:moveTo>
                <a:lnTo>
                  <a:pt x="241300" y="19498"/>
                </a:lnTo>
                <a:lnTo>
                  <a:pt x="171450" y="32198"/>
                </a:lnTo>
                <a:lnTo>
                  <a:pt x="70325" y="60043"/>
                </a:lnTo>
                <a:lnTo>
                  <a:pt x="171450" y="76648"/>
                </a:lnTo>
                <a:lnTo>
                  <a:pt x="235209" y="76648"/>
                </a:lnTo>
                <a:lnTo>
                  <a:pt x="216938" y="89348"/>
                </a:lnTo>
                <a:lnTo>
                  <a:pt x="222234" y="111292"/>
                </a:lnTo>
                <a:lnTo>
                  <a:pt x="216494" y="132338"/>
                </a:lnTo>
                <a:lnTo>
                  <a:pt x="223666" y="133798"/>
                </a:lnTo>
                <a:lnTo>
                  <a:pt x="228600" y="133798"/>
                </a:lnTo>
                <a:lnTo>
                  <a:pt x="131380" y="137194"/>
                </a:lnTo>
                <a:lnTo>
                  <a:pt x="88900" y="184598"/>
                </a:lnTo>
                <a:lnTo>
                  <a:pt x="0" y="222698"/>
                </a:lnTo>
                <a:lnTo>
                  <a:pt x="228671" y="232447"/>
                </a:lnTo>
                <a:cubicBezTo>
                  <a:pt x="228136" y="154965"/>
                  <a:pt x="227600" y="77482"/>
                  <a:pt x="227065" y="0"/>
                </a:cubicBezTo>
                <a:close/>
              </a:path>
            </a:pathLst>
          </a:cu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5331682" y="2533773"/>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24200" y="544999"/>
            <a:ext cx="2147777" cy="553998"/>
          </a:xfrm>
          <a:prstGeom prst="rect">
            <a:avLst/>
          </a:prstGeom>
        </p:spPr>
        <p:txBody>
          <a:bodyPr wrap="square">
            <a:spAutoFit/>
          </a:bodyPr>
          <a:lstStyle/>
          <a:p>
            <a:pPr algn="ctr"/>
            <a:r>
              <a:rPr lang="en-US" sz="3000" dirty="0" smtClean="0">
                <a:latin typeface="Arial Narrow" pitchFamily="34" charset="0"/>
              </a:rPr>
              <a:t>Option 1</a:t>
            </a:r>
            <a:endParaRPr lang="en-US" sz="3000" b="1" dirty="0">
              <a:latin typeface="Arial Narrow" pitchFamily="34" charset="0"/>
            </a:endParaRPr>
          </a:p>
        </p:txBody>
      </p:sp>
      <p:cxnSp>
        <p:nvCxnSpPr>
          <p:cNvPr id="22" name="Straight Connector 21"/>
          <p:cNvCxnSpPr/>
          <p:nvPr/>
        </p:nvCxnSpPr>
        <p:spPr>
          <a:xfrm flipV="1">
            <a:off x="2467328" y="2640280"/>
            <a:ext cx="2804649" cy="1"/>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67328" y="2862496"/>
            <a:ext cx="2804649" cy="907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0" y="5511502"/>
            <a:ext cx="9144000" cy="492443"/>
          </a:xfrm>
          <a:prstGeom prst="rect">
            <a:avLst/>
          </a:prstGeom>
          <a:solidFill>
            <a:schemeClr val="bg1"/>
          </a:solidFill>
          <a:ln>
            <a:solidFill>
              <a:srgbClr val="FF0000"/>
            </a:solidFill>
          </a:ln>
        </p:spPr>
        <p:txBody>
          <a:bodyPr wrap="square">
            <a:spAutoFit/>
          </a:bodyPr>
          <a:lstStyle/>
          <a:p>
            <a:pPr algn="ctr"/>
            <a:r>
              <a:rPr lang="en-US" sz="2600" dirty="0" smtClean="0">
                <a:latin typeface="Arial Narrow" pitchFamily="34" charset="0"/>
              </a:rPr>
              <a:t>Notice the slight separation on the resistivity curves</a:t>
            </a:r>
            <a:endParaRPr lang="en-US" sz="2600" b="1" dirty="0">
              <a:latin typeface="Arial Narrow" pitchFamily="34" charset="0"/>
            </a:endParaRPr>
          </a:p>
        </p:txBody>
      </p:sp>
      <p:cxnSp>
        <p:nvCxnSpPr>
          <p:cNvPr id="30" name="Straight Connector 29"/>
          <p:cNvCxnSpPr/>
          <p:nvPr/>
        </p:nvCxnSpPr>
        <p:spPr>
          <a:xfrm flipV="1">
            <a:off x="2467327" y="1973232"/>
            <a:ext cx="2804649" cy="18283"/>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67328" y="2635184"/>
            <a:ext cx="2753849" cy="5097"/>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0" y="6071394"/>
            <a:ext cx="9144000" cy="492443"/>
          </a:xfrm>
          <a:prstGeom prst="rect">
            <a:avLst/>
          </a:prstGeom>
          <a:solidFill>
            <a:schemeClr val="bg1"/>
          </a:solidFill>
          <a:ln>
            <a:solidFill>
              <a:srgbClr val="FF0000"/>
            </a:solidFill>
          </a:ln>
        </p:spPr>
        <p:txBody>
          <a:bodyPr wrap="square">
            <a:spAutoFit/>
          </a:bodyPr>
          <a:lstStyle/>
          <a:p>
            <a:pPr algn="ctr"/>
            <a:r>
              <a:rPr lang="en-US" sz="2600" dirty="0" smtClean="0">
                <a:latin typeface="Arial Narrow" pitchFamily="34" charset="0"/>
              </a:rPr>
              <a:t>And here’s the isolating shale but let’s try another possible top of zone.</a:t>
            </a:r>
            <a:endParaRPr lang="en-US" sz="2600" b="1" dirty="0">
              <a:latin typeface="Arial Narrow" pitchFamily="34" charset="0"/>
            </a:endParaRPr>
          </a:p>
        </p:txBody>
      </p:sp>
    </p:spTree>
    <p:extLst>
      <p:ext uri="{BB962C8B-B14F-4D97-AF65-F5344CB8AC3E}">
        <p14:creationId xmlns:p14="http://schemas.microsoft.com/office/powerpoint/2010/main" val="18592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par>
                                <p:cTn id="49" presetID="2" presetClass="entr" presetSubtype="8"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0-#ppt_w/2"/>
                                          </p:val>
                                        </p:tav>
                                        <p:tav tm="100000">
                                          <p:val>
                                            <p:strVal val="#ppt_x"/>
                                          </p:val>
                                        </p:tav>
                                      </p:tavLst>
                                    </p:anim>
                                    <p:anim calcmode="lin" valueType="num">
                                      <p:cBhvr additive="base">
                                        <p:cTn id="52" dur="500" fill="hold"/>
                                        <p:tgtEl>
                                          <p:spTgt spid="30"/>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0-#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28" grpId="0" animBg="1"/>
      <p:bldP spid="19" grpId="0" animBg="1"/>
      <p:bldP spid="24" grpId="0" animBg="1"/>
      <p:bldP spid="29" grpId="0" animBg="1"/>
      <p:bldP spid="4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607" y="1576147"/>
            <a:ext cx="7408863"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3344867" y="1576147"/>
            <a:ext cx="0" cy="390525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44867" y="1237593"/>
            <a:ext cx="1395313" cy="338554"/>
          </a:xfrm>
          <a:prstGeom prst="rect">
            <a:avLst/>
          </a:prstGeom>
          <a:solidFill>
            <a:schemeClr val="bg1"/>
          </a:solidFill>
          <a:ln>
            <a:solidFill>
              <a:srgbClr val="FF0000"/>
            </a:solidFill>
          </a:ln>
        </p:spPr>
        <p:txBody>
          <a:bodyPr wrap="square" rtlCol="0">
            <a:spAutoFit/>
          </a:bodyPr>
          <a:lstStyle/>
          <a:p>
            <a:pPr algn="ctr"/>
            <a:r>
              <a:rPr lang="en-US" sz="1600" dirty="0" smtClean="0">
                <a:solidFill>
                  <a:srgbClr val="FF0000"/>
                </a:solidFill>
              </a:rPr>
              <a:t>SHALE LINE</a:t>
            </a:r>
            <a:endParaRPr lang="en-US" sz="1600" dirty="0">
              <a:solidFill>
                <a:srgbClr val="FF0000"/>
              </a:solidFill>
            </a:endParaRPr>
          </a:p>
        </p:txBody>
      </p:sp>
      <p:cxnSp>
        <p:nvCxnSpPr>
          <p:cNvPr id="8" name="Straight Connector 7"/>
          <p:cNvCxnSpPr/>
          <p:nvPr/>
        </p:nvCxnSpPr>
        <p:spPr>
          <a:xfrm flipH="1">
            <a:off x="924607" y="2589786"/>
            <a:ext cx="7408863"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 y="0"/>
            <a:ext cx="9067800" cy="553998"/>
          </a:xfrm>
          <a:prstGeom prst="rect">
            <a:avLst/>
          </a:prstGeom>
        </p:spPr>
        <p:txBody>
          <a:bodyPr wrap="square">
            <a:spAutoFit/>
          </a:bodyPr>
          <a:lstStyle/>
          <a:p>
            <a:pPr algn="ctr"/>
            <a:r>
              <a:rPr lang="en-US" sz="3000" dirty="0" smtClean="0">
                <a:latin typeface="Arial Narrow" pitchFamily="34" charset="0"/>
              </a:rPr>
              <a:t>Top of the Injection Zone between 3,000 and 3,200 feet</a:t>
            </a:r>
            <a:endParaRPr lang="en-US" sz="3000" b="1" dirty="0">
              <a:latin typeface="Arial Narrow" pitchFamily="34" charset="0"/>
            </a:endParaRPr>
          </a:p>
        </p:txBody>
      </p:sp>
      <p:grpSp>
        <p:nvGrpSpPr>
          <p:cNvPr id="9" name="Group 8"/>
          <p:cNvGrpSpPr/>
          <p:nvPr/>
        </p:nvGrpSpPr>
        <p:grpSpPr>
          <a:xfrm>
            <a:off x="116618" y="2371422"/>
            <a:ext cx="807989" cy="436728"/>
            <a:chOff x="116618" y="2711655"/>
            <a:chExt cx="807989" cy="436728"/>
          </a:xfrm>
        </p:grpSpPr>
        <p:sp>
          <p:nvSpPr>
            <p:cNvPr id="7" name="Right Arrow 6"/>
            <p:cNvSpPr/>
            <p:nvPr/>
          </p:nvSpPr>
          <p:spPr>
            <a:xfrm>
              <a:off x="116618" y="2711655"/>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238" y="2806908"/>
              <a:ext cx="696035" cy="246221"/>
            </a:xfrm>
            <a:prstGeom prst="rect">
              <a:avLst/>
            </a:prstGeom>
            <a:noFill/>
          </p:spPr>
          <p:txBody>
            <a:bodyPr wrap="square" rtlCol="0">
              <a:spAutoFit/>
            </a:bodyPr>
            <a:lstStyle/>
            <a:p>
              <a:r>
                <a:rPr lang="en-US" sz="1000" dirty="0" smtClean="0"/>
                <a:t>Option 2</a:t>
              </a:r>
              <a:endParaRPr lang="en-US" sz="1000" dirty="0"/>
            </a:p>
          </p:txBody>
        </p:sp>
      </p:grpSp>
      <p:sp>
        <p:nvSpPr>
          <p:cNvPr id="15" name="Rectangle 14"/>
          <p:cNvSpPr/>
          <p:nvPr/>
        </p:nvSpPr>
        <p:spPr>
          <a:xfrm>
            <a:off x="0" y="5565338"/>
            <a:ext cx="9144000" cy="1292662"/>
          </a:xfrm>
          <a:prstGeom prst="rect">
            <a:avLst/>
          </a:prstGeom>
          <a:solidFill>
            <a:schemeClr val="bg1"/>
          </a:solidFill>
          <a:ln>
            <a:solidFill>
              <a:srgbClr val="FF0000"/>
            </a:solidFill>
          </a:ln>
        </p:spPr>
        <p:txBody>
          <a:bodyPr wrap="square">
            <a:spAutoFit/>
          </a:bodyPr>
          <a:lstStyle/>
          <a:p>
            <a:pPr algn="ctr"/>
            <a:r>
              <a:rPr lang="en-US" sz="2600" dirty="0" smtClean="0">
                <a:latin typeface="Arial Narrow" pitchFamily="34" charset="0"/>
              </a:rPr>
              <a:t>There is less separation on the resistivity curves and sufficient confining shale therefore Option 2 is preferable.  The proposed top of zone is </a:t>
            </a:r>
          </a:p>
          <a:p>
            <a:pPr algn="ctr"/>
            <a:r>
              <a:rPr lang="en-US" sz="2600" b="1" dirty="0" smtClean="0">
                <a:latin typeface="Arial Narrow" pitchFamily="34" charset="0"/>
              </a:rPr>
              <a:t>3,050 feet.</a:t>
            </a:r>
            <a:endParaRPr lang="en-US" sz="2600" b="1" dirty="0">
              <a:latin typeface="Arial Narrow" pitchFamily="34" charset="0"/>
            </a:endParaRPr>
          </a:p>
        </p:txBody>
      </p:sp>
      <p:sp>
        <p:nvSpPr>
          <p:cNvPr id="13" name="Freeform 12"/>
          <p:cNvSpPr/>
          <p:nvPr/>
        </p:nvSpPr>
        <p:spPr>
          <a:xfrm>
            <a:off x="3295934" y="1940745"/>
            <a:ext cx="402609" cy="643826"/>
          </a:xfrm>
          <a:custGeom>
            <a:avLst/>
            <a:gdLst>
              <a:gd name="connsiteX0" fmla="*/ 156950 w 402609"/>
              <a:gd name="connsiteY0" fmla="*/ 661916 h 661916"/>
              <a:gd name="connsiteX1" fmla="*/ 286603 w 402609"/>
              <a:gd name="connsiteY1" fmla="*/ 641445 h 661916"/>
              <a:gd name="connsiteX2" fmla="*/ 300251 w 402609"/>
              <a:gd name="connsiteY2" fmla="*/ 620973 h 661916"/>
              <a:gd name="connsiteX3" fmla="*/ 238836 w 402609"/>
              <a:gd name="connsiteY3" fmla="*/ 593678 h 661916"/>
              <a:gd name="connsiteX4" fmla="*/ 238836 w 402609"/>
              <a:gd name="connsiteY4" fmla="*/ 593678 h 661916"/>
              <a:gd name="connsiteX5" fmla="*/ 293427 w 402609"/>
              <a:gd name="connsiteY5" fmla="*/ 552734 h 661916"/>
              <a:gd name="connsiteX6" fmla="*/ 225188 w 402609"/>
              <a:gd name="connsiteY6" fmla="*/ 504967 h 661916"/>
              <a:gd name="connsiteX7" fmla="*/ 225188 w 402609"/>
              <a:gd name="connsiteY7" fmla="*/ 504967 h 661916"/>
              <a:gd name="connsiteX8" fmla="*/ 293427 w 402609"/>
              <a:gd name="connsiteY8" fmla="*/ 443552 h 661916"/>
              <a:gd name="connsiteX9" fmla="*/ 375314 w 402609"/>
              <a:gd name="connsiteY9" fmla="*/ 416257 h 661916"/>
              <a:gd name="connsiteX10" fmla="*/ 402609 w 402609"/>
              <a:gd name="connsiteY10" fmla="*/ 395785 h 661916"/>
              <a:gd name="connsiteX11" fmla="*/ 375314 w 402609"/>
              <a:gd name="connsiteY11" fmla="*/ 361666 h 661916"/>
              <a:gd name="connsiteX12" fmla="*/ 354842 w 402609"/>
              <a:gd name="connsiteY12" fmla="*/ 334370 h 661916"/>
              <a:gd name="connsiteX13" fmla="*/ 293427 w 402609"/>
              <a:gd name="connsiteY13" fmla="*/ 320722 h 661916"/>
              <a:gd name="connsiteX14" fmla="*/ 252484 w 402609"/>
              <a:gd name="connsiteY14" fmla="*/ 293427 h 661916"/>
              <a:gd name="connsiteX15" fmla="*/ 307075 w 402609"/>
              <a:gd name="connsiteY15" fmla="*/ 266131 h 661916"/>
              <a:gd name="connsiteX16" fmla="*/ 320723 w 402609"/>
              <a:gd name="connsiteY16" fmla="*/ 245660 h 661916"/>
              <a:gd name="connsiteX17" fmla="*/ 272956 w 402609"/>
              <a:gd name="connsiteY17" fmla="*/ 225188 h 661916"/>
              <a:gd name="connsiteX18" fmla="*/ 156950 w 402609"/>
              <a:gd name="connsiteY18" fmla="*/ 204716 h 661916"/>
              <a:gd name="connsiteX19" fmla="*/ 0 w 402609"/>
              <a:gd name="connsiteY19" fmla="*/ 191069 h 661916"/>
              <a:gd name="connsiteX20" fmla="*/ 211541 w 402609"/>
              <a:gd name="connsiteY20" fmla="*/ 191069 h 661916"/>
              <a:gd name="connsiteX21" fmla="*/ 279779 w 402609"/>
              <a:gd name="connsiteY21" fmla="*/ 177421 h 661916"/>
              <a:gd name="connsiteX22" fmla="*/ 395785 w 402609"/>
              <a:gd name="connsiteY22" fmla="*/ 156949 h 661916"/>
              <a:gd name="connsiteX23" fmla="*/ 320723 w 402609"/>
              <a:gd name="connsiteY23" fmla="*/ 136478 h 661916"/>
              <a:gd name="connsiteX24" fmla="*/ 361666 w 402609"/>
              <a:gd name="connsiteY24" fmla="*/ 116006 h 661916"/>
              <a:gd name="connsiteX25" fmla="*/ 293427 w 402609"/>
              <a:gd name="connsiteY25" fmla="*/ 88710 h 661916"/>
              <a:gd name="connsiteX26" fmla="*/ 191069 w 402609"/>
              <a:gd name="connsiteY26" fmla="*/ 88710 h 661916"/>
              <a:gd name="connsiteX27" fmla="*/ 95535 w 402609"/>
              <a:gd name="connsiteY27" fmla="*/ 88710 h 661916"/>
              <a:gd name="connsiteX28" fmla="*/ 54591 w 402609"/>
              <a:gd name="connsiteY28" fmla="*/ 68239 h 661916"/>
              <a:gd name="connsiteX29" fmla="*/ 191069 w 402609"/>
              <a:gd name="connsiteY29" fmla="*/ 54591 h 661916"/>
              <a:gd name="connsiteX30" fmla="*/ 266132 w 402609"/>
              <a:gd name="connsiteY30" fmla="*/ 40943 h 661916"/>
              <a:gd name="connsiteX31" fmla="*/ 388962 w 402609"/>
              <a:gd name="connsiteY31" fmla="*/ 27295 h 661916"/>
              <a:gd name="connsiteX32" fmla="*/ 402609 w 402609"/>
              <a:gd name="connsiteY32" fmla="*/ 20472 h 661916"/>
              <a:gd name="connsiteX33" fmla="*/ 266132 w 402609"/>
              <a:gd name="connsiteY33" fmla="*/ 6824 h 661916"/>
              <a:gd name="connsiteX34" fmla="*/ 184245 w 402609"/>
              <a:gd name="connsiteY34" fmla="*/ 13648 h 661916"/>
              <a:gd name="connsiteX35" fmla="*/ 163773 w 402609"/>
              <a:gd name="connsiteY35" fmla="*/ 0 h 661916"/>
              <a:gd name="connsiteX36" fmla="*/ 156950 w 402609"/>
              <a:gd name="connsiteY36" fmla="*/ 661916 h 661916"/>
              <a:gd name="connsiteX0" fmla="*/ 156950 w 402609"/>
              <a:gd name="connsiteY0" fmla="*/ 664297 h 664297"/>
              <a:gd name="connsiteX1" fmla="*/ 286603 w 402609"/>
              <a:gd name="connsiteY1" fmla="*/ 643826 h 664297"/>
              <a:gd name="connsiteX2" fmla="*/ 300251 w 402609"/>
              <a:gd name="connsiteY2" fmla="*/ 623354 h 664297"/>
              <a:gd name="connsiteX3" fmla="*/ 238836 w 402609"/>
              <a:gd name="connsiteY3" fmla="*/ 596059 h 664297"/>
              <a:gd name="connsiteX4" fmla="*/ 238836 w 402609"/>
              <a:gd name="connsiteY4" fmla="*/ 596059 h 664297"/>
              <a:gd name="connsiteX5" fmla="*/ 293427 w 402609"/>
              <a:gd name="connsiteY5" fmla="*/ 555115 h 664297"/>
              <a:gd name="connsiteX6" fmla="*/ 225188 w 402609"/>
              <a:gd name="connsiteY6" fmla="*/ 507348 h 664297"/>
              <a:gd name="connsiteX7" fmla="*/ 225188 w 402609"/>
              <a:gd name="connsiteY7" fmla="*/ 507348 h 664297"/>
              <a:gd name="connsiteX8" fmla="*/ 293427 w 402609"/>
              <a:gd name="connsiteY8" fmla="*/ 445933 h 664297"/>
              <a:gd name="connsiteX9" fmla="*/ 375314 w 402609"/>
              <a:gd name="connsiteY9" fmla="*/ 418638 h 664297"/>
              <a:gd name="connsiteX10" fmla="*/ 402609 w 402609"/>
              <a:gd name="connsiteY10" fmla="*/ 398166 h 664297"/>
              <a:gd name="connsiteX11" fmla="*/ 375314 w 402609"/>
              <a:gd name="connsiteY11" fmla="*/ 364047 h 664297"/>
              <a:gd name="connsiteX12" fmla="*/ 354842 w 402609"/>
              <a:gd name="connsiteY12" fmla="*/ 336751 h 664297"/>
              <a:gd name="connsiteX13" fmla="*/ 293427 w 402609"/>
              <a:gd name="connsiteY13" fmla="*/ 323103 h 664297"/>
              <a:gd name="connsiteX14" fmla="*/ 252484 w 402609"/>
              <a:gd name="connsiteY14" fmla="*/ 295808 h 664297"/>
              <a:gd name="connsiteX15" fmla="*/ 307075 w 402609"/>
              <a:gd name="connsiteY15" fmla="*/ 268512 h 664297"/>
              <a:gd name="connsiteX16" fmla="*/ 320723 w 402609"/>
              <a:gd name="connsiteY16" fmla="*/ 248041 h 664297"/>
              <a:gd name="connsiteX17" fmla="*/ 272956 w 402609"/>
              <a:gd name="connsiteY17" fmla="*/ 227569 h 664297"/>
              <a:gd name="connsiteX18" fmla="*/ 156950 w 402609"/>
              <a:gd name="connsiteY18" fmla="*/ 207097 h 664297"/>
              <a:gd name="connsiteX19" fmla="*/ 0 w 402609"/>
              <a:gd name="connsiteY19" fmla="*/ 193450 h 664297"/>
              <a:gd name="connsiteX20" fmla="*/ 211541 w 402609"/>
              <a:gd name="connsiteY20" fmla="*/ 193450 h 664297"/>
              <a:gd name="connsiteX21" fmla="*/ 279779 w 402609"/>
              <a:gd name="connsiteY21" fmla="*/ 179802 h 664297"/>
              <a:gd name="connsiteX22" fmla="*/ 395785 w 402609"/>
              <a:gd name="connsiteY22" fmla="*/ 159330 h 664297"/>
              <a:gd name="connsiteX23" fmla="*/ 320723 w 402609"/>
              <a:gd name="connsiteY23" fmla="*/ 138859 h 664297"/>
              <a:gd name="connsiteX24" fmla="*/ 361666 w 402609"/>
              <a:gd name="connsiteY24" fmla="*/ 118387 h 664297"/>
              <a:gd name="connsiteX25" fmla="*/ 293427 w 402609"/>
              <a:gd name="connsiteY25" fmla="*/ 91091 h 664297"/>
              <a:gd name="connsiteX26" fmla="*/ 191069 w 402609"/>
              <a:gd name="connsiteY26" fmla="*/ 91091 h 664297"/>
              <a:gd name="connsiteX27" fmla="*/ 95535 w 402609"/>
              <a:gd name="connsiteY27" fmla="*/ 91091 h 664297"/>
              <a:gd name="connsiteX28" fmla="*/ 54591 w 402609"/>
              <a:gd name="connsiteY28" fmla="*/ 70620 h 664297"/>
              <a:gd name="connsiteX29" fmla="*/ 191069 w 402609"/>
              <a:gd name="connsiteY29" fmla="*/ 56972 h 664297"/>
              <a:gd name="connsiteX30" fmla="*/ 266132 w 402609"/>
              <a:gd name="connsiteY30" fmla="*/ 43324 h 664297"/>
              <a:gd name="connsiteX31" fmla="*/ 388962 w 402609"/>
              <a:gd name="connsiteY31" fmla="*/ 29676 h 664297"/>
              <a:gd name="connsiteX32" fmla="*/ 402609 w 402609"/>
              <a:gd name="connsiteY32" fmla="*/ 22853 h 664297"/>
              <a:gd name="connsiteX33" fmla="*/ 266132 w 402609"/>
              <a:gd name="connsiteY33" fmla="*/ 9205 h 664297"/>
              <a:gd name="connsiteX34" fmla="*/ 184245 w 402609"/>
              <a:gd name="connsiteY34" fmla="*/ 16029 h 664297"/>
              <a:gd name="connsiteX35" fmla="*/ 51855 w 402609"/>
              <a:gd name="connsiteY35" fmla="*/ 0 h 664297"/>
              <a:gd name="connsiteX36" fmla="*/ 156950 w 402609"/>
              <a:gd name="connsiteY36" fmla="*/ 664297 h 664297"/>
              <a:gd name="connsiteX0" fmla="*/ 47412 w 402609"/>
              <a:gd name="connsiteY0" fmla="*/ 654772 h 654772"/>
              <a:gd name="connsiteX1" fmla="*/ 286603 w 402609"/>
              <a:gd name="connsiteY1" fmla="*/ 643826 h 654772"/>
              <a:gd name="connsiteX2" fmla="*/ 300251 w 402609"/>
              <a:gd name="connsiteY2" fmla="*/ 623354 h 654772"/>
              <a:gd name="connsiteX3" fmla="*/ 238836 w 402609"/>
              <a:gd name="connsiteY3" fmla="*/ 596059 h 654772"/>
              <a:gd name="connsiteX4" fmla="*/ 238836 w 402609"/>
              <a:gd name="connsiteY4" fmla="*/ 596059 h 654772"/>
              <a:gd name="connsiteX5" fmla="*/ 293427 w 402609"/>
              <a:gd name="connsiteY5" fmla="*/ 555115 h 654772"/>
              <a:gd name="connsiteX6" fmla="*/ 225188 w 402609"/>
              <a:gd name="connsiteY6" fmla="*/ 507348 h 654772"/>
              <a:gd name="connsiteX7" fmla="*/ 225188 w 402609"/>
              <a:gd name="connsiteY7" fmla="*/ 507348 h 654772"/>
              <a:gd name="connsiteX8" fmla="*/ 293427 w 402609"/>
              <a:gd name="connsiteY8" fmla="*/ 445933 h 654772"/>
              <a:gd name="connsiteX9" fmla="*/ 375314 w 402609"/>
              <a:gd name="connsiteY9" fmla="*/ 418638 h 654772"/>
              <a:gd name="connsiteX10" fmla="*/ 402609 w 402609"/>
              <a:gd name="connsiteY10" fmla="*/ 398166 h 654772"/>
              <a:gd name="connsiteX11" fmla="*/ 375314 w 402609"/>
              <a:gd name="connsiteY11" fmla="*/ 364047 h 654772"/>
              <a:gd name="connsiteX12" fmla="*/ 354842 w 402609"/>
              <a:gd name="connsiteY12" fmla="*/ 336751 h 654772"/>
              <a:gd name="connsiteX13" fmla="*/ 293427 w 402609"/>
              <a:gd name="connsiteY13" fmla="*/ 323103 h 654772"/>
              <a:gd name="connsiteX14" fmla="*/ 252484 w 402609"/>
              <a:gd name="connsiteY14" fmla="*/ 295808 h 654772"/>
              <a:gd name="connsiteX15" fmla="*/ 307075 w 402609"/>
              <a:gd name="connsiteY15" fmla="*/ 268512 h 654772"/>
              <a:gd name="connsiteX16" fmla="*/ 320723 w 402609"/>
              <a:gd name="connsiteY16" fmla="*/ 248041 h 654772"/>
              <a:gd name="connsiteX17" fmla="*/ 272956 w 402609"/>
              <a:gd name="connsiteY17" fmla="*/ 227569 h 654772"/>
              <a:gd name="connsiteX18" fmla="*/ 156950 w 402609"/>
              <a:gd name="connsiteY18" fmla="*/ 207097 h 654772"/>
              <a:gd name="connsiteX19" fmla="*/ 0 w 402609"/>
              <a:gd name="connsiteY19" fmla="*/ 193450 h 654772"/>
              <a:gd name="connsiteX20" fmla="*/ 211541 w 402609"/>
              <a:gd name="connsiteY20" fmla="*/ 193450 h 654772"/>
              <a:gd name="connsiteX21" fmla="*/ 279779 w 402609"/>
              <a:gd name="connsiteY21" fmla="*/ 179802 h 654772"/>
              <a:gd name="connsiteX22" fmla="*/ 395785 w 402609"/>
              <a:gd name="connsiteY22" fmla="*/ 159330 h 654772"/>
              <a:gd name="connsiteX23" fmla="*/ 320723 w 402609"/>
              <a:gd name="connsiteY23" fmla="*/ 138859 h 654772"/>
              <a:gd name="connsiteX24" fmla="*/ 361666 w 402609"/>
              <a:gd name="connsiteY24" fmla="*/ 118387 h 654772"/>
              <a:gd name="connsiteX25" fmla="*/ 293427 w 402609"/>
              <a:gd name="connsiteY25" fmla="*/ 91091 h 654772"/>
              <a:gd name="connsiteX26" fmla="*/ 191069 w 402609"/>
              <a:gd name="connsiteY26" fmla="*/ 91091 h 654772"/>
              <a:gd name="connsiteX27" fmla="*/ 95535 w 402609"/>
              <a:gd name="connsiteY27" fmla="*/ 91091 h 654772"/>
              <a:gd name="connsiteX28" fmla="*/ 54591 w 402609"/>
              <a:gd name="connsiteY28" fmla="*/ 70620 h 654772"/>
              <a:gd name="connsiteX29" fmla="*/ 191069 w 402609"/>
              <a:gd name="connsiteY29" fmla="*/ 56972 h 654772"/>
              <a:gd name="connsiteX30" fmla="*/ 266132 w 402609"/>
              <a:gd name="connsiteY30" fmla="*/ 43324 h 654772"/>
              <a:gd name="connsiteX31" fmla="*/ 388962 w 402609"/>
              <a:gd name="connsiteY31" fmla="*/ 29676 h 654772"/>
              <a:gd name="connsiteX32" fmla="*/ 402609 w 402609"/>
              <a:gd name="connsiteY32" fmla="*/ 22853 h 654772"/>
              <a:gd name="connsiteX33" fmla="*/ 266132 w 402609"/>
              <a:gd name="connsiteY33" fmla="*/ 9205 h 654772"/>
              <a:gd name="connsiteX34" fmla="*/ 184245 w 402609"/>
              <a:gd name="connsiteY34" fmla="*/ 16029 h 654772"/>
              <a:gd name="connsiteX35" fmla="*/ 51855 w 402609"/>
              <a:gd name="connsiteY35" fmla="*/ 0 h 654772"/>
              <a:gd name="connsiteX36" fmla="*/ 47412 w 402609"/>
              <a:gd name="connsiteY36" fmla="*/ 654772 h 654772"/>
              <a:gd name="connsiteX0" fmla="*/ 47412 w 402609"/>
              <a:gd name="connsiteY0" fmla="*/ 654772 h 654772"/>
              <a:gd name="connsiteX1" fmla="*/ 286603 w 402609"/>
              <a:gd name="connsiteY1" fmla="*/ 643826 h 654772"/>
              <a:gd name="connsiteX2" fmla="*/ 300251 w 402609"/>
              <a:gd name="connsiteY2" fmla="*/ 623354 h 654772"/>
              <a:gd name="connsiteX3" fmla="*/ 238836 w 402609"/>
              <a:gd name="connsiteY3" fmla="*/ 596059 h 654772"/>
              <a:gd name="connsiteX4" fmla="*/ 238836 w 402609"/>
              <a:gd name="connsiteY4" fmla="*/ 596059 h 654772"/>
              <a:gd name="connsiteX5" fmla="*/ 293427 w 402609"/>
              <a:gd name="connsiteY5" fmla="*/ 555115 h 654772"/>
              <a:gd name="connsiteX6" fmla="*/ 225188 w 402609"/>
              <a:gd name="connsiteY6" fmla="*/ 507348 h 654772"/>
              <a:gd name="connsiteX7" fmla="*/ 225188 w 402609"/>
              <a:gd name="connsiteY7" fmla="*/ 507348 h 654772"/>
              <a:gd name="connsiteX8" fmla="*/ 293427 w 402609"/>
              <a:gd name="connsiteY8" fmla="*/ 445933 h 654772"/>
              <a:gd name="connsiteX9" fmla="*/ 375314 w 402609"/>
              <a:gd name="connsiteY9" fmla="*/ 418638 h 654772"/>
              <a:gd name="connsiteX10" fmla="*/ 402609 w 402609"/>
              <a:gd name="connsiteY10" fmla="*/ 398166 h 654772"/>
              <a:gd name="connsiteX11" fmla="*/ 375314 w 402609"/>
              <a:gd name="connsiteY11" fmla="*/ 364047 h 654772"/>
              <a:gd name="connsiteX12" fmla="*/ 354842 w 402609"/>
              <a:gd name="connsiteY12" fmla="*/ 336751 h 654772"/>
              <a:gd name="connsiteX13" fmla="*/ 293427 w 402609"/>
              <a:gd name="connsiteY13" fmla="*/ 323103 h 654772"/>
              <a:gd name="connsiteX14" fmla="*/ 252484 w 402609"/>
              <a:gd name="connsiteY14" fmla="*/ 295808 h 654772"/>
              <a:gd name="connsiteX15" fmla="*/ 328507 w 402609"/>
              <a:gd name="connsiteY15" fmla="*/ 280418 h 654772"/>
              <a:gd name="connsiteX16" fmla="*/ 320723 w 402609"/>
              <a:gd name="connsiteY16" fmla="*/ 248041 h 654772"/>
              <a:gd name="connsiteX17" fmla="*/ 272956 w 402609"/>
              <a:gd name="connsiteY17" fmla="*/ 227569 h 654772"/>
              <a:gd name="connsiteX18" fmla="*/ 156950 w 402609"/>
              <a:gd name="connsiteY18" fmla="*/ 207097 h 654772"/>
              <a:gd name="connsiteX19" fmla="*/ 0 w 402609"/>
              <a:gd name="connsiteY19" fmla="*/ 193450 h 654772"/>
              <a:gd name="connsiteX20" fmla="*/ 211541 w 402609"/>
              <a:gd name="connsiteY20" fmla="*/ 193450 h 654772"/>
              <a:gd name="connsiteX21" fmla="*/ 279779 w 402609"/>
              <a:gd name="connsiteY21" fmla="*/ 179802 h 654772"/>
              <a:gd name="connsiteX22" fmla="*/ 395785 w 402609"/>
              <a:gd name="connsiteY22" fmla="*/ 159330 h 654772"/>
              <a:gd name="connsiteX23" fmla="*/ 320723 w 402609"/>
              <a:gd name="connsiteY23" fmla="*/ 138859 h 654772"/>
              <a:gd name="connsiteX24" fmla="*/ 361666 w 402609"/>
              <a:gd name="connsiteY24" fmla="*/ 118387 h 654772"/>
              <a:gd name="connsiteX25" fmla="*/ 293427 w 402609"/>
              <a:gd name="connsiteY25" fmla="*/ 91091 h 654772"/>
              <a:gd name="connsiteX26" fmla="*/ 191069 w 402609"/>
              <a:gd name="connsiteY26" fmla="*/ 91091 h 654772"/>
              <a:gd name="connsiteX27" fmla="*/ 95535 w 402609"/>
              <a:gd name="connsiteY27" fmla="*/ 91091 h 654772"/>
              <a:gd name="connsiteX28" fmla="*/ 54591 w 402609"/>
              <a:gd name="connsiteY28" fmla="*/ 70620 h 654772"/>
              <a:gd name="connsiteX29" fmla="*/ 191069 w 402609"/>
              <a:gd name="connsiteY29" fmla="*/ 56972 h 654772"/>
              <a:gd name="connsiteX30" fmla="*/ 266132 w 402609"/>
              <a:gd name="connsiteY30" fmla="*/ 43324 h 654772"/>
              <a:gd name="connsiteX31" fmla="*/ 388962 w 402609"/>
              <a:gd name="connsiteY31" fmla="*/ 29676 h 654772"/>
              <a:gd name="connsiteX32" fmla="*/ 402609 w 402609"/>
              <a:gd name="connsiteY32" fmla="*/ 22853 h 654772"/>
              <a:gd name="connsiteX33" fmla="*/ 266132 w 402609"/>
              <a:gd name="connsiteY33" fmla="*/ 9205 h 654772"/>
              <a:gd name="connsiteX34" fmla="*/ 184245 w 402609"/>
              <a:gd name="connsiteY34" fmla="*/ 16029 h 654772"/>
              <a:gd name="connsiteX35" fmla="*/ 51855 w 402609"/>
              <a:gd name="connsiteY35" fmla="*/ 0 h 654772"/>
              <a:gd name="connsiteX36" fmla="*/ 47412 w 402609"/>
              <a:gd name="connsiteY36" fmla="*/ 654772 h 654772"/>
              <a:gd name="connsiteX0" fmla="*/ 47412 w 402609"/>
              <a:gd name="connsiteY0" fmla="*/ 654772 h 654772"/>
              <a:gd name="connsiteX1" fmla="*/ 286603 w 402609"/>
              <a:gd name="connsiteY1" fmla="*/ 643826 h 654772"/>
              <a:gd name="connsiteX2" fmla="*/ 300251 w 402609"/>
              <a:gd name="connsiteY2" fmla="*/ 623354 h 654772"/>
              <a:gd name="connsiteX3" fmla="*/ 238836 w 402609"/>
              <a:gd name="connsiteY3" fmla="*/ 596059 h 654772"/>
              <a:gd name="connsiteX4" fmla="*/ 238836 w 402609"/>
              <a:gd name="connsiteY4" fmla="*/ 596059 h 654772"/>
              <a:gd name="connsiteX5" fmla="*/ 293427 w 402609"/>
              <a:gd name="connsiteY5" fmla="*/ 555115 h 654772"/>
              <a:gd name="connsiteX6" fmla="*/ 225188 w 402609"/>
              <a:gd name="connsiteY6" fmla="*/ 507348 h 654772"/>
              <a:gd name="connsiteX7" fmla="*/ 225188 w 402609"/>
              <a:gd name="connsiteY7" fmla="*/ 507348 h 654772"/>
              <a:gd name="connsiteX8" fmla="*/ 293427 w 402609"/>
              <a:gd name="connsiteY8" fmla="*/ 445933 h 654772"/>
              <a:gd name="connsiteX9" fmla="*/ 375314 w 402609"/>
              <a:gd name="connsiteY9" fmla="*/ 418638 h 654772"/>
              <a:gd name="connsiteX10" fmla="*/ 402609 w 402609"/>
              <a:gd name="connsiteY10" fmla="*/ 398166 h 654772"/>
              <a:gd name="connsiteX11" fmla="*/ 375314 w 402609"/>
              <a:gd name="connsiteY11" fmla="*/ 364047 h 654772"/>
              <a:gd name="connsiteX12" fmla="*/ 354842 w 402609"/>
              <a:gd name="connsiteY12" fmla="*/ 336751 h 654772"/>
              <a:gd name="connsiteX13" fmla="*/ 293427 w 402609"/>
              <a:gd name="connsiteY13" fmla="*/ 323103 h 654772"/>
              <a:gd name="connsiteX14" fmla="*/ 252484 w 402609"/>
              <a:gd name="connsiteY14" fmla="*/ 295808 h 654772"/>
              <a:gd name="connsiteX15" fmla="*/ 328507 w 402609"/>
              <a:gd name="connsiteY15" fmla="*/ 280418 h 654772"/>
              <a:gd name="connsiteX16" fmla="*/ 344535 w 402609"/>
              <a:gd name="connsiteY16" fmla="*/ 257566 h 654772"/>
              <a:gd name="connsiteX17" fmla="*/ 272956 w 402609"/>
              <a:gd name="connsiteY17" fmla="*/ 227569 h 654772"/>
              <a:gd name="connsiteX18" fmla="*/ 156950 w 402609"/>
              <a:gd name="connsiteY18" fmla="*/ 207097 h 654772"/>
              <a:gd name="connsiteX19" fmla="*/ 0 w 402609"/>
              <a:gd name="connsiteY19" fmla="*/ 193450 h 654772"/>
              <a:gd name="connsiteX20" fmla="*/ 211541 w 402609"/>
              <a:gd name="connsiteY20" fmla="*/ 193450 h 654772"/>
              <a:gd name="connsiteX21" fmla="*/ 279779 w 402609"/>
              <a:gd name="connsiteY21" fmla="*/ 179802 h 654772"/>
              <a:gd name="connsiteX22" fmla="*/ 395785 w 402609"/>
              <a:gd name="connsiteY22" fmla="*/ 159330 h 654772"/>
              <a:gd name="connsiteX23" fmla="*/ 320723 w 402609"/>
              <a:gd name="connsiteY23" fmla="*/ 138859 h 654772"/>
              <a:gd name="connsiteX24" fmla="*/ 361666 w 402609"/>
              <a:gd name="connsiteY24" fmla="*/ 118387 h 654772"/>
              <a:gd name="connsiteX25" fmla="*/ 293427 w 402609"/>
              <a:gd name="connsiteY25" fmla="*/ 91091 h 654772"/>
              <a:gd name="connsiteX26" fmla="*/ 191069 w 402609"/>
              <a:gd name="connsiteY26" fmla="*/ 91091 h 654772"/>
              <a:gd name="connsiteX27" fmla="*/ 95535 w 402609"/>
              <a:gd name="connsiteY27" fmla="*/ 91091 h 654772"/>
              <a:gd name="connsiteX28" fmla="*/ 54591 w 402609"/>
              <a:gd name="connsiteY28" fmla="*/ 70620 h 654772"/>
              <a:gd name="connsiteX29" fmla="*/ 191069 w 402609"/>
              <a:gd name="connsiteY29" fmla="*/ 56972 h 654772"/>
              <a:gd name="connsiteX30" fmla="*/ 266132 w 402609"/>
              <a:gd name="connsiteY30" fmla="*/ 43324 h 654772"/>
              <a:gd name="connsiteX31" fmla="*/ 388962 w 402609"/>
              <a:gd name="connsiteY31" fmla="*/ 29676 h 654772"/>
              <a:gd name="connsiteX32" fmla="*/ 402609 w 402609"/>
              <a:gd name="connsiteY32" fmla="*/ 22853 h 654772"/>
              <a:gd name="connsiteX33" fmla="*/ 266132 w 402609"/>
              <a:gd name="connsiteY33" fmla="*/ 9205 h 654772"/>
              <a:gd name="connsiteX34" fmla="*/ 184245 w 402609"/>
              <a:gd name="connsiteY34" fmla="*/ 16029 h 654772"/>
              <a:gd name="connsiteX35" fmla="*/ 51855 w 402609"/>
              <a:gd name="connsiteY35" fmla="*/ 0 h 654772"/>
              <a:gd name="connsiteX36" fmla="*/ 47412 w 402609"/>
              <a:gd name="connsiteY36" fmla="*/ 654772 h 654772"/>
              <a:gd name="connsiteX0" fmla="*/ 47412 w 402609"/>
              <a:gd name="connsiteY0" fmla="*/ 654772 h 654772"/>
              <a:gd name="connsiteX1" fmla="*/ 286603 w 402609"/>
              <a:gd name="connsiteY1" fmla="*/ 643826 h 654772"/>
              <a:gd name="connsiteX2" fmla="*/ 300251 w 402609"/>
              <a:gd name="connsiteY2" fmla="*/ 623354 h 654772"/>
              <a:gd name="connsiteX3" fmla="*/ 238836 w 402609"/>
              <a:gd name="connsiteY3" fmla="*/ 596059 h 654772"/>
              <a:gd name="connsiteX4" fmla="*/ 238836 w 402609"/>
              <a:gd name="connsiteY4" fmla="*/ 596059 h 654772"/>
              <a:gd name="connsiteX5" fmla="*/ 293427 w 402609"/>
              <a:gd name="connsiteY5" fmla="*/ 555115 h 654772"/>
              <a:gd name="connsiteX6" fmla="*/ 225188 w 402609"/>
              <a:gd name="connsiteY6" fmla="*/ 507348 h 654772"/>
              <a:gd name="connsiteX7" fmla="*/ 225188 w 402609"/>
              <a:gd name="connsiteY7" fmla="*/ 507348 h 654772"/>
              <a:gd name="connsiteX8" fmla="*/ 298190 w 402609"/>
              <a:gd name="connsiteY8" fmla="*/ 460220 h 654772"/>
              <a:gd name="connsiteX9" fmla="*/ 375314 w 402609"/>
              <a:gd name="connsiteY9" fmla="*/ 418638 h 654772"/>
              <a:gd name="connsiteX10" fmla="*/ 402609 w 402609"/>
              <a:gd name="connsiteY10" fmla="*/ 398166 h 654772"/>
              <a:gd name="connsiteX11" fmla="*/ 375314 w 402609"/>
              <a:gd name="connsiteY11" fmla="*/ 364047 h 654772"/>
              <a:gd name="connsiteX12" fmla="*/ 354842 w 402609"/>
              <a:gd name="connsiteY12" fmla="*/ 336751 h 654772"/>
              <a:gd name="connsiteX13" fmla="*/ 293427 w 402609"/>
              <a:gd name="connsiteY13" fmla="*/ 323103 h 654772"/>
              <a:gd name="connsiteX14" fmla="*/ 252484 w 402609"/>
              <a:gd name="connsiteY14" fmla="*/ 295808 h 654772"/>
              <a:gd name="connsiteX15" fmla="*/ 328507 w 402609"/>
              <a:gd name="connsiteY15" fmla="*/ 280418 h 654772"/>
              <a:gd name="connsiteX16" fmla="*/ 344535 w 402609"/>
              <a:gd name="connsiteY16" fmla="*/ 257566 h 654772"/>
              <a:gd name="connsiteX17" fmla="*/ 272956 w 402609"/>
              <a:gd name="connsiteY17" fmla="*/ 227569 h 654772"/>
              <a:gd name="connsiteX18" fmla="*/ 156950 w 402609"/>
              <a:gd name="connsiteY18" fmla="*/ 207097 h 654772"/>
              <a:gd name="connsiteX19" fmla="*/ 0 w 402609"/>
              <a:gd name="connsiteY19" fmla="*/ 193450 h 654772"/>
              <a:gd name="connsiteX20" fmla="*/ 211541 w 402609"/>
              <a:gd name="connsiteY20" fmla="*/ 193450 h 654772"/>
              <a:gd name="connsiteX21" fmla="*/ 279779 w 402609"/>
              <a:gd name="connsiteY21" fmla="*/ 179802 h 654772"/>
              <a:gd name="connsiteX22" fmla="*/ 395785 w 402609"/>
              <a:gd name="connsiteY22" fmla="*/ 159330 h 654772"/>
              <a:gd name="connsiteX23" fmla="*/ 320723 w 402609"/>
              <a:gd name="connsiteY23" fmla="*/ 138859 h 654772"/>
              <a:gd name="connsiteX24" fmla="*/ 361666 w 402609"/>
              <a:gd name="connsiteY24" fmla="*/ 118387 h 654772"/>
              <a:gd name="connsiteX25" fmla="*/ 293427 w 402609"/>
              <a:gd name="connsiteY25" fmla="*/ 91091 h 654772"/>
              <a:gd name="connsiteX26" fmla="*/ 191069 w 402609"/>
              <a:gd name="connsiteY26" fmla="*/ 91091 h 654772"/>
              <a:gd name="connsiteX27" fmla="*/ 95535 w 402609"/>
              <a:gd name="connsiteY27" fmla="*/ 91091 h 654772"/>
              <a:gd name="connsiteX28" fmla="*/ 54591 w 402609"/>
              <a:gd name="connsiteY28" fmla="*/ 70620 h 654772"/>
              <a:gd name="connsiteX29" fmla="*/ 191069 w 402609"/>
              <a:gd name="connsiteY29" fmla="*/ 56972 h 654772"/>
              <a:gd name="connsiteX30" fmla="*/ 266132 w 402609"/>
              <a:gd name="connsiteY30" fmla="*/ 43324 h 654772"/>
              <a:gd name="connsiteX31" fmla="*/ 388962 w 402609"/>
              <a:gd name="connsiteY31" fmla="*/ 29676 h 654772"/>
              <a:gd name="connsiteX32" fmla="*/ 402609 w 402609"/>
              <a:gd name="connsiteY32" fmla="*/ 22853 h 654772"/>
              <a:gd name="connsiteX33" fmla="*/ 266132 w 402609"/>
              <a:gd name="connsiteY33" fmla="*/ 9205 h 654772"/>
              <a:gd name="connsiteX34" fmla="*/ 184245 w 402609"/>
              <a:gd name="connsiteY34" fmla="*/ 16029 h 654772"/>
              <a:gd name="connsiteX35" fmla="*/ 51855 w 402609"/>
              <a:gd name="connsiteY35" fmla="*/ 0 h 654772"/>
              <a:gd name="connsiteX36" fmla="*/ 47412 w 402609"/>
              <a:gd name="connsiteY36" fmla="*/ 654772 h 654772"/>
              <a:gd name="connsiteX0" fmla="*/ 47412 w 402609"/>
              <a:gd name="connsiteY0" fmla="*/ 654772 h 654772"/>
              <a:gd name="connsiteX1" fmla="*/ 286603 w 402609"/>
              <a:gd name="connsiteY1" fmla="*/ 643826 h 654772"/>
              <a:gd name="connsiteX2" fmla="*/ 300251 w 402609"/>
              <a:gd name="connsiteY2" fmla="*/ 623354 h 654772"/>
              <a:gd name="connsiteX3" fmla="*/ 238836 w 402609"/>
              <a:gd name="connsiteY3" fmla="*/ 596059 h 654772"/>
              <a:gd name="connsiteX4" fmla="*/ 238836 w 402609"/>
              <a:gd name="connsiteY4" fmla="*/ 596059 h 654772"/>
              <a:gd name="connsiteX5" fmla="*/ 307714 w 402609"/>
              <a:gd name="connsiteY5" fmla="*/ 552734 h 654772"/>
              <a:gd name="connsiteX6" fmla="*/ 225188 w 402609"/>
              <a:gd name="connsiteY6" fmla="*/ 507348 h 654772"/>
              <a:gd name="connsiteX7" fmla="*/ 225188 w 402609"/>
              <a:gd name="connsiteY7" fmla="*/ 507348 h 654772"/>
              <a:gd name="connsiteX8" fmla="*/ 298190 w 402609"/>
              <a:gd name="connsiteY8" fmla="*/ 460220 h 654772"/>
              <a:gd name="connsiteX9" fmla="*/ 375314 w 402609"/>
              <a:gd name="connsiteY9" fmla="*/ 418638 h 654772"/>
              <a:gd name="connsiteX10" fmla="*/ 402609 w 402609"/>
              <a:gd name="connsiteY10" fmla="*/ 398166 h 654772"/>
              <a:gd name="connsiteX11" fmla="*/ 375314 w 402609"/>
              <a:gd name="connsiteY11" fmla="*/ 364047 h 654772"/>
              <a:gd name="connsiteX12" fmla="*/ 354842 w 402609"/>
              <a:gd name="connsiteY12" fmla="*/ 336751 h 654772"/>
              <a:gd name="connsiteX13" fmla="*/ 293427 w 402609"/>
              <a:gd name="connsiteY13" fmla="*/ 323103 h 654772"/>
              <a:gd name="connsiteX14" fmla="*/ 252484 w 402609"/>
              <a:gd name="connsiteY14" fmla="*/ 295808 h 654772"/>
              <a:gd name="connsiteX15" fmla="*/ 328507 w 402609"/>
              <a:gd name="connsiteY15" fmla="*/ 280418 h 654772"/>
              <a:gd name="connsiteX16" fmla="*/ 344535 w 402609"/>
              <a:gd name="connsiteY16" fmla="*/ 257566 h 654772"/>
              <a:gd name="connsiteX17" fmla="*/ 272956 w 402609"/>
              <a:gd name="connsiteY17" fmla="*/ 227569 h 654772"/>
              <a:gd name="connsiteX18" fmla="*/ 156950 w 402609"/>
              <a:gd name="connsiteY18" fmla="*/ 207097 h 654772"/>
              <a:gd name="connsiteX19" fmla="*/ 0 w 402609"/>
              <a:gd name="connsiteY19" fmla="*/ 193450 h 654772"/>
              <a:gd name="connsiteX20" fmla="*/ 211541 w 402609"/>
              <a:gd name="connsiteY20" fmla="*/ 193450 h 654772"/>
              <a:gd name="connsiteX21" fmla="*/ 279779 w 402609"/>
              <a:gd name="connsiteY21" fmla="*/ 179802 h 654772"/>
              <a:gd name="connsiteX22" fmla="*/ 395785 w 402609"/>
              <a:gd name="connsiteY22" fmla="*/ 159330 h 654772"/>
              <a:gd name="connsiteX23" fmla="*/ 320723 w 402609"/>
              <a:gd name="connsiteY23" fmla="*/ 138859 h 654772"/>
              <a:gd name="connsiteX24" fmla="*/ 361666 w 402609"/>
              <a:gd name="connsiteY24" fmla="*/ 118387 h 654772"/>
              <a:gd name="connsiteX25" fmla="*/ 293427 w 402609"/>
              <a:gd name="connsiteY25" fmla="*/ 91091 h 654772"/>
              <a:gd name="connsiteX26" fmla="*/ 191069 w 402609"/>
              <a:gd name="connsiteY26" fmla="*/ 91091 h 654772"/>
              <a:gd name="connsiteX27" fmla="*/ 95535 w 402609"/>
              <a:gd name="connsiteY27" fmla="*/ 91091 h 654772"/>
              <a:gd name="connsiteX28" fmla="*/ 54591 w 402609"/>
              <a:gd name="connsiteY28" fmla="*/ 70620 h 654772"/>
              <a:gd name="connsiteX29" fmla="*/ 191069 w 402609"/>
              <a:gd name="connsiteY29" fmla="*/ 56972 h 654772"/>
              <a:gd name="connsiteX30" fmla="*/ 266132 w 402609"/>
              <a:gd name="connsiteY30" fmla="*/ 43324 h 654772"/>
              <a:gd name="connsiteX31" fmla="*/ 388962 w 402609"/>
              <a:gd name="connsiteY31" fmla="*/ 29676 h 654772"/>
              <a:gd name="connsiteX32" fmla="*/ 402609 w 402609"/>
              <a:gd name="connsiteY32" fmla="*/ 22853 h 654772"/>
              <a:gd name="connsiteX33" fmla="*/ 266132 w 402609"/>
              <a:gd name="connsiteY33" fmla="*/ 9205 h 654772"/>
              <a:gd name="connsiteX34" fmla="*/ 184245 w 402609"/>
              <a:gd name="connsiteY34" fmla="*/ 16029 h 654772"/>
              <a:gd name="connsiteX35" fmla="*/ 51855 w 402609"/>
              <a:gd name="connsiteY35" fmla="*/ 0 h 654772"/>
              <a:gd name="connsiteX36" fmla="*/ 47412 w 402609"/>
              <a:gd name="connsiteY36" fmla="*/ 654772 h 654772"/>
              <a:gd name="connsiteX0" fmla="*/ 47412 w 402609"/>
              <a:gd name="connsiteY0" fmla="*/ 642865 h 643826"/>
              <a:gd name="connsiteX1" fmla="*/ 286603 w 402609"/>
              <a:gd name="connsiteY1" fmla="*/ 643826 h 643826"/>
              <a:gd name="connsiteX2" fmla="*/ 300251 w 402609"/>
              <a:gd name="connsiteY2" fmla="*/ 623354 h 643826"/>
              <a:gd name="connsiteX3" fmla="*/ 238836 w 402609"/>
              <a:gd name="connsiteY3" fmla="*/ 596059 h 643826"/>
              <a:gd name="connsiteX4" fmla="*/ 238836 w 402609"/>
              <a:gd name="connsiteY4" fmla="*/ 596059 h 643826"/>
              <a:gd name="connsiteX5" fmla="*/ 307714 w 402609"/>
              <a:gd name="connsiteY5" fmla="*/ 552734 h 643826"/>
              <a:gd name="connsiteX6" fmla="*/ 225188 w 402609"/>
              <a:gd name="connsiteY6" fmla="*/ 507348 h 643826"/>
              <a:gd name="connsiteX7" fmla="*/ 225188 w 402609"/>
              <a:gd name="connsiteY7" fmla="*/ 507348 h 643826"/>
              <a:gd name="connsiteX8" fmla="*/ 298190 w 402609"/>
              <a:gd name="connsiteY8" fmla="*/ 460220 h 643826"/>
              <a:gd name="connsiteX9" fmla="*/ 375314 w 402609"/>
              <a:gd name="connsiteY9" fmla="*/ 418638 h 643826"/>
              <a:gd name="connsiteX10" fmla="*/ 402609 w 402609"/>
              <a:gd name="connsiteY10" fmla="*/ 398166 h 643826"/>
              <a:gd name="connsiteX11" fmla="*/ 375314 w 402609"/>
              <a:gd name="connsiteY11" fmla="*/ 364047 h 643826"/>
              <a:gd name="connsiteX12" fmla="*/ 354842 w 402609"/>
              <a:gd name="connsiteY12" fmla="*/ 336751 h 643826"/>
              <a:gd name="connsiteX13" fmla="*/ 293427 w 402609"/>
              <a:gd name="connsiteY13" fmla="*/ 323103 h 643826"/>
              <a:gd name="connsiteX14" fmla="*/ 252484 w 402609"/>
              <a:gd name="connsiteY14" fmla="*/ 295808 h 643826"/>
              <a:gd name="connsiteX15" fmla="*/ 328507 w 402609"/>
              <a:gd name="connsiteY15" fmla="*/ 280418 h 643826"/>
              <a:gd name="connsiteX16" fmla="*/ 344535 w 402609"/>
              <a:gd name="connsiteY16" fmla="*/ 257566 h 643826"/>
              <a:gd name="connsiteX17" fmla="*/ 272956 w 402609"/>
              <a:gd name="connsiteY17" fmla="*/ 227569 h 643826"/>
              <a:gd name="connsiteX18" fmla="*/ 156950 w 402609"/>
              <a:gd name="connsiteY18" fmla="*/ 207097 h 643826"/>
              <a:gd name="connsiteX19" fmla="*/ 0 w 402609"/>
              <a:gd name="connsiteY19" fmla="*/ 193450 h 643826"/>
              <a:gd name="connsiteX20" fmla="*/ 211541 w 402609"/>
              <a:gd name="connsiteY20" fmla="*/ 193450 h 643826"/>
              <a:gd name="connsiteX21" fmla="*/ 279779 w 402609"/>
              <a:gd name="connsiteY21" fmla="*/ 179802 h 643826"/>
              <a:gd name="connsiteX22" fmla="*/ 395785 w 402609"/>
              <a:gd name="connsiteY22" fmla="*/ 159330 h 643826"/>
              <a:gd name="connsiteX23" fmla="*/ 320723 w 402609"/>
              <a:gd name="connsiteY23" fmla="*/ 138859 h 643826"/>
              <a:gd name="connsiteX24" fmla="*/ 361666 w 402609"/>
              <a:gd name="connsiteY24" fmla="*/ 118387 h 643826"/>
              <a:gd name="connsiteX25" fmla="*/ 293427 w 402609"/>
              <a:gd name="connsiteY25" fmla="*/ 91091 h 643826"/>
              <a:gd name="connsiteX26" fmla="*/ 191069 w 402609"/>
              <a:gd name="connsiteY26" fmla="*/ 91091 h 643826"/>
              <a:gd name="connsiteX27" fmla="*/ 95535 w 402609"/>
              <a:gd name="connsiteY27" fmla="*/ 91091 h 643826"/>
              <a:gd name="connsiteX28" fmla="*/ 54591 w 402609"/>
              <a:gd name="connsiteY28" fmla="*/ 70620 h 643826"/>
              <a:gd name="connsiteX29" fmla="*/ 191069 w 402609"/>
              <a:gd name="connsiteY29" fmla="*/ 56972 h 643826"/>
              <a:gd name="connsiteX30" fmla="*/ 266132 w 402609"/>
              <a:gd name="connsiteY30" fmla="*/ 43324 h 643826"/>
              <a:gd name="connsiteX31" fmla="*/ 388962 w 402609"/>
              <a:gd name="connsiteY31" fmla="*/ 29676 h 643826"/>
              <a:gd name="connsiteX32" fmla="*/ 402609 w 402609"/>
              <a:gd name="connsiteY32" fmla="*/ 22853 h 643826"/>
              <a:gd name="connsiteX33" fmla="*/ 266132 w 402609"/>
              <a:gd name="connsiteY33" fmla="*/ 9205 h 643826"/>
              <a:gd name="connsiteX34" fmla="*/ 184245 w 402609"/>
              <a:gd name="connsiteY34" fmla="*/ 16029 h 643826"/>
              <a:gd name="connsiteX35" fmla="*/ 51855 w 402609"/>
              <a:gd name="connsiteY35" fmla="*/ 0 h 643826"/>
              <a:gd name="connsiteX36" fmla="*/ 47412 w 402609"/>
              <a:gd name="connsiteY36" fmla="*/ 642865 h 64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2609" h="643826">
                <a:moveTo>
                  <a:pt x="47412" y="642865"/>
                </a:moveTo>
                <a:lnTo>
                  <a:pt x="286603" y="643826"/>
                </a:lnTo>
                <a:lnTo>
                  <a:pt x="300251" y="623354"/>
                </a:lnTo>
                <a:lnTo>
                  <a:pt x="238836" y="596059"/>
                </a:lnTo>
                <a:lnTo>
                  <a:pt x="238836" y="596059"/>
                </a:lnTo>
                <a:lnTo>
                  <a:pt x="307714" y="552734"/>
                </a:lnTo>
                <a:lnTo>
                  <a:pt x="225188" y="507348"/>
                </a:lnTo>
                <a:lnTo>
                  <a:pt x="225188" y="507348"/>
                </a:lnTo>
                <a:lnTo>
                  <a:pt x="298190" y="460220"/>
                </a:lnTo>
                <a:lnTo>
                  <a:pt x="375314" y="418638"/>
                </a:lnTo>
                <a:lnTo>
                  <a:pt x="402609" y="398166"/>
                </a:lnTo>
                <a:lnTo>
                  <a:pt x="375314" y="364047"/>
                </a:lnTo>
                <a:lnTo>
                  <a:pt x="354842" y="336751"/>
                </a:lnTo>
                <a:lnTo>
                  <a:pt x="293427" y="323103"/>
                </a:lnTo>
                <a:lnTo>
                  <a:pt x="252484" y="295808"/>
                </a:lnTo>
                <a:lnTo>
                  <a:pt x="328507" y="280418"/>
                </a:lnTo>
                <a:lnTo>
                  <a:pt x="344535" y="257566"/>
                </a:lnTo>
                <a:lnTo>
                  <a:pt x="272956" y="227569"/>
                </a:lnTo>
                <a:lnTo>
                  <a:pt x="156950" y="207097"/>
                </a:lnTo>
                <a:lnTo>
                  <a:pt x="0" y="193450"/>
                </a:lnTo>
                <a:lnTo>
                  <a:pt x="211541" y="193450"/>
                </a:lnTo>
                <a:lnTo>
                  <a:pt x="279779" y="179802"/>
                </a:lnTo>
                <a:lnTo>
                  <a:pt x="395785" y="159330"/>
                </a:lnTo>
                <a:lnTo>
                  <a:pt x="320723" y="138859"/>
                </a:lnTo>
                <a:lnTo>
                  <a:pt x="361666" y="118387"/>
                </a:lnTo>
                <a:lnTo>
                  <a:pt x="293427" y="91091"/>
                </a:lnTo>
                <a:lnTo>
                  <a:pt x="191069" y="91091"/>
                </a:lnTo>
                <a:lnTo>
                  <a:pt x="95535" y="91091"/>
                </a:lnTo>
                <a:lnTo>
                  <a:pt x="54591" y="70620"/>
                </a:lnTo>
                <a:lnTo>
                  <a:pt x="191069" y="56972"/>
                </a:lnTo>
                <a:lnTo>
                  <a:pt x="266132" y="43324"/>
                </a:lnTo>
                <a:lnTo>
                  <a:pt x="388962" y="29676"/>
                </a:lnTo>
                <a:lnTo>
                  <a:pt x="402609" y="22853"/>
                </a:lnTo>
                <a:lnTo>
                  <a:pt x="266132" y="9205"/>
                </a:lnTo>
                <a:lnTo>
                  <a:pt x="184245" y="16029"/>
                </a:lnTo>
                <a:cubicBezTo>
                  <a:pt x="177421" y="11480"/>
                  <a:pt x="58679" y="4549"/>
                  <a:pt x="51855" y="0"/>
                </a:cubicBezTo>
                <a:cubicBezTo>
                  <a:pt x="49581" y="220639"/>
                  <a:pt x="49686" y="422226"/>
                  <a:pt x="47412" y="642865"/>
                </a:cubicBezTo>
                <a:close/>
              </a:path>
            </a:pathLst>
          </a:custGeom>
          <a:solidFill>
            <a:srgbClr val="DDB055">
              <a:alpha val="50000"/>
            </a:srgbClr>
          </a:solidFill>
          <a:ln>
            <a:solidFill>
              <a:srgbClr val="B68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963886" y="1943127"/>
            <a:ext cx="213756" cy="646658"/>
          </a:xfrm>
          <a:prstGeom prst="rect">
            <a:avLst/>
          </a:prstGeom>
          <a:solidFill>
            <a:srgbClr val="FF0000">
              <a:alpha val="2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5330062" y="205572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24200" y="517098"/>
            <a:ext cx="2147777" cy="553998"/>
          </a:xfrm>
          <a:prstGeom prst="rect">
            <a:avLst/>
          </a:prstGeom>
        </p:spPr>
        <p:txBody>
          <a:bodyPr wrap="square">
            <a:spAutoFit/>
          </a:bodyPr>
          <a:lstStyle/>
          <a:p>
            <a:pPr algn="ctr"/>
            <a:r>
              <a:rPr lang="en-US" sz="3000" dirty="0" smtClean="0">
                <a:latin typeface="Arial Narrow" pitchFamily="34" charset="0"/>
              </a:rPr>
              <a:t>Option 2</a:t>
            </a:r>
            <a:endParaRPr lang="en-US" sz="3000" b="1" dirty="0">
              <a:latin typeface="Arial Narrow" pitchFamily="34" charset="0"/>
            </a:endParaRPr>
          </a:p>
        </p:txBody>
      </p:sp>
      <p:cxnSp>
        <p:nvCxnSpPr>
          <p:cNvPr id="23" name="Straight Connector 22"/>
          <p:cNvCxnSpPr/>
          <p:nvPr/>
        </p:nvCxnSpPr>
        <p:spPr>
          <a:xfrm flipV="1">
            <a:off x="2613570" y="1940745"/>
            <a:ext cx="2658407" cy="2382"/>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13571" y="2573259"/>
            <a:ext cx="265840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12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2" presetClass="entr" presetSubtype="8"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3" grpId="0" animBg="1"/>
      <p:bldP spid="14" grpId="0" animBg="1"/>
      <p:bldP spid="2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5011" b="9993"/>
          <a:stretch/>
        </p:blipFill>
        <p:spPr bwMode="auto">
          <a:xfrm>
            <a:off x="2239262" y="-2256822"/>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4721791" y="-2256822"/>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675299" y="-225682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44576" y="200160"/>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7" name="TextBox 6"/>
          <p:cNvSpPr txBox="1"/>
          <p:nvPr/>
        </p:nvSpPr>
        <p:spPr>
          <a:xfrm>
            <a:off x="6326665" y="207894"/>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021" b="-5017"/>
          <a:stretch/>
        </p:blipFill>
        <p:spPr bwMode="auto">
          <a:xfrm>
            <a:off x="2239262" y="4601177"/>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4721791" y="4601177"/>
            <a:ext cx="0" cy="454470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675299" y="4601179"/>
            <a:ext cx="0" cy="454470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Left Brace 19"/>
          <p:cNvSpPr/>
          <p:nvPr/>
        </p:nvSpPr>
        <p:spPr>
          <a:xfrm>
            <a:off x="1904532" y="2507423"/>
            <a:ext cx="350874" cy="352828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154172" y="0"/>
            <a:ext cx="2131828" cy="1477328"/>
          </a:xfrm>
          <a:prstGeom prst="rect">
            <a:avLst/>
          </a:prstGeom>
        </p:spPr>
        <p:txBody>
          <a:bodyPr wrap="square">
            <a:spAutoFit/>
          </a:bodyPr>
          <a:lstStyle/>
          <a:p>
            <a:pPr algn="ctr"/>
            <a:r>
              <a:rPr lang="en-US" dirty="0" smtClean="0">
                <a:latin typeface="Arial Narrow" pitchFamily="34" charset="0"/>
              </a:rPr>
              <a:t>Determine a potential Bottom </a:t>
            </a:r>
            <a:r>
              <a:rPr lang="en-US" dirty="0">
                <a:latin typeface="Arial Narrow" pitchFamily="34" charset="0"/>
              </a:rPr>
              <a:t>of </a:t>
            </a:r>
            <a:r>
              <a:rPr lang="en-US" dirty="0" smtClean="0">
                <a:latin typeface="Arial Narrow" pitchFamily="34" charset="0"/>
              </a:rPr>
              <a:t>Injection </a:t>
            </a:r>
            <a:r>
              <a:rPr lang="en-US" dirty="0">
                <a:latin typeface="Arial Narrow" pitchFamily="34" charset="0"/>
              </a:rPr>
              <a:t>Zone </a:t>
            </a:r>
            <a:r>
              <a:rPr lang="en-US" dirty="0" smtClean="0">
                <a:latin typeface="Arial Narrow" pitchFamily="34" charset="0"/>
              </a:rPr>
              <a:t>between the depths of </a:t>
            </a:r>
            <a:endParaRPr lang="en-US" dirty="0">
              <a:latin typeface="Arial Narrow" pitchFamily="34" charset="0"/>
            </a:endParaRPr>
          </a:p>
          <a:p>
            <a:pPr algn="ctr"/>
            <a:r>
              <a:rPr lang="en-US" dirty="0">
                <a:latin typeface="Arial Narrow" pitchFamily="34" charset="0"/>
              </a:rPr>
              <a:t>4,300 and 4,800 feet</a:t>
            </a:r>
          </a:p>
        </p:txBody>
      </p:sp>
      <p:sp>
        <p:nvSpPr>
          <p:cNvPr id="8" name="Rectangle 7"/>
          <p:cNvSpPr/>
          <p:nvPr/>
        </p:nvSpPr>
        <p:spPr>
          <a:xfrm>
            <a:off x="2451913" y="2507424"/>
            <a:ext cx="4312611" cy="3528286"/>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812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98473" y="524230"/>
            <a:ext cx="7380287"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V="1">
            <a:off x="3333007" y="524230"/>
            <a:ext cx="0" cy="604837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33007" y="524230"/>
            <a:ext cx="1395313" cy="338554"/>
          </a:xfrm>
          <a:prstGeom prst="rect">
            <a:avLst/>
          </a:prstGeom>
          <a:solidFill>
            <a:schemeClr val="bg1"/>
          </a:solidFill>
          <a:ln>
            <a:solidFill>
              <a:srgbClr val="FF0000"/>
            </a:solidFill>
          </a:ln>
        </p:spPr>
        <p:txBody>
          <a:bodyPr wrap="square" rtlCol="0">
            <a:spAutoFit/>
          </a:bodyPr>
          <a:lstStyle/>
          <a:p>
            <a:pPr algn="ctr"/>
            <a:r>
              <a:rPr lang="en-US" sz="1600" dirty="0" smtClean="0">
                <a:solidFill>
                  <a:srgbClr val="FF0000"/>
                </a:solidFill>
              </a:rPr>
              <a:t>SHALE LINE</a:t>
            </a:r>
            <a:endParaRPr lang="en-US" sz="1600" dirty="0">
              <a:solidFill>
                <a:srgbClr val="FF0000"/>
              </a:solidFill>
            </a:endParaRPr>
          </a:p>
        </p:txBody>
      </p:sp>
      <p:sp>
        <p:nvSpPr>
          <p:cNvPr id="5" name="Right Arrow 4"/>
          <p:cNvSpPr/>
          <p:nvPr/>
        </p:nvSpPr>
        <p:spPr>
          <a:xfrm>
            <a:off x="161908" y="3232694"/>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969897" y="3451058"/>
            <a:ext cx="7408863"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6617" y="0"/>
            <a:ext cx="9144000" cy="553998"/>
          </a:xfrm>
          <a:prstGeom prst="rect">
            <a:avLst/>
          </a:prstGeom>
        </p:spPr>
        <p:txBody>
          <a:bodyPr wrap="square">
            <a:spAutoFit/>
          </a:bodyPr>
          <a:lstStyle/>
          <a:p>
            <a:pPr algn="ctr"/>
            <a:r>
              <a:rPr lang="en-US" sz="3000" dirty="0" smtClean="0">
                <a:latin typeface="Arial Narrow" pitchFamily="34" charset="0"/>
              </a:rPr>
              <a:t>Bottom of the Injection </a:t>
            </a:r>
            <a:r>
              <a:rPr lang="en-US" sz="3000" dirty="0">
                <a:latin typeface="Arial Narrow" pitchFamily="34" charset="0"/>
              </a:rPr>
              <a:t>Zone </a:t>
            </a:r>
            <a:r>
              <a:rPr lang="en-US" sz="3000" dirty="0" smtClean="0">
                <a:latin typeface="Arial Narrow" pitchFamily="34" charset="0"/>
              </a:rPr>
              <a:t>between 4,300 and 4,800 feet</a:t>
            </a:r>
            <a:endParaRPr lang="en-US" sz="3000" dirty="0">
              <a:latin typeface="Arial Narrow" pitchFamily="34" charset="0"/>
            </a:endParaRPr>
          </a:p>
        </p:txBody>
      </p:sp>
      <p:sp>
        <p:nvSpPr>
          <p:cNvPr id="10" name="Rectangle 9"/>
          <p:cNvSpPr/>
          <p:nvPr/>
        </p:nvSpPr>
        <p:spPr>
          <a:xfrm>
            <a:off x="4947761" y="3463201"/>
            <a:ext cx="213756" cy="482652"/>
          </a:xfrm>
          <a:prstGeom prst="rect">
            <a:avLst/>
          </a:prstGeom>
          <a:solidFill>
            <a:srgbClr val="FF0000">
              <a:alpha val="2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5313937" y="3575795"/>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330238" y="3447710"/>
            <a:ext cx="536594" cy="484495"/>
          </a:xfrm>
          <a:custGeom>
            <a:avLst/>
            <a:gdLst>
              <a:gd name="connsiteX0" fmla="*/ 0 w 361665"/>
              <a:gd name="connsiteY0" fmla="*/ 0 h 484495"/>
              <a:gd name="connsiteX1" fmla="*/ 218364 w 361665"/>
              <a:gd name="connsiteY1" fmla="*/ 20472 h 484495"/>
              <a:gd name="connsiteX2" fmla="*/ 341194 w 361665"/>
              <a:gd name="connsiteY2" fmla="*/ 40943 h 484495"/>
              <a:gd name="connsiteX3" fmla="*/ 279779 w 361665"/>
              <a:gd name="connsiteY3" fmla="*/ 68239 h 484495"/>
              <a:gd name="connsiteX4" fmla="*/ 245659 w 361665"/>
              <a:gd name="connsiteY4" fmla="*/ 102358 h 484495"/>
              <a:gd name="connsiteX5" fmla="*/ 313898 w 361665"/>
              <a:gd name="connsiteY5" fmla="*/ 129654 h 484495"/>
              <a:gd name="connsiteX6" fmla="*/ 361665 w 361665"/>
              <a:gd name="connsiteY6" fmla="*/ 143301 h 484495"/>
              <a:gd name="connsiteX7" fmla="*/ 293427 w 361665"/>
              <a:gd name="connsiteY7" fmla="*/ 156949 h 484495"/>
              <a:gd name="connsiteX8" fmla="*/ 341194 w 361665"/>
              <a:gd name="connsiteY8" fmla="*/ 177421 h 484495"/>
              <a:gd name="connsiteX9" fmla="*/ 307074 w 361665"/>
              <a:gd name="connsiteY9" fmla="*/ 218364 h 484495"/>
              <a:gd name="connsiteX10" fmla="*/ 272955 w 361665"/>
              <a:gd name="connsiteY10" fmla="*/ 218364 h 484495"/>
              <a:gd name="connsiteX11" fmla="*/ 204716 w 361665"/>
              <a:gd name="connsiteY11" fmla="*/ 218364 h 484495"/>
              <a:gd name="connsiteX12" fmla="*/ 204716 w 361665"/>
              <a:gd name="connsiteY12" fmla="*/ 218364 h 484495"/>
              <a:gd name="connsiteX13" fmla="*/ 232012 w 361665"/>
              <a:gd name="connsiteY13" fmla="*/ 259307 h 484495"/>
              <a:gd name="connsiteX14" fmla="*/ 307074 w 361665"/>
              <a:gd name="connsiteY14" fmla="*/ 259307 h 484495"/>
              <a:gd name="connsiteX15" fmla="*/ 307074 w 361665"/>
              <a:gd name="connsiteY15" fmla="*/ 259307 h 484495"/>
              <a:gd name="connsiteX16" fmla="*/ 286603 w 361665"/>
              <a:gd name="connsiteY16" fmla="*/ 300251 h 484495"/>
              <a:gd name="connsiteX17" fmla="*/ 238836 w 361665"/>
              <a:gd name="connsiteY17" fmla="*/ 300251 h 484495"/>
              <a:gd name="connsiteX18" fmla="*/ 156949 w 361665"/>
              <a:gd name="connsiteY18" fmla="*/ 307075 h 484495"/>
              <a:gd name="connsiteX19" fmla="*/ 197892 w 361665"/>
              <a:gd name="connsiteY19" fmla="*/ 334370 h 484495"/>
              <a:gd name="connsiteX20" fmla="*/ 156949 w 361665"/>
              <a:gd name="connsiteY20" fmla="*/ 334370 h 484495"/>
              <a:gd name="connsiteX21" fmla="*/ 122830 w 361665"/>
              <a:gd name="connsiteY21" fmla="*/ 361666 h 484495"/>
              <a:gd name="connsiteX22" fmla="*/ 232012 w 361665"/>
              <a:gd name="connsiteY22" fmla="*/ 388961 h 484495"/>
              <a:gd name="connsiteX23" fmla="*/ 313898 w 361665"/>
              <a:gd name="connsiteY23" fmla="*/ 423081 h 484495"/>
              <a:gd name="connsiteX24" fmla="*/ 313898 w 361665"/>
              <a:gd name="connsiteY24" fmla="*/ 423081 h 484495"/>
              <a:gd name="connsiteX25" fmla="*/ 272955 w 361665"/>
              <a:gd name="connsiteY25" fmla="*/ 484495 h 484495"/>
              <a:gd name="connsiteX26" fmla="*/ 204716 w 361665"/>
              <a:gd name="connsiteY26" fmla="*/ 484495 h 484495"/>
              <a:gd name="connsiteX27" fmla="*/ 116006 w 361665"/>
              <a:gd name="connsiteY27" fmla="*/ 477672 h 484495"/>
              <a:gd name="connsiteX28" fmla="*/ 54591 w 361665"/>
              <a:gd name="connsiteY28" fmla="*/ 477672 h 484495"/>
              <a:gd name="connsiteX29" fmla="*/ 6824 w 361665"/>
              <a:gd name="connsiteY29" fmla="*/ 484495 h 484495"/>
              <a:gd name="connsiteX30" fmla="*/ 0 w 361665"/>
              <a:gd name="connsiteY30" fmla="*/ 0 h 484495"/>
              <a:gd name="connsiteX0" fmla="*/ 0 w 361665"/>
              <a:gd name="connsiteY0" fmla="*/ 0 h 484495"/>
              <a:gd name="connsiteX1" fmla="*/ 218364 w 361665"/>
              <a:gd name="connsiteY1" fmla="*/ 20472 h 484495"/>
              <a:gd name="connsiteX2" fmla="*/ 341194 w 361665"/>
              <a:gd name="connsiteY2" fmla="*/ 40943 h 484495"/>
              <a:gd name="connsiteX3" fmla="*/ 279779 w 361665"/>
              <a:gd name="connsiteY3" fmla="*/ 68239 h 484495"/>
              <a:gd name="connsiteX4" fmla="*/ 245659 w 361665"/>
              <a:gd name="connsiteY4" fmla="*/ 102358 h 484495"/>
              <a:gd name="connsiteX5" fmla="*/ 313898 w 361665"/>
              <a:gd name="connsiteY5" fmla="*/ 129654 h 484495"/>
              <a:gd name="connsiteX6" fmla="*/ 361665 w 361665"/>
              <a:gd name="connsiteY6" fmla="*/ 143301 h 484495"/>
              <a:gd name="connsiteX7" fmla="*/ 293427 w 361665"/>
              <a:gd name="connsiteY7" fmla="*/ 156949 h 484495"/>
              <a:gd name="connsiteX8" fmla="*/ 341194 w 361665"/>
              <a:gd name="connsiteY8" fmla="*/ 177421 h 484495"/>
              <a:gd name="connsiteX9" fmla="*/ 307074 w 361665"/>
              <a:gd name="connsiteY9" fmla="*/ 218364 h 484495"/>
              <a:gd name="connsiteX10" fmla="*/ 272955 w 361665"/>
              <a:gd name="connsiteY10" fmla="*/ 218364 h 484495"/>
              <a:gd name="connsiteX11" fmla="*/ 204716 w 361665"/>
              <a:gd name="connsiteY11" fmla="*/ 218364 h 484495"/>
              <a:gd name="connsiteX12" fmla="*/ 204716 w 361665"/>
              <a:gd name="connsiteY12" fmla="*/ 218364 h 484495"/>
              <a:gd name="connsiteX13" fmla="*/ 232012 w 361665"/>
              <a:gd name="connsiteY13" fmla="*/ 259307 h 484495"/>
              <a:gd name="connsiteX14" fmla="*/ 307074 w 361665"/>
              <a:gd name="connsiteY14" fmla="*/ 259307 h 484495"/>
              <a:gd name="connsiteX15" fmla="*/ 307074 w 361665"/>
              <a:gd name="connsiteY15" fmla="*/ 259307 h 484495"/>
              <a:gd name="connsiteX16" fmla="*/ 334370 w 361665"/>
              <a:gd name="connsiteY16" fmla="*/ 300251 h 484495"/>
              <a:gd name="connsiteX17" fmla="*/ 238836 w 361665"/>
              <a:gd name="connsiteY17" fmla="*/ 300251 h 484495"/>
              <a:gd name="connsiteX18" fmla="*/ 156949 w 361665"/>
              <a:gd name="connsiteY18" fmla="*/ 307075 h 484495"/>
              <a:gd name="connsiteX19" fmla="*/ 197892 w 361665"/>
              <a:gd name="connsiteY19" fmla="*/ 334370 h 484495"/>
              <a:gd name="connsiteX20" fmla="*/ 156949 w 361665"/>
              <a:gd name="connsiteY20" fmla="*/ 334370 h 484495"/>
              <a:gd name="connsiteX21" fmla="*/ 122830 w 361665"/>
              <a:gd name="connsiteY21" fmla="*/ 361666 h 484495"/>
              <a:gd name="connsiteX22" fmla="*/ 232012 w 361665"/>
              <a:gd name="connsiteY22" fmla="*/ 388961 h 484495"/>
              <a:gd name="connsiteX23" fmla="*/ 313898 w 361665"/>
              <a:gd name="connsiteY23" fmla="*/ 423081 h 484495"/>
              <a:gd name="connsiteX24" fmla="*/ 313898 w 361665"/>
              <a:gd name="connsiteY24" fmla="*/ 423081 h 484495"/>
              <a:gd name="connsiteX25" fmla="*/ 272955 w 361665"/>
              <a:gd name="connsiteY25" fmla="*/ 484495 h 484495"/>
              <a:gd name="connsiteX26" fmla="*/ 204716 w 361665"/>
              <a:gd name="connsiteY26" fmla="*/ 484495 h 484495"/>
              <a:gd name="connsiteX27" fmla="*/ 116006 w 361665"/>
              <a:gd name="connsiteY27" fmla="*/ 477672 h 484495"/>
              <a:gd name="connsiteX28" fmla="*/ 54591 w 361665"/>
              <a:gd name="connsiteY28" fmla="*/ 477672 h 484495"/>
              <a:gd name="connsiteX29" fmla="*/ 6824 w 361665"/>
              <a:gd name="connsiteY29" fmla="*/ 484495 h 484495"/>
              <a:gd name="connsiteX30" fmla="*/ 0 w 361665"/>
              <a:gd name="connsiteY30" fmla="*/ 0 h 484495"/>
              <a:gd name="connsiteX0" fmla="*/ 0 w 361665"/>
              <a:gd name="connsiteY0" fmla="*/ 0 h 484495"/>
              <a:gd name="connsiteX1" fmla="*/ 218364 w 361665"/>
              <a:gd name="connsiteY1" fmla="*/ 20472 h 484495"/>
              <a:gd name="connsiteX2" fmla="*/ 341194 w 361665"/>
              <a:gd name="connsiteY2" fmla="*/ 40943 h 484495"/>
              <a:gd name="connsiteX3" fmla="*/ 279779 w 361665"/>
              <a:gd name="connsiteY3" fmla="*/ 68239 h 484495"/>
              <a:gd name="connsiteX4" fmla="*/ 245659 w 361665"/>
              <a:gd name="connsiteY4" fmla="*/ 102358 h 484495"/>
              <a:gd name="connsiteX5" fmla="*/ 313898 w 361665"/>
              <a:gd name="connsiteY5" fmla="*/ 129654 h 484495"/>
              <a:gd name="connsiteX6" fmla="*/ 361665 w 361665"/>
              <a:gd name="connsiteY6" fmla="*/ 143301 h 484495"/>
              <a:gd name="connsiteX7" fmla="*/ 293427 w 361665"/>
              <a:gd name="connsiteY7" fmla="*/ 156949 h 484495"/>
              <a:gd name="connsiteX8" fmla="*/ 341194 w 361665"/>
              <a:gd name="connsiteY8" fmla="*/ 177421 h 484495"/>
              <a:gd name="connsiteX9" fmla="*/ 307074 w 361665"/>
              <a:gd name="connsiteY9" fmla="*/ 218364 h 484495"/>
              <a:gd name="connsiteX10" fmla="*/ 272955 w 361665"/>
              <a:gd name="connsiteY10" fmla="*/ 218364 h 484495"/>
              <a:gd name="connsiteX11" fmla="*/ 204716 w 361665"/>
              <a:gd name="connsiteY11" fmla="*/ 218364 h 484495"/>
              <a:gd name="connsiteX12" fmla="*/ 204716 w 361665"/>
              <a:gd name="connsiteY12" fmla="*/ 218364 h 484495"/>
              <a:gd name="connsiteX13" fmla="*/ 232012 w 361665"/>
              <a:gd name="connsiteY13" fmla="*/ 259307 h 484495"/>
              <a:gd name="connsiteX14" fmla="*/ 307074 w 361665"/>
              <a:gd name="connsiteY14" fmla="*/ 259307 h 484495"/>
              <a:gd name="connsiteX15" fmla="*/ 341193 w 361665"/>
              <a:gd name="connsiteY15" fmla="*/ 286602 h 484495"/>
              <a:gd name="connsiteX16" fmla="*/ 334370 w 361665"/>
              <a:gd name="connsiteY16" fmla="*/ 300251 h 484495"/>
              <a:gd name="connsiteX17" fmla="*/ 238836 w 361665"/>
              <a:gd name="connsiteY17" fmla="*/ 300251 h 484495"/>
              <a:gd name="connsiteX18" fmla="*/ 156949 w 361665"/>
              <a:gd name="connsiteY18" fmla="*/ 307075 h 484495"/>
              <a:gd name="connsiteX19" fmla="*/ 197892 w 361665"/>
              <a:gd name="connsiteY19" fmla="*/ 334370 h 484495"/>
              <a:gd name="connsiteX20" fmla="*/ 156949 w 361665"/>
              <a:gd name="connsiteY20" fmla="*/ 334370 h 484495"/>
              <a:gd name="connsiteX21" fmla="*/ 122830 w 361665"/>
              <a:gd name="connsiteY21" fmla="*/ 361666 h 484495"/>
              <a:gd name="connsiteX22" fmla="*/ 232012 w 361665"/>
              <a:gd name="connsiteY22" fmla="*/ 388961 h 484495"/>
              <a:gd name="connsiteX23" fmla="*/ 313898 w 361665"/>
              <a:gd name="connsiteY23" fmla="*/ 423081 h 484495"/>
              <a:gd name="connsiteX24" fmla="*/ 313898 w 361665"/>
              <a:gd name="connsiteY24" fmla="*/ 423081 h 484495"/>
              <a:gd name="connsiteX25" fmla="*/ 272955 w 361665"/>
              <a:gd name="connsiteY25" fmla="*/ 484495 h 484495"/>
              <a:gd name="connsiteX26" fmla="*/ 204716 w 361665"/>
              <a:gd name="connsiteY26" fmla="*/ 484495 h 484495"/>
              <a:gd name="connsiteX27" fmla="*/ 116006 w 361665"/>
              <a:gd name="connsiteY27" fmla="*/ 477672 h 484495"/>
              <a:gd name="connsiteX28" fmla="*/ 54591 w 361665"/>
              <a:gd name="connsiteY28" fmla="*/ 477672 h 484495"/>
              <a:gd name="connsiteX29" fmla="*/ 6824 w 361665"/>
              <a:gd name="connsiteY29" fmla="*/ 484495 h 484495"/>
              <a:gd name="connsiteX30" fmla="*/ 0 w 361665"/>
              <a:gd name="connsiteY30" fmla="*/ 0 h 484495"/>
              <a:gd name="connsiteX0" fmla="*/ 0 w 361665"/>
              <a:gd name="connsiteY0" fmla="*/ 0 h 484495"/>
              <a:gd name="connsiteX1" fmla="*/ 218364 w 361665"/>
              <a:gd name="connsiteY1" fmla="*/ 20472 h 484495"/>
              <a:gd name="connsiteX2" fmla="*/ 341194 w 361665"/>
              <a:gd name="connsiteY2" fmla="*/ 40943 h 484495"/>
              <a:gd name="connsiteX3" fmla="*/ 279779 w 361665"/>
              <a:gd name="connsiteY3" fmla="*/ 68239 h 484495"/>
              <a:gd name="connsiteX4" fmla="*/ 245659 w 361665"/>
              <a:gd name="connsiteY4" fmla="*/ 102358 h 484495"/>
              <a:gd name="connsiteX5" fmla="*/ 313898 w 361665"/>
              <a:gd name="connsiteY5" fmla="*/ 129654 h 484495"/>
              <a:gd name="connsiteX6" fmla="*/ 361665 w 361665"/>
              <a:gd name="connsiteY6" fmla="*/ 143301 h 484495"/>
              <a:gd name="connsiteX7" fmla="*/ 293427 w 361665"/>
              <a:gd name="connsiteY7" fmla="*/ 156949 h 484495"/>
              <a:gd name="connsiteX8" fmla="*/ 341194 w 361665"/>
              <a:gd name="connsiteY8" fmla="*/ 177421 h 484495"/>
              <a:gd name="connsiteX9" fmla="*/ 307074 w 361665"/>
              <a:gd name="connsiteY9" fmla="*/ 218364 h 484495"/>
              <a:gd name="connsiteX10" fmla="*/ 272955 w 361665"/>
              <a:gd name="connsiteY10" fmla="*/ 218364 h 484495"/>
              <a:gd name="connsiteX11" fmla="*/ 204716 w 361665"/>
              <a:gd name="connsiteY11" fmla="*/ 218364 h 484495"/>
              <a:gd name="connsiteX12" fmla="*/ 204716 w 361665"/>
              <a:gd name="connsiteY12" fmla="*/ 218364 h 484495"/>
              <a:gd name="connsiteX13" fmla="*/ 232012 w 361665"/>
              <a:gd name="connsiteY13" fmla="*/ 259307 h 484495"/>
              <a:gd name="connsiteX14" fmla="*/ 307074 w 361665"/>
              <a:gd name="connsiteY14" fmla="*/ 259307 h 484495"/>
              <a:gd name="connsiteX15" fmla="*/ 341193 w 361665"/>
              <a:gd name="connsiteY15" fmla="*/ 286602 h 484495"/>
              <a:gd name="connsiteX16" fmla="*/ 334370 w 361665"/>
              <a:gd name="connsiteY16" fmla="*/ 300251 h 484495"/>
              <a:gd name="connsiteX17" fmla="*/ 238836 w 361665"/>
              <a:gd name="connsiteY17" fmla="*/ 300251 h 484495"/>
              <a:gd name="connsiteX18" fmla="*/ 156949 w 361665"/>
              <a:gd name="connsiteY18" fmla="*/ 307075 h 484495"/>
              <a:gd name="connsiteX19" fmla="*/ 197892 w 361665"/>
              <a:gd name="connsiteY19" fmla="*/ 334370 h 484495"/>
              <a:gd name="connsiteX20" fmla="*/ 156949 w 361665"/>
              <a:gd name="connsiteY20" fmla="*/ 334370 h 484495"/>
              <a:gd name="connsiteX21" fmla="*/ 122830 w 361665"/>
              <a:gd name="connsiteY21" fmla="*/ 361666 h 484495"/>
              <a:gd name="connsiteX22" fmla="*/ 232012 w 361665"/>
              <a:gd name="connsiteY22" fmla="*/ 388961 h 484495"/>
              <a:gd name="connsiteX23" fmla="*/ 313898 w 361665"/>
              <a:gd name="connsiteY23" fmla="*/ 423081 h 484495"/>
              <a:gd name="connsiteX24" fmla="*/ 361665 w 361665"/>
              <a:gd name="connsiteY24" fmla="*/ 416257 h 484495"/>
              <a:gd name="connsiteX25" fmla="*/ 272955 w 361665"/>
              <a:gd name="connsiteY25" fmla="*/ 484495 h 484495"/>
              <a:gd name="connsiteX26" fmla="*/ 204716 w 361665"/>
              <a:gd name="connsiteY26" fmla="*/ 484495 h 484495"/>
              <a:gd name="connsiteX27" fmla="*/ 116006 w 361665"/>
              <a:gd name="connsiteY27" fmla="*/ 477672 h 484495"/>
              <a:gd name="connsiteX28" fmla="*/ 54591 w 361665"/>
              <a:gd name="connsiteY28" fmla="*/ 477672 h 484495"/>
              <a:gd name="connsiteX29" fmla="*/ 6824 w 361665"/>
              <a:gd name="connsiteY29" fmla="*/ 484495 h 484495"/>
              <a:gd name="connsiteX30" fmla="*/ 0 w 361665"/>
              <a:gd name="connsiteY30" fmla="*/ 0 h 484495"/>
              <a:gd name="connsiteX0" fmla="*/ 0 w 361665"/>
              <a:gd name="connsiteY0" fmla="*/ 0 h 484495"/>
              <a:gd name="connsiteX1" fmla="*/ 218364 w 361665"/>
              <a:gd name="connsiteY1" fmla="*/ 20472 h 484495"/>
              <a:gd name="connsiteX2" fmla="*/ 341194 w 361665"/>
              <a:gd name="connsiteY2" fmla="*/ 40943 h 484495"/>
              <a:gd name="connsiteX3" fmla="*/ 279779 w 361665"/>
              <a:gd name="connsiteY3" fmla="*/ 68239 h 484495"/>
              <a:gd name="connsiteX4" fmla="*/ 245659 w 361665"/>
              <a:gd name="connsiteY4" fmla="*/ 102358 h 484495"/>
              <a:gd name="connsiteX5" fmla="*/ 313898 w 361665"/>
              <a:gd name="connsiteY5" fmla="*/ 129654 h 484495"/>
              <a:gd name="connsiteX6" fmla="*/ 361665 w 361665"/>
              <a:gd name="connsiteY6" fmla="*/ 143301 h 484495"/>
              <a:gd name="connsiteX7" fmla="*/ 293427 w 361665"/>
              <a:gd name="connsiteY7" fmla="*/ 156949 h 484495"/>
              <a:gd name="connsiteX8" fmla="*/ 341194 w 361665"/>
              <a:gd name="connsiteY8" fmla="*/ 177421 h 484495"/>
              <a:gd name="connsiteX9" fmla="*/ 307074 w 361665"/>
              <a:gd name="connsiteY9" fmla="*/ 218364 h 484495"/>
              <a:gd name="connsiteX10" fmla="*/ 272955 w 361665"/>
              <a:gd name="connsiteY10" fmla="*/ 218364 h 484495"/>
              <a:gd name="connsiteX11" fmla="*/ 204716 w 361665"/>
              <a:gd name="connsiteY11" fmla="*/ 218364 h 484495"/>
              <a:gd name="connsiteX12" fmla="*/ 117251 w 361665"/>
              <a:gd name="connsiteY12" fmla="*/ 238242 h 484495"/>
              <a:gd name="connsiteX13" fmla="*/ 232012 w 361665"/>
              <a:gd name="connsiteY13" fmla="*/ 259307 h 484495"/>
              <a:gd name="connsiteX14" fmla="*/ 307074 w 361665"/>
              <a:gd name="connsiteY14" fmla="*/ 259307 h 484495"/>
              <a:gd name="connsiteX15" fmla="*/ 341193 w 361665"/>
              <a:gd name="connsiteY15" fmla="*/ 286602 h 484495"/>
              <a:gd name="connsiteX16" fmla="*/ 334370 w 361665"/>
              <a:gd name="connsiteY16" fmla="*/ 300251 h 484495"/>
              <a:gd name="connsiteX17" fmla="*/ 238836 w 361665"/>
              <a:gd name="connsiteY17" fmla="*/ 300251 h 484495"/>
              <a:gd name="connsiteX18" fmla="*/ 156949 w 361665"/>
              <a:gd name="connsiteY18" fmla="*/ 307075 h 484495"/>
              <a:gd name="connsiteX19" fmla="*/ 197892 w 361665"/>
              <a:gd name="connsiteY19" fmla="*/ 334370 h 484495"/>
              <a:gd name="connsiteX20" fmla="*/ 156949 w 361665"/>
              <a:gd name="connsiteY20" fmla="*/ 334370 h 484495"/>
              <a:gd name="connsiteX21" fmla="*/ 122830 w 361665"/>
              <a:gd name="connsiteY21" fmla="*/ 361666 h 484495"/>
              <a:gd name="connsiteX22" fmla="*/ 232012 w 361665"/>
              <a:gd name="connsiteY22" fmla="*/ 388961 h 484495"/>
              <a:gd name="connsiteX23" fmla="*/ 313898 w 361665"/>
              <a:gd name="connsiteY23" fmla="*/ 423081 h 484495"/>
              <a:gd name="connsiteX24" fmla="*/ 361665 w 361665"/>
              <a:gd name="connsiteY24" fmla="*/ 416257 h 484495"/>
              <a:gd name="connsiteX25" fmla="*/ 272955 w 361665"/>
              <a:gd name="connsiteY25" fmla="*/ 484495 h 484495"/>
              <a:gd name="connsiteX26" fmla="*/ 204716 w 361665"/>
              <a:gd name="connsiteY26" fmla="*/ 484495 h 484495"/>
              <a:gd name="connsiteX27" fmla="*/ 116006 w 361665"/>
              <a:gd name="connsiteY27" fmla="*/ 477672 h 484495"/>
              <a:gd name="connsiteX28" fmla="*/ 54591 w 361665"/>
              <a:gd name="connsiteY28" fmla="*/ 477672 h 484495"/>
              <a:gd name="connsiteX29" fmla="*/ 6824 w 361665"/>
              <a:gd name="connsiteY29" fmla="*/ 484495 h 484495"/>
              <a:gd name="connsiteX30" fmla="*/ 0 w 361665"/>
              <a:gd name="connsiteY30" fmla="*/ 0 h 484495"/>
              <a:gd name="connsiteX0" fmla="*/ 0 w 536594"/>
              <a:gd name="connsiteY0" fmla="*/ 0 h 484495"/>
              <a:gd name="connsiteX1" fmla="*/ 393293 w 536594"/>
              <a:gd name="connsiteY1" fmla="*/ 20472 h 484495"/>
              <a:gd name="connsiteX2" fmla="*/ 516123 w 536594"/>
              <a:gd name="connsiteY2" fmla="*/ 40943 h 484495"/>
              <a:gd name="connsiteX3" fmla="*/ 454708 w 536594"/>
              <a:gd name="connsiteY3" fmla="*/ 68239 h 484495"/>
              <a:gd name="connsiteX4" fmla="*/ 420588 w 536594"/>
              <a:gd name="connsiteY4" fmla="*/ 102358 h 484495"/>
              <a:gd name="connsiteX5" fmla="*/ 488827 w 536594"/>
              <a:gd name="connsiteY5" fmla="*/ 129654 h 484495"/>
              <a:gd name="connsiteX6" fmla="*/ 536594 w 536594"/>
              <a:gd name="connsiteY6" fmla="*/ 143301 h 484495"/>
              <a:gd name="connsiteX7" fmla="*/ 468356 w 536594"/>
              <a:gd name="connsiteY7" fmla="*/ 156949 h 484495"/>
              <a:gd name="connsiteX8" fmla="*/ 516123 w 536594"/>
              <a:gd name="connsiteY8" fmla="*/ 177421 h 484495"/>
              <a:gd name="connsiteX9" fmla="*/ 482003 w 536594"/>
              <a:gd name="connsiteY9" fmla="*/ 218364 h 484495"/>
              <a:gd name="connsiteX10" fmla="*/ 447884 w 536594"/>
              <a:gd name="connsiteY10" fmla="*/ 218364 h 484495"/>
              <a:gd name="connsiteX11" fmla="*/ 379645 w 536594"/>
              <a:gd name="connsiteY11" fmla="*/ 218364 h 484495"/>
              <a:gd name="connsiteX12" fmla="*/ 292180 w 536594"/>
              <a:gd name="connsiteY12" fmla="*/ 238242 h 484495"/>
              <a:gd name="connsiteX13" fmla="*/ 406941 w 536594"/>
              <a:gd name="connsiteY13" fmla="*/ 259307 h 484495"/>
              <a:gd name="connsiteX14" fmla="*/ 482003 w 536594"/>
              <a:gd name="connsiteY14" fmla="*/ 259307 h 484495"/>
              <a:gd name="connsiteX15" fmla="*/ 516122 w 536594"/>
              <a:gd name="connsiteY15" fmla="*/ 286602 h 484495"/>
              <a:gd name="connsiteX16" fmla="*/ 509299 w 536594"/>
              <a:gd name="connsiteY16" fmla="*/ 300251 h 484495"/>
              <a:gd name="connsiteX17" fmla="*/ 413765 w 536594"/>
              <a:gd name="connsiteY17" fmla="*/ 300251 h 484495"/>
              <a:gd name="connsiteX18" fmla="*/ 331878 w 536594"/>
              <a:gd name="connsiteY18" fmla="*/ 307075 h 484495"/>
              <a:gd name="connsiteX19" fmla="*/ 372821 w 536594"/>
              <a:gd name="connsiteY19" fmla="*/ 334370 h 484495"/>
              <a:gd name="connsiteX20" fmla="*/ 331878 w 536594"/>
              <a:gd name="connsiteY20" fmla="*/ 334370 h 484495"/>
              <a:gd name="connsiteX21" fmla="*/ 297759 w 536594"/>
              <a:gd name="connsiteY21" fmla="*/ 361666 h 484495"/>
              <a:gd name="connsiteX22" fmla="*/ 406941 w 536594"/>
              <a:gd name="connsiteY22" fmla="*/ 388961 h 484495"/>
              <a:gd name="connsiteX23" fmla="*/ 488827 w 536594"/>
              <a:gd name="connsiteY23" fmla="*/ 423081 h 484495"/>
              <a:gd name="connsiteX24" fmla="*/ 536594 w 536594"/>
              <a:gd name="connsiteY24" fmla="*/ 416257 h 484495"/>
              <a:gd name="connsiteX25" fmla="*/ 447884 w 536594"/>
              <a:gd name="connsiteY25" fmla="*/ 484495 h 484495"/>
              <a:gd name="connsiteX26" fmla="*/ 379645 w 536594"/>
              <a:gd name="connsiteY26" fmla="*/ 484495 h 484495"/>
              <a:gd name="connsiteX27" fmla="*/ 290935 w 536594"/>
              <a:gd name="connsiteY27" fmla="*/ 477672 h 484495"/>
              <a:gd name="connsiteX28" fmla="*/ 229520 w 536594"/>
              <a:gd name="connsiteY28" fmla="*/ 477672 h 484495"/>
              <a:gd name="connsiteX29" fmla="*/ 181753 w 536594"/>
              <a:gd name="connsiteY29" fmla="*/ 484495 h 484495"/>
              <a:gd name="connsiteX30" fmla="*/ 0 w 536594"/>
              <a:gd name="connsiteY30" fmla="*/ 0 h 484495"/>
              <a:gd name="connsiteX0" fmla="*/ 0 w 536594"/>
              <a:gd name="connsiteY0" fmla="*/ 0 h 484495"/>
              <a:gd name="connsiteX1" fmla="*/ 393293 w 536594"/>
              <a:gd name="connsiteY1" fmla="*/ 20472 h 484495"/>
              <a:gd name="connsiteX2" fmla="*/ 516123 w 536594"/>
              <a:gd name="connsiteY2" fmla="*/ 40943 h 484495"/>
              <a:gd name="connsiteX3" fmla="*/ 454708 w 536594"/>
              <a:gd name="connsiteY3" fmla="*/ 68239 h 484495"/>
              <a:gd name="connsiteX4" fmla="*/ 420588 w 536594"/>
              <a:gd name="connsiteY4" fmla="*/ 102358 h 484495"/>
              <a:gd name="connsiteX5" fmla="*/ 488827 w 536594"/>
              <a:gd name="connsiteY5" fmla="*/ 129654 h 484495"/>
              <a:gd name="connsiteX6" fmla="*/ 536594 w 536594"/>
              <a:gd name="connsiteY6" fmla="*/ 143301 h 484495"/>
              <a:gd name="connsiteX7" fmla="*/ 468356 w 536594"/>
              <a:gd name="connsiteY7" fmla="*/ 156949 h 484495"/>
              <a:gd name="connsiteX8" fmla="*/ 516123 w 536594"/>
              <a:gd name="connsiteY8" fmla="*/ 177421 h 484495"/>
              <a:gd name="connsiteX9" fmla="*/ 482003 w 536594"/>
              <a:gd name="connsiteY9" fmla="*/ 218364 h 484495"/>
              <a:gd name="connsiteX10" fmla="*/ 447884 w 536594"/>
              <a:gd name="connsiteY10" fmla="*/ 218364 h 484495"/>
              <a:gd name="connsiteX11" fmla="*/ 379645 w 536594"/>
              <a:gd name="connsiteY11" fmla="*/ 218364 h 484495"/>
              <a:gd name="connsiteX12" fmla="*/ 292180 w 536594"/>
              <a:gd name="connsiteY12" fmla="*/ 238242 h 484495"/>
              <a:gd name="connsiteX13" fmla="*/ 406941 w 536594"/>
              <a:gd name="connsiteY13" fmla="*/ 259307 h 484495"/>
              <a:gd name="connsiteX14" fmla="*/ 482003 w 536594"/>
              <a:gd name="connsiteY14" fmla="*/ 259307 h 484495"/>
              <a:gd name="connsiteX15" fmla="*/ 516122 w 536594"/>
              <a:gd name="connsiteY15" fmla="*/ 286602 h 484495"/>
              <a:gd name="connsiteX16" fmla="*/ 509299 w 536594"/>
              <a:gd name="connsiteY16" fmla="*/ 300251 h 484495"/>
              <a:gd name="connsiteX17" fmla="*/ 413765 w 536594"/>
              <a:gd name="connsiteY17" fmla="*/ 300251 h 484495"/>
              <a:gd name="connsiteX18" fmla="*/ 331878 w 536594"/>
              <a:gd name="connsiteY18" fmla="*/ 307075 h 484495"/>
              <a:gd name="connsiteX19" fmla="*/ 372821 w 536594"/>
              <a:gd name="connsiteY19" fmla="*/ 334370 h 484495"/>
              <a:gd name="connsiteX20" fmla="*/ 331878 w 536594"/>
              <a:gd name="connsiteY20" fmla="*/ 334370 h 484495"/>
              <a:gd name="connsiteX21" fmla="*/ 297759 w 536594"/>
              <a:gd name="connsiteY21" fmla="*/ 361666 h 484495"/>
              <a:gd name="connsiteX22" fmla="*/ 406941 w 536594"/>
              <a:gd name="connsiteY22" fmla="*/ 388961 h 484495"/>
              <a:gd name="connsiteX23" fmla="*/ 488827 w 536594"/>
              <a:gd name="connsiteY23" fmla="*/ 423081 h 484495"/>
              <a:gd name="connsiteX24" fmla="*/ 536594 w 536594"/>
              <a:gd name="connsiteY24" fmla="*/ 416257 h 484495"/>
              <a:gd name="connsiteX25" fmla="*/ 447884 w 536594"/>
              <a:gd name="connsiteY25" fmla="*/ 484495 h 484495"/>
              <a:gd name="connsiteX26" fmla="*/ 379645 w 536594"/>
              <a:gd name="connsiteY26" fmla="*/ 484495 h 484495"/>
              <a:gd name="connsiteX27" fmla="*/ 290935 w 536594"/>
              <a:gd name="connsiteY27" fmla="*/ 477672 h 484495"/>
              <a:gd name="connsiteX28" fmla="*/ 229520 w 536594"/>
              <a:gd name="connsiteY28" fmla="*/ 477672 h 484495"/>
              <a:gd name="connsiteX29" fmla="*/ 2849 w 536594"/>
              <a:gd name="connsiteY29" fmla="*/ 484495 h 484495"/>
              <a:gd name="connsiteX30" fmla="*/ 0 w 536594"/>
              <a:gd name="connsiteY30" fmla="*/ 0 h 48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6594" h="484495">
                <a:moveTo>
                  <a:pt x="0" y="0"/>
                </a:moveTo>
                <a:lnTo>
                  <a:pt x="393293" y="20472"/>
                </a:lnTo>
                <a:lnTo>
                  <a:pt x="516123" y="40943"/>
                </a:lnTo>
                <a:lnTo>
                  <a:pt x="454708" y="68239"/>
                </a:lnTo>
                <a:lnTo>
                  <a:pt x="420588" y="102358"/>
                </a:lnTo>
                <a:lnTo>
                  <a:pt x="488827" y="129654"/>
                </a:lnTo>
                <a:lnTo>
                  <a:pt x="536594" y="143301"/>
                </a:lnTo>
                <a:lnTo>
                  <a:pt x="468356" y="156949"/>
                </a:lnTo>
                <a:lnTo>
                  <a:pt x="516123" y="177421"/>
                </a:lnTo>
                <a:lnTo>
                  <a:pt x="482003" y="218364"/>
                </a:lnTo>
                <a:lnTo>
                  <a:pt x="447884" y="218364"/>
                </a:lnTo>
                <a:lnTo>
                  <a:pt x="379645" y="218364"/>
                </a:lnTo>
                <a:lnTo>
                  <a:pt x="292180" y="238242"/>
                </a:lnTo>
                <a:cubicBezTo>
                  <a:pt x="301279" y="251890"/>
                  <a:pt x="397842" y="245659"/>
                  <a:pt x="406941" y="259307"/>
                </a:cubicBezTo>
                <a:cubicBezTo>
                  <a:pt x="431962" y="259307"/>
                  <a:pt x="463806" y="254758"/>
                  <a:pt x="482003" y="259307"/>
                </a:cubicBezTo>
                <a:cubicBezTo>
                  <a:pt x="500200" y="263856"/>
                  <a:pt x="504749" y="277504"/>
                  <a:pt x="516122" y="286602"/>
                </a:cubicBezTo>
                <a:lnTo>
                  <a:pt x="509299" y="300251"/>
                </a:lnTo>
                <a:lnTo>
                  <a:pt x="413765" y="300251"/>
                </a:lnTo>
                <a:lnTo>
                  <a:pt x="331878" y="307075"/>
                </a:lnTo>
                <a:lnTo>
                  <a:pt x="372821" y="334370"/>
                </a:lnTo>
                <a:lnTo>
                  <a:pt x="331878" y="334370"/>
                </a:lnTo>
                <a:lnTo>
                  <a:pt x="297759" y="361666"/>
                </a:lnTo>
                <a:lnTo>
                  <a:pt x="406941" y="388961"/>
                </a:lnTo>
                <a:cubicBezTo>
                  <a:pt x="434236" y="400334"/>
                  <a:pt x="467218" y="418532"/>
                  <a:pt x="488827" y="423081"/>
                </a:cubicBezTo>
                <a:cubicBezTo>
                  <a:pt x="510436" y="427630"/>
                  <a:pt x="520672" y="418532"/>
                  <a:pt x="536594" y="416257"/>
                </a:cubicBezTo>
                <a:lnTo>
                  <a:pt x="447884" y="484495"/>
                </a:lnTo>
                <a:lnTo>
                  <a:pt x="379645" y="484495"/>
                </a:lnTo>
                <a:lnTo>
                  <a:pt x="290935" y="477672"/>
                </a:lnTo>
                <a:lnTo>
                  <a:pt x="229520" y="477672"/>
                </a:lnTo>
                <a:lnTo>
                  <a:pt x="2849" y="484495"/>
                </a:lnTo>
                <a:cubicBezTo>
                  <a:pt x="574" y="322997"/>
                  <a:pt x="2275" y="161498"/>
                  <a:pt x="0" y="0"/>
                </a:cubicBezTo>
                <a:close/>
              </a:path>
            </a:pathLst>
          </a:custGeom>
          <a:solidFill>
            <a:srgbClr val="DDB055">
              <a:alpha val="50000"/>
            </a:srgbClr>
          </a:solidFill>
          <a:ln>
            <a:solidFill>
              <a:srgbClr val="B68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79589"/>
            <a:ext cx="9144000" cy="1015663"/>
          </a:xfrm>
          <a:prstGeom prst="rect">
            <a:avLst/>
          </a:prstGeom>
          <a:solidFill>
            <a:schemeClr val="bg1"/>
          </a:solidFill>
          <a:ln>
            <a:solidFill>
              <a:srgbClr val="FF0000"/>
            </a:solidFill>
          </a:ln>
        </p:spPr>
        <p:txBody>
          <a:bodyPr wrap="square">
            <a:spAutoFit/>
          </a:bodyPr>
          <a:lstStyle/>
          <a:p>
            <a:pPr algn="ctr"/>
            <a:r>
              <a:rPr lang="en-US" sz="3000" dirty="0" smtClean="0">
                <a:latin typeface="Arial Narrow" pitchFamily="34" charset="0"/>
              </a:rPr>
              <a:t>There is sufficient shale to isolate our selection, therefore we should select </a:t>
            </a:r>
            <a:r>
              <a:rPr lang="en-US" sz="3000" b="1" dirty="0">
                <a:latin typeface="Arial Narrow" pitchFamily="34" charset="0"/>
              </a:rPr>
              <a:t>4,525 </a:t>
            </a:r>
            <a:r>
              <a:rPr lang="en-US" sz="3000" b="1" dirty="0" smtClean="0">
                <a:latin typeface="Arial Narrow" pitchFamily="34" charset="0"/>
              </a:rPr>
              <a:t>feet </a:t>
            </a:r>
            <a:r>
              <a:rPr lang="en-US" sz="3000" dirty="0" smtClean="0">
                <a:latin typeface="Arial Narrow" pitchFamily="34" charset="0"/>
              </a:rPr>
              <a:t>as our proposed bottom of zone.</a:t>
            </a:r>
            <a:endParaRPr lang="en-US" sz="3000" b="1" dirty="0">
              <a:latin typeface="Arial Narrow" pitchFamily="34" charset="0"/>
            </a:endParaRPr>
          </a:p>
        </p:txBody>
      </p:sp>
      <p:cxnSp>
        <p:nvCxnSpPr>
          <p:cNvPr id="12" name="Straight Connector 11"/>
          <p:cNvCxnSpPr/>
          <p:nvPr/>
        </p:nvCxnSpPr>
        <p:spPr>
          <a:xfrm>
            <a:off x="2537628" y="3447710"/>
            <a:ext cx="2658407"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37629" y="3945853"/>
            <a:ext cx="2658406"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265"/>
          <a:stretch/>
        </p:blipFill>
        <p:spPr bwMode="auto">
          <a:xfrm>
            <a:off x="1028700" y="0"/>
            <a:ext cx="7086600" cy="556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825616"/>
      </p:ext>
    </p:extLst>
  </p:cSld>
  <p:clrMapOvr>
    <a:masterClrMapping/>
  </p:clrMapOvr>
  <p:transition spd="slow">
    <p:push dir="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27100" y="1358901"/>
            <a:ext cx="7315200" cy="3540125"/>
          </a:xfrm>
          <a:prstGeom prst="rect">
            <a:avLst/>
          </a:prstGeom>
          <a:solidFill>
            <a:schemeClr val="bg1"/>
          </a:solidFill>
          <a:ln w="76200">
            <a:solidFill>
              <a:schemeClr val="tx1"/>
            </a:solidFill>
          </a:ln>
        </p:spPr>
        <p:txBody>
          <a:bodyPr anchor="ctr" anchorCtr="1">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a:buNone/>
            </a:pPr>
            <a:endParaRPr lang="en-US" sz="4000" b="1" i="1" dirty="0" smtClean="0">
              <a:solidFill>
                <a:schemeClr val="accent1"/>
              </a:solidFill>
              <a:latin typeface="+mj-lt"/>
            </a:endParaRPr>
          </a:p>
          <a:p>
            <a:pPr algn="ctr">
              <a:buNone/>
            </a:pPr>
            <a:r>
              <a:rPr lang="en-US" sz="4000" b="1" dirty="0" smtClean="0">
                <a:latin typeface="+mj-lt"/>
              </a:rPr>
              <a:t>Class II </a:t>
            </a:r>
            <a:r>
              <a:rPr lang="en-US" sz="4000" b="1" dirty="0">
                <a:latin typeface="+mj-lt"/>
              </a:rPr>
              <a:t>Enhanced </a:t>
            </a:r>
            <a:r>
              <a:rPr lang="en-US" sz="4000" b="1" dirty="0" smtClean="0">
                <a:latin typeface="+mj-lt"/>
              </a:rPr>
              <a:t> Recovery </a:t>
            </a:r>
            <a:r>
              <a:rPr lang="en-US" sz="4000" b="1" dirty="0">
                <a:latin typeface="+mj-lt"/>
              </a:rPr>
              <a:t>(</a:t>
            </a:r>
            <a:r>
              <a:rPr lang="en-US" sz="4000" b="1" dirty="0" smtClean="0">
                <a:latin typeface="+mj-lt"/>
              </a:rPr>
              <a:t>ER</a:t>
            </a:r>
            <a:r>
              <a:rPr lang="en-US" sz="4000" b="1" dirty="0">
                <a:latin typeface="+mj-lt"/>
              </a:rPr>
              <a:t>) Wells</a:t>
            </a:r>
          </a:p>
          <a:p>
            <a:pPr algn="ctr">
              <a:buNone/>
            </a:pPr>
            <a:r>
              <a:rPr lang="en-US" sz="4000" b="1" dirty="0" smtClean="0">
                <a:latin typeface="+mj-lt"/>
              </a:rPr>
              <a:t>(Form </a:t>
            </a:r>
            <a:r>
              <a:rPr lang="en-US" sz="4000" b="1" dirty="0">
                <a:latin typeface="+mj-lt"/>
              </a:rPr>
              <a:t>UIC -2 </a:t>
            </a:r>
            <a:r>
              <a:rPr lang="en-US" sz="4000" b="1" dirty="0" smtClean="0">
                <a:latin typeface="+mj-lt"/>
              </a:rPr>
              <a:t>ER)</a:t>
            </a:r>
            <a:endParaRPr lang="en-US" sz="4000" b="1" dirty="0">
              <a:latin typeface="+mj-lt"/>
            </a:endParaRPr>
          </a:p>
          <a:p>
            <a:pPr algn="ctr">
              <a:buFont typeface="Wingdings" pitchFamily="2" charset="2"/>
              <a:buNone/>
            </a:pPr>
            <a:r>
              <a:rPr lang="en-US" sz="4000" b="1" i="1" dirty="0" smtClean="0">
                <a:solidFill>
                  <a:schemeClr val="accent1"/>
                </a:solidFill>
                <a:latin typeface="+mj-lt"/>
              </a:rPr>
              <a:t> </a:t>
            </a:r>
          </a:p>
        </p:txBody>
      </p:sp>
    </p:spTree>
    <p:extLst>
      <p:ext uri="{BB962C8B-B14F-4D97-AF65-F5344CB8AC3E}">
        <p14:creationId xmlns:p14="http://schemas.microsoft.com/office/powerpoint/2010/main" val="28314252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305" y="0"/>
            <a:ext cx="5223390" cy="68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7968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8269" y="0"/>
            <a:ext cx="5367462" cy="68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3948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916" y="381000"/>
            <a:ext cx="2136429" cy="607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2584326" y="5183606"/>
            <a:ext cx="6490689" cy="1265829"/>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25196" indent="-342900" algn="just">
              <a:buClrTx/>
            </a:pPr>
            <a:r>
              <a:rPr lang="en-US" sz="2000" dirty="0" smtClean="0">
                <a:latin typeface="Arial Narrow" pitchFamily="34" charset="0"/>
              </a:rPr>
              <a:t>Pilot projects must first have approval through the </a:t>
            </a:r>
            <a:r>
              <a:rPr lang="en-US" sz="2000" dirty="0">
                <a:latin typeface="Arial Narrow" pitchFamily="34" charset="0"/>
              </a:rPr>
              <a:t>Engineering and Geological Divisions of </a:t>
            </a:r>
            <a:r>
              <a:rPr lang="en-US" sz="2000" dirty="0" smtClean="0">
                <a:latin typeface="Arial Narrow" pitchFamily="34" charset="0"/>
              </a:rPr>
              <a:t>Conservation before the Injection and Mining Division can approve the permit.</a:t>
            </a:r>
            <a:endParaRPr lang="en-US" sz="2000" dirty="0">
              <a:latin typeface="Arial Narrow" pitchFamily="34" charset="0"/>
            </a:endParaRPr>
          </a:p>
        </p:txBody>
      </p:sp>
      <p:sp>
        <p:nvSpPr>
          <p:cNvPr id="4" name="Rectangle 3"/>
          <p:cNvSpPr/>
          <p:nvPr/>
        </p:nvSpPr>
        <p:spPr>
          <a:xfrm>
            <a:off x="2515345" y="21483"/>
            <a:ext cx="6628655" cy="461665"/>
          </a:xfrm>
          <a:prstGeom prst="rect">
            <a:avLst/>
          </a:prstGeom>
        </p:spPr>
        <p:txBody>
          <a:bodyPr wrap="square">
            <a:spAutoFit/>
          </a:bodyPr>
          <a:lstStyle/>
          <a:p>
            <a:pPr marL="64008" indent="0" algn="ctr">
              <a:buNone/>
            </a:pPr>
            <a:r>
              <a:rPr lang="en-US" sz="2400" b="1" dirty="0">
                <a:latin typeface="Arial Narrow" pitchFamily="34" charset="0"/>
              </a:rPr>
              <a:t>Enhanced Recovery (ER) Wells</a:t>
            </a:r>
          </a:p>
        </p:txBody>
      </p:sp>
      <p:sp>
        <p:nvSpPr>
          <p:cNvPr id="5" name="Rectangle 4"/>
          <p:cNvSpPr/>
          <p:nvPr/>
        </p:nvSpPr>
        <p:spPr>
          <a:xfrm>
            <a:off x="2653311" y="855976"/>
            <a:ext cx="6490690" cy="400110"/>
          </a:xfrm>
          <a:prstGeom prst="rect">
            <a:avLst/>
          </a:prstGeom>
        </p:spPr>
        <p:txBody>
          <a:bodyPr wrap="square">
            <a:spAutoFit/>
          </a:bodyPr>
          <a:lstStyle/>
          <a:p>
            <a:pPr algn="just"/>
            <a:r>
              <a:rPr lang="en-US" sz="2000" dirty="0" smtClean="0">
                <a:latin typeface="Arial Narrow" pitchFamily="34" charset="0"/>
              </a:rPr>
              <a:t>Use </a:t>
            </a:r>
            <a:r>
              <a:rPr lang="en-US" sz="2000" dirty="0">
                <a:latin typeface="Arial Narrow" pitchFamily="34" charset="0"/>
              </a:rPr>
              <a:t>Form UIC-2 ER</a:t>
            </a:r>
          </a:p>
        </p:txBody>
      </p:sp>
      <p:sp>
        <p:nvSpPr>
          <p:cNvPr id="6" name="Rectangle 5"/>
          <p:cNvSpPr/>
          <p:nvPr/>
        </p:nvSpPr>
        <p:spPr>
          <a:xfrm>
            <a:off x="2653310" y="1396874"/>
            <a:ext cx="6490689" cy="707886"/>
          </a:xfrm>
          <a:prstGeom prst="rect">
            <a:avLst/>
          </a:prstGeom>
        </p:spPr>
        <p:txBody>
          <a:bodyPr wrap="square">
            <a:spAutoFit/>
          </a:bodyPr>
          <a:lstStyle/>
          <a:p>
            <a:r>
              <a:rPr lang="en-US" sz="2000" dirty="0" smtClean="0">
                <a:latin typeface="Arial Narrow" pitchFamily="34" charset="0"/>
              </a:rPr>
              <a:t>The application </a:t>
            </a:r>
            <a:r>
              <a:rPr lang="en-US" sz="2000" dirty="0">
                <a:latin typeface="Arial Narrow" pitchFamily="34" charset="0"/>
              </a:rPr>
              <a:t>process is the same as </a:t>
            </a:r>
            <a:r>
              <a:rPr lang="en-US" sz="2000" dirty="0" smtClean="0">
                <a:latin typeface="Arial Narrow" pitchFamily="34" charset="0"/>
              </a:rPr>
              <a:t>with Class II UIC-2 </a:t>
            </a:r>
            <a:r>
              <a:rPr lang="en-US" sz="2000" dirty="0">
                <a:latin typeface="Arial Narrow" pitchFamily="34" charset="0"/>
              </a:rPr>
              <a:t>SWDs except for the following:</a:t>
            </a:r>
          </a:p>
        </p:txBody>
      </p:sp>
      <p:sp>
        <p:nvSpPr>
          <p:cNvPr id="7" name="Rectangle 6"/>
          <p:cNvSpPr/>
          <p:nvPr/>
        </p:nvSpPr>
        <p:spPr>
          <a:xfrm>
            <a:off x="2686253" y="2444340"/>
            <a:ext cx="6457748" cy="1323439"/>
          </a:xfrm>
          <a:prstGeom prst="rect">
            <a:avLst/>
          </a:prstGeom>
        </p:spPr>
        <p:txBody>
          <a:bodyPr wrap="square">
            <a:spAutoFit/>
          </a:bodyPr>
          <a:lstStyle/>
          <a:p>
            <a:pPr marL="342900" indent="-342900" algn="just">
              <a:buFont typeface="Arial" pitchFamily="34" charset="0"/>
              <a:buChar char="•"/>
            </a:pPr>
            <a:r>
              <a:rPr lang="en-US" sz="2000" dirty="0">
                <a:latin typeface="Arial Narrow" pitchFamily="34" charset="0"/>
              </a:rPr>
              <a:t>An </a:t>
            </a:r>
            <a:r>
              <a:rPr lang="en-US" sz="2000" dirty="0" smtClean="0">
                <a:latin typeface="Arial Narrow" pitchFamily="34" charset="0"/>
              </a:rPr>
              <a:t>Order </a:t>
            </a:r>
            <a:r>
              <a:rPr lang="en-US" sz="2000" dirty="0">
                <a:latin typeface="Arial Narrow" pitchFamily="34" charset="0"/>
              </a:rPr>
              <a:t>creating a Secondary Recovery or Enhanced  Recovery (ER) project, signed by the Commissioner of Conservation must exist before a permit can be issued </a:t>
            </a:r>
            <a:r>
              <a:rPr lang="en-US" sz="2000" dirty="0" smtClean="0">
                <a:latin typeface="Arial Narrow" pitchFamily="34" charset="0"/>
              </a:rPr>
              <a:t>for an ER </a:t>
            </a:r>
            <a:r>
              <a:rPr lang="en-US" sz="2000" dirty="0">
                <a:latin typeface="Arial Narrow" pitchFamily="34" charset="0"/>
              </a:rPr>
              <a:t>well.</a:t>
            </a:r>
          </a:p>
        </p:txBody>
      </p:sp>
      <p:sp>
        <p:nvSpPr>
          <p:cNvPr id="8" name="Rectangle 7"/>
          <p:cNvSpPr/>
          <p:nvPr/>
        </p:nvSpPr>
        <p:spPr>
          <a:xfrm>
            <a:off x="2704058" y="3917106"/>
            <a:ext cx="6439943" cy="1015663"/>
          </a:xfrm>
          <a:prstGeom prst="rect">
            <a:avLst/>
          </a:prstGeom>
        </p:spPr>
        <p:txBody>
          <a:bodyPr wrap="square">
            <a:spAutoFit/>
          </a:bodyPr>
          <a:lstStyle/>
          <a:p>
            <a:pPr marL="342900" indent="-342900" algn="just">
              <a:buFont typeface="Arial" pitchFamily="34" charset="0"/>
              <a:buChar char="•"/>
            </a:pPr>
            <a:r>
              <a:rPr lang="en-US" sz="2000" dirty="0">
                <a:latin typeface="Arial Narrow" pitchFamily="34" charset="0"/>
              </a:rPr>
              <a:t>ER projects and Orders associated with them are under the jurisdiction of the Engineering and Geological Divisions of Conservation.</a:t>
            </a:r>
          </a:p>
        </p:txBody>
      </p:sp>
    </p:spTree>
    <p:extLst>
      <p:ext uri="{BB962C8B-B14F-4D97-AF65-F5344CB8AC3E}">
        <p14:creationId xmlns:p14="http://schemas.microsoft.com/office/powerpoint/2010/main" val="105487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 y="2070466"/>
            <a:ext cx="8869680" cy="382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dirty="0" smtClean="0">
                <a:latin typeface="Arial Narrow" pitchFamily="34" charset="0"/>
              </a:rPr>
              <a:t>Checklist for Attachments to be included in an ER Application</a:t>
            </a:r>
            <a:endParaRPr lang="en-US" sz="2400" dirty="0">
              <a:latin typeface="Arial Narrow" pitchFamily="34" charset="0"/>
            </a:endParaRPr>
          </a:p>
        </p:txBody>
      </p:sp>
      <p:sp>
        <p:nvSpPr>
          <p:cNvPr id="4" name="Rectangle 3"/>
          <p:cNvSpPr/>
          <p:nvPr/>
        </p:nvSpPr>
        <p:spPr>
          <a:xfrm>
            <a:off x="137160" y="2646380"/>
            <a:ext cx="4175533" cy="233165"/>
          </a:xfrm>
          <a:prstGeom prst="rect">
            <a:avLst/>
          </a:prstGeom>
          <a:solidFill>
            <a:srgbClr val="00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820593"/>
            <a:ext cx="9144000" cy="707886"/>
          </a:xfrm>
          <a:prstGeom prst="rect">
            <a:avLst/>
          </a:prstGeom>
        </p:spPr>
        <p:txBody>
          <a:bodyPr wrap="square">
            <a:spAutoFit/>
          </a:bodyPr>
          <a:lstStyle/>
          <a:p>
            <a:pPr algn="just"/>
            <a:r>
              <a:rPr lang="en-US" sz="2000" dirty="0" smtClean="0">
                <a:latin typeface="Arial Narrow" pitchFamily="34" charset="0"/>
              </a:rPr>
              <a:t>A copy of the Order </a:t>
            </a:r>
            <a:r>
              <a:rPr lang="en-US" sz="2000" dirty="0">
                <a:latin typeface="Arial Narrow" pitchFamily="34" charset="0"/>
              </a:rPr>
              <a:t>creating </a:t>
            </a:r>
            <a:r>
              <a:rPr lang="en-US" sz="2000" dirty="0" smtClean="0">
                <a:latin typeface="Arial Narrow" pitchFamily="34" charset="0"/>
              </a:rPr>
              <a:t>the </a:t>
            </a:r>
            <a:r>
              <a:rPr lang="en-US" sz="2000" dirty="0">
                <a:latin typeface="Arial Narrow" pitchFamily="34" charset="0"/>
              </a:rPr>
              <a:t>Secondary Recovery or Enhanced  Recovery (ER) project, signed by the Commissioner of Conservation must </a:t>
            </a:r>
            <a:r>
              <a:rPr lang="en-US" sz="2000" dirty="0" smtClean="0">
                <a:latin typeface="Arial Narrow" pitchFamily="34" charset="0"/>
              </a:rPr>
              <a:t>be submitted with the ER Application.  </a:t>
            </a:r>
            <a:endParaRPr lang="en-US" sz="2000" dirty="0">
              <a:latin typeface="Arial Narrow" pitchFamily="34" charset="0"/>
            </a:endParaRPr>
          </a:p>
        </p:txBody>
      </p:sp>
    </p:spTree>
    <p:extLst>
      <p:ext uri="{BB962C8B-B14F-4D97-AF65-F5344CB8AC3E}">
        <p14:creationId xmlns:p14="http://schemas.microsoft.com/office/powerpoint/2010/main" val="186893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27100" y="1358901"/>
            <a:ext cx="7315200" cy="3540125"/>
          </a:xfrm>
          <a:prstGeom prst="rect">
            <a:avLst/>
          </a:prstGeom>
          <a:solidFill>
            <a:schemeClr val="bg1"/>
          </a:solidFill>
          <a:ln w="76200">
            <a:solidFill>
              <a:schemeClr val="tx1"/>
            </a:solidFill>
          </a:ln>
        </p:spPr>
        <p:txBody>
          <a:bodyPr anchor="ctr" anchorCtr="1">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a:buFont typeface="Wingdings" pitchFamily="2" charset="2"/>
              <a:buNone/>
            </a:pPr>
            <a:r>
              <a:rPr lang="en-US" sz="4000" b="1" dirty="0" smtClean="0">
                <a:latin typeface="Arial Narrow" pitchFamily="34" charset="0"/>
              </a:rPr>
              <a:t>Class II Annular Disposal Wells (Form UIC-9)</a:t>
            </a:r>
            <a:endParaRPr lang="en-US" sz="4000" b="1" dirty="0">
              <a:latin typeface="Arial Narrow" pitchFamily="34" charset="0"/>
            </a:endParaRPr>
          </a:p>
          <a:p>
            <a:pPr algn="ctr">
              <a:buFont typeface="Wingdings" pitchFamily="2" charset="2"/>
              <a:buNone/>
            </a:pPr>
            <a:endParaRPr lang="en-US" sz="4000" b="1" i="1" dirty="0" smtClean="0">
              <a:solidFill>
                <a:schemeClr val="accent1"/>
              </a:solidFill>
              <a:latin typeface="+mj-lt"/>
            </a:endParaRPr>
          </a:p>
        </p:txBody>
      </p:sp>
    </p:spTree>
    <p:extLst>
      <p:ext uri="{BB962C8B-B14F-4D97-AF65-F5344CB8AC3E}">
        <p14:creationId xmlns:p14="http://schemas.microsoft.com/office/powerpoint/2010/main" val="18985663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189" y="0"/>
            <a:ext cx="5271623" cy="68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4063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8528" y="0"/>
            <a:ext cx="5266944" cy="689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1438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ight Brace 58"/>
          <p:cNvSpPr/>
          <p:nvPr/>
        </p:nvSpPr>
        <p:spPr>
          <a:xfrm flipH="1">
            <a:off x="4016080" y="2946284"/>
            <a:ext cx="265953" cy="70163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0" y="1295360"/>
            <a:ext cx="9144000" cy="1216954"/>
          </a:xfrm>
          <a:prstGeom prst="rect">
            <a:avLst/>
          </a:prstGeom>
          <a:gradFill>
            <a:gsLst>
              <a:gs pos="0">
                <a:schemeClr val="tx2">
                  <a:lumMod val="20000"/>
                  <a:lumOff val="80000"/>
                </a:schemeClr>
              </a:gs>
              <a:gs pos="100000">
                <a:schemeClr val="tx2">
                  <a:lumMod val="20000"/>
                  <a:lumOff val="80000"/>
                </a:schemeClr>
              </a:gs>
              <a:gs pos="100000">
                <a:schemeClr val="accent2">
                  <a:tint val="15000"/>
                  <a:satMod val="35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6"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7998" y="5432398"/>
            <a:ext cx="793783" cy="1288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Line 921"/>
          <p:cNvSpPr>
            <a:spLocks noChangeShapeType="1"/>
          </p:cNvSpPr>
          <p:nvPr/>
        </p:nvSpPr>
        <p:spPr bwMode="auto">
          <a:xfrm flipH="1">
            <a:off x="4504247" y="1593636"/>
            <a:ext cx="0" cy="396497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922"/>
          <p:cNvSpPr>
            <a:spLocks noChangeShapeType="1"/>
          </p:cNvSpPr>
          <p:nvPr/>
        </p:nvSpPr>
        <p:spPr bwMode="auto">
          <a:xfrm>
            <a:off x="5304280" y="1619150"/>
            <a:ext cx="0" cy="39434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9"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03309" y="1655271"/>
            <a:ext cx="195659" cy="119515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249" y="2850422"/>
            <a:ext cx="793783" cy="125063"/>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Rectangle 30" descr="Granite"/>
          <p:cNvSpPr>
            <a:spLocks noChangeArrowheads="1"/>
          </p:cNvSpPr>
          <p:nvPr/>
        </p:nvSpPr>
        <p:spPr bwMode="auto">
          <a:xfrm>
            <a:off x="5316670" y="3611308"/>
            <a:ext cx="218365" cy="1947306"/>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grpSp>
        <p:nvGrpSpPr>
          <p:cNvPr id="32" name="Group 31"/>
          <p:cNvGrpSpPr>
            <a:grpSpLocks/>
          </p:cNvGrpSpPr>
          <p:nvPr/>
        </p:nvGrpSpPr>
        <p:grpSpPr bwMode="auto">
          <a:xfrm>
            <a:off x="4319100" y="4645237"/>
            <a:ext cx="166968" cy="133350"/>
            <a:chOff x="0" y="0"/>
            <a:chExt cx="18" cy="14"/>
          </a:xfrm>
        </p:grpSpPr>
        <p:sp>
          <p:nvSpPr>
            <p:cNvPr id="38" name="Rectangle 37"/>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9" name="Rectangle 38"/>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0" name="Rectangle 39"/>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33" name="Line 921"/>
          <p:cNvSpPr>
            <a:spLocks noChangeShapeType="1"/>
          </p:cNvSpPr>
          <p:nvPr/>
        </p:nvSpPr>
        <p:spPr bwMode="auto">
          <a:xfrm>
            <a:off x="5552724" y="1608126"/>
            <a:ext cx="0" cy="13196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Rectangle 33" descr="Granite"/>
          <p:cNvSpPr>
            <a:spLocks noChangeArrowheads="1"/>
          </p:cNvSpPr>
          <p:nvPr/>
        </p:nvSpPr>
        <p:spPr bwMode="auto">
          <a:xfrm>
            <a:off x="4283948" y="3611307"/>
            <a:ext cx="186438" cy="1951333"/>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35" name="Rectangle 34" descr="Granite"/>
          <p:cNvSpPr>
            <a:spLocks noChangeArrowheads="1"/>
          </p:cNvSpPr>
          <p:nvPr/>
        </p:nvSpPr>
        <p:spPr bwMode="auto">
          <a:xfrm>
            <a:off x="5575040" y="1608126"/>
            <a:ext cx="219728" cy="1319630"/>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36" name="Line 921"/>
          <p:cNvSpPr>
            <a:spLocks noChangeShapeType="1"/>
          </p:cNvSpPr>
          <p:nvPr/>
        </p:nvSpPr>
        <p:spPr bwMode="auto">
          <a:xfrm flipH="1">
            <a:off x="4254060" y="1582937"/>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Rectangle 36" descr="Granite"/>
          <p:cNvSpPr>
            <a:spLocks noChangeArrowheads="1"/>
          </p:cNvSpPr>
          <p:nvPr/>
        </p:nvSpPr>
        <p:spPr bwMode="auto">
          <a:xfrm>
            <a:off x="4009603" y="1588263"/>
            <a:ext cx="219728" cy="1358021"/>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8" name="TextBox 7"/>
          <p:cNvSpPr txBox="1"/>
          <p:nvPr/>
        </p:nvSpPr>
        <p:spPr>
          <a:xfrm>
            <a:off x="2" y="2217708"/>
            <a:ext cx="2071263" cy="307777"/>
          </a:xfrm>
          <a:prstGeom prst="rect">
            <a:avLst/>
          </a:prstGeom>
          <a:noFill/>
        </p:spPr>
        <p:txBody>
          <a:bodyPr wrap="square" rtlCol="0">
            <a:spAutoFit/>
          </a:bodyPr>
          <a:lstStyle/>
          <a:p>
            <a:r>
              <a:rPr lang="en-US" sz="1400" b="1" dirty="0" smtClean="0">
                <a:latin typeface="+mn-lt"/>
              </a:rPr>
              <a:t>BASE OF THE USDW</a:t>
            </a:r>
            <a:endParaRPr lang="en-US" sz="1400" b="1" dirty="0">
              <a:latin typeface="+mn-lt"/>
            </a:endParaRPr>
          </a:p>
        </p:txBody>
      </p:sp>
      <p:sp>
        <p:nvSpPr>
          <p:cNvPr id="14" name="Line Callout 2 13"/>
          <p:cNvSpPr/>
          <p:nvPr/>
        </p:nvSpPr>
        <p:spPr>
          <a:xfrm>
            <a:off x="2425184" y="1659431"/>
            <a:ext cx="987625" cy="365236"/>
          </a:xfrm>
          <a:prstGeom prst="borderCallout2">
            <a:avLst>
              <a:gd name="adj1" fmla="val 36522"/>
              <a:gd name="adj2" fmla="val 100771"/>
              <a:gd name="adj3" fmla="val 36637"/>
              <a:gd name="adj4" fmla="val 142782"/>
              <a:gd name="adj5" fmla="val 133132"/>
              <a:gd name="adj6" fmla="val 183967"/>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SURFACE </a:t>
            </a:r>
            <a:br>
              <a:rPr lang="en-US" sz="1000" b="1" dirty="0" smtClean="0"/>
            </a:br>
            <a:r>
              <a:rPr lang="en-US" sz="1000" b="1" dirty="0" smtClean="0"/>
              <a:t>CASING</a:t>
            </a:r>
            <a:endParaRPr lang="en-US" sz="1000" b="1" dirty="0"/>
          </a:p>
        </p:txBody>
      </p:sp>
      <p:sp>
        <p:nvSpPr>
          <p:cNvPr id="15" name="Line Callout 2 14"/>
          <p:cNvSpPr/>
          <p:nvPr/>
        </p:nvSpPr>
        <p:spPr>
          <a:xfrm>
            <a:off x="2339459" y="4889705"/>
            <a:ext cx="1073349" cy="466725"/>
          </a:xfrm>
          <a:prstGeom prst="borderCallout2">
            <a:avLst>
              <a:gd name="adj1" fmla="val 36522"/>
              <a:gd name="adj2" fmla="val 100771"/>
              <a:gd name="adj3" fmla="val 36637"/>
              <a:gd name="adj4" fmla="val 157780"/>
              <a:gd name="adj5" fmla="val 91916"/>
              <a:gd name="adj6" fmla="val 20073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INJECTION CASING </a:t>
            </a:r>
            <a:br>
              <a:rPr lang="en-US" sz="1000" b="1" dirty="0" smtClean="0"/>
            </a:br>
            <a:r>
              <a:rPr lang="en-US" sz="800" dirty="0" smtClean="0"/>
              <a:t>(LONG STRING)</a:t>
            </a:r>
            <a:endParaRPr lang="en-US" sz="800" dirty="0"/>
          </a:p>
        </p:txBody>
      </p:sp>
      <p:sp>
        <p:nvSpPr>
          <p:cNvPr id="17" name="Line 60"/>
          <p:cNvSpPr>
            <a:spLocks noChangeShapeType="1"/>
          </p:cNvSpPr>
          <p:nvPr/>
        </p:nvSpPr>
        <p:spPr bwMode="auto">
          <a:xfrm flipV="1">
            <a:off x="0" y="2512315"/>
            <a:ext cx="9144000" cy="23504"/>
          </a:xfrm>
          <a:prstGeom prst="line">
            <a:avLst/>
          </a:prstGeom>
          <a:ln w="41275">
            <a:prstDash val="sysDash"/>
            <a:headEnd/>
            <a:tailEnd/>
          </a:ln>
        </p:spPr>
        <p:style>
          <a:lnRef idx="1">
            <a:schemeClr val="accent3"/>
          </a:lnRef>
          <a:fillRef idx="0">
            <a:schemeClr val="accent3"/>
          </a:fillRef>
          <a:effectRef idx="0">
            <a:schemeClr val="accent3"/>
          </a:effectRef>
          <a:fontRef idx="minor">
            <a:schemeClr val="tx1"/>
          </a:fontRef>
        </p:style>
        <p:txBody>
          <a:bodyPr/>
          <a:lstStyle/>
          <a:p>
            <a:endParaRPr lang="en-US"/>
          </a:p>
        </p:txBody>
      </p:sp>
      <p:sp>
        <p:nvSpPr>
          <p:cNvPr id="41" name="Right Brace 40"/>
          <p:cNvSpPr/>
          <p:nvPr/>
        </p:nvSpPr>
        <p:spPr>
          <a:xfrm>
            <a:off x="5548250" y="2935584"/>
            <a:ext cx="186932" cy="67572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5684905" y="3062074"/>
            <a:ext cx="1711382" cy="461665"/>
          </a:xfrm>
          <a:prstGeom prst="rect">
            <a:avLst/>
          </a:prstGeom>
          <a:noFill/>
        </p:spPr>
        <p:txBody>
          <a:bodyPr wrap="square" rtlCol="0">
            <a:spAutoFit/>
          </a:bodyPr>
          <a:lstStyle/>
          <a:p>
            <a:pPr algn="ctr"/>
            <a:r>
              <a:rPr lang="en-US" sz="1200" b="1" dirty="0">
                <a:solidFill>
                  <a:schemeClr val="dk1"/>
                </a:solidFill>
                <a:latin typeface="+mn-lt"/>
              </a:rPr>
              <a:t>ANNULAR </a:t>
            </a:r>
            <a:r>
              <a:rPr lang="en-US" sz="1200" b="1" dirty="0" smtClean="0">
                <a:solidFill>
                  <a:schemeClr val="dk1"/>
                </a:solidFill>
                <a:latin typeface="+mn-lt"/>
              </a:rPr>
              <a:t>DISPOSAL ZONE              </a:t>
            </a:r>
            <a:endParaRPr lang="en-US" sz="1200" b="1" dirty="0">
              <a:solidFill>
                <a:schemeClr val="dk1"/>
              </a:solidFill>
              <a:latin typeface="+mn-lt"/>
            </a:endParaRPr>
          </a:p>
        </p:txBody>
      </p:sp>
      <p:sp>
        <p:nvSpPr>
          <p:cNvPr id="24" name="Line Callout 2 23"/>
          <p:cNvSpPr/>
          <p:nvPr/>
        </p:nvSpPr>
        <p:spPr>
          <a:xfrm flipH="1">
            <a:off x="6487982" y="4280001"/>
            <a:ext cx="1123950" cy="287369"/>
          </a:xfrm>
          <a:prstGeom prst="borderCallout2">
            <a:avLst>
              <a:gd name="adj1" fmla="val 36522"/>
              <a:gd name="adj2" fmla="val 100771"/>
              <a:gd name="adj3" fmla="val 36637"/>
              <a:gd name="adj4" fmla="val 142782"/>
              <a:gd name="adj5" fmla="val 133132"/>
              <a:gd name="adj6" fmla="val 183967"/>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CEMENT</a:t>
            </a:r>
            <a:endParaRPr lang="en-US" sz="1000" b="1" dirty="0"/>
          </a:p>
        </p:txBody>
      </p:sp>
      <p:sp>
        <p:nvSpPr>
          <p:cNvPr id="25" name="Line Callout 2 24"/>
          <p:cNvSpPr/>
          <p:nvPr/>
        </p:nvSpPr>
        <p:spPr>
          <a:xfrm>
            <a:off x="2339458" y="3477573"/>
            <a:ext cx="1073349" cy="466725"/>
          </a:xfrm>
          <a:prstGeom prst="borderCallout2">
            <a:avLst>
              <a:gd name="adj1" fmla="val 36522"/>
              <a:gd name="adj2" fmla="val 100771"/>
              <a:gd name="adj3" fmla="val 36637"/>
              <a:gd name="adj4" fmla="val 157780"/>
              <a:gd name="adj5" fmla="val -104003"/>
              <a:gd name="adj6" fmla="val 229129"/>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TUBING AND PACKER</a:t>
            </a:r>
            <a:endParaRPr lang="en-US" sz="800" dirty="0"/>
          </a:p>
        </p:txBody>
      </p:sp>
      <p:sp>
        <p:nvSpPr>
          <p:cNvPr id="43" name="Content Placeholder 2"/>
          <p:cNvSpPr txBox="1">
            <a:spLocks/>
          </p:cNvSpPr>
          <p:nvPr/>
        </p:nvSpPr>
        <p:spPr>
          <a:xfrm>
            <a:off x="0" y="6478"/>
            <a:ext cx="9144000" cy="841247"/>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US" sz="2400" dirty="0" smtClean="0">
                <a:solidFill>
                  <a:schemeClr val="tx1"/>
                </a:solidFill>
                <a:latin typeface="Arial Narrow" pitchFamily="34" charset="0"/>
              </a:rPr>
              <a:t>Class II Annular Disposal Wells </a:t>
            </a:r>
          </a:p>
          <a:p>
            <a:pPr marL="0" indent="0" algn="ctr">
              <a:buFont typeface="Georgia" pitchFamily="18" charset="0"/>
              <a:buNone/>
            </a:pPr>
            <a:r>
              <a:rPr lang="en-US" sz="2400" b="1" dirty="0" smtClean="0">
                <a:solidFill>
                  <a:schemeClr val="tx1"/>
                </a:solidFill>
                <a:latin typeface="Arial Narrow" pitchFamily="34" charset="0"/>
              </a:rPr>
              <a:t>Form UIC-9</a:t>
            </a:r>
            <a:endParaRPr lang="en-US" sz="2400" b="1" dirty="0">
              <a:solidFill>
                <a:schemeClr val="tx1"/>
              </a:solidFill>
              <a:latin typeface="Arial Narrow" pitchFamily="34" charset="0"/>
            </a:endParaRPr>
          </a:p>
        </p:txBody>
      </p:sp>
      <p:sp>
        <p:nvSpPr>
          <p:cNvPr id="44" name="TextBox 43"/>
          <p:cNvSpPr txBox="1"/>
          <p:nvPr/>
        </p:nvSpPr>
        <p:spPr>
          <a:xfrm>
            <a:off x="2" y="5961926"/>
            <a:ext cx="9143998" cy="769441"/>
          </a:xfrm>
          <a:prstGeom prst="rect">
            <a:avLst/>
          </a:prstGeom>
          <a:noFill/>
        </p:spPr>
        <p:txBody>
          <a:bodyPr wrap="square" rtlCol="0">
            <a:spAutoFit/>
          </a:bodyPr>
          <a:lstStyle/>
          <a:p>
            <a:pPr algn="ctr"/>
            <a:r>
              <a:rPr lang="en-US" sz="2200" dirty="0" smtClean="0">
                <a:latin typeface="Arial Narrow" pitchFamily="34" charset="0"/>
              </a:rPr>
              <a:t>The Annular Injection Zone is defined from the surface casing shoe to the top of cement of the long string casing</a:t>
            </a:r>
            <a:endParaRPr lang="en-US" sz="2200" dirty="0">
              <a:latin typeface="Arial Narrow" pitchFamily="34" charset="0"/>
            </a:endParaRPr>
          </a:p>
        </p:txBody>
      </p:sp>
      <p:grpSp>
        <p:nvGrpSpPr>
          <p:cNvPr id="45" name="Group 44"/>
          <p:cNvGrpSpPr>
            <a:grpSpLocks/>
          </p:cNvGrpSpPr>
          <p:nvPr/>
        </p:nvGrpSpPr>
        <p:grpSpPr bwMode="auto">
          <a:xfrm>
            <a:off x="5217069" y="4889705"/>
            <a:ext cx="161925" cy="128307"/>
            <a:chOff x="1267946" y="0"/>
            <a:chExt cx="18" cy="14"/>
          </a:xfrm>
        </p:grpSpPr>
        <p:sp>
          <p:nvSpPr>
            <p:cNvPr id="50" name="Rectangle 49"/>
            <p:cNvSpPr>
              <a:spLocks noChangeArrowheads="1"/>
            </p:cNvSpPr>
            <p:nvPr/>
          </p:nvSpPr>
          <p:spPr bwMode="auto">
            <a:xfrm>
              <a:off x="1267946"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51" name="Rectangle 50"/>
            <p:cNvSpPr>
              <a:spLocks noChangeArrowheads="1"/>
            </p:cNvSpPr>
            <p:nvPr/>
          </p:nvSpPr>
          <p:spPr bwMode="auto">
            <a:xfrm>
              <a:off x="1267946"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52" name="Rectangle 51"/>
            <p:cNvSpPr>
              <a:spLocks noChangeArrowheads="1"/>
            </p:cNvSpPr>
            <p:nvPr/>
          </p:nvSpPr>
          <p:spPr bwMode="auto">
            <a:xfrm>
              <a:off x="1267946"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46" name="Group 45"/>
          <p:cNvGrpSpPr>
            <a:grpSpLocks/>
          </p:cNvGrpSpPr>
          <p:nvPr/>
        </p:nvGrpSpPr>
        <p:grpSpPr bwMode="auto">
          <a:xfrm>
            <a:off x="4423286" y="4890331"/>
            <a:ext cx="161925" cy="133350"/>
            <a:chOff x="0" y="4482"/>
            <a:chExt cx="18" cy="14"/>
          </a:xfrm>
        </p:grpSpPr>
        <p:sp>
          <p:nvSpPr>
            <p:cNvPr id="47" name="Rectangle 46"/>
            <p:cNvSpPr>
              <a:spLocks noChangeArrowheads="1"/>
            </p:cNvSpPr>
            <p:nvPr/>
          </p:nvSpPr>
          <p:spPr bwMode="auto">
            <a:xfrm>
              <a:off x="0" y="4487"/>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8" name="Rectangle 47"/>
            <p:cNvSpPr>
              <a:spLocks noChangeArrowheads="1"/>
            </p:cNvSpPr>
            <p:nvPr/>
          </p:nvSpPr>
          <p:spPr bwMode="auto">
            <a:xfrm>
              <a:off x="0" y="4482"/>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9" name="Rectangle 48"/>
            <p:cNvSpPr>
              <a:spLocks noChangeArrowheads="1"/>
            </p:cNvSpPr>
            <p:nvPr/>
          </p:nvSpPr>
          <p:spPr bwMode="auto">
            <a:xfrm>
              <a:off x="0" y="4492"/>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53" name="Right Arrow 52"/>
          <p:cNvSpPr/>
          <p:nvPr/>
        </p:nvSpPr>
        <p:spPr>
          <a:xfrm rot="10800000">
            <a:off x="9176591" y="1045496"/>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5400000">
            <a:off x="5165098" y="1223700"/>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5577424" y="3183723"/>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6" name="Right Arrow 55"/>
          <p:cNvSpPr/>
          <p:nvPr/>
        </p:nvSpPr>
        <p:spPr>
          <a:xfrm>
            <a:off x="-521508" y="1072128"/>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p:cNvSpPr/>
          <p:nvPr/>
        </p:nvSpPr>
        <p:spPr>
          <a:xfrm rot="5400000">
            <a:off x="4100448" y="1197069"/>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rot="10800000">
            <a:off x="3797592" y="3164262"/>
            <a:ext cx="521508" cy="21836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22222E-6 -2.22222E-6 L 0.50694 -0.00278 " pathEditMode="relative" rAng="0" ptsTypes="AA">
                                      <p:cBhvr>
                                        <p:cTn id="6" dur="500" fill="hold"/>
                                        <p:tgtEl>
                                          <p:spTgt spid="56"/>
                                        </p:tgtEl>
                                        <p:attrNameLst>
                                          <p:attrName>ppt_x</p:attrName>
                                          <p:attrName>ppt_y</p:attrName>
                                        </p:attrNameLst>
                                      </p:cBhvr>
                                      <p:rCtr x="25347" y="-139"/>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1.94444E-6 2.96296E-6 L -0.44323 -0.00047 " pathEditMode="relative" rAng="0" ptsTypes="AA">
                                      <p:cBhvr>
                                        <p:cTn id="9" dur="500" fill="hold"/>
                                        <p:tgtEl>
                                          <p:spTgt spid="53"/>
                                        </p:tgtEl>
                                        <p:attrNameLst>
                                          <p:attrName>ppt_x</p:attrName>
                                          <p:attrName>ppt_y</p:attrName>
                                        </p:attrNameLst>
                                      </p:cBhvr>
                                      <p:rCtr x="-22170" y="-23"/>
                                    </p:animMotion>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499"/>
                                          </p:stCondLst>
                                        </p:cTn>
                                        <p:tgtEl>
                                          <p:spTgt spid="56"/>
                                        </p:tgtEl>
                                        <p:attrNameLst>
                                          <p:attrName>style.visibility</p:attrName>
                                        </p:attrNameLst>
                                      </p:cBhvr>
                                      <p:to>
                                        <p:strVal val="hidden"/>
                                      </p:to>
                                    </p:set>
                                  </p:childTnLst>
                                </p:cTn>
                              </p:par>
                            </p:childTnLst>
                          </p:cTn>
                        </p:par>
                        <p:par>
                          <p:cTn id="13" fill="hold">
                            <p:stCondLst>
                              <p:cond delay="1500"/>
                            </p:stCondLst>
                            <p:childTnLst>
                              <p:par>
                                <p:cTn id="14" presetID="1" presetClass="exit" presetSubtype="0" fill="hold" grpId="1" nodeType="afterEffect">
                                  <p:stCondLst>
                                    <p:cond delay="0"/>
                                  </p:stCondLst>
                                  <p:childTnLst>
                                    <p:set>
                                      <p:cBhvr>
                                        <p:cTn id="15" dur="1" fill="hold">
                                          <p:stCondLst>
                                            <p:cond delay="499"/>
                                          </p:stCondLst>
                                        </p:cTn>
                                        <p:tgtEl>
                                          <p:spTgt spid="53"/>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5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54"/>
                                        </p:tgtEl>
                                        <p:attrNameLst>
                                          <p:attrName>style.visibility</p:attrName>
                                        </p:attrNameLst>
                                      </p:cBhvr>
                                      <p:to>
                                        <p:strVal val="visible"/>
                                      </p:to>
                                    </p:set>
                                  </p:childTnLst>
                                </p:cTn>
                              </p:par>
                            </p:childTnLst>
                          </p:cTn>
                        </p:par>
                        <p:par>
                          <p:cTn id="22" fill="hold">
                            <p:stCondLst>
                              <p:cond delay="3000"/>
                            </p:stCondLst>
                            <p:childTnLst>
                              <p:par>
                                <p:cTn id="23" presetID="42" presetClass="path" presetSubtype="0" accel="50000" decel="50000" fill="hold" grpId="1" nodeType="afterEffect">
                                  <p:stCondLst>
                                    <p:cond delay="0"/>
                                  </p:stCondLst>
                                  <p:childTnLst>
                                    <p:animMotion origin="layout" path="M 0 0 L 0 0.25 E" pathEditMode="relative" ptsTypes="">
                                      <p:cBhvr>
                                        <p:cTn id="24" dur="500" fill="hold"/>
                                        <p:tgtEl>
                                          <p:spTgt spid="57"/>
                                        </p:tgtEl>
                                        <p:attrNameLst>
                                          <p:attrName>ppt_x</p:attrName>
                                          <p:attrName>ppt_y</p:attrName>
                                        </p:attrNameLst>
                                      </p:cBhvr>
                                    </p:animMotion>
                                  </p:childTnLst>
                                </p:cTn>
                              </p:par>
                            </p:childTnLst>
                          </p:cTn>
                        </p:par>
                        <p:par>
                          <p:cTn id="25" fill="hold">
                            <p:stCondLst>
                              <p:cond delay="3500"/>
                            </p:stCondLst>
                            <p:childTnLst>
                              <p:par>
                                <p:cTn id="26" presetID="42" presetClass="path" presetSubtype="0" accel="50000" decel="50000" fill="hold" grpId="1" nodeType="afterEffect">
                                  <p:stCondLst>
                                    <p:cond delay="0"/>
                                  </p:stCondLst>
                                  <p:childTnLst>
                                    <p:animMotion origin="layout" path="M 0 0 L 0 0.25 E" pathEditMode="relative" ptsTypes="">
                                      <p:cBhvr>
                                        <p:cTn id="27" dur="500" fill="hold"/>
                                        <p:tgtEl>
                                          <p:spTgt spid="54"/>
                                        </p:tgtEl>
                                        <p:attrNameLst>
                                          <p:attrName>ppt_x</p:attrName>
                                          <p:attrName>ppt_y</p:attrName>
                                        </p:attrNameLst>
                                      </p:cBhvr>
                                    </p:animMotion>
                                  </p:childTnLst>
                                </p:cTn>
                              </p:par>
                            </p:childTnLst>
                          </p:cTn>
                        </p:par>
                        <p:par>
                          <p:cTn id="28" fill="hold">
                            <p:stCondLst>
                              <p:cond delay="4000"/>
                            </p:stCondLst>
                            <p:childTnLst>
                              <p:par>
                                <p:cTn id="29" presetID="1" presetClass="exit" presetSubtype="0" fill="hold" grpId="2" nodeType="afterEffect">
                                  <p:stCondLst>
                                    <p:cond delay="0"/>
                                  </p:stCondLst>
                                  <p:childTnLst>
                                    <p:set>
                                      <p:cBhvr>
                                        <p:cTn id="30" dur="1" fill="hold">
                                          <p:stCondLst>
                                            <p:cond delay="499"/>
                                          </p:stCondLst>
                                        </p:cTn>
                                        <p:tgtEl>
                                          <p:spTgt spid="57"/>
                                        </p:tgtEl>
                                        <p:attrNameLst>
                                          <p:attrName>style.visibility</p:attrName>
                                        </p:attrNameLst>
                                      </p:cBhvr>
                                      <p:to>
                                        <p:strVal val="hidden"/>
                                      </p:to>
                                    </p:set>
                                  </p:childTnLst>
                                </p:cTn>
                              </p:par>
                            </p:childTnLst>
                          </p:cTn>
                        </p:par>
                        <p:par>
                          <p:cTn id="31" fill="hold">
                            <p:stCondLst>
                              <p:cond delay="4500"/>
                            </p:stCondLst>
                            <p:childTnLst>
                              <p:par>
                                <p:cTn id="32" presetID="1" presetClass="exit" presetSubtype="0" fill="hold" grpId="2" nodeType="afterEffect">
                                  <p:stCondLst>
                                    <p:cond delay="0"/>
                                  </p:stCondLst>
                                  <p:childTnLst>
                                    <p:set>
                                      <p:cBhvr>
                                        <p:cTn id="33" dur="1" fill="hold">
                                          <p:stCondLst>
                                            <p:cond delay="499"/>
                                          </p:stCondLst>
                                        </p:cTn>
                                        <p:tgtEl>
                                          <p:spTgt spid="54"/>
                                        </p:tgtEl>
                                        <p:attrNameLst>
                                          <p:attrName>style.visibility</p:attrName>
                                        </p:attrNameLst>
                                      </p:cBhvr>
                                      <p:to>
                                        <p:strVal val="hidden"/>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55"/>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58"/>
                                        </p:tgtEl>
                                        <p:attrNameLst>
                                          <p:attrName>style.visibility</p:attrName>
                                        </p:attrNameLst>
                                      </p:cBhvr>
                                      <p:to>
                                        <p:strVal val="visible"/>
                                      </p:to>
                                    </p:set>
                                  </p:childTnLst>
                                </p:cTn>
                              </p:par>
                            </p:childTnLst>
                          </p:cTn>
                        </p:par>
                        <p:par>
                          <p:cTn id="40" fill="hold">
                            <p:stCondLst>
                              <p:cond delay="6000"/>
                            </p:stCondLst>
                            <p:childTnLst>
                              <p:par>
                                <p:cTn id="41" presetID="42" presetClass="path" presetSubtype="0" accel="50000" decel="50000" fill="hold" grpId="1" nodeType="afterEffect">
                                  <p:stCondLst>
                                    <p:cond delay="0"/>
                                  </p:stCondLst>
                                  <p:childTnLst>
                                    <p:animMotion origin="layout" path="M 3.05556E-6 7.40741E-7 L 0.52066 -0.00741 " pathEditMode="relative" rAng="0" ptsTypes="AA">
                                      <p:cBhvr>
                                        <p:cTn id="42" dur="500" fill="hold"/>
                                        <p:tgtEl>
                                          <p:spTgt spid="55"/>
                                        </p:tgtEl>
                                        <p:attrNameLst>
                                          <p:attrName>ppt_x</p:attrName>
                                          <p:attrName>ppt_y</p:attrName>
                                        </p:attrNameLst>
                                      </p:cBhvr>
                                      <p:rCtr x="26024" y="-370"/>
                                    </p:animMotion>
                                  </p:childTnLst>
                                </p:cTn>
                              </p:par>
                            </p:childTnLst>
                          </p:cTn>
                        </p:par>
                        <p:par>
                          <p:cTn id="43" fill="hold">
                            <p:stCondLst>
                              <p:cond delay="6500"/>
                            </p:stCondLst>
                            <p:childTnLst>
                              <p:par>
                                <p:cTn id="44" presetID="42" presetClass="path" presetSubtype="0" accel="50000" decel="50000" fill="hold" grpId="1" nodeType="afterEffect">
                                  <p:stCondLst>
                                    <p:cond delay="0"/>
                                  </p:stCondLst>
                                  <p:childTnLst>
                                    <p:animMotion origin="layout" path="M 1.94444E-6 7.40741E-7 L -0.58629 0.00648 " pathEditMode="relative" rAng="0" ptsTypes="AA">
                                      <p:cBhvr>
                                        <p:cTn id="45" dur="500" fill="hold"/>
                                        <p:tgtEl>
                                          <p:spTgt spid="58"/>
                                        </p:tgtEl>
                                        <p:attrNameLst>
                                          <p:attrName>ppt_x</p:attrName>
                                          <p:attrName>ppt_y</p:attrName>
                                        </p:attrNameLst>
                                      </p:cBhvr>
                                      <p:rCtr x="-29323"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4" grpId="2" animBg="1"/>
      <p:bldP spid="55" grpId="0" animBg="1"/>
      <p:bldP spid="55" grpId="1" animBg="1"/>
      <p:bldP spid="56" grpId="0" animBg="1"/>
      <p:bldP spid="56" grpId="1" animBg="1"/>
      <p:bldP spid="57" grpId="0" animBg="1"/>
      <p:bldP spid="57" grpId="1" animBg="1"/>
      <p:bldP spid="57" grpId="2" animBg="1"/>
      <p:bldP spid="58" grpId="0" animBg="1"/>
      <p:bldP spid="5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2698"/>
            <a:ext cx="9143999" cy="649618"/>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347472" lvl="1" indent="0" algn="ctr">
              <a:buNone/>
            </a:pPr>
            <a:r>
              <a:rPr lang="en-US" b="1" dirty="0" smtClean="0">
                <a:latin typeface="Arial Narrow" pitchFamily="34" charset="0"/>
              </a:rPr>
              <a:t>To qualify for Annular Disposal, economic hardship must be proven</a:t>
            </a:r>
          </a:p>
        </p:txBody>
      </p:sp>
      <p:sp>
        <p:nvSpPr>
          <p:cNvPr id="3" name="Rectangle 2"/>
          <p:cNvSpPr/>
          <p:nvPr/>
        </p:nvSpPr>
        <p:spPr>
          <a:xfrm>
            <a:off x="0" y="5101383"/>
            <a:ext cx="9143999" cy="769441"/>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An MIPT cannot be performed on an Annular Injection Well.  Wells of this type are tested by means of Radioactive Tracer Survey (RTS) only. </a:t>
            </a:r>
          </a:p>
        </p:txBody>
      </p:sp>
      <p:sp>
        <p:nvSpPr>
          <p:cNvPr id="4" name="Rectangle 3"/>
          <p:cNvSpPr/>
          <p:nvPr/>
        </p:nvSpPr>
        <p:spPr>
          <a:xfrm>
            <a:off x="0" y="4148907"/>
            <a:ext cx="9143999" cy="769441"/>
          </a:xfrm>
          <a:prstGeom prst="rect">
            <a:avLst/>
          </a:prstGeom>
        </p:spPr>
        <p:txBody>
          <a:bodyPr wrap="square">
            <a:spAutoFit/>
          </a:bodyPr>
          <a:lstStyle/>
          <a:p>
            <a:pPr marL="342900" indent="-342900" algn="just">
              <a:buFont typeface="Arial" pitchFamily="34" charset="0"/>
              <a:buChar char="•"/>
            </a:pPr>
            <a:r>
              <a:rPr lang="en-US" sz="2200" dirty="0" smtClean="0">
                <a:latin typeface="Arial Narrow" pitchFamily="34" charset="0"/>
              </a:rPr>
              <a:t>Production reported on the UIC-9 will </a:t>
            </a:r>
            <a:r>
              <a:rPr lang="en-US" sz="2200" dirty="0">
                <a:latin typeface="Arial Narrow" pitchFamily="34" charset="0"/>
              </a:rPr>
              <a:t>be compared to production reported to the Production Audit Division during the review process.</a:t>
            </a:r>
          </a:p>
        </p:txBody>
      </p:sp>
      <p:sp>
        <p:nvSpPr>
          <p:cNvPr id="5" name="Rectangle 4"/>
          <p:cNvSpPr/>
          <p:nvPr/>
        </p:nvSpPr>
        <p:spPr>
          <a:xfrm>
            <a:off x="0" y="3196431"/>
            <a:ext cx="9143999" cy="769441"/>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There must be a minimum of 100 </a:t>
            </a:r>
            <a:r>
              <a:rPr lang="en-US" sz="2200" dirty="0" smtClean="0">
                <a:latin typeface="Arial Narrow" pitchFamily="34" charset="0"/>
              </a:rPr>
              <a:t>feet </a:t>
            </a:r>
            <a:r>
              <a:rPr lang="en-US" sz="2200" dirty="0">
                <a:latin typeface="Arial Narrow" pitchFamily="34" charset="0"/>
              </a:rPr>
              <a:t>of net shale between the base of the USDW and the surface casing </a:t>
            </a:r>
            <a:r>
              <a:rPr lang="en-US" sz="2200" dirty="0" smtClean="0">
                <a:latin typeface="Arial Narrow" pitchFamily="34" charset="0"/>
              </a:rPr>
              <a:t>shoe.</a:t>
            </a:r>
            <a:endParaRPr lang="en-US" sz="2200" dirty="0">
              <a:latin typeface="Arial Narrow" pitchFamily="34" charset="0"/>
            </a:endParaRPr>
          </a:p>
        </p:txBody>
      </p:sp>
      <p:sp>
        <p:nvSpPr>
          <p:cNvPr id="6" name="Rectangle 5"/>
          <p:cNvSpPr/>
          <p:nvPr/>
        </p:nvSpPr>
        <p:spPr>
          <a:xfrm>
            <a:off x="0" y="2551731"/>
            <a:ext cx="9143999" cy="430887"/>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Only water from the well itself can be disposed into an annular disposal </a:t>
            </a:r>
            <a:r>
              <a:rPr lang="en-US" sz="2200" dirty="0" smtClean="0">
                <a:latin typeface="Arial Narrow" pitchFamily="34" charset="0"/>
              </a:rPr>
              <a:t>well.</a:t>
            </a:r>
            <a:endParaRPr lang="en-US" sz="2200" dirty="0">
              <a:latin typeface="Arial Narrow" pitchFamily="34" charset="0"/>
            </a:endParaRPr>
          </a:p>
        </p:txBody>
      </p:sp>
      <p:sp>
        <p:nvSpPr>
          <p:cNvPr id="7" name="Rectangle 6"/>
          <p:cNvSpPr/>
          <p:nvPr/>
        </p:nvSpPr>
        <p:spPr>
          <a:xfrm>
            <a:off x="0" y="1907031"/>
            <a:ext cx="9143999" cy="430887"/>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Annular Class II permits are only valid for 12 months and must be renewed </a:t>
            </a:r>
            <a:r>
              <a:rPr lang="en-US" sz="2200" dirty="0" smtClean="0">
                <a:latin typeface="Arial Narrow" pitchFamily="34" charset="0"/>
              </a:rPr>
              <a:t>annually.</a:t>
            </a:r>
            <a:endParaRPr lang="en-US" sz="2200" dirty="0">
              <a:latin typeface="Arial Narrow" pitchFamily="34" charset="0"/>
            </a:endParaRPr>
          </a:p>
        </p:txBody>
      </p:sp>
      <p:sp>
        <p:nvSpPr>
          <p:cNvPr id="8" name="Rectangle 7"/>
          <p:cNvSpPr/>
          <p:nvPr/>
        </p:nvSpPr>
        <p:spPr>
          <a:xfrm>
            <a:off x="0" y="954555"/>
            <a:ext cx="9143999" cy="769441"/>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The intent for annular disposal is for marginal wells where disposal costs would be </a:t>
            </a:r>
            <a:r>
              <a:rPr lang="en-US" sz="2200" dirty="0" smtClean="0">
                <a:latin typeface="Arial Narrow" pitchFamily="34" charset="0"/>
              </a:rPr>
              <a:t>prohibitive.</a:t>
            </a:r>
            <a:endParaRPr lang="en-US" sz="2200" dirty="0">
              <a:latin typeface="Arial Narrow" pitchFamily="34" charset="0"/>
            </a:endParaRPr>
          </a:p>
        </p:txBody>
      </p:sp>
    </p:spTree>
    <p:extLst>
      <p:ext uri="{BB962C8B-B14F-4D97-AF65-F5344CB8AC3E}">
        <p14:creationId xmlns:p14="http://schemas.microsoft.com/office/powerpoint/2010/main" val="22674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096512" cy="688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730" y="2370549"/>
            <a:ext cx="5025165" cy="333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4114559" y="311297"/>
            <a:ext cx="4914901" cy="1569660"/>
          </a:xfrm>
          <a:prstGeom prst="rect">
            <a:avLst/>
          </a:prstGeom>
          <a:noFill/>
        </p:spPr>
        <p:txBody>
          <a:bodyPr wrap="square" rtlCol="0">
            <a:spAutoFit/>
          </a:bodyPr>
          <a:lstStyle/>
          <a:p>
            <a:pPr algn="just"/>
            <a:r>
              <a:rPr lang="en-US" sz="2400" dirty="0" smtClean="0">
                <a:latin typeface="Arial Narrow" pitchFamily="34" charset="0"/>
              </a:rPr>
              <a:t>Submit a copy of the Certified Plat for the well to be converted.  Verify that the plat information matches information on the Pink card.</a:t>
            </a:r>
          </a:p>
        </p:txBody>
      </p:sp>
      <p:sp>
        <p:nvSpPr>
          <p:cNvPr id="17" name="TextBox 16"/>
          <p:cNvSpPr txBox="1"/>
          <p:nvPr/>
        </p:nvSpPr>
        <p:spPr>
          <a:xfrm>
            <a:off x="1384826" y="73273"/>
            <a:ext cx="1535500" cy="246221"/>
          </a:xfrm>
          <a:prstGeom prst="rect">
            <a:avLst/>
          </a:prstGeom>
          <a:noFill/>
        </p:spPr>
        <p:txBody>
          <a:bodyPr wrap="square" rtlCol="0">
            <a:spAutoFit/>
          </a:bodyPr>
          <a:lstStyle/>
          <a:p>
            <a:r>
              <a:rPr lang="en-US" sz="1000" dirty="0" smtClean="0"/>
              <a:t>As Drilled Location Plat</a:t>
            </a:r>
            <a:endParaRPr lang="en-US" sz="1000" dirty="0"/>
          </a:p>
        </p:txBody>
      </p:sp>
      <p:cxnSp>
        <p:nvCxnSpPr>
          <p:cNvPr id="33" name="Straight Arrow Connector 32"/>
          <p:cNvCxnSpPr>
            <a:endCxn id="6" idx="3"/>
          </p:cNvCxnSpPr>
          <p:nvPr/>
        </p:nvCxnSpPr>
        <p:spPr>
          <a:xfrm flipH="1">
            <a:off x="1150801" y="2886772"/>
            <a:ext cx="4138288" cy="1675027"/>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40" idx="1"/>
          </p:cNvCxnSpPr>
          <p:nvPr/>
        </p:nvCxnSpPr>
        <p:spPr>
          <a:xfrm flipH="1">
            <a:off x="2215877" y="4062644"/>
            <a:ext cx="2579773" cy="816382"/>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048256" y="3690702"/>
            <a:ext cx="3280168" cy="743884"/>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Double Bracket 4"/>
          <p:cNvSpPr/>
          <p:nvPr/>
        </p:nvSpPr>
        <p:spPr>
          <a:xfrm>
            <a:off x="85725" y="4690752"/>
            <a:ext cx="2130152" cy="376547"/>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Double Bracket 5"/>
          <p:cNvSpPr/>
          <p:nvPr/>
        </p:nvSpPr>
        <p:spPr>
          <a:xfrm>
            <a:off x="657321" y="4521922"/>
            <a:ext cx="493480" cy="79754"/>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p:cNvSpPr/>
          <p:nvPr/>
        </p:nvSpPr>
        <p:spPr>
          <a:xfrm>
            <a:off x="657320" y="4380624"/>
            <a:ext cx="1390935" cy="1232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Double Bracket 31"/>
          <p:cNvSpPr/>
          <p:nvPr/>
        </p:nvSpPr>
        <p:spPr>
          <a:xfrm>
            <a:off x="5281437" y="2782193"/>
            <a:ext cx="489550" cy="120555"/>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Double Bracket 34"/>
          <p:cNvSpPr/>
          <p:nvPr/>
        </p:nvSpPr>
        <p:spPr>
          <a:xfrm>
            <a:off x="5264269" y="3650676"/>
            <a:ext cx="1784628" cy="103688"/>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Double Bracket 35"/>
          <p:cNvSpPr/>
          <p:nvPr/>
        </p:nvSpPr>
        <p:spPr>
          <a:xfrm>
            <a:off x="7611625" y="3650676"/>
            <a:ext cx="241161" cy="103688"/>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Double Bracket 36"/>
          <p:cNvSpPr/>
          <p:nvPr/>
        </p:nvSpPr>
        <p:spPr>
          <a:xfrm>
            <a:off x="5512658" y="3805623"/>
            <a:ext cx="241161" cy="88371"/>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Double Bracket 37"/>
          <p:cNvSpPr/>
          <p:nvPr/>
        </p:nvSpPr>
        <p:spPr>
          <a:xfrm>
            <a:off x="6231651" y="3805623"/>
            <a:ext cx="241161" cy="88371"/>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Double Bracket 38"/>
          <p:cNvSpPr/>
          <p:nvPr/>
        </p:nvSpPr>
        <p:spPr>
          <a:xfrm>
            <a:off x="6762496" y="3805623"/>
            <a:ext cx="326615" cy="82463"/>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Double Bracket 39"/>
          <p:cNvSpPr/>
          <p:nvPr/>
        </p:nvSpPr>
        <p:spPr>
          <a:xfrm>
            <a:off x="4795650" y="3922567"/>
            <a:ext cx="3576453" cy="280153"/>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5695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3"/>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8"/>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9"/>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27100" y="1333500"/>
            <a:ext cx="7315200" cy="3540125"/>
          </a:xfrm>
          <a:prstGeom prst="rect">
            <a:avLst/>
          </a:prstGeom>
          <a:solidFill>
            <a:schemeClr val="bg1"/>
          </a:solidFill>
          <a:ln w="76200">
            <a:solidFill>
              <a:schemeClr val="tx2"/>
            </a:solidFill>
          </a:ln>
        </p:spPr>
        <p:txBody>
          <a:bodyPr vert="horz" lIns="182880" tIns="91440" anchor="ctr" anchorCtr="1">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a:buNone/>
            </a:pPr>
            <a:r>
              <a:rPr lang="en-US" sz="4000" b="1" dirty="0">
                <a:latin typeface="Arial Narrow" pitchFamily="34" charset="0"/>
              </a:rPr>
              <a:t>Community Saltwater </a:t>
            </a:r>
          </a:p>
          <a:p>
            <a:pPr algn="ctr">
              <a:buNone/>
            </a:pPr>
            <a:r>
              <a:rPr lang="en-US" sz="4000" b="1" dirty="0">
                <a:latin typeface="Arial Narrow" pitchFamily="34" charset="0"/>
              </a:rPr>
              <a:t>Disposal Wells</a:t>
            </a:r>
          </a:p>
          <a:p>
            <a:pPr algn="ctr">
              <a:buNone/>
            </a:pPr>
            <a:r>
              <a:rPr lang="en-US" sz="4000" b="1" dirty="0" smtClean="0">
                <a:latin typeface="Arial Narrow" pitchFamily="34" charset="0"/>
              </a:rPr>
              <a:t>(Form UIC-13)</a:t>
            </a:r>
            <a:endParaRPr lang="en-US" sz="4000" b="1" dirty="0">
              <a:latin typeface="Arial Narrow" pitchFamily="34" charset="0"/>
            </a:endParaRPr>
          </a:p>
        </p:txBody>
      </p:sp>
      <p:sp>
        <p:nvSpPr>
          <p:cNvPr id="3" name="Slide Number Placeholder 2"/>
          <p:cNvSpPr>
            <a:spLocks noGrp="1"/>
          </p:cNvSpPr>
          <p:nvPr>
            <p:ph type="sldNum" sz="quarter" idx="12"/>
          </p:nvPr>
        </p:nvSpPr>
        <p:spPr/>
        <p:txBody>
          <a:bodyPr/>
          <a:lstStyle/>
          <a:p>
            <a:pPr>
              <a:defRPr/>
            </a:pPr>
            <a:fld id="{4BEB1BC9-FB14-4E4D-81B3-CB3334F4DA81}" type="slidenum">
              <a:rPr lang="en-US" smtClean="0"/>
              <a:pPr>
                <a:defRPr/>
              </a:pPr>
              <a:t>130</a:t>
            </a:fld>
            <a:endParaRPr lang="en-US"/>
          </a:p>
        </p:txBody>
      </p:sp>
    </p:spTree>
    <p:extLst>
      <p:ext uri="{BB962C8B-B14F-4D97-AF65-F5344CB8AC3E}">
        <p14:creationId xmlns:p14="http://schemas.microsoft.com/office/powerpoint/2010/main" val="11565662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395" y="289930"/>
            <a:ext cx="8183880" cy="1051560"/>
          </a:xfrm>
        </p:spPr>
        <p:txBody>
          <a:bodyPr>
            <a:normAutofit fontScale="90000"/>
          </a:bodyPr>
          <a:lstStyle/>
          <a:p>
            <a:pPr marL="0" indent="0" algn="ctr">
              <a:buNone/>
            </a:pPr>
            <a:r>
              <a:rPr lang="en-US" sz="4000" dirty="0" smtClean="0">
                <a:solidFill>
                  <a:schemeClr val="tx1"/>
                </a:solidFill>
                <a:effectLst/>
                <a:latin typeface="Arial Narrow" pitchFamily="34" charset="0"/>
              </a:rPr>
              <a:t>Community VS. Commercial</a:t>
            </a:r>
            <a:br>
              <a:rPr lang="en-US" sz="4000" dirty="0" smtClean="0">
                <a:solidFill>
                  <a:schemeClr val="tx1"/>
                </a:solidFill>
                <a:effectLst/>
                <a:latin typeface="Arial Narrow" pitchFamily="34" charset="0"/>
              </a:rPr>
            </a:br>
            <a:endParaRPr lang="en-US" sz="2700" b="0" dirty="0">
              <a:solidFill>
                <a:schemeClr val="tx1"/>
              </a:solidFill>
              <a:effectLst/>
              <a:latin typeface="Arial Narrow" pitchFamily="34" charset="0"/>
            </a:endParaRPr>
          </a:p>
        </p:txBody>
      </p:sp>
      <p:sp>
        <p:nvSpPr>
          <p:cNvPr id="5" name="Text Placeholder 4"/>
          <p:cNvSpPr>
            <a:spLocks noGrp="1"/>
          </p:cNvSpPr>
          <p:nvPr>
            <p:ph idx="4294967295"/>
          </p:nvPr>
        </p:nvSpPr>
        <p:spPr>
          <a:xfrm>
            <a:off x="300250" y="1180611"/>
            <a:ext cx="8677275" cy="5302076"/>
          </a:xfrm>
          <a:prstGeom prst="rect">
            <a:avLst/>
          </a:prstGeom>
        </p:spPr>
        <p:txBody>
          <a:bodyPr anchor="t">
            <a:normAutofit/>
          </a:bodyPr>
          <a:lstStyle/>
          <a:p>
            <a:pPr marL="400050" indent="-400050">
              <a:spcAft>
                <a:spcPts val="600"/>
              </a:spcAft>
              <a:buClrTx/>
              <a:buSzPct val="100000"/>
              <a:buFont typeface="Arial" pitchFamily="34" charset="0"/>
              <a:buChar char="•"/>
            </a:pPr>
            <a:r>
              <a:rPr lang="en-US" sz="2400" b="1" dirty="0" smtClean="0">
                <a:solidFill>
                  <a:schemeClr val="tx1"/>
                </a:solidFill>
                <a:latin typeface="Arial Narrow" pitchFamily="34" charset="0"/>
              </a:rPr>
              <a:t>Community Saltwater Disposal Well</a:t>
            </a:r>
          </a:p>
          <a:p>
            <a:pPr marL="682625" lvl="1" indent="-282575">
              <a:spcAft>
                <a:spcPts val="1200"/>
              </a:spcAft>
              <a:buClrTx/>
              <a:buSzPct val="100000"/>
              <a:buFont typeface="Arial" pitchFamily="34" charset="0"/>
              <a:buChar char="•"/>
            </a:pPr>
            <a:r>
              <a:rPr lang="en-US" sz="2400" dirty="0" smtClean="0">
                <a:solidFill>
                  <a:schemeClr val="tx1"/>
                </a:solidFill>
                <a:latin typeface="Arial Narrow" pitchFamily="34" charset="0"/>
              </a:rPr>
              <a:t>Saltwater </a:t>
            </a:r>
            <a:r>
              <a:rPr lang="en-US" sz="2400" dirty="0">
                <a:solidFill>
                  <a:schemeClr val="tx1"/>
                </a:solidFill>
                <a:latin typeface="Arial Narrow" pitchFamily="34" charset="0"/>
              </a:rPr>
              <a:t>disposal well within an oil or gas field which is </a:t>
            </a:r>
            <a:r>
              <a:rPr lang="en-US" sz="2400" dirty="0" smtClean="0">
                <a:solidFill>
                  <a:schemeClr val="tx1"/>
                </a:solidFill>
                <a:latin typeface="Arial Narrow" pitchFamily="34" charset="0"/>
              </a:rPr>
              <a:t>operated </a:t>
            </a:r>
            <a:r>
              <a:rPr lang="en-US" sz="2400" dirty="0">
                <a:solidFill>
                  <a:schemeClr val="tx1"/>
                </a:solidFill>
                <a:latin typeface="Arial Narrow" pitchFamily="34" charset="0"/>
              </a:rPr>
              <a:t>by one operator of record for disposal of E&amp;P </a:t>
            </a:r>
            <a:r>
              <a:rPr lang="en-US" sz="2400" dirty="0" smtClean="0">
                <a:solidFill>
                  <a:schemeClr val="tx1"/>
                </a:solidFill>
                <a:latin typeface="Arial Narrow" pitchFamily="34" charset="0"/>
              </a:rPr>
              <a:t>Waste </a:t>
            </a:r>
            <a:r>
              <a:rPr lang="en-US" sz="2400" dirty="0">
                <a:solidFill>
                  <a:schemeClr val="tx1"/>
                </a:solidFill>
                <a:latin typeface="Arial Narrow" pitchFamily="34" charset="0"/>
              </a:rPr>
              <a:t>fluids and used by other operators of record in the </a:t>
            </a:r>
            <a:r>
              <a:rPr lang="en-US" sz="2400" dirty="0" smtClean="0">
                <a:solidFill>
                  <a:schemeClr val="tx1"/>
                </a:solidFill>
                <a:latin typeface="Arial Narrow" pitchFamily="34" charset="0"/>
              </a:rPr>
              <a:t>same </a:t>
            </a:r>
            <a:r>
              <a:rPr lang="en-US" sz="2400" dirty="0">
                <a:solidFill>
                  <a:schemeClr val="tx1"/>
                </a:solidFill>
                <a:latin typeface="Arial Narrow" pitchFamily="34" charset="0"/>
              </a:rPr>
              <a:t>field or adjacent fields for noncommercial disposal of </a:t>
            </a:r>
            <a:r>
              <a:rPr lang="en-US" sz="2400" dirty="0" smtClean="0">
                <a:solidFill>
                  <a:schemeClr val="tx1"/>
                </a:solidFill>
                <a:latin typeface="Arial Narrow" pitchFamily="34" charset="0"/>
              </a:rPr>
              <a:t>their </a:t>
            </a:r>
            <a:r>
              <a:rPr lang="en-US" sz="2400" dirty="0">
                <a:solidFill>
                  <a:schemeClr val="tx1"/>
                </a:solidFill>
                <a:latin typeface="Arial Narrow" pitchFamily="34" charset="0"/>
              </a:rPr>
              <a:t>produced </a:t>
            </a:r>
            <a:r>
              <a:rPr lang="en-US" sz="2400" dirty="0" smtClean="0">
                <a:solidFill>
                  <a:schemeClr val="tx1"/>
                </a:solidFill>
                <a:latin typeface="Arial Narrow" pitchFamily="34" charset="0"/>
              </a:rPr>
              <a:t>water </a:t>
            </a:r>
          </a:p>
          <a:p>
            <a:pPr marL="682625" lvl="1" indent="-282575">
              <a:spcAft>
                <a:spcPts val="1200"/>
              </a:spcAft>
              <a:buClrTx/>
              <a:buSzPct val="100000"/>
              <a:buFont typeface="Arial" pitchFamily="34" charset="0"/>
              <a:buChar char="•"/>
            </a:pPr>
            <a:r>
              <a:rPr lang="en-US" sz="2400" dirty="0" smtClean="0">
                <a:solidFill>
                  <a:schemeClr val="tx1"/>
                </a:solidFill>
                <a:latin typeface="Arial Narrow" pitchFamily="34" charset="0"/>
              </a:rPr>
              <a:t>Such </a:t>
            </a:r>
            <a:r>
              <a:rPr lang="en-US" sz="2400" dirty="0">
                <a:solidFill>
                  <a:schemeClr val="tx1"/>
                </a:solidFill>
                <a:latin typeface="Arial Narrow" pitchFamily="34" charset="0"/>
              </a:rPr>
              <a:t>operators </a:t>
            </a:r>
            <a:r>
              <a:rPr lang="en-US" sz="2400" u="sng" dirty="0">
                <a:solidFill>
                  <a:schemeClr val="tx1"/>
                </a:solidFill>
                <a:latin typeface="Arial Narrow" pitchFamily="34" charset="0"/>
              </a:rPr>
              <a:t>share in the costs of </a:t>
            </a:r>
            <a:r>
              <a:rPr lang="en-US" sz="2400" u="sng" dirty="0" smtClean="0">
                <a:solidFill>
                  <a:schemeClr val="tx1"/>
                </a:solidFill>
                <a:latin typeface="Arial Narrow" pitchFamily="34" charset="0"/>
              </a:rPr>
              <a:t>operating </a:t>
            </a:r>
            <a:r>
              <a:rPr lang="en-US" sz="2400" u="sng" dirty="0">
                <a:solidFill>
                  <a:schemeClr val="tx1"/>
                </a:solidFill>
                <a:latin typeface="Arial Narrow" pitchFamily="34" charset="0"/>
              </a:rPr>
              <a:t>the </a:t>
            </a:r>
            <a:r>
              <a:rPr lang="en-US" sz="2400" u="sng" dirty="0" smtClean="0">
                <a:solidFill>
                  <a:schemeClr val="tx1"/>
                </a:solidFill>
                <a:latin typeface="Arial Narrow" pitchFamily="34" charset="0"/>
              </a:rPr>
              <a:t>well/system</a:t>
            </a:r>
            <a:r>
              <a:rPr lang="en-US" sz="2400" dirty="0" smtClean="0">
                <a:solidFill>
                  <a:schemeClr val="tx1"/>
                </a:solidFill>
                <a:latin typeface="Arial Narrow" pitchFamily="34" charset="0"/>
              </a:rPr>
              <a:t>  </a:t>
            </a:r>
          </a:p>
          <a:p>
            <a:pPr marL="682625" lvl="1" indent="-282575">
              <a:spcAft>
                <a:spcPts val="1200"/>
              </a:spcAft>
              <a:buClrTx/>
              <a:buSzPct val="100000"/>
              <a:buFont typeface="Arial" pitchFamily="34" charset="0"/>
              <a:buChar char="•"/>
            </a:pPr>
            <a:r>
              <a:rPr lang="en-US" sz="2400" dirty="0" smtClean="0">
                <a:solidFill>
                  <a:schemeClr val="tx1"/>
                </a:solidFill>
                <a:latin typeface="Arial Narrow" pitchFamily="34" charset="0"/>
              </a:rPr>
              <a:t>Specific definition for “adjacent fields”</a:t>
            </a:r>
          </a:p>
          <a:p>
            <a:pPr marL="400050" indent="-400050">
              <a:spcAft>
                <a:spcPts val="600"/>
              </a:spcAft>
              <a:buClrTx/>
              <a:buSzPct val="100000"/>
              <a:buFont typeface="Arial" pitchFamily="34" charset="0"/>
              <a:buChar char="•"/>
            </a:pPr>
            <a:r>
              <a:rPr lang="en-US" sz="2400" b="1" dirty="0" smtClean="0">
                <a:solidFill>
                  <a:schemeClr val="tx1"/>
                </a:solidFill>
                <a:latin typeface="Arial Narrow" pitchFamily="34" charset="0"/>
              </a:rPr>
              <a:t>Commercial Saltwater Disposal Well</a:t>
            </a:r>
          </a:p>
          <a:p>
            <a:pPr marL="742950" lvl="1" indent="-342900">
              <a:spcAft>
                <a:spcPts val="1200"/>
              </a:spcAft>
              <a:buClrTx/>
              <a:buSzPct val="100000"/>
              <a:buFont typeface="Arial" pitchFamily="34" charset="0"/>
              <a:buChar char="•"/>
            </a:pPr>
            <a:r>
              <a:rPr lang="en-US" sz="2400" dirty="0">
                <a:solidFill>
                  <a:schemeClr val="tx1"/>
                </a:solidFill>
                <a:latin typeface="Arial Narrow" pitchFamily="34" charset="0"/>
              </a:rPr>
              <a:t>A</a:t>
            </a:r>
            <a:r>
              <a:rPr lang="en-US" sz="2400" dirty="0" smtClean="0">
                <a:solidFill>
                  <a:schemeClr val="tx1"/>
                </a:solidFill>
                <a:latin typeface="Arial Narrow" pitchFamily="34" charset="0"/>
              </a:rPr>
              <a:t> </a:t>
            </a:r>
            <a:r>
              <a:rPr lang="en-US" sz="2400" dirty="0">
                <a:solidFill>
                  <a:schemeClr val="tx1"/>
                </a:solidFill>
                <a:latin typeface="Arial Narrow" pitchFamily="34" charset="0"/>
              </a:rPr>
              <a:t>legally permitted E&amp;P Waste </a:t>
            </a:r>
            <a:r>
              <a:rPr lang="en-US" sz="2400" dirty="0" smtClean="0">
                <a:solidFill>
                  <a:schemeClr val="tx1"/>
                </a:solidFill>
                <a:latin typeface="Arial Narrow" pitchFamily="34" charset="0"/>
              </a:rPr>
              <a:t>storage</a:t>
            </a:r>
            <a:r>
              <a:rPr lang="en-US" sz="2400" dirty="0">
                <a:solidFill>
                  <a:schemeClr val="tx1"/>
                </a:solidFill>
                <a:latin typeface="Arial Narrow" pitchFamily="34" charset="0"/>
              </a:rPr>
              <a:t>, treatment and/or disposal facility which receives, </a:t>
            </a:r>
            <a:r>
              <a:rPr lang="en-US" sz="2400" dirty="0" smtClean="0">
                <a:solidFill>
                  <a:schemeClr val="tx1"/>
                </a:solidFill>
                <a:latin typeface="Arial Narrow" pitchFamily="34" charset="0"/>
              </a:rPr>
              <a:t>treats</a:t>
            </a:r>
            <a:r>
              <a:rPr lang="en-US" sz="2400" dirty="0">
                <a:solidFill>
                  <a:schemeClr val="tx1"/>
                </a:solidFill>
                <a:latin typeface="Arial Narrow" pitchFamily="34" charset="0"/>
              </a:rPr>
              <a:t>, reclaims, stores, and/or disposes of E&amp;P Waste </a:t>
            </a:r>
            <a:r>
              <a:rPr lang="en-US" sz="2400" u="sng" dirty="0">
                <a:solidFill>
                  <a:schemeClr val="tx1"/>
                </a:solidFill>
                <a:latin typeface="Arial Narrow" pitchFamily="34" charset="0"/>
              </a:rPr>
              <a:t>for a </a:t>
            </a:r>
            <a:r>
              <a:rPr lang="en-US" sz="2400" u="sng" dirty="0" smtClean="0">
                <a:solidFill>
                  <a:schemeClr val="tx1"/>
                </a:solidFill>
                <a:latin typeface="Arial Narrow" pitchFamily="34" charset="0"/>
              </a:rPr>
              <a:t>fee </a:t>
            </a:r>
            <a:r>
              <a:rPr lang="en-US" sz="2400" u="sng" dirty="0">
                <a:solidFill>
                  <a:schemeClr val="tx1"/>
                </a:solidFill>
                <a:latin typeface="Arial Narrow" pitchFamily="34" charset="0"/>
              </a:rPr>
              <a:t>or other </a:t>
            </a:r>
            <a:r>
              <a:rPr lang="en-US" sz="2400" u="sng" dirty="0" smtClean="0">
                <a:solidFill>
                  <a:schemeClr val="tx1"/>
                </a:solidFill>
                <a:latin typeface="Arial Narrow" pitchFamily="34" charset="0"/>
              </a:rPr>
              <a:t>consideration</a:t>
            </a:r>
            <a:endParaRPr lang="en-US" sz="2400" u="sng" dirty="0">
              <a:solidFill>
                <a:schemeClr val="tx1"/>
              </a:solidFill>
              <a:latin typeface="Arial Narrow" pitchFamily="34" charset="0"/>
            </a:endParaRPr>
          </a:p>
        </p:txBody>
      </p:sp>
      <p:sp>
        <p:nvSpPr>
          <p:cNvPr id="3" name="Slide Number Placeholder 2"/>
          <p:cNvSpPr>
            <a:spLocks noGrp="1"/>
          </p:cNvSpPr>
          <p:nvPr>
            <p:ph type="sldNum" sz="quarter" idx="12"/>
          </p:nvPr>
        </p:nvSpPr>
        <p:spPr/>
        <p:txBody>
          <a:bodyPr/>
          <a:lstStyle/>
          <a:p>
            <a:pPr>
              <a:defRPr/>
            </a:pPr>
            <a:fld id="{4BEB1BC9-FB14-4E4D-81B3-CB3334F4DA81}" type="slidenum">
              <a:rPr lang="en-US" smtClean="0"/>
              <a:pPr>
                <a:defRPr/>
              </a:pPr>
              <a:t>131</a:t>
            </a:fld>
            <a:endParaRPr lang="en-US"/>
          </a:p>
        </p:txBody>
      </p:sp>
    </p:spTree>
    <p:extLst>
      <p:ext uri="{BB962C8B-B14F-4D97-AF65-F5344CB8AC3E}">
        <p14:creationId xmlns:p14="http://schemas.microsoft.com/office/powerpoint/2010/main" val="38440304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4294967295"/>
          </p:nvPr>
        </p:nvSpPr>
        <p:spPr>
          <a:xfrm>
            <a:off x="230713" y="1491615"/>
            <a:ext cx="8707271" cy="5165835"/>
          </a:xfrm>
          <a:prstGeom prst="rect">
            <a:avLst/>
          </a:prstGeom>
        </p:spPr>
        <p:txBody>
          <a:bodyPr anchor="t">
            <a:normAutofit fontScale="92500" lnSpcReduction="20000"/>
          </a:bodyPr>
          <a:lstStyle/>
          <a:p>
            <a:pPr marL="400050" indent="-400050">
              <a:spcAft>
                <a:spcPts val="1200"/>
              </a:spcAft>
              <a:buClrTx/>
              <a:buSzPct val="100000"/>
              <a:buFont typeface="Arial" pitchFamily="34" charset="0"/>
              <a:buChar char="•"/>
            </a:pPr>
            <a:r>
              <a:rPr lang="en-US" sz="2400" b="1" dirty="0" smtClean="0">
                <a:solidFill>
                  <a:schemeClr val="tx1"/>
                </a:solidFill>
                <a:latin typeface="Arial Narrow" pitchFamily="34" charset="0"/>
              </a:rPr>
              <a:t>Instructions</a:t>
            </a:r>
          </a:p>
          <a:p>
            <a:pPr marL="742950" lvl="1" indent="-342900">
              <a:spcAft>
                <a:spcPts val="600"/>
              </a:spcAft>
              <a:buClrTx/>
              <a:buSzPct val="100000"/>
              <a:buFont typeface="Arial" pitchFamily="34" charset="0"/>
              <a:buChar char="•"/>
            </a:pPr>
            <a:r>
              <a:rPr lang="en-US" sz="2000" dirty="0" smtClean="0">
                <a:solidFill>
                  <a:schemeClr val="tx1"/>
                </a:solidFill>
                <a:latin typeface="Arial Narrow" pitchFamily="34" charset="0"/>
              </a:rPr>
              <a:t>Operator and well information</a:t>
            </a:r>
          </a:p>
          <a:p>
            <a:pPr marL="742950" lvl="1" indent="-342900">
              <a:spcAft>
                <a:spcPts val="600"/>
              </a:spcAft>
              <a:buClrTx/>
              <a:buSzPct val="100000"/>
              <a:buFont typeface="Arial" pitchFamily="34" charset="0"/>
              <a:buChar char="•"/>
            </a:pPr>
            <a:r>
              <a:rPr lang="en-US" sz="2000" dirty="0" smtClean="0">
                <a:solidFill>
                  <a:schemeClr val="tx1"/>
                </a:solidFill>
                <a:latin typeface="Arial Narrow" pitchFamily="34" charset="0"/>
              </a:rPr>
              <a:t>Fluid Source List</a:t>
            </a:r>
            <a:br>
              <a:rPr lang="en-US" sz="2000" dirty="0" smtClean="0">
                <a:solidFill>
                  <a:schemeClr val="tx1"/>
                </a:solidFill>
                <a:latin typeface="Arial Narrow" pitchFamily="34" charset="0"/>
              </a:rPr>
            </a:br>
            <a:r>
              <a:rPr lang="en-US" sz="2000" i="1" dirty="0" smtClean="0">
                <a:solidFill>
                  <a:schemeClr val="tx1"/>
                </a:solidFill>
                <a:latin typeface="Arial Narrow" pitchFamily="34" charset="0"/>
              </a:rPr>
              <a:t>Operator of record’s well(s) and other operator’s well(s)</a:t>
            </a:r>
          </a:p>
          <a:p>
            <a:pPr marL="742950" lvl="1" indent="-342900">
              <a:spcAft>
                <a:spcPts val="600"/>
              </a:spcAft>
              <a:buClrTx/>
              <a:buSzPct val="100000"/>
              <a:buFont typeface="Arial" pitchFamily="34" charset="0"/>
              <a:buChar char="•"/>
            </a:pPr>
            <a:r>
              <a:rPr lang="en-US" sz="2000" dirty="0" smtClean="0">
                <a:solidFill>
                  <a:schemeClr val="tx1"/>
                </a:solidFill>
                <a:latin typeface="Arial Narrow" pitchFamily="34" charset="0"/>
              </a:rPr>
              <a:t>Certification by Operator</a:t>
            </a:r>
          </a:p>
          <a:p>
            <a:pPr marL="400050" indent="-400050">
              <a:spcAft>
                <a:spcPts val="1200"/>
              </a:spcAft>
              <a:buClrTx/>
              <a:buSzPct val="100000"/>
              <a:buFont typeface="Arial" pitchFamily="34" charset="0"/>
              <a:buChar char="•"/>
            </a:pPr>
            <a:r>
              <a:rPr lang="en-US" sz="2400" b="1" dirty="0" smtClean="0">
                <a:solidFill>
                  <a:schemeClr val="tx1"/>
                </a:solidFill>
                <a:latin typeface="Arial Narrow" pitchFamily="34" charset="0"/>
              </a:rPr>
              <a:t>Community Disposal Well Working Agreement</a:t>
            </a:r>
            <a:endParaRPr lang="en-US" sz="2400" b="1" dirty="0">
              <a:solidFill>
                <a:schemeClr val="tx1"/>
              </a:solidFill>
              <a:latin typeface="Arial Narrow" pitchFamily="34" charset="0"/>
            </a:endParaRPr>
          </a:p>
          <a:p>
            <a:pPr marL="742950" lvl="1" indent="-342900">
              <a:spcAft>
                <a:spcPts val="600"/>
              </a:spcAft>
              <a:buClrTx/>
              <a:buSzPct val="100000"/>
              <a:buFont typeface="Arial" pitchFamily="34" charset="0"/>
              <a:buChar char="•"/>
            </a:pPr>
            <a:r>
              <a:rPr lang="en-US" sz="2000" dirty="0" smtClean="0">
                <a:solidFill>
                  <a:schemeClr val="tx1"/>
                </a:solidFill>
                <a:latin typeface="Arial Narrow" pitchFamily="34" charset="0"/>
              </a:rPr>
              <a:t>Agreement must contain:</a:t>
            </a:r>
          </a:p>
          <a:p>
            <a:pPr marL="1025525" lvl="1" indent="-342900">
              <a:spcAft>
                <a:spcPts val="600"/>
              </a:spcAft>
              <a:buClrTx/>
              <a:buSzPct val="75000"/>
              <a:buFont typeface="Wingdings" pitchFamily="2" charset="2"/>
              <a:buChar char="Ø"/>
            </a:pPr>
            <a:r>
              <a:rPr lang="en-US" sz="2000" dirty="0">
                <a:solidFill>
                  <a:schemeClr val="tx1"/>
                </a:solidFill>
                <a:latin typeface="Arial Narrow" pitchFamily="34" charset="0"/>
              </a:rPr>
              <a:t>N</a:t>
            </a:r>
            <a:r>
              <a:rPr lang="en-US" sz="2000" dirty="0" smtClean="0">
                <a:solidFill>
                  <a:schemeClr val="tx1"/>
                </a:solidFill>
                <a:latin typeface="Arial Narrow" pitchFamily="34" charset="0"/>
              </a:rPr>
              <a:t>on-profit and non-commercial statement</a:t>
            </a:r>
          </a:p>
          <a:p>
            <a:pPr marL="1025525" lvl="1" indent="-342900">
              <a:spcAft>
                <a:spcPts val="600"/>
              </a:spcAft>
              <a:buClrTx/>
              <a:buSzPct val="75000"/>
              <a:buFont typeface="Wingdings" pitchFamily="2" charset="2"/>
              <a:buChar char="Ø"/>
            </a:pPr>
            <a:r>
              <a:rPr lang="en-US" sz="2000" dirty="0" smtClean="0">
                <a:solidFill>
                  <a:schemeClr val="tx1"/>
                </a:solidFill>
                <a:latin typeface="Arial Narrow" pitchFamily="34" charset="0"/>
              </a:rPr>
              <a:t>Pro-rata share of the disposal well’s operating expenses</a:t>
            </a:r>
          </a:p>
          <a:p>
            <a:pPr marL="1025525" lvl="1" indent="-342900">
              <a:spcAft>
                <a:spcPts val="600"/>
              </a:spcAft>
              <a:buClrTx/>
              <a:buSzPct val="75000"/>
              <a:buFont typeface="Wingdings" pitchFamily="2" charset="2"/>
              <a:buChar char="Ø"/>
            </a:pPr>
            <a:r>
              <a:rPr lang="en-US" sz="2000" dirty="0" smtClean="0">
                <a:solidFill>
                  <a:schemeClr val="tx1"/>
                </a:solidFill>
                <a:latin typeface="Arial Narrow" pitchFamily="34" charset="0"/>
              </a:rPr>
              <a:t>Pro-rata share calculated and billed monthly</a:t>
            </a:r>
          </a:p>
          <a:p>
            <a:pPr marL="742950" indent="-342900">
              <a:lnSpc>
                <a:spcPct val="120000"/>
              </a:lnSpc>
              <a:spcAft>
                <a:spcPts val="600"/>
              </a:spcAft>
              <a:buClrTx/>
              <a:buSzPct val="100000"/>
              <a:buFont typeface="Arial" pitchFamily="34" charset="0"/>
              <a:buChar char="•"/>
            </a:pPr>
            <a:r>
              <a:rPr lang="en-US" sz="2100" dirty="0" smtClean="0">
                <a:solidFill>
                  <a:schemeClr val="tx1"/>
                </a:solidFill>
                <a:latin typeface="Calibri" pitchFamily="34" charset="0"/>
                <a:cs typeface="Calibri" pitchFamily="34" charset="0"/>
              </a:rPr>
              <a:t>[PRO-RATA SHARE] = </a:t>
            </a:r>
            <a:br>
              <a:rPr lang="en-US" sz="2100" dirty="0" smtClean="0">
                <a:solidFill>
                  <a:schemeClr val="tx1"/>
                </a:solidFill>
                <a:latin typeface="Calibri" pitchFamily="34" charset="0"/>
                <a:cs typeface="Calibri" pitchFamily="34" charset="0"/>
              </a:rPr>
            </a:br>
            <a:r>
              <a:rPr lang="en-US" sz="2100" dirty="0" smtClean="0">
                <a:solidFill>
                  <a:schemeClr val="tx1"/>
                </a:solidFill>
                <a:latin typeface="Calibri" pitchFamily="34" charset="0"/>
                <a:cs typeface="Calibri" pitchFamily="34" charset="0"/>
              </a:rPr>
              <a:t>[TOTAL  MONTLY  MAINTENANCE  EXPENSES]  x  [(BBLS  DISPOSED  BY  OTHER OPERATORS  EACH  MONTH) / (TOTAL  BBLS  OF  SALTWATER  DISPOSED  OF  IN THE  SAME  MONTH)]</a:t>
            </a:r>
            <a:endParaRPr lang="en-US" sz="2100" dirty="0">
              <a:solidFill>
                <a:schemeClr val="tx1"/>
              </a:solidFill>
              <a:latin typeface="Calibri" pitchFamily="34" charset="0"/>
              <a:cs typeface="Calibri" pitchFamily="34" charset="0"/>
            </a:endParaRPr>
          </a:p>
        </p:txBody>
      </p:sp>
      <p:sp>
        <p:nvSpPr>
          <p:cNvPr id="6" name="Title 3"/>
          <p:cNvSpPr txBox="1">
            <a:spLocks/>
          </p:cNvSpPr>
          <p:nvPr/>
        </p:nvSpPr>
        <p:spPr>
          <a:xfrm>
            <a:off x="178511" y="208043"/>
            <a:ext cx="8183880" cy="1051560"/>
          </a:xfrm>
          <a:prstGeom prst="rect">
            <a:avLst/>
          </a:prstGeom>
        </p:spPr>
        <p:txBody>
          <a:bodyPr vert="horz" anchor="b">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sz="4000" dirty="0" smtClean="0">
                <a:solidFill>
                  <a:schemeClr val="tx1"/>
                </a:solidFill>
                <a:effectLst/>
                <a:latin typeface="Arial Narrow" pitchFamily="34" charset="0"/>
              </a:rPr>
              <a:t>Form UIC-13</a:t>
            </a:r>
            <a:r>
              <a:rPr lang="en-US" dirty="0" smtClean="0">
                <a:solidFill>
                  <a:schemeClr val="tx1"/>
                </a:solidFill>
                <a:effectLst/>
                <a:latin typeface="Arial Narrow" pitchFamily="34" charset="0"/>
              </a:rPr>
              <a:t/>
            </a:r>
            <a:br>
              <a:rPr lang="en-US" dirty="0" smtClean="0">
                <a:solidFill>
                  <a:schemeClr val="tx1"/>
                </a:solidFill>
                <a:effectLst/>
                <a:latin typeface="Arial Narrow" pitchFamily="34" charset="0"/>
              </a:rPr>
            </a:br>
            <a:r>
              <a:rPr lang="en-US" sz="2700" b="0" dirty="0" smtClean="0">
                <a:solidFill>
                  <a:schemeClr val="tx1"/>
                </a:solidFill>
                <a:effectLst/>
                <a:latin typeface="Arial Narrow" pitchFamily="34" charset="0"/>
              </a:rPr>
              <a:t>Community Saltwater Disposal System Application</a:t>
            </a:r>
            <a:endParaRPr lang="en-US" sz="2700" b="0" dirty="0">
              <a:solidFill>
                <a:schemeClr val="tx1"/>
              </a:solidFill>
              <a:effectLst/>
              <a:latin typeface="Arial Narrow" pitchFamily="34" charset="0"/>
            </a:endParaRPr>
          </a:p>
        </p:txBody>
      </p:sp>
      <p:sp>
        <p:nvSpPr>
          <p:cNvPr id="3" name="Slide Number Placeholder 2"/>
          <p:cNvSpPr>
            <a:spLocks noGrp="1"/>
          </p:cNvSpPr>
          <p:nvPr>
            <p:ph type="sldNum" sz="quarter" idx="12"/>
          </p:nvPr>
        </p:nvSpPr>
        <p:spPr/>
        <p:txBody>
          <a:bodyPr/>
          <a:lstStyle/>
          <a:p>
            <a:pPr>
              <a:defRPr/>
            </a:pPr>
            <a:fld id="{4BEB1BC9-FB14-4E4D-81B3-CB3334F4DA81}" type="slidenum">
              <a:rPr lang="en-US" smtClean="0"/>
              <a:pPr>
                <a:defRPr/>
              </a:pPr>
              <a:t>132</a:t>
            </a:fld>
            <a:endParaRPr lang="en-US"/>
          </a:p>
        </p:txBody>
      </p:sp>
    </p:spTree>
    <p:extLst>
      <p:ext uri="{BB962C8B-B14F-4D97-AF65-F5344CB8AC3E}">
        <p14:creationId xmlns:p14="http://schemas.microsoft.com/office/powerpoint/2010/main" val="27823008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14400" y="1358901"/>
            <a:ext cx="7315200" cy="3540125"/>
          </a:xfrm>
          <a:prstGeom prst="rect">
            <a:avLst/>
          </a:prstGeom>
          <a:solidFill>
            <a:schemeClr val="bg1"/>
          </a:solidFill>
          <a:ln w="76200">
            <a:solidFill>
              <a:schemeClr val="tx1"/>
            </a:solidFill>
          </a:ln>
        </p:spPr>
        <p:txBody>
          <a:bodyPr anchor="ctr" anchorCtr="1">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a:buFont typeface="Wingdings" pitchFamily="2" charset="2"/>
              <a:buNone/>
            </a:pPr>
            <a:r>
              <a:rPr lang="en-US" sz="4000" b="1" dirty="0">
                <a:latin typeface="Arial Narrow" pitchFamily="34" charset="0"/>
              </a:rPr>
              <a:t>Commercial Class II Applications </a:t>
            </a:r>
            <a:endParaRPr lang="en-US" sz="4000" b="1" dirty="0" smtClean="0">
              <a:latin typeface="Arial Narrow" pitchFamily="34" charset="0"/>
            </a:endParaRPr>
          </a:p>
          <a:p>
            <a:pPr algn="ctr">
              <a:buFont typeface="Wingdings" pitchFamily="2" charset="2"/>
              <a:buNone/>
            </a:pPr>
            <a:r>
              <a:rPr lang="en-US" sz="4000" b="1" dirty="0" smtClean="0">
                <a:latin typeface="Arial Narrow" pitchFamily="34" charset="0"/>
              </a:rPr>
              <a:t>(</a:t>
            </a:r>
            <a:r>
              <a:rPr lang="en-US" sz="4000" b="1" dirty="0">
                <a:latin typeface="Arial Narrow" pitchFamily="34" charset="0"/>
              </a:rPr>
              <a:t>Form UIC-2 COM SWD)</a:t>
            </a:r>
          </a:p>
          <a:p>
            <a:pPr algn="ctr">
              <a:buFont typeface="Wingdings" pitchFamily="2" charset="2"/>
              <a:buNone/>
            </a:pPr>
            <a:endParaRPr lang="en-US" sz="4000" b="1" i="1" dirty="0" smtClean="0">
              <a:latin typeface="+mj-lt"/>
            </a:endParaRPr>
          </a:p>
        </p:txBody>
      </p:sp>
    </p:spTree>
    <p:extLst>
      <p:ext uri="{BB962C8B-B14F-4D97-AF65-F5344CB8AC3E}">
        <p14:creationId xmlns:p14="http://schemas.microsoft.com/office/powerpoint/2010/main" val="31741045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9479" y="0"/>
            <a:ext cx="5265042" cy="68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495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240" y="0"/>
            <a:ext cx="5303520" cy="687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200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 y="1981532"/>
            <a:ext cx="9143999" cy="591339"/>
          </a:xfrm>
        </p:spPr>
        <p:txBody>
          <a:bodyPr>
            <a:normAutofit/>
          </a:bodyPr>
          <a:lstStyle/>
          <a:p>
            <a:pPr marL="45720" indent="0">
              <a:buNone/>
            </a:pPr>
            <a:r>
              <a:rPr lang="en-US" dirty="0" smtClean="0">
                <a:solidFill>
                  <a:schemeClr val="tx1"/>
                </a:solidFill>
                <a:latin typeface="Arial Narrow" pitchFamily="34" charset="0"/>
              </a:rPr>
              <a:t>Same permitting process as the UIC 2 SWD with the following exceptions:</a:t>
            </a:r>
          </a:p>
        </p:txBody>
      </p:sp>
      <p:sp>
        <p:nvSpPr>
          <p:cNvPr id="4" name="Rectangle 3"/>
          <p:cNvSpPr/>
          <p:nvPr/>
        </p:nvSpPr>
        <p:spPr>
          <a:xfrm>
            <a:off x="1" y="878285"/>
            <a:ext cx="9144000" cy="1015663"/>
          </a:xfrm>
          <a:prstGeom prst="rect">
            <a:avLst/>
          </a:prstGeom>
        </p:spPr>
        <p:txBody>
          <a:bodyPr wrap="square">
            <a:spAutoFit/>
          </a:bodyPr>
          <a:lstStyle/>
          <a:p>
            <a:pPr indent="-57150" algn="just">
              <a:spcAft>
                <a:spcPts val="1200"/>
              </a:spcAft>
            </a:pPr>
            <a:r>
              <a:rPr lang="en-US" sz="2000" dirty="0" smtClean="0">
                <a:latin typeface="Arial Narrow" pitchFamily="34" charset="0"/>
              </a:rPr>
              <a:t>A Commercial  Class II Disposal  Well is a legally </a:t>
            </a:r>
            <a:r>
              <a:rPr lang="en-US" sz="2000" dirty="0">
                <a:latin typeface="Arial Narrow" pitchFamily="34" charset="0"/>
              </a:rPr>
              <a:t>permitted </a:t>
            </a:r>
            <a:r>
              <a:rPr lang="en-US" sz="2000" dirty="0" smtClean="0">
                <a:latin typeface="Arial Narrow" pitchFamily="34" charset="0"/>
              </a:rPr>
              <a:t>Exploration and </a:t>
            </a:r>
            <a:r>
              <a:rPr lang="en-US" sz="2000" dirty="0">
                <a:latin typeface="Arial Narrow" pitchFamily="34" charset="0"/>
              </a:rPr>
              <a:t>Production </a:t>
            </a:r>
            <a:r>
              <a:rPr lang="en-US" sz="2000" dirty="0" smtClean="0">
                <a:latin typeface="Arial Narrow" pitchFamily="34" charset="0"/>
              </a:rPr>
              <a:t>(</a:t>
            </a:r>
            <a:r>
              <a:rPr lang="en-US" sz="2000" dirty="0">
                <a:latin typeface="Arial Narrow" pitchFamily="34" charset="0"/>
              </a:rPr>
              <a:t>E&amp;P) Waste </a:t>
            </a:r>
            <a:r>
              <a:rPr lang="en-US" sz="2000" dirty="0" smtClean="0">
                <a:latin typeface="Arial Narrow" pitchFamily="34" charset="0"/>
              </a:rPr>
              <a:t>storage</a:t>
            </a:r>
            <a:r>
              <a:rPr lang="en-US" sz="2000" dirty="0">
                <a:latin typeface="Arial Narrow" pitchFamily="34" charset="0"/>
              </a:rPr>
              <a:t>, treatment and/or disposal facility which receives, treats, reclaims, stores, and/or disposes of E&amp;P Waste </a:t>
            </a:r>
            <a:r>
              <a:rPr lang="en-US" sz="2000" u="sng" dirty="0">
                <a:latin typeface="Arial Narrow" pitchFamily="34" charset="0"/>
              </a:rPr>
              <a:t>for a fee or other </a:t>
            </a:r>
            <a:r>
              <a:rPr lang="en-US" sz="2000" u="sng" dirty="0" smtClean="0">
                <a:latin typeface="Arial Narrow" pitchFamily="34" charset="0"/>
              </a:rPr>
              <a:t>consideration</a:t>
            </a:r>
            <a:r>
              <a:rPr lang="en-US" sz="2000" dirty="0" smtClean="0">
                <a:latin typeface="Arial Narrow" pitchFamily="34" charset="0"/>
              </a:rPr>
              <a:t>.</a:t>
            </a:r>
            <a:endParaRPr lang="en-US" sz="2000" u="sng" dirty="0">
              <a:latin typeface="Arial Narrow" pitchFamily="34" charset="0"/>
            </a:endParaRPr>
          </a:p>
        </p:txBody>
      </p:sp>
      <p:sp>
        <p:nvSpPr>
          <p:cNvPr id="2" name="Rectangle 1"/>
          <p:cNvSpPr/>
          <p:nvPr/>
        </p:nvSpPr>
        <p:spPr>
          <a:xfrm>
            <a:off x="0" y="17578"/>
            <a:ext cx="9144000" cy="830997"/>
          </a:xfrm>
          <a:prstGeom prst="rect">
            <a:avLst/>
          </a:prstGeom>
        </p:spPr>
        <p:txBody>
          <a:bodyPr wrap="square">
            <a:spAutoFit/>
          </a:bodyPr>
          <a:lstStyle/>
          <a:p>
            <a:pPr marL="45720" indent="0" algn="ctr">
              <a:buNone/>
            </a:pPr>
            <a:r>
              <a:rPr lang="en-US" sz="2400" dirty="0">
                <a:latin typeface="Arial Narrow" pitchFamily="34" charset="0"/>
              </a:rPr>
              <a:t>Commercial Class II </a:t>
            </a:r>
            <a:r>
              <a:rPr lang="en-US" sz="2400" dirty="0" smtClean="0">
                <a:latin typeface="Arial Narrow" pitchFamily="34" charset="0"/>
              </a:rPr>
              <a:t>Applications</a:t>
            </a:r>
          </a:p>
          <a:p>
            <a:pPr marL="45720" indent="0" algn="ctr">
              <a:buNone/>
            </a:pPr>
            <a:r>
              <a:rPr lang="en-US" sz="2400" b="1" dirty="0" smtClean="0">
                <a:latin typeface="Arial Narrow" pitchFamily="34" charset="0"/>
              </a:rPr>
              <a:t>(Form </a:t>
            </a:r>
            <a:r>
              <a:rPr lang="en-US" sz="2400" b="1" dirty="0">
                <a:latin typeface="Arial Narrow" pitchFamily="34" charset="0"/>
              </a:rPr>
              <a:t>UIC-2 COM SWD)</a:t>
            </a:r>
          </a:p>
        </p:txBody>
      </p:sp>
      <p:sp>
        <p:nvSpPr>
          <p:cNvPr id="5" name="Rectangle 4"/>
          <p:cNvSpPr/>
          <p:nvPr/>
        </p:nvSpPr>
        <p:spPr>
          <a:xfrm>
            <a:off x="1" y="6150114"/>
            <a:ext cx="9144000" cy="707886"/>
          </a:xfrm>
          <a:prstGeom prst="rect">
            <a:avLst/>
          </a:prstGeom>
        </p:spPr>
        <p:txBody>
          <a:bodyPr wrap="square">
            <a:spAutoFit/>
          </a:bodyPr>
          <a:lstStyle/>
          <a:p>
            <a:pPr marL="342900" indent="-342900">
              <a:buFont typeface="Arial" pitchFamily="34" charset="0"/>
              <a:buChar char="•"/>
            </a:pPr>
            <a:r>
              <a:rPr lang="en-US" sz="2000" dirty="0">
                <a:latin typeface="Arial Narrow" pitchFamily="34" charset="0"/>
              </a:rPr>
              <a:t>A closure plan for plugging and abandoning the well and a cost estimate to implement the closure plan must be included with the </a:t>
            </a:r>
            <a:r>
              <a:rPr lang="en-US" sz="2000" dirty="0" smtClean="0">
                <a:latin typeface="Arial Narrow" pitchFamily="34" charset="0"/>
              </a:rPr>
              <a:t>Application</a:t>
            </a:r>
            <a:r>
              <a:rPr lang="en-US" sz="2000" dirty="0">
                <a:latin typeface="Arial Narrow" pitchFamily="34" charset="0"/>
              </a:rPr>
              <a:t>.</a:t>
            </a:r>
          </a:p>
        </p:txBody>
      </p:sp>
      <p:sp>
        <p:nvSpPr>
          <p:cNvPr id="7" name="Rectangle 6"/>
          <p:cNvSpPr/>
          <p:nvPr/>
        </p:nvSpPr>
        <p:spPr>
          <a:xfrm>
            <a:off x="0" y="5046865"/>
            <a:ext cx="9144000" cy="1015663"/>
          </a:xfrm>
          <a:prstGeom prst="rect">
            <a:avLst/>
          </a:prstGeom>
        </p:spPr>
        <p:txBody>
          <a:bodyPr wrap="square">
            <a:spAutoFit/>
          </a:bodyPr>
          <a:lstStyle/>
          <a:p>
            <a:pPr marL="342900" indent="-342900">
              <a:buFont typeface="Arial" pitchFamily="34" charset="0"/>
              <a:buChar char="•"/>
            </a:pPr>
            <a:r>
              <a:rPr lang="en-US" sz="2000" dirty="0">
                <a:latin typeface="Arial Narrow" pitchFamily="34" charset="0"/>
              </a:rPr>
              <a:t>The MASIP can be calculated based on the fracture gradient of the injection formation or based on the fracture gradient of the confining formation.  The AOR becomes ½ mile if the MASIP is to be based on the fracture gradient of the confining formation (IMD-GS-09).</a:t>
            </a:r>
          </a:p>
        </p:txBody>
      </p:sp>
      <p:sp>
        <p:nvSpPr>
          <p:cNvPr id="8" name="Rectangle 7"/>
          <p:cNvSpPr/>
          <p:nvPr/>
        </p:nvSpPr>
        <p:spPr>
          <a:xfrm>
            <a:off x="2" y="4251395"/>
            <a:ext cx="9144000" cy="707886"/>
          </a:xfrm>
          <a:prstGeom prst="rect">
            <a:avLst/>
          </a:prstGeom>
        </p:spPr>
        <p:txBody>
          <a:bodyPr wrap="square">
            <a:spAutoFit/>
          </a:bodyPr>
          <a:lstStyle/>
          <a:p>
            <a:pPr marL="342900" indent="-342900">
              <a:buFont typeface="Arial" pitchFamily="34" charset="0"/>
              <a:buChar char="•"/>
            </a:pPr>
            <a:r>
              <a:rPr lang="en-US" sz="2000" dirty="0" smtClean="0">
                <a:latin typeface="Arial Narrow" pitchFamily="34" charset="0"/>
              </a:rPr>
              <a:t>The AOR is ¼ mile.  If a deficient well is located within the ¼ mile AOR, corrective action will be necessary.</a:t>
            </a:r>
            <a:endParaRPr lang="en-US" sz="2000" dirty="0">
              <a:latin typeface="Arial Narrow" pitchFamily="34" charset="0"/>
            </a:endParaRPr>
          </a:p>
        </p:txBody>
      </p:sp>
      <p:sp>
        <p:nvSpPr>
          <p:cNvPr id="9" name="Rectangle 8"/>
          <p:cNvSpPr/>
          <p:nvPr/>
        </p:nvSpPr>
        <p:spPr>
          <a:xfrm>
            <a:off x="-1" y="3455925"/>
            <a:ext cx="9144001" cy="707886"/>
          </a:xfrm>
          <a:prstGeom prst="rect">
            <a:avLst/>
          </a:prstGeom>
        </p:spPr>
        <p:txBody>
          <a:bodyPr wrap="square">
            <a:spAutoFit/>
          </a:bodyPr>
          <a:lstStyle/>
          <a:p>
            <a:pPr marL="342900" indent="-342900">
              <a:buFont typeface="Arial" pitchFamily="34" charset="0"/>
              <a:buChar char="•"/>
            </a:pPr>
            <a:r>
              <a:rPr lang="en-US" sz="2000" dirty="0" smtClean="0">
                <a:latin typeface="Arial Narrow" pitchFamily="34" charset="0"/>
              </a:rPr>
              <a:t>The operator must provide </a:t>
            </a:r>
            <a:r>
              <a:rPr lang="en-US" sz="2000" dirty="0">
                <a:latin typeface="Arial Narrow" pitchFamily="34" charset="0"/>
              </a:rPr>
              <a:t>North – South / East – West geologic cross sections across a 2 mile radius with the </a:t>
            </a:r>
            <a:r>
              <a:rPr lang="en-US" sz="2000" dirty="0" smtClean="0">
                <a:latin typeface="Arial Narrow" pitchFamily="34" charset="0"/>
              </a:rPr>
              <a:t>Application</a:t>
            </a:r>
            <a:r>
              <a:rPr lang="en-US" sz="2000" dirty="0">
                <a:latin typeface="Arial Narrow" pitchFamily="34" charset="0"/>
              </a:rPr>
              <a:t>.</a:t>
            </a:r>
          </a:p>
        </p:txBody>
      </p:sp>
      <p:sp>
        <p:nvSpPr>
          <p:cNvPr id="10" name="Rectangle 9"/>
          <p:cNvSpPr/>
          <p:nvPr/>
        </p:nvSpPr>
        <p:spPr>
          <a:xfrm>
            <a:off x="1" y="2660455"/>
            <a:ext cx="9144001" cy="707886"/>
          </a:xfrm>
          <a:prstGeom prst="rect">
            <a:avLst/>
          </a:prstGeom>
        </p:spPr>
        <p:txBody>
          <a:bodyPr wrap="square">
            <a:spAutoFit/>
          </a:bodyPr>
          <a:lstStyle/>
          <a:p>
            <a:pPr marL="342900" indent="-342900">
              <a:buFont typeface="Arial" pitchFamily="34" charset="0"/>
              <a:buChar char="•"/>
            </a:pPr>
            <a:r>
              <a:rPr lang="en-US" sz="2000" dirty="0">
                <a:latin typeface="Arial Narrow" pitchFamily="34" charset="0"/>
              </a:rPr>
              <a:t>A representative sample of the fluid proposed to be injected must be submitted with the application.</a:t>
            </a:r>
          </a:p>
        </p:txBody>
      </p:sp>
    </p:spTree>
    <p:extLst>
      <p:ext uri="{BB962C8B-B14F-4D97-AF65-F5344CB8AC3E}">
        <p14:creationId xmlns:p14="http://schemas.microsoft.com/office/powerpoint/2010/main" val="8995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lnSpcReduction="10000"/>
          </a:bodyPr>
          <a:lstStyle/>
          <a:p>
            <a:pPr marL="365760" lvl="1" indent="0" algn="ctr">
              <a:buNone/>
            </a:pPr>
            <a:endParaRPr lang="en-US" sz="5000" dirty="0" smtClean="0"/>
          </a:p>
          <a:p>
            <a:pPr marL="365760" lvl="1" indent="0" algn="ctr">
              <a:buNone/>
            </a:pPr>
            <a:endParaRPr lang="en-US" sz="7000" dirty="0" smtClean="0"/>
          </a:p>
          <a:p>
            <a:pPr marL="365760" lvl="1" indent="0" algn="ctr">
              <a:buNone/>
            </a:pPr>
            <a:r>
              <a:rPr lang="en-US" sz="7000" b="1" dirty="0" smtClean="0">
                <a:solidFill>
                  <a:schemeClr val="tx1"/>
                </a:solidFill>
              </a:rPr>
              <a:t>QUESTIONS?</a:t>
            </a:r>
            <a:endParaRPr lang="en-US" sz="7000" b="1" dirty="0">
              <a:solidFill>
                <a:schemeClr val="tx1"/>
              </a:solidFill>
            </a:endParaRPr>
          </a:p>
        </p:txBody>
      </p:sp>
    </p:spTree>
    <p:extLst>
      <p:ext uri="{BB962C8B-B14F-4D97-AF65-F5344CB8AC3E}">
        <p14:creationId xmlns:p14="http://schemas.microsoft.com/office/powerpoint/2010/main" val="6177210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bomb.wav"/>
          </p:stSnd>
        </p:sndAc>
      </p:transition>
    </mc:Choice>
    <mc:Fallback xmlns="">
      <p:transition spd="slow">
        <p:sndAc>
          <p:stSnd>
            <p:snd r:embed="rId3" name="bomb.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0720" y="3575304"/>
            <a:ext cx="4942559" cy="328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287" y="1"/>
            <a:ext cx="9115427" cy="830997"/>
          </a:xfrm>
          <a:prstGeom prst="rect">
            <a:avLst/>
          </a:prstGeom>
          <a:noFill/>
        </p:spPr>
        <p:txBody>
          <a:bodyPr wrap="square" rtlCol="0">
            <a:spAutoFit/>
          </a:bodyPr>
          <a:lstStyle/>
          <a:p>
            <a:pPr algn="ctr"/>
            <a:r>
              <a:rPr lang="en-US" sz="2400" dirty="0" smtClean="0">
                <a:latin typeface="Arial Narrow" pitchFamily="34" charset="0"/>
              </a:rPr>
              <a:t>Information must be transferred from the Pink Card to Item numbers </a:t>
            </a:r>
            <a:r>
              <a:rPr lang="en-US" sz="2400" b="1" dirty="0" smtClean="0">
                <a:latin typeface="Arial Narrow" pitchFamily="34" charset="0"/>
              </a:rPr>
              <a:t>1 – 18</a:t>
            </a:r>
            <a:r>
              <a:rPr lang="en-US" sz="2400" dirty="0" smtClean="0">
                <a:latin typeface="Arial Narrow" pitchFamily="34" charset="0"/>
              </a:rPr>
              <a:t> of the Application.</a:t>
            </a:r>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97" y="830998"/>
            <a:ext cx="7418006" cy="2639699"/>
          </a:xfrm>
          <a:prstGeom prst="rect">
            <a:avLst/>
          </a:prstGeom>
        </p:spPr>
      </p:pic>
      <p:sp>
        <p:nvSpPr>
          <p:cNvPr id="7" name="Double Bracket 6"/>
          <p:cNvSpPr/>
          <p:nvPr/>
        </p:nvSpPr>
        <p:spPr>
          <a:xfrm>
            <a:off x="862997" y="2150847"/>
            <a:ext cx="2098567" cy="164273"/>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Double Bracket 1"/>
          <p:cNvSpPr/>
          <p:nvPr/>
        </p:nvSpPr>
        <p:spPr>
          <a:xfrm>
            <a:off x="6306605" y="2623006"/>
            <a:ext cx="1974398" cy="251762"/>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Double Bracket 11"/>
          <p:cNvSpPr/>
          <p:nvPr/>
        </p:nvSpPr>
        <p:spPr>
          <a:xfrm>
            <a:off x="3286664" y="4822918"/>
            <a:ext cx="1733910" cy="125881"/>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Double Bracket 13"/>
          <p:cNvSpPr/>
          <p:nvPr/>
        </p:nvSpPr>
        <p:spPr>
          <a:xfrm>
            <a:off x="3472606" y="4953605"/>
            <a:ext cx="1622310" cy="125881"/>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a:stCxn id="7" idx="2"/>
          </p:cNvCxnSpPr>
          <p:nvPr/>
        </p:nvCxnSpPr>
        <p:spPr>
          <a:xfrm>
            <a:off x="1912281" y="2315120"/>
            <a:ext cx="2241338" cy="2507798"/>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4" idx="0"/>
          </p:cNvCxnSpPr>
          <p:nvPr/>
        </p:nvCxnSpPr>
        <p:spPr>
          <a:xfrm flipH="1">
            <a:off x="4283761" y="2874768"/>
            <a:ext cx="2988750" cy="2078837"/>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0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animBg="1"/>
      <p:bldP spid="2" grpId="1" animBg="1"/>
      <p:bldP spid="12" grpId="0" animBg="1"/>
      <p:bldP spid="12"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143" y="181959"/>
            <a:ext cx="4157932" cy="1077218"/>
          </a:xfrm>
          <a:prstGeom prst="rect">
            <a:avLst/>
          </a:prstGeom>
          <a:noFill/>
        </p:spPr>
        <p:txBody>
          <a:bodyPr wrap="square" rtlCol="0">
            <a:spAutoFit/>
          </a:bodyPr>
          <a:lstStyle/>
          <a:p>
            <a:pPr algn="ctr"/>
            <a:r>
              <a:rPr lang="en-US" sz="2400" dirty="0" smtClean="0">
                <a:latin typeface="Arial Narrow" pitchFamily="34" charset="0"/>
              </a:rPr>
              <a:t>Public Notice</a:t>
            </a:r>
          </a:p>
          <a:p>
            <a:pPr algn="ctr"/>
            <a:r>
              <a:rPr lang="en-US" sz="1600" dirty="0" smtClean="0">
                <a:latin typeface="Arial Narrow" pitchFamily="34" charset="0"/>
              </a:rPr>
              <a:t>(SWD Well Associated with Oil and Gas Production)</a:t>
            </a:r>
          </a:p>
          <a:p>
            <a:pPr algn="ctr"/>
            <a:r>
              <a:rPr lang="en-US" sz="2400" b="1" dirty="0">
                <a:latin typeface="Arial Narrow" pitchFamily="34" charset="0"/>
              </a:rPr>
              <a:t>(Attachment 1)</a:t>
            </a:r>
            <a:endParaRPr lang="en-US" sz="2400" dirty="0" smtClean="0">
              <a:latin typeface="Arial Narrow" pitchFamily="34" charset="0"/>
            </a:endParaRPr>
          </a:p>
        </p:txBody>
      </p:sp>
      <p:sp>
        <p:nvSpPr>
          <p:cNvPr id="4" name="Rectangle 3"/>
          <p:cNvSpPr/>
          <p:nvPr/>
        </p:nvSpPr>
        <p:spPr>
          <a:xfrm>
            <a:off x="1" y="1293681"/>
            <a:ext cx="4183811" cy="1754326"/>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At least </a:t>
            </a:r>
            <a:r>
              <a:rPr lang="en-US" b="1" dirty="0">
                <a:latin typeface="Arial Narrow" pitchFamily="34" charset="0"/>
              </a:rPr>
              <a:t>15 days</a:t>
            </a:r>
            <a:r>
              <a:rPr lang="en-US" dirty="0">
                <a:latin typeface="Arial Narrow" pitchFamily="34" charset="0"/>
              </a:rPr>
              <a:t> prior to filing an application (but no more than 6 months prior), a notice of the Application must be published </a:t>
            </a:r>
            <a:r>
              <a:rPr lang="en-US" dirty="0" smtClean="0">
                <a:latin typeface="Arial Narrow" pitchFamily="34" charset="0"/>
              </a:rPr>
              <a:t>in the </a:t>
            </a:r>
            <a:r>
              <a:rPr lang="en-US" dirty="0">
                <a:latin typeface="Arial Narrow" pitchFamily="34" charset="0"/>
              </a:rPr>
              <a:t>legal advertisement section of the official state journal, </a:t>
            </a:r>
            <a:r>
              <a:rPr lang="en-US" i="1" dirty="0">
                <a:latin typeface="Arial Narrow" pitchFamily="34" charset="0"/>
              </a:rPr>
              <a:t>The Advocate </a:t>
            </a:r>
            <a:r>
              <a:rPr lang="en-US" dirty="0">
                <a:latin typeface="Arial Narrow" pitchFamily="34" charset="0"/>
              </a:rPr>
              <a:t>(in Baton Rouge). </a:t>
            </a:r>
          </a:p>
        </p:txBody>
      </p:sp>
      <p:sp>
        <p:nvSpPr>
          <p:cNvPr id="5" name="Rectangle 4"/>
          <p:cNvSpPr/>
          <p:nvPr/>
        </p:nvSpPr>
        <p:spPr>
          <a:xfrm>
            <a:off x="1" y="3156435"/>
            <a:ext cx="4183811" cy="1200329"/>
          </a:xfrm>
          <a:prstGeom prst="rect">
            <a:avLst/>
          </a:prstGeom>
        </p:spPr>
        <p:txBody>
          <a:bodyPr wrap="square">
            <a:spAutoFit/>
          </a:bodyPr>
          <a:lstStyle/>
          <a:p>
            <a:pPr marL="285750" indent="-285750" algn="just">
              <a:buFont typeface="Arial" pitchFamily="34" charset="0"/>
              <a:buChar char="•"/>
            </a:pPr>
            <a:r>
              <a:rPr lang="en-US" i="1" dirty="0">
                <a:latin typeface="Arial Narrow" pitchFamily="34" charset="0"/>
              </a:rPr>
              <a:t>The Advocate </a:t>
            </a:r>
            <a:r>
              <a:rPr lang="en-US" dirty="0">
                <a:latin typeface="Arial Narrow" pitchFamily="34" charset="0"/>
              </a:rPr>
              <a:t>will send the operator a notarized Proof of Publication, which must be labeled, </a:t>
            </a:r>
            <a:r>
              <a:rPr lang="en-US" b="1" dirty="0" smtClean="0">
                <a:latin typeface="Arial Narrow" pitchFamily="34" charset="0"/>
              </a:rPr>
              <a:t>Attachment 1</a:t>
            </a:r>
            <a:r>
              <a:rPr lang="en-US" dirty="0" smtClean="0">
                <a:latin typeface="Arial Narrow" pitchFamily="34" charset="0"/>
              </a:rPr>
              <a:t>, </a:t>
            </a:r>
            <a:r>
              <a:rPr lang="en-US" dirty="0">
                <a:latin typeface="Arial Narrow" pitchFamily="34" charset="0"/>
              </a:rPr>
              <a:t>and included as part of the Application.</a:t>
            </a:r>
          </a:p>
        </p:txBody>
      </p:sp>
      <p:sp>
        <p:nvSpPr>
          <p:cNvPr id="6" name="Rectangle 5"/>
          <p:cNvSpPr/>
          <p:nvPr/>
        </p:nvSpPr>
        <p:spPr>
          <a:xfrm>
            <a:off x="1" y="4372174"/>
            <a:ext cx="4183811" cy="646331"/>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The Operator will be billed by </a:t>
            </a:r>
            <a:r>
              <a:rPr lang="en-US" i="1" dirty="0">
                <a:latin typeface="Arial Narrow" pitchFamily="34" charset="0"/>
              </a:rPr>
              <a:t>The Advocate </a:t>
            </a:r>
            <a:r>
              <a:rPr lang="en-US" dirty="0">
                <a:latin typeface="Arial Narrow" pitchFamily="34" charset="0"/>
              </a:rPr>
              <a:t>for the publication. </a:t>
            </a:r>
          </a:p>
        </p:txBody>
      </p:sp>
      <p:sp>
        <p:nvSpPr>
          <p:cNvPr id="7" name="Rectangle 6"/>
          <p:cNvSpPr/>
          <p:nvPr/>
        </p:nvSpPr>
        <p:spPr>
          <a:xfrm>
            <a:off x="0" y="5147236"/>
            <a:ext cx="4183811" cy="1477328"/>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If the Proof of Publication </a:t>
            </a:r>
            <a:r>
              <a:rPr lang="en-US" dirty="0" smtClean="0">
                <a:latin typeface="Arial Narrow" pitchFamily="34" charset="0"/>
              </a:rPr>
              <a:t>has not been received </a:t>
            </a:r>
            <a:r>
              <a:rPr lang="en-US" dirty="0">
                <a:latin typeface="Arial Narrow" pitchFamily="34" charset="0"/>
              </a:rPr>
              <a:t>when the Application is sent to the IMD, it may be sent later provided that you write the Application Number </a:t>
            </a:r>
            <a:r>
              <a:rPr lang="en-US" dirty="0" smtClean="0">
                <a:latin typeface="Arial Narrow" pitchFamily="34" charset="0"/>
              </a:rPr>
              <a:t>and </a:t>
            </a:r>
            <a:r>
              <a:rPr lang="en-US" b="1" dirty="0" smtClean="0">
                <a:latin typeface="Arial Narrow" pitchFamily="34" charset="0"/>
              </a:rPr>
              <a:t>Attachment 1 </a:t>
            </a:r>
            <a:r>
              <a:rPr lang="en-US" dirty="0" smtClean="0">
                <a:latin typeface="Arial Narrow" pitchFamily="34" charset="0"/>
              </a:rPr>
              <a:t>on </a:t>
            </a:r>
            <a:r>
              <a:rPr lang="en-US" dirty="0">
                <a:latin typeface="Arial Narrow" pitchFamily="34" charset="0"/>
              </a:rPr>
              <a:t>the Proof of Publication.</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812" y="565368"/>
            <a:ext cx="4873925" cy="496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71" y="181959"/>
            <a:ext cx="3881887" cy="1077218"/>
          </a:xfrm>
          <a:prstGeom prst="rect">
            <a:avLst/>
          </a:prstGeom>
          <a:noFill/>
        </p:spPr>
        <p:txBody>
          <a:bodyPr wrap="square" rtlCol="0">
            <a:spAutoFit/>
          </a:bodyPr>
          <a:lstStyle/>
          <a:p>
            <a:pPr algn="ctr"/>
            <a:r>
              <a:rPr lang="en-US" sz="2400" dirty="0" smtClean="0">
                <a:latin typeface="Arial Narrow" pitchFamily="34" charset="0"/>
              </a:rPr>
              <a:t>Public Notice</a:t>
            </a:r>
          </a:p>
          <a:p>
            <a:pPr algn="ctr"/>
            <a:r>
              <a:rPr lang="en-US" sz="1600" dirty="0" smtClean="0">
                <a:latin typeface="Arial Narrow" pitchFamily="34" charset="0"/>
              </a:rPr>
              <a:t>(SWD Well Associated with Salt Cavern Projects)</a:t>
            </a:r>
          </a:p>
          <a:p>
            <a:pPr algn="ctr"/>
            <a:r>
              <a:rPr lang="en-US" sz="2400" b="1" dirty="0" smtClean="0">
                <a:latin typeface="Arial Narrow" pitchFamily="34" charset="0"/>
              </a:rPr>
              <a:t>(Attachment 1)</a:t>
            </a:r>
            <a:endParaRPr lang="en-US" sz="2400" dirty="0" smtClean="0">
              <a:latin typeface="Arial Narrow" pitchFamily="34" charset="0"/>
            </a:endParaRPr>
          </a:p>
        </p:txBody>
      </p:sp>
      <p:sp>
        <p:nvSpPr>
          <p:cNvPr id="2" name="Rectangle 1"/>
          <p:cNvSpPr/>
          <p:nvPr/>
        </p:nvSpPr>
        <p:spPr>
          <a:xfrm>
            <a:off x="0" y="1383407"/>
            <a:ext cx="4187952" cy="1754326"/>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If the proposed SWD well is associated with any type of SALT CAVERN PROJECT, then the applicant must publish a notice that an application has been filed with the Office of Conservation within </a:t>
            </a:r>
            <a:r>
              <a:rPr lang="en-US" b="1" dirty="0">
                <a:latin typeface="Arial Narrow" pitchFamily="34" charset="0"/>
              </a:rPr>
              <a:t>30 days</a:t>
            </a:r>
            <a:r>
              <a:rPr lang="en-US" dirty="0">
                <a:latin typeface="Arial Narrow" pitchFamily="34" charset="0"/>
              </a:rPr>
              <a:t> of the receipt of the Initial Application Review letter. </a:t>
            </a:r>
          </a:p>
        </p:txBody>
      </p:sp>
      <p:sp>
        <p:nvSpPr>
          <p:cNvPr id="4" name="Rectangle 3"/>
          <p:cNvSpPr/>
          <p:nvPr/>
        </p:nvSpPr>
        <p:spPr>
          <a:xfrm>
            <a:off x="-32263" y="3325366"/>
            <a:ext cx="4187952" cy="1477328"/>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The notice must be published one time in the legal advertisement section of the official state journal, </a:t>
            </a:r>
            <a:r>
              <a:rPr lang="en-US" i="1" dirty="0">
                <a:latin typeface="Arial Narrow" pitchFamily="34" charset="0"/>
              </a:rPr>
              <a:t>The Advocate </a:t>
            </a:r>
            <a:r>
              <a:rPr lang="en-US" dirty="0">
                <a:latin typeface="Arial Narrow" pitchFamily="34" charset="0"/>
              </a:rPr>
              <a:t>(in Baton Rouge), and the official journal of the parish in which the proposed activity is to  occur</a:t>
            </a:r>
            <a:r>
              <a:rPr lang="en-US" dirty="0" smtClean="0">
                <a:latin typeface="Arial Narrow" pitchFamily="34" charset="0"/>
              </a:rPr>
              <a:t>.</a:t>
            </a:r>
            <a:endParaRPr lang="en-US" dirty="0">
              <a:latin typeface="Arial Narrow" pitchFamily="34" charset="0"/>
            </a:endParaRPr>
          </a:p>
        </p:txBody>
      </p:sp>
      <p:sp>
        <p:nvSpPr>
          <p:cNvPr id="5" name="Rectangle 4"/>
          <p:cNvSpPr/>
          <p:nvPr/>
        </p:nvSpPr>
        <p:spPr>
          <a:xfrm>
            <a:off x="-32263" y="4990328"/>
            <a:ext cx="4187952" cy="646331"/>
          </a:xfrm>
          <a:prstGeom prst="rect">
            <a:avLst/>
          </a:prstGeom>
        </p:spPr>
        <p:txBody>
          <a:bodyPr wrap="square">
            <a:spAutoFit/>
          </a:bodyPr>
          <a:lstStyle/>
          <a:p>
            <a:pPr marL="285750" indent="-285750" algn="just">
              <a:buFont typeface="Arial" pitchFamily="34" charset="0"/>
              <a:buChar char="•"/>
            </a:pPr>
            <a:r>
              <a:rPr lang="en-US" dirty="0" smtClean="0">
                <a:latin typeface="Arial Narrow" pitchFamily="34" charset="0"/>
              </a:rPr>
              <a:t>The Operator </a:t>
            </a:r>
            <a:r>
              <a:rPr lang="en-US" dirty="0">
                <a:latin typeface="Arial Narrow" pitchFamily="34" charset="0"/>
              </a:rPr>
              <a:t>will be billed by each journal for the publication.</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669" y="181958"/>
            <a:ext cx="5018332" cy="64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8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3999" cy="707886"/>
          </a:xfrm>
          <a:prstGeom prst="rect">
            <a:avLst/>
          </a:prstGeom>
          <a:noFill/>
        </p:spPr>
        <p:txBody>
          <a:bodyPr wrap="square" rtlCol="0">
            <a:spAutoFit/>
          </a:bodyPr>
          <a:lstStyle/>
          <a:p>
            <a:pPr algn="ctr"/>
            <a:r>
              <a:rPr lang="en-US" sz="2000" dirty="0" smtClean="0">
                <a:latin typeface="Arial Narrow" pitchFamily="34" charset="0"/>
              </a:rPr>
              <a:t>The notarized </a:t>
            </a:r>
            <a:r>
              <a:rPr lang="en-US" sz="2000" dirty="0">
                <a:latin typeface="Arial Narrow" pitchFamily="34" charset="0"/>
              </a:rPr>
              <a:t>Proof of </a:t>
            </a:r>
            <a:r>
              <a:rPr lang="en-US" sz="2000" dirty="0" smtClean="0">
                <a:latin typeface="Arial Narrow" pitchFamily="34" charset="0"/>
              </a:rPr>
              <a:t>Publication sent to the Operator must </a:t>
            </a:r>
            <a:r>
              <a:rPr lang="en-US" sz="2000" dirty="0">
                <a:latin typeface="Arial Narrow" pitchFamily="34" charset="0"/>
              </a:rPr>
              <a:t>be labeled, </a:t>
            </a:r>
            <a:r>
              <a:rPr lang="en-US" sz="2000" b="1" dirty="0" smtClean="0">
                <a:latin typeface="Arial Narrow" pitchFamily="34" charset="0"/>
              </a:rPr>
              <a:t>Attachment 1</a:t>
            </a:r>
            <a:r>
              <a:rPr lang="en-US" sz="2000" dirty="0" smtClean="0">
                <a:latin typeface="Arial Narrow" pitchFamily="34" charset="0"/>
              </a:rPr>
              <a:t>,</a:t>
            </a:r>
            <a:r>
              <a:rPr lang="en-US" sz="2000" b="1" dirty="0" smtClean="0">
                <a:latin typeface="Arial Narrow" pitchFamily="34" charset="0"/>
              </a:rPr>
              <a:t> </a:t>
            </a:r>
            <a:r>
              <a:rPr lang="en-US" sz="2000" dirty="0">
                <a:latin typeface="Arial Narrow" pitchFamily="34" charset="0"/>
              </a:rPr>
              <a:t>and </a:t>
            </a:r>
            <a:r>
              <a:rPr lang="en-US" sz="2000" dirty="0" smtClean="0">
                <a:latin typeface="Arial Narrow" pitchFamily="34" charset="0"/>
              </a:rPr>
              <a:t>must be submitted to the Injection and Mining Division (IMD) upon receipt by the Applicant.</a:t>
            </a:r>
            <a:endParaRPr lang="en-US" sz="2000" dirty="0">
              <a:latin typeface="Arial Narrow"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9849" y="926276"/>
            <a:ext cx="2743200" cy="52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849" y="5980121"/>
            <a:ext cx="2743200" cy="63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821" y="641121"/>
            <a:ext cx="4812391" cy="622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uble Bracket 8"/>
          <p:cNvSpPr/>
          <p:nvPr/>
        </p:nvSpPr>
        <p:spPr>
          <a:xfrm>
            <a:off x="4865666" y="690444"/>
            <a:ext cx="825500" cy="140245"/>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Double Bracket 9"/>
          <p:cNvSpPr/>
          <p:nvPr/>
        </p:nvSpPr>
        <p:spPr>
          <a:xfrm>
            <a:off x="4929166" y="6630701"/>
            <a:ext cx="565150" cy="140245"/>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6169849" y="1494169"/>
            <a:ext cx="2743200" cy="1754326"/>
          </a:xfrm>
          <a:prstGeom prst="rect">
            <a:avLst/>
          </a:prstGeom>
        </p:spPr>
        <p:txBody>
          <a:bodyPr wrap="square">
            <a:spAutoFit/>
          </a:bodyPr>
          <a:lstStyle/>
          <a:p>
            <a:pPr algn="just"/>
            <a:r>
              <a:rPr lang="en-US" dirty="0" smtClean="0">
                <a:latin typeface="Arial Narrow" pitchFamily="34" charset="0"/>
              </a:rPr>
              <a:t>The </a:t>
            </a:r>
            <a:r>
              <a:rPr lang="en-US" b="1" dirty="0">
                <a:latin typeface="Arial Narrow" pitchFamily="34" charset="0"/>
              </a:rPr>
              <a:t>Application number </a:t>
            </a:r>
            <a:r>
              <a:rPr lang="en-US" dirty="0">
                <a:latin typeface="Arial Narrow" pitchFamily="34" charset="0"/>
              </a:rPr>
              <a:t>should be written on the upper right corner of each page of any revisions </a:t>
            </a:r>
            <a:r>
              <a:rPr lang="en-US" dirty="0" smtClean="0">
                <a:latin typeface="Arial Narrow" pitchFamily="34" charset="0"/>
              </a:rPr>
              <a:t>or submittals.</a:t>
            </a:r>
            <a:endParaRPr lang="en-US" dirty="0">
              <a:latin typeface="Arial Narrow" pitchFamily="34" charset="0"/>
            </a:endParaRPr>
          </a:p>
        </p:txBody>
      </p:sp>
      <p:sp>
        <p:nvSpPr>
          <p:cNvPr id="17" name="Rectangle 16"/>
          <p:cNvSpPr/>
          <p:nvPr/>
        </p:nvSpPr>
        <p:spPr>
          <a:xfrm>
            <a:off x="6169849" y="4579442"/>
            <a:ext cx="2743200" cy="1754326"/>
          </a:xfrm>
          <a:prstGeom prst="rect">
            <a:avLst/>
          </a:prstGeom>
        </p:spPr>
        <p:txBody>
          <a:bodyPr wrap="square">
            <a:spAutoFit/>
          </a:bodyPr>
          <a:lstStyle/>
          <a:p>
            <a:pPr algn="just"/>
            <a:r>
              <a:rPr lang="en-US" dirty="0" smtClean="0">
                <a:latin typeface="Arial Narrow" pitchFamily="34" charset="0"/>
              </a:rPr>
              <a:t>The </a:t>
            </a:r>
            <a:r>
              <a:rPr lang="en-US" b="1" dirty="0" smtClean="0">
                <a:latin typeface="Arial Narrow" pitchFamily="34" charset="0"/>
              </a:rPr>
              <a:t>Attachment number </a:t>
            </a:r>
            <a:r>
              <a:rPr lang="en-US" dirty="0" smtClean="0">
                <a:latin typeface="Arial Narrow" pitchFamily="34" charset="0"/>
              </a:rPr>
              <a:t>should be written on the lower right corner of each page of any revisions or submittals.</a:t>
            </a:r>
            <a:endParaRPr lang="en-US" dirty="0">
              <a:latin typeface="Arial Narrow" pitchFamily="34" charset="0"/>
            </a:endParaRPr>
          </a:p>
        </p:txBody>
      </p:sp>
      <p:cxnSp>
        <p:nvCxnSpPr>
          <p:cNvPr id="18" name="Straight Arrow Connector 17"/>
          <p:cNvCxnSpPr>
            <a:endCxn id="6146" idx="1"/>
          </p:cNvCxnSpPr>
          <p:nvPr/>
        </p:nvCxnSpPr>
        <p:spPr>
          <a:xfrm>
            <a:off x="5691166" y="735713"/>
            <a:ext cx="478683" cy="452124"/>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6147" idx="1"/>
          </p:cNvCxnSpPr>
          <p:nvPr/>
        </p:nvCxnSpPr>
        <p:spPr>
          <a:xfrm flipV="1">
            <a:off x="5737922" y="6295950"/>
            <a:ext cx="431927" cy="43894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072" y="1"/>
            <a:ext cx="2120140" cy="686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65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14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63" y="960193"/>
            <a:ext cx="4916195" cy="1477328"/>
          </a:xfrm>
          <a:prstGeom prst="rect">
            <a:avLst/>
          </a:prstGeom>
          <a:noFill/>
        </p:spPr>
        <p:txBody>
          <a:bodyPr wrap="square" rtlCol="0">
            <a:spAutoFit/>
          </a:bodyPr>
          <a:lstStyle/>
          <a:p>
            <a:pPr marL="285750" indent="-285750" algn="just">
              <a:buFont typeface="Arial" pitchFamily="34" charset="0"/>
              <a:buChar char="•"/>
            </a:pPr>
            <a:r>
              <a:rPr lang="en-US" dirty="0">
                <a:latin typeface="Arial Narrow" pitchFamily="34" charset="0"/>
              </a:rPr>
              <a:t>The IMD has issued an Intra-Office Policy Statement, Policy No. IMD-GS-10 (Policy), regarding Location </a:t>
            </a:r>
            <a:r>
              <a:rPr lang="en-US" dirty="0" smtClean="0">
                <a:latin typeface="Arial Narrow" pitchFamily="34" charset="0"/>
              </a:rPr>
              <a:t>Plat Requirements</a:t>
            </a:r>
            <a:r>
              <a:rPr lang="en-US" dirty="0">
                <a:latin typeface="Arial Narrow" pitchFamily="34" charset="0"/>
              </a:rPr>
              <a:t>. All location plats submitted with this Application must meet the requirements of the Policy</a:t>
            </a:r>
            <a:r>
              <a:rPr lang="en-US" dirty="0" smtClean="0">
                <a:latin typeface="Arial Narrow" pitchFamily="34" charset="0"/>
              </a:rPr>
              <a:t>.</a:t>
            </a:r>
          </a:p>
        </p:txBody>
      </p:sp>
      <p:sp>
        <p:nvSpPr>
          <p:cNvPr id="20" name="Rectangle 19"/>
          <p:cNvSpPr/>
          <p:nvPr/>
        </p:nvSpPr>
        <p:spPr>
          <a:xfrm>
            <a:off x="1402715" y="92911"/>
            <a:ext cx="1951175" cy="830997"/>
          </a:xfrm>
          <a:prstGeom prst="rect">
            <a:avLst/>
          </a:prstGeom>
        </p:spPr>
        <p:txBody>
          <a:bodyPr wrap="none">
            <a:spAutoFit/>
          </a:bodyPr>
          <a:lstStyle/>
          <a:p>
            <a:pPr algn="ctr"/>
            <a:r>
              <a:rPr lang="en-US" sz="2400" dirty="0" smtClean="0">
                <a:latin typeface="Arial Narrow" pitchFamily="34" charset="0"/>
              </a:rPr>
              <a:t>Location Plat</a:t>
            </a:r>
          </a:p>
          <a:p>
            <a:pPr algn="ctr"/>
            <a:r>
              <a:rPr lang="en-US" sz="2400" b="1" dirty="0" smtClean="0">
                <a:latin typeface="Arial Narrow" pitchFamily="34" charset="0"/>
              </a:rPr>
              <a:t>(Attachment 2)</a:t>
            </a:r>
            <a:endParaRPr lang="en-US" sz="2400" dirty="0">
              <a:latin typeface="Arial Narrow" pitchFamily="34" charset="0"/>
            </a:endParaRPr>
          </a:p>
        </p:txBody>
      </p:sp>
      <p:sp>
        <p:nvSpPr>
          <p:cNvPr id="5" name="Rectangle 4"/>
          <p:cNvSpPr/>
          <p:nvPr/>
        </p:nvSpPr>
        <p:spPr>
          <a:xfrm>
            <a:off x="-1" y="2494126"/>
            <a:ext cx="4916195" cy="2031325"/>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The Policy can be downloaded from the DNR </a:t>
            </a:r>
            <a:r>
              <a:rPr lang="en-US" dirty="0" smtClean="0">
                <a:latin typeface="Arial Narrow" pitchFamily="34" charset="0"/>
              </a:rPr>
              <a:t>website: Go to </a:t>
            </a:r>
            <a:r>
              <a:rPr lang="en-US" b="1" dirty="0" smtClean="0">
                <a:solidFill>
                  <a:srgbClr val="FF0000"/>
                </a:solidFill>
                <a:latin typeface="Arial Narrow" pitchFamily="34" charset="0"/>
                <a:hlinkClick r:id="rId2"/>
              </a:rPr>
              <a:t>www.dnr.louisiana.gov</a:t>
            </a:r>
            <a:r>
              <a:rPr lang="en-US" dirty="0" smtClean="0">
                <a:solidFill>
                  <a:srgbClr val="FF0000"/>
                </a:solidFill>
                <a:latin typeface="Arial Narrow" pitchFamily="34" charset="0"/>
              </a:rPr>
              <a:t>, click on the </a:t>
            </a:r>
            <a:r>
              <a:rPr lang="en-US" b="1" i="1" dirty="0" smtClean="0">
                <a:solidFill>
                  <a:srgbClr val="FF0000"/>
                </a:solidFill>
                <a:latin typeface="Arial Narrow" pitchFamily="34" charset="0"/>
              </a:rPr>
              <a:t>Conservation</a:t>
            </a:r>
            <a:r>
              <a:rPr lang="en-US" dirty="0" smtClean="0">
                <a:solidFill>
                  <a:srgbClr val="FF0000"/>
                </a:solidFill>
                <a:latin typeface="Arial Narrow" pitchFamily="34" charset="0"/>
              </a:rPr>
              <a:t> tab at the top of the page </a:t>
            </a:r>
            <a:r>
              <a:rPr lang="en-US" b="1" i="1" dirty="0" smtClean="0">
                <a:solidFill>
                  <a:srgbClr val="FF0000"/>
                </a:solidFill>
                <a:latin typeface="Arial Narrow" pitchFamily="34" charset="0"/>
              </a:rPr>
              <a:t>&gt;&gt; </a:t>
            </a:r>
            <a:r>
              <a:rPr lang="en-US" dirty="0">
                <a:solidFill>
                  <a:srgbClr val="FF0000"/>
                </a:solidFill>
                <a:latin typeface="Arial Narrow" pitchFamily="34" charset="0"/>
              </a:rPr>
              <a:t>click on </a:t>
            </a:r>
            <a:r>
              <a:rPr lang="en-US" b="1" i="1" dirty="0" smtClean="0">
                <a:solidFill>
                  <a:srgbClr val="FF0000"/>
                </a:solidFill>
                <a:latin typeface="Arial Narrow" pitchFamily="34" charset="0"/>
              </a:rPr>
              <a:t>Injection and Mining </a:t>
            </a:r>
            <a:r>
              <a:rPr lang="en-US" dirty="0" smtClean="0">
                <a:solidFill>
                  <a:srgbClr val="FF0000"/>
                </a:solidFill>
                <a:latin typeface="Arial Narrow" pitchFamily="34" charset="0"/>
              </a:rPr>
              <a:t>(under </a:t>
            </a:r>
            <a:r>
              <a:rPr lang="en-US" i="1" dirty="0" smtClean="0">
                <a:solidFill>
                  <a:srgbClr val="FF0000"/>
                </a:solidFill>
                <a:latin typeface="Arial Narrow" pitchFamily="34" charset="0"/>
              </a:rPr>
              <a:t>Divisions</a:t>
            </a:r>
            <a:r>
              <a:rPr lang="en-US" dirty="0" smtClean="0">
                <a:solidFill>
                  <a:srgbClr val="FF0000"/>
                </a:solidFill>
                <a:latin typeface="Arial Narrow" pitchFamily="34" charset="0"/>
              </a:rPr>
              <a:t> at the bottom of the page) </a:t>
            </a:r>
            <a:r>
              <a:rPr lang="en-US" b="1" i="1" dirty="0" smtClean="0">
                <a:solidFill>
                  <a:srgbClr val="FF0000"/>
                </a:solidFill>
                <a:latin typeface="Arial Narrow" pitchFamily="34" charset="0"/>
              </a:rPr>
              <a:t>&gt;&gt; </a:t>
            </a:r>
            <a:r>
              <a:rPr lang="en-US" dirty="0">
                <a:solidFill>
                  <a:srgbClr val="FF0000"/>
                </a:solidFill>
                <a:latin typeface="Arial Narrow" pitchFamily="34" charset="0"/>
              </a:rPr>
              <a:t>click </a:t>
            </a:r>
            <a:r>
              <a:rPr lang="en-US" dirty="0" smtClean="0">
                <a:solidFill>
                  <a:srgbClr val="FF0000"/>
                </a:solidFill>
                <a:latin typeface="Arial Narrow" pitchFamily="34" charset="0"/>
              </a:rPr>
              <a:t>on </a:t>
            </a:r>
            <a:r>
              <a:rPr lang="en-US" b="1" i="1" dirty="0" smtClean="0">
                <a:solidFill>
                  <a:srgbClr val="FF0000"/>
                </a:solidFill>
                <a:latin typeface="Arial Narrow" pitchFamily="34" charset="0"/>
              </a:rPr>
              <a:t>IMD-GS-10 </a:t>
            </a:r>
            <a:r>
              <a:rPr lang="en-US" i="1" dirty="0" smtClean="0">
                <a:solidFill>
                  <a:srgbClr val="FF0000"/>
                </a:solidFill>
                <a:latin typeface="Arial Narrow" pitchFamily="34" charset="0"/>
              </a:rPr>
              <a:t>(</a:t>
            </a:r>
            <a:r>
              <a:rPr lang="en-US" dirty="0" smtClean="0">
                <a:solidFill>
                  <a:srgbClr val="FF0000"/>
                </a:solidFill>
                <a:latin typeface="Arial Narrow" pitchFamily="34" charset="0"/>
              </a:rPr>
              <a:t>under the </a:t>
            </a:r>
            <a:r>
              <a:rPr lang="en-US" i="1" dirty="0" smtClean="0">
                <a:solidFill>
                  <a:srgbClr val="FF0000"/>
                </a:solidFill>
                <a:latin typeface="Arial Narrow" pitchFamily="34" charset="0"/>
              </a:rPr>
              <a:t>Injection and Mining Policy Statements </a:t>
            </a:r>
            <a:r>
              <a:rPr lang="en-US" dirty="0" smtClean="0">
                <a:solidFill>
                  <a:srgbClr val="FF0000"/>
                </a:solidFill>
                <a:latin typeface="Arial Narrow" pitchFamily="34" charset="0"/>
              </a:rPr>
              <a:t>tab at the bottom of the page).</a:t>
            </a:r>
            <a:endParaRPr lang="en-US" sz="1400" dirty="0">
              <a:solidFill>
                <a:srgbClr val="FF0000"/>
              </a:solidFill>
              <a:latin typeface="Arial Narrow" pitchFamily="34" charset="0"/>
            </a:endParaRPr>
          </a:p>
        </p:txBody>
      </p:sp>
      <p:sp>
        <p:nvSpPr>
          <p:cNvPr id="6" name="Rectangle 5"/>
          <p:cNvSpPr/>
          <p:nvPr/>
        </p:nvSpPr>
        <p:spPr>
          <a:xfrm>
            <a:off x="863" y="5561992"/>
            <a:ext cx="4916195" cy="1200329"/>
          </a:xfrm>
          <a:prstGeom prst="rect">
            <a:avLst/>
          </a:prstGeom>
        </p:spPr>
        <p:txBody>
          <a:bodyPr wrap="square">
            <a:spAutoFit/>
          </a:bodyPr>
          <a:lstStyle/>
          <a:p>
            <a:pPr marL="285750" indent="-285750" algn="just">
              <a:buFont typeface="Arial" pitchFamily="34" charset="0"/>
              <a:buChar char="•"/>
            </a:pPr>
            <a:r>
              <a:rPr lang="en-US" dirty="0">
                <a:latin typeface="Arial Narrow" pitchFamily="34" charset="0"/>
              </a:rPr>
              <a:t>The Location </a:t>
            </a:r>
            <a:r>
              <a:rPr lang="en-US" dirty="0" smtClean="0">
                <a:latin typeface="Arial Narrow" pitchFamily="34" charset="0"/>
              </a:rPr>
              <a:t>Plat, </a:t>
            </a:r>
            <a:r>
              <a:rPr lang="en-US" b="1" dirty="0" smtClean="0">
                <a:latin typeface="Arial Narrow" pitchFamily="34" charset="0"/>
              </a:rPr>
              <a:t>Attachment 2</a:t>
            </a:r>
            <a:r>
              <a:rPr lang="en-US" dirty="0" smtClean="0">
                <a:latin typeface="Arial Narrow" pitchFamily="34" charset="0"/>
              </a:rPr>
              <a:t> </a:t>
            </a:r>
            <a:r>
              <a:rPr lang="en-US" dirty="0">
                <a:latin typeface="Arial Narrow" pitchFamily="34" charset="0"/>
              </a:rPr>
              <a:t>and the Area of Review </a:t>
            </a:r>
            <a:r>
              <a:rPr lang="en-US" dirty="0" smtClean="0">
                <a:latin typeface="Arial Narrow" pitchFamily="34" charset="0"/>
              </a:rPr>
              <a:t>Map, </a:t>
            </a:r>
            <a:r>
              <a:rPr lang="en-US" b="1" dirty="0" smtClean="0">
                <a:latin typeface="Arial Narrow" pitchFamily="34" charset="0"/>
              </a:rPr>
              <a:t>Attachment 6A </a:t>
            </a:r>
            <a:r>
              <a:rPr lang="en-US" dirty="0">
                <a:latin typeface="Arial Narrow" pitchFamily="34" charset="0"/>
              </a:rPr>
              <a:t>can be combined and submitted as one document if the scale is such that all wells are clearly labeled and legible.</a:t>
            </a:r>
          </a:p>
        </p:txBody>
      </p:sp>
      <p:sp>
        <p:nvSpPr>
          <p:cNvPr id="3" name="TextBox 2"/>
          <p:cNvSpPr txBox="1"/>
          <p:nvPr/>
        </p:nvSpPr>
        <p:spPr>
          <a:xfrm>
            <a:off x="6519863" y="73179"/>
            <a:ext cx="1535500" cy="246221"/>
          </a:xfrm>
          <a:prstGeom prst="rect">
            <a:avLst/>
          </a:prstGeom>
          <a:noFill/>
        </p:spPr>
        <p:txBody>
          <a:bodyPr wrap="square" rtlCol="0">
            <a:spAutoFit/>
          </a:bodyPr>
          <a:lstStyle/>
          <a:p>
            <a:r>
              <a:rPr lang="en-US" sz="1000" dirty="0" smtClean="0"/>
              <a:t>As Drilled Location Plat</a:t>
            </a:r>
            <a:endParaRPr lang="en-US" sz="1000" dirty="0"/>
          </a:p>
        </p:txBody>
      </p:sp>
      <p:sp>
        <p:nvSpPr>
          <p:cNvPr id="11" name="TextBox 10"/>
          <p:cNvSpPr txBox="1"/>
          <p:nvPr/>
        </p:nvSpPr>
        <p:spPr>
          <a:xfrm>
            <a:off x="863" y="4582056"/>
            <a:ext cx="4916195" cy="923330"/>
          </a:xfrm>
          <a:prstGeom prst="rect">
            <a:avLst/>
          </a:prstGeom>
          <a:noFill/>
        </p:spPr>
        <p:txBody>
          <a:bodyPr wrap="square" rtlCol="0">
            <a:spAutoFit/>
          </a:bodyPr>
          <a:lstStyle/>
          <a:p>
            <a:pPr marL="285750" indent="-285750" algn="just">
              <a:buFont typeface="Arial" pitchFamily="34" charset="0"/>
              <a:buChar char="•"/>
            </a:pPr>
            <a:r>
              <a:rPr lang="en-US" dirty="0" smtClean="0">
                <a:latin typeface="Arial Narrow" pitchFamily="34" charset="0"/>
              </a:rPr>
              <a:t>The certified Location Plat must </a:t>
            </a:r>
            <a:r>
              <a:rPr lang="en-US" dirty="0">
                <a:latin typeface="Arial Narrow" pitchFamily="34" charset="0"/>
              </a:rPr>
              <a:t>be labeled, </a:t>
            </a:r>
            <a:r>
              <a:rPr lang="en-US" b="1" dirty="0" smtClean="0">
                <a:latin typeface="Arial Narrow" pitchFamily="34" charset="0"/>
              </a:rPr>
              <a:t>Attachment 2</a:t>
            </a:r>
            <a:r>
              <a:rPr lang="en-US" dirty="0" smtClean="0">
                <a:latin typeface="Arial Narrow" pitchFamily="34" charset="0"/>
              </a:rPr>
              <a:t>, </a:t>
            </a:r>
            <a:r>
              <a:rPr lang="en-US" dirty="0">
                <a:latin typeface="Arial Narrow" pitchFamily="34" charset="0"/>
              </a:rPr>
              <a:t>and included as part of the Application.</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7488" y="-28672"/>
            <a:ext cx="4096512" cy="688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257152" y="6639211"/>
            <a:ext cx="1047783" cy="246221"/>
          </a:xfrm>
          <a:prstGeom prst="rect">
            <a:avLst/>
          </a:prstGeom>
          <a:solidFill>
            <a:srgbClr val="00FF00"/>
          </a:solidFill>
        </p:spPr>
        <p:txBody>
          <a:bodyPr wrap="square" rtlCol="0">
            <a:spAutoFit/>
          </a:bodyPr>
          <a:lstStyle/>
          <a:p>
            <a:r>
              <a:rPr lang="en-US" sz="1000" dirty="0"/>
              <a:t>Attachment</a:t>
            </a:r>
            <a:r>
              <a:rPr lang="en-US" sz="1000" dirty="0" smtClean="0"/>
              <a:t> 2</a:t>
            </a:r>
            <a:endParaRPr lang="en-US" sz="1000" dirty="0"/>
          </a:p>
        </p:txBody>
      </p:sp>
    </p:spTree>
    <p:extLst>
      <p:ext uri="{BB962C8B-B14F-4D97-AF65-F5344CB8AC3E}">
        <p14:creationId xmlns:p14="http://schemas.microsoft.com/office/powerpoint/2010/main" val="407721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25" y="-28672"/>
            <a:ext cx="4096512" cy="688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 y="107076"/>
            <a:ext cx="5080894" cy="1200329"/>
          </a:xfrm>
          <a:prstGeom prst="rect">
            <a:avLst/>
          </a:prstGeom>
          <a:noFill/>
        </p:spPr>
        <p:txBody>
          <a:bodyPr wrap="square" rtlCol="0">
            <a:spAutoFit/>
          </a:bodyPr>
          <a:lstStyle/>
          <a:p>
            <a:pPr algn="just"/>
            <a:r>
              <a:rPr lang="en-US" sz="2400" dirty="0" smtClean="0">
                <a:latin typeface="Arial Narrow" pitchFamily="34" charset="0"/>
              </a:rPr>
              <a:t>Items </a:t>
            </a:r>
            <a:r>
              <a:rPr lang="en-US" sz="2400" b="1" dirty="0" smtClean="0">
                <a:latin typeface="Arial Narrow" pitchFamily="34" charset="0"/>
              </a:rPr>
              <a:t>13-22</a:t>
            </a:r>
            <a:r>
              <a:rPr lang="en-US" sz="2400" dirty="0" smtClean="0">
                <a:latin typeface="Arial Narrow" pitchFamily="34" charset="0"/>
              </a:rPr>
              <a:t> of the Application should be completed using the Location Plat and current well location information.</a:t>
            </a:r>
          </a:p>
        </p:txBody>
      </p:sp>
      <p:pic>
        <p:nvPicPr>
          <p:cNvPr id="2" name="Picture 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2628100"/>
            <a:ext cx="5080896" cy="2165782"/>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6496244" y="118616"/>
            <a:ext cx="1535500" cy="246221"/>
          </a:xfrm>
          <a:prstGeom prst="rect">
            <a:avLst/>
          </a:prstGeom>
          <a:noFill/>
        </p:spPr>
        <p:txBody>
          <a:bodyPr wrap="square" rtlCol="0">
            <a:spAutoFit/>
          </a:bodyPr>
          <a:lstStyle/>
          <a:p>
            <a:r>
              <a:rPr lang="en-US" sz="1000" dirty="0" smtClean="0"/>
              <a:t>As Drilled Location Plat</a:t>
            </a:r>
            <a:endParaRPr lang="en-US" sz="1000" dirty="0"/>
          </a:p>
        </p:txBody>
      </p:sp>
      <p:cxnSp>
        <p:nvCxnSpPr>
          <p:cNvPr id="16" name="Straight Arrow Connector 15"/>
          <p:cNvCxnSpPr>
            <a:stCxn id="2" idx="2"/>
            <a:endCxn id="22" idx="1"/>
          </p:cNvCxnSpPr>
          <p:nvPr/>
        </p:nvCxnSpPr>
        <p:spPr>
          <a:xfrm>
            <a:off x="2540451" y="4793882"/>
            <a:ext cx="2675286" cy="892733"/>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235016" y="6629145"/>
            <a:ext cx="1047783" cy="246221"/>
          </a:xfrm>
          <a:prstGeom prst="rect">
            <a:avLst/>
          </a:prstGeom>
          <a:solidFill>
            <a:srgbClr val="00FF00"/>
          </a:solidFill>
        </p:spPr>
        <p:txBody>
          <a:bodyPr wrap="square" rtlCol="0">
            <a:spAutoFit/>
          </a:bodyPr>
          <a:lstStyle/>
          <a:p>
            <a:r>
              <a:rPr lang="en-US" sz="1000" dirty="0" smtClean="0"/>
              <a:t>Attachment 2</a:t>
            </a:r>
            <a:endParaRPr lang="en-US" sz="1000" dirty="0"/>
          </a:p>
        </p:txBody>
      </p:sp>
      <p:sp>
        <p:nvSpPr>
          <p:cNvPr id="4" name="Double Bracket 3"/>
          <p:cNvSpPr/>
          <p:nvPr/>
        </p:nvSpPr>
        <p:spPr>
          <a:xfrm>
            <a:off x="3736133" y="2967593"/>
            <a:ext cx="1206739" cy="140245"/>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uble Bracket 14"/>
          <p:cNvSpPr/>
          <p:nvPr/>
        </p:nvSpPr>
        <p:spPr>
          <a:xfrm>
            <a:off x="3" y="3468041"/>
            <a:ext cx="3971923" cy="140245"/>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uble Bracket 16"/>
          <p:cNvSpPr/>
          <p:nvPr/>
        </p:nvSpPr>
        <p:spPr>
          <a:xfrm>
            <a:off x="0" y="3720340"/>
            <a:ext cx="5048225" cy="1073542"/>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ouble Bracket 17"/>
          <p:cNvSpPr/>
          <p:nvPr/>
        </p:nvSpPr>
        <p:spPr>
          <a:xfrm>
            <a:off x="5145268" y="4691436"/>
            <a:ext cx="2118726" cy="351684"/>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Double Bracket 21"/>
          <p:cNvSpPr/>
          <p:nvPr/>
        </p:nvSpPr>
        <p:spPr>
          <a:xfrm>
            <a:off x="5215737" y="5149851"/>
            <a:ext cx="1594495" cy="1073528"/>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3971926" y="3107838"/>
            <a:ext cx="2232705" cy="1583598"/>
            <a:chOff x="3971926" y="3107838"/>
            <a:chExt cx="2232705" cy="1583598"/>
          </a:xfrm>
        </p:grpSpPr>
        <p:cxnSp>
          <p:nvCxnSpPr>
            <p:cNvPr id="19" name="Straight Arrow Connector 18"/>
            <p:cNvCxnSpPr>
              <a:endCxn id="18" idx="0"/>
            </p:cNvCxnSpPr>
            <p:nvPr/>
          </p:nvCxnSpPr>
          <p:spPr>
            <a:xfrm>
              <a:off x="3971926" y="3490842"/>
              <a:ext cx="2232705" cy="1200594"/>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650828" y="3107838"/>
              <a:ext cx="494440" cy="105935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07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15" grpId="1" animBg="1"/>
      <p:bldP spid="17" grpId="0" animBg="1"/>
      <p:bldP spid="17" grpId="1" animBg="1"/>
      <p:bldP spid="18" grpId="0" animBg="1"/>
      <p:bldP spid="18" grpId="1"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1416845" y="27451"/>
            <a:ext cx="6310311" cy="6894195"/>
          </a:xfrm>
          <a:prstGeom prst="rect">
            <a:avLst/>
          </a:prstGeom>
        </p:spPr>
        <p:txBody>
          <a:bodyPr wrap="square">
            <a:spAutoFit/>
          </a:bodyPr>
          <a:lstStyle/>
          <a:p>
            <a:pPr algn="ctr"/>
            <a:r>
              <a:rPr lang="en-US" sz="3400" b="1" u="sng" dirty="0" smtClean="0">
                <a:latin typeface="Arial Narrow" pitchFamily="34" charset="0"/>
              </a:rPr>
              <a:t>Topics of Discussion</a:t>
            </a:r>
            <a:endParaRPr lang="en-US" sz="3400" b="1" u="sng" dirty="0">
              <a:latin typeface="Arial Narrow" pitchFamily="34" charset="0"/>
            </a:endParaRPr>
          </a:p>
          <a:p>
            <a:pPr algn="ctr"/>
            <a:endParaRPr lang="en-US" dirty="0" smtClean="0">
              <a:latin typeface="Arial Narrow" pitchFamily="34" charset="0"/>
            </a:endParaRPr>
          </a:p>
          <a:p>
            <a:pPr algn="ctr"/>
            <a:r>
              <a:rPr lang="en-US" sz="2600" b="1" dirty="0" smtClean="0">
                <a:latin typeface="Arial Narrow" pitchFamily="34" charset="0"/>
              </a:rPr>
              <a:t>Saltwater </a:t>
            </a:r>
            <a:r>
              <a:rPr lang="en-US" sz="2600" b="1" dirty="0">
                <a:latin typeface="Arial Narrow" pitchFamily="34" charset="0"/>
              </a:rPr>
              <a:t>Disposal </a:t>
            </a:r>
            <a:r>
              <a:rPr lang="en-US" sz="2600" b="1" dirty="0" smtClean="0">
                <a:latin typeface="Arial Narrow" pitchFamily="34" charset="0"/>
              </a:rPr>
              <a:t>Wells (Conversions)</a:t>
            </a:r>
            <a:endParaRPr lang="en-US" sz="2600" b="1" dirty="0">
              <a:latin typeface="Arial Narrow" pitchFamily="34" charset="0"/>
            </a:endParaRPr>
          </a:p>
          <a:p>
            <a:pPr algn="ctr"/>
            <a:r>
              <a:rPr lang="en-US" sz="2600" dirty="0">
                <a:latin typeface="Arial Narrow" pitchFamily="34" charset="0"/>
              </a:rPr>
              <a:t>Form UIC </a:t>
            </a:r>
            <a:r>
              <a:rPr lang="en-US" sz="2600" dirty="0" smtClean="0">
                <a:latin typeface="Arial Narrow" pitchFamily="34" charset="0"/>
              </a:rPr>
              <a:t>2-SWD Conversion</a:t>
            </a:r>
            <a:endParaRPr lang="en-US" sz="2600" dirty="0">
              <a:latin typeface="Arial Narrow" pitchFamily="34" charset="0"/>
            </a:endParaRPr>
          </a:p>
          <a:p>
            <a:pPr algn="ctr"/>
            <a:endParaRPr lang="en-US" sz="2600" dirty="0">
              <a:latin typeface="Arial Narrow" pitchFamily="34" charset="0"/>
            </a:endParaRPr>
          </a:p>
          <a:p>
            <a:pPr algn="ctr"/>
            <a:r>
              <a:rPr lang="en-US" sz="2600" b="1" dirty="0">
                <a:latin typeface="Arial Narrow" pitchFamily="34" charset="0"/>
              </a:rPr>
              <a:t>Enhanced Recovery (ER) Wells</a:t>
            </a:r>
          </a:p>
          <a:p>
            <a:pPr algn="ctr"/>
            <a:r>
              <a:rPr lang="en-US" sz="2600" dirty="0">
                <a:latin typeface="Arial Narrow" pitchFamily="34" charset="0"/>
              </a:rPr>
              <a:t>Form UIC 2-ER</a:t>
            </a:r>
          </a:p>
          <a:p>
            <a:pPr algn="ctr"/>
            <a:endParaRPr lang="en-US" sz="2600" dirty="0">
              <a:latin typeface="Arial Narrow" pitchFamily="34" charset="0"/>
            </a:endParaRPr>
          </a:p>
          <a:p>
            <a:pPr algn="ctr"/>
            <a:r>
              <a:rPr lang="en-US" sz="2600" b="1" dirty="0">
                <a:latin typeface="Arial Narrow" pitchFamily="34" charset="0"/>
              </a:rPr>
              <a:t>Annular Disposal Wells</a:t>
            </a:r>
          </a:p>
          <a:p>
            <a:pPr algn="ctr"/>
            <a:r>
              <a:rPr lang="en-US" sz="2600" dirty="0">
                <a:latin typeface="Arial Narrow" pitchFamily="34" charset="0"/>
              </a:rPr>
              <a:t>Form </a:t>
            </a:r>
            <a:r>
              <a:rPr lang="en-US" sz="2600" dirty="0" smtClean="0">
                <a:latin typeface="Arial Narrow" pitchFamily="34" charset="0"/>
              </a:rPr>
              <a:t>UIC-9</a:t>
            </a:r>
          </a:p>
          <a:p>
            <a:pPr algn="ctr">
              <a:buFont typeface="Wingdings" pitchFamily="2" charset="2"/>
              <a:buNone/>
            </a:pPr>
            <a:endParaRPr lang="en-US" sz="2600" b="1" dirty="0" smtClean="0">
              <a:latin typeface="Arial Narrow" pitchFamily="34" charset="0"/>
            </a:endParaRPr>
          </a:p>
          <a:p>
            <a:pPr algn="ctr">
              <a:buFont typeface="Wingdings" pitchFamily="2" charset="2"/>
              <a:buNone/>
            </a:pPr>
            <a:r>
              <a:rPr lang="en-US" sz="2600" b="1" dirty="0" smtClean="0">
                <a:latin typeface="Arial Narrow" pitchFamily="34" charset="0"/>
              </a:rPr>
              <a:t>Community Saltwater Disposal </a:t>
            </a:r>
            <a:r>
              <a:rPr lang="en-US" sz="2600" b="1" dirty="0">
                <a:latin typeface="Arial Narrow" pitchFamily="34" charset="0"/>
              </a:rPr>
              <a:t>Wells</a:t>
            </a:r>
          </a:p>
          <a:p>
            <a:pPr algn="ctr"/>
            <a:r>
              <a:rPr lang="en-US" sz="2600" dirty="0">
                <a:latin typeface="Arial Narrow" pitchFamily="34" charset="0"/>
              </a:rPr>
              <a:t>Form </a:t>
            </a:r>
            <a:r>
              <a:rPr lang="en-US" sz="2600" dirty="0" smtClean="0">
                <a:latin typeface="Arial Narrow" pitchFamily="34" charset="0"/>
              </a:rPr>
              <a:t>UIC-13</a:t>
            </a:r>
            <a:endParaRPr lang="en-US" sz="2600" dirty="0">
              <a:latin typeface="Arial Narrow" pitchFamily="34" charset="0"/>
            </a:endParaRPr>
          </a:p>
          <a:p>
            <a:pPr algn="ctr"/>
            <a:endParaRPr lang="en-US" sz="2600" dirty="0" smtClean="0">
              <a:latin typeface="Arial Narrow" pitchFamily="34" charset="0"/>
            </a:endParaRPr>
          </a:p>
          <a:p>
            <a:pPr algn="ctr"/>
            <a:r>
              <a:rPr lang="en-US" sz="2600" b="1" dirty="0" smtClean="0">
                <a:latin typeface="Arial Narrow" pitchFamily="34" charset="0"/>
              </a:rPr>
              <a:t>Commercial </a:t>
            </a:r>
            <a:r>
              <a:rPr lang="en-US" sz="2600" b="1" dirty="0">
                <a:latin typeface="Arial Narrow" pitchFamily="34" charset="0"/>
              </a:rPr>
              <a:t>Wells</a:t>
            </a:r>
          </a:p>
          <a:p>
            <a:pPr algn="ctr"/>
            <a:r>
              <a:rPr lang="en-US" sz="2600" dirty="0">
                <a:latin typeface="Arial Narrow" pitchFamily="34" charset="0"/>
              </a:rPr>
              <a:t>Form UIC-2 COM SWD</a:t>
            </a:r>
          </a:p>
          <a:p>
            <a:pPr algn="ctr"/>
            <a:endParaRPr lang="en-US" sz="2600" b="1" dirty="0" smtClean="0">
              <a:latin typeface="Arial Narrow" pitchFamily="34" charset="0"/>
            </a:endParaRPr>
          </a:p>
        </p:txBody>
      </p:sp>
    </p:spTree>
    <p:extLst>
      <p:ext uri="{BB962C8B-B14F-4D97-AF65-F5344CB8AC3E}">
        <p14:creationId xmlns:p14="http://schemas.microsoft.com/office/powerpoint/2010/main" val="3036664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4455"/>
          <a:stretch/>
        </p:blipFill>
        <p:spPr bwMode="auto">
          <a:xfrm>
            <a:off x="1353312" y="2004597"/>
            <a:ext cx="6437376" cy="485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27591"/>
            <a:ext cx="9048466" cy="461665"/>
          </a:xfrm>
          <a:prstGeom prst="rect">
            <a:avLst/>
          </a:prstGeom>
        </p:spPr>
        <p:txBody>
          <a:bodyPr wrap="square">
            <a:spAutoFit/>
          </a:bodyPr>
          <a:lstStyle/>
          <a:p>
            <a:pPr algn="ctr"/>
            <a:r>
              <a:rPr lang="en-US" sz="2400" b="1" dirty="0">
                <a:latin typeface="Arial Narrow" pitchFamily="34" charset="0"/>
              </a:rPr>
              <a:t>Attachment 3 </a:t>
            </a:r>
            <a:r>
              <a:rPr lang="en-US" sz="2400" dirty="0">
                <a:latin typeface="Arial Narrow" pitchFamily="34" charset="0"/>
              </a:rPr>
              <a:t>- Well History and Work Resume Reports (Form WH-1) </a:t>
            </a:r>
            <a:endParaRPr lang="en-US" sz="2400" dirty="0" smtClean="0">
              <a:latin typeface="Arial Narrow" pitchFamily="34" charset="0"/>
            </a:endParaRPr>
          </a:p>
        </p:txBody>
      </p:sp>
      <p:sp>
        <p:nvSpPr>
          <p:cNvPr id="4" name="Rectangle 3"/>
          <p:cNvSpPr/>
          <p:nvPr/>
        </p:nvSpPr>
        <p:spPr>
          <a:xfrm>
            <a:off x="-47768" y="750830"/>
            <a:ext cx="9143999" cy="1107996"/>
          </a:xfrm>
          <a:prstGeom prst="rect">
            <a:avLst/>
          </a:prstGeom>
        </p:spPr>
        <p:txBody>
          <a:bodyPr wrap="square">
            <a:spAutoFit/>
          </a:bodyPr>
          <a:lstStyle/>
          <a:p>
            <a:pPr marL="342900" indent="-342900" algn="just">
              <a:buFont typeface="Arial" pitchFamily="34" charset="0"/>
              <a:buChar char="•"/>
            </a:pPr>
            <a:r>
              <a:rPr lang="en-US" sz="2200" dirty="0">
                <a:latin typeface="Arial Narrow" pitchFamily="34" charset="0"/>
              </a:rPr>
              <a:t>A photocopy of each Well History and Work Resume Report (Form WH-1) that has previously been filed with the Office of Conservation for the well being </a:t>
            </a:r>
            <a:r>
              <a:rPr lang="en-US" sz="2200" dirty="0" smtClean="0">
                <a:latin typeface="Arial Narrow" pitchFamily="34" charset="0"/>
              </a:rPr>
              <a:t>converted must </a:t>
            </a:r>
            <a:r>
              <a:rPr lang="en-US" sz="2200" dirty="0">
                <a:latin typeface="Arial Narrow" pitchFamily="34" charset="0"/>
              </a:rPr>
              <a:t>be </a:t>
            </a:r>
            <a:r>
              <a:rPr lang="en-US" sz="2200" dirty="0" smtClean="0">
                <a:latin typeface="Arial Narrow" pitchFamily="34" charset="0"/>
              </a:rPr>
              <a:t>labeled, </a:t>
            </a:r>
            <a:r>
              <a:rPr lang="en-US" sz="2200" b="1" dirty="0" smtClean="0">
                <a:latin typeface="Arial Narrow" pitchFamily="34" charset="0"/>
              </a:rPr>
              <a:t>Attachment 3 </a:t>
            </a:r>
            <a:r>
              <a:rPr lang="en-US" sz="2200" dirty="0" smtClean="0">
                <a:latin typeface="Arial Narrow" pitchFamily="34" charset="0"/>
              </a:rPr>
              <a:t>and included as part of the Application.   </a:t>
            </a:r>
            <a:endParaRPr lang="en-US" sz="2200" dirty="0">
              <a:latin typeface="Arial Narrow" pitchFamily="34" charset="0"/>
            </a:endParaRPr>
          </a:p>
        </p:txBody>
      </p:sp>
    </p:spTree>
    <p:extLst>
      <p:ext uri="{BB962C8B-B14F-4D97-AF65-F5344CB8AC3E}">
        <p14:creationId xmlns:p14="http://schemas.microsoft.com/office/powerpoint/2010/main" val="3027308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110" b="918"/>
          <a:stretch/>
        </p:blipFill>
        <p:spPr bwMode="auto">
          <a:xfrm>
            <a:off x="1353312" y="0"/>
            <a:ext cx="6437376" cy="564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42905" y="5398715"/>
            <a:ext cx="1047783" cy="246221"/>
          </a:xfrm>
          <a:prstGeom prst="rect">
            <a:avLst/>
          </a:prstGeom>
          <a:solidFill>
            <a:srgbClr val="00FF00"/>
          </a:solidFill>
        </p:spPr>
        <p:txBody>
          <a:bodyPr wrap="square" rtlCol="0">
            <a:spAutoFit/>
          </a:bodyPr>
          <a:lstStyle/>
          <a:p>
            <a:r>
              <a:rPr lang="en-US" sz="1000" dirty="0" smtClean="0"/>
              <a:t>Attachment 3</a:t>
            </a:r>
            <a:endParaRPr lang="en-US" sz="1000" dirty="0"/>
          </a:p>
        </p:txBody>
      </p:sp>
    </p:spTree>
    <p:extLst>
      <p:ext uri="{BB962C8B-B14F-4D97-AF65-F5344CB8AC3E}">
        <p14:creationId xmlns:p14="http://schemas.microsoft.com/office/powerpoint/2010/main" val="207993239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308"/>
          <a:stretch/>
        </p:blipFill>
        <p:spPr bwMode="auto">
          <a:xfrm>
            <a:off x="1353312" y="0"/>
            <a:ext cx="6437376" cy="386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 t="70548"/>
          <a:stretch/>
        </p:blipFill>
        <p:spPr bwMode="auto">
          <a:xfrm>
            <a:off x="1353312" y="3862316"/>
            <a:ext cx="6438468" cy="29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42905" y="6541923"/>
            <a:ext cx="1047783" cy="246221"/>
          </a:xfrm>
          <a:prstGeom prst="rect">
            <a:avLst/>
          </a:prstGeom>
          <a:solidFill>
            <a:srgbClr val="00FF00"/>
          </a:solidFill>
        </p:spPr>
        <p:txBody>
          <a:bodyPr wrap="square" rtlCol="0">
            <a:spAutoFit/>
          </a:bodyPr>
          <a:lstStyle/>
          <a:p>
            <a:r>
              <a:rPr lang="en-US" sz="1000" dirty="0" smtClean="0"/>
              <a:t>Attachment 3</a:t>
            </a:r>
            <a:endParaRPr lang="en-US" sz="1000" dirty="0"/>
          </a:p>
        </p:txBody>
      </p:sp>
    </p:spTree>
    <p:extLst>
      <p:ext uri="{BB962C8B-B14F-4D97-AF65-F5344CB8AC3E}">
        <p14:creationId xmlns:p14="http://schemas.microsoft.com/office/powerpoint/2010/main" val="1793047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400" y="1875513"/>
            <a:ext cx="8003195" cy="528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1154500"/>
            <a:ext cx="9144000" cy="707886"/>
          </a:xfrm>
          <a:prstGeom prst="rect">
            <a:avLst/>
          </a:prstGeom>
          <a:noFill/>
        </p:spPr>
        <p:txBody>
          <a:bodyPr wrap="square" rtlCol="0">
            <a:spAutoFit/>
          </a:bodyPr>
          <a:lstStyle/>
          <a:p>
            <a:pPr marL="342900" indent="-342900" algn="just">
              <a:buFont typeface="Arial" pitchFamily="34" charset="0"/>
              <a:buChar char="•"/>
            </a:pPr>
            <a:r>
              <a:rPr lang="en-US" sz="2000" dirty="0">
                <a:latin typeface="Arial Narrow" pitchFamily="34" charset="0"/>
              </a:rPr>
              <a:t>T</a:t>
            </a:r>
            <a:r>
              <a:rPr lang="en-US" sz="2000" dirty="0" smtClean="0">
                <a:latin typeface="Arial Narrow" pitchFamily="34" charset="0"/>
              </a:rPr>
              <a:t>he Current </a:t>
            </a:r>
            <a:r>
              <a:rPr lang="en-US" sz="2000" dirty="0">
                <a:latin typeface="Arial Narrow" pitchFamily="34" charset="0"/>
              </a:rPr>
              <a:t>Wellbore </a:t>
            </a:r>
            <a:r>
              <a:rPr lang="en-US" sz="2000" dirty="0" smtClean="0">
                <a:latin typeface="Arial Narrow" pitchFamily="34" charset="0"/>
              </a:rPr>
              <a:t>Schematic, </a:t>
            </a:r>
            <a:r>
              <a:rPr lang="en-US" sz="2000" b="1" dirty="0" smtClean="0">
                <a:latin typeface="Arial Narrow" pitchFamily="34" charset="0"/>
              </a:rPr>
              <a:t>Attachment 4A </a:t>
            </a:r>
            <a:r>
              <a:rPr lang="en-US" sz="2000" dirty="0" smtClean="0">
                <a:latin typeface="Arial Narrow" pitchFamily="34" charset="0"/>
              </a:rPr>
              <a:t>must reflect information in SONRIS and previous WH-1s.</a:t>
            </a:r>
            <a:endParaRPr lang="en-US" sz="2000" dirty="0">
              <a:latin typeface="Arial Narrow" pitchFamily="34" charset="0"/>
            </a:endParaRPr>
          </a:p>
        </p:txBody>
      </p:sp>
      <p:sp>
        <p:nvSpPr>
          <p:cNvPr id="5" name="TextBox 4"/>
          <p:cNvSpPr txBox="1"/>
          <p:nvPr/>
        </p:nvSpPr>
        <p:spPr>
          <a:xfrm>
            <a:off x="1" y="14521"/>
            <a:ext cx="9144000" cy="1015663"/>
          </a:xfrm>
          <a:prstGeom prst="rect">
            <a:avLst/>
          </a:prstGeom>
          <a:noFill/>
        </p:spPr>
        <p:txBody>
          <a:bodyPr wrap="square" rtlCol="0">
            <a:spAutoFit/>
          </a:bodyPr>
          <a:lstStyle/>
          <a:p>
            <a:pPr marL="342900" indent="-342900" algn="just">
              <a:buFont typeface="Arial" pitchFamily="34" charset="0"/>
              <a:buChar char="•"/>
            </a:pPr>
            <a:r>
              <a:rPr lang="en-US" sz="2000" dirty="0">
                <a:latin typeface="Arial Narrow" pitchFamily="34" charset="0"/>
              </a:rPr>
              <a:t>I</a:t>
            </a:r>
            <a:r>
              <a:rPr lang="en-US" sz="2000" dirty="0" smtClean="0">
                <a:latin typeface="Arial Narrow" pitchFamily="34" charset="0"/>
              </a:rPr>
              <a:t>f </a:t>
            </a:r>
            <a:r>
              <a:rPr lang="en-US" sz="2000" dirty="0">
                <a:latin typeface="Arial Narrow" pitchFamily="34" charset="0"/>
              </a:rPr>
              <a:t>the well is currently </a:t>
            </a:r>
            <a:r>
              <a:rPr lang="en-US" sz="2000" dirty="0" smtClean="0">
                <a:latin typeface="Arial Narrow" pitchFamily="34" charset="0"/>
              </a:rPr>
              <a:t>constructed </a:t>
            </a:r>
            <a:r>
              <a:rPr lang="en-US" sz="2000" dirty="0">
                <a:latin typeface="Arial Narrow" pitchFamily="34" charset="0"/>
              </a:rPr>
              <a:t>in a manner </a:t>
            </a:r>
            <a:r>
              <a:rPr lang="en-US" sz="2000" dirty="0" smtClean="0">
                <a:latin typeface="Arial Narrow" pitchFamily="34" charset="0"/>
              </a:rPr>
              <a:t>that is contradictory to information in SONRIS then the Well History Reports, driller‘s </a:t>
            </a:r>
            <a:r>
              <a:rPr lang="en-US" sz="2000" dirty="0">
                <a:latin typeface="Arial Narrow" pitchFamily="34" charset="0"/>
              </a:rPr>
              <a:t>logs, cement tickets or other information substantiating the well‘s current configuration should be included in the Application.</a:t>
            </a:r>
          </a:p>
        </p:txBody>
      </p:sp>
      <p:sp>
        <p:nvSpPr>
          <p:cNvPr id="2" name="Rectangle 1"/>
          <p:cNvSpPr/>
          <p:nvPr/>
        </p:nvSpPr>
        <p:spPr>
          <a:xfrm>
            <a:off x="902525" y="4263241"/>
            <a:ext cx="6519554" cy="8358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750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30404"/>
            <a:ext cx="9144000" cy="160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452735"/>
            <a:ext cx="9143999" cy="461665"/>
          </a:xfrm>
          <a:prstGeom prst="rect">
            <a:avLst/>
          </a:prstGeom>
          <a:noFill/>
        </p:spPr>
        <p:txBody>
          <a:bodyPr wrap="square" rtlCol="0">
            <a:spAutoFit/>
          </a:bodyPr>
          <a:lstStyle/>
          <a:p>
            <a:pPr algn="ctr"/>
            <a:r>
              <a:rPr lang="en-US" sz="2400" dirty="0" smtClean="0">
                <a:latin typeface="Arial Narrow" pitchFamily="34" charset="0"/>
              </a:rPr>
              <a:t>In this Example, casing information from the WH-1 </a:t>
            </a:r>
          </a:p>
        </p:txBody>
      </p:sp>
      <p:sp>
        <p:nvSpPr>
          <p:cNvPr id="5" name="Rectangle 4"/>
          <p:cNvSpPr/>
          <p:nvPr/>
        </p:nvSpPr>
        <p:spPr>
          <a:xfrm>
            <a:off x="0" y="3009284"/>
            <a:ext cx="9143999" cy="461665"/>
          </a:xfrm>
          <a:prstGeom prst="rect">
            <a:avLst/>
          </a:prstGeom>
        </p:spPr>
        <p:txBody>
          <a:bodyPr wrap="square">
            <a:spAutoFit/>
          </a:bodyPr>
          <a:lstStyle/>
          <a:p>
            <a:pPr algn="ctr"/>
            <a:r>
              <a:rPr lang="en-US" sz="2400" dirty="0">
                <a:latin typeface="Arial Narrow" pitchFamily="34" charset="0"/>
              </a:rPr>
              <a:t>m</a:t>
            </a:r>
            <a:r>
              <a:rPr lang="en-US" sz="2400" dirty="0" smtClean="0">
                <a:latin typeface="Arial Narrow" pitchFamily="34" charset="0"/>
              </a:rPr>
              <a:t>atches information found in SONRIS</a:t>
            </a:r>
            <a:endParaRPr lang="en-US" sz="2400" dirty="0">
              <a:latin typeface="Arial Narrow"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23" y="3702961"/>
            <a:ext cx="8915354" cy="21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9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563" y="533400"/>
            <a:ext cx="8524877" cy="954107"/>
          </a:xfrm>
          <a:prstGeom prst="rect">
            <a:avLst/>
          </a:prstGeom>
          <a:noFill/>
        </p:spPr>
        <p:txBody>
          <a:bodyPr wrap="square" rtlCol="0">
            <a:spAutoFit/>
          </a:bodyPr>
          <a:lstStyle/>
          <a:p>
            <a:pPr algn="ctr"/>
            <a:r>
              <a:rPr lang="en-US" sz="2800" b="1" dirty="0">
                <a:latin typeface="Arial Narrow" pitchFamily="34" charset="0"/>
              </a:rPr>
              <a:t>Attachment 4</a:t>
            </a:r>
            <a:r>
              <a:rPr lang="en-US" sz="2800" dirty="0">
                <a:latin typeface="Arial Narrow" pitchFamily="34" charset="0"/>
              </a:rPr>
              <a:t> - Wellhead Diagram, Well Schematic(s) and Work </a:t>
            </a:r>
            <a:r>
              <a:rPr lang="en-US" sz="2800" dirty="0" smtClean="0">
                <a:latin typeface="Arial Narrow" pitchFamily="34" charset="0"/>
              </a:rPr>
              <a:t>Prognosis</a:t>
            </a:r>
            <a:endParaRPr lang="en-US" sz="2800" dirty="0">
              <a:latin typeface="Arial Narrow" pitchFamily="34" charset="0"/>
            </a:endParaRPr>
          </a:p>
        </p:txBody>
      </p:sp>
      <p:sp>
        <p:nvSpPr>
          <p:cNvPr id="5" name="Rectangle 4"/>
          <p:cNvSpPr/>
          <p:nvPr/>
        </p:nvSpPr>
        <p:spPr>
          <a:xfrm>
            <a:off x="1864819" y="4426426"/>
            <a:ext cx="4909455" cy="461665"/>
          </a:xfrm>
          <a:prstGeom prst="rect">
            <a:avLst/>
          </a:prstGeom>
        </p:spPr>
        <p:txBody>
          <a:bodyPr wrap="square">
            <a:spAutoFit/>
          </a:bodyPr>
          <a:lstStyle/>
          <a:p>
            <a:pPr marL="342900" indent="-342900">
              <a:buFont typeface="Arial" pitchFamily="34" charset="0"/>
              <a:buChar char="•"/>
            </a:pPr>
            <a:r>
              <a:rPr lang="en-US" sz="2400" dirty="0">
                <a:latin typeface="Arial Narrow" pitchFamily="34" charset="0"/>
              </a:rPr>
              <a:t>Attachment 4D - Work Prognosis</a:t>
            </a:r>
          </a:p>
        </p:txBody>
      </p:sp>
      <p:sp>
        <p:nvSpPr>
          <p:cNvPr id="6" name="Rectangle 5"/>
          <p:cNvSpPr/>
          <p:nvPr/>
        </p:nvSpPr>
        <p:spPr>
          <a:xfrm>
            <a:off x="1864820" y="3804722"/>
            <a:ext cx="6311118" cy="461665"/>
          </a:xfrm>
          <a:prstGeom prst="rect">
            <a:avLst/>
          </a:prstGeom>
        </p:spPr>
        <p:txBody>
          <a:bodyPr wrap="square">
            <a:spAutoFit/>
          </a:bodyPr>
          <a:lstStyle/>
          <a:p>
            <a:pPr marL="342900" indent="-342900">
              <a:buFont typeface="Arial" pitchFamily="34" charset="0"/>
              <a:buChar char="•"/>
            </a:pPr>
            <a:r>
              <a:rPr lang="en-US" sz="2400" dirty="0">
                <a:latin typeface="Arial Narrow" pitchFamily="34" charset="0"/>
              </a:rPr>
              <a:t>Attachment 4C - Proposed Wellbore Schematic and  </a:t>
            </a:r>
          </a:p>
        </p:txBody>
      </p:sp>
      <p:sp>
        <p:nvSpPr>
          <p:cNvPr id="7" name="Rectangle 6"/>
          <p:cNvSpPr/>
          <p:nvPr/>
        </p:nvSpPr>
        <p:spPr>
          <a:xfrm>
            <a:off x="1864821" y="3183019"/>
            <a:ext cx="5238310" cy="461665"/>
          </a:xfrm>
          <a:prstGeom prst="rect">
            <a:avLst/>
          </a:prstGeom>
        </p:spPr>
        <p:txBody>
          <a:bodyPr wrap="square">
            <a:spAutoFit/>
          </a:bodyPr>
          <a:lstStyle/>
          <a:p>
            <a:pPr marL="342900" indent="-342900">
              <a:buFont typeface="Arial" pitchFamily="34" charset="0"/>
              <a:buChar char="•"/>
            </a:pPr>
            <a:r>
              <a:rPr lang="en-US" sz="2400" dirty="0">
                <a:latin typeface="Arial Narrow" pitchFamily="34" charset="0"/>
              </a:rPr>
              <a:t>Attachment 4B - Wellhead Diagram</a:t>
            </a:r>
          </a:p>
        </p:txBody>
      </p:sp>
      <p:sp>
        <p:nvSpPr>
          <p:cNvPr id="8" name="Rectangle 7"/>
          <p:cNvSpPr/>
          <p:nvPr/>
        </p:nvSpPr>
        <p:spPr>
          <a:xfrm>
            <a:off x="1864821" y="2561317"/>
            <a:ext cx="5567242" cy="461665"/>
          </a:xfrm>
          <a:prstGeom prst="rect">
            <a:avLst/>
          </a:prstGeom>
        </p:spPr>
        <p:txBody>
          <a:bodyPr wrap="square">
            <a:spAutoFit/>
          </a:bodyPr>
          <a:lstStyle/>
          <a:p>
            <a:pPr marL="342900" indent="-342900">
              <a:buFont typeface="Arial" pitchFamily="34" charset="0"/>
              <a:buChar char="•"/>
            </a:pPr>
            <a:r>
              <a:rPr lang="en-US" sz="2400" dirty="0">
                <a:latin typeface="Arial Narrow" pitchFamily="34" charset="0"/>
              </a:rPr>
              <a:t>Attachment 4A - Current Wellbore Schematic</a:t>
            </a:r>
          </a:p>
        </p:txBody>
      </p:sp>
      <p:sp>
        <p:nvSpPr>
          <p:cNvPr id="9" name="Rectangle 8"/>
          <p:cNvSpPr/>
          <p:nvPr/>
        </p:nvSpPr>
        <p:spPr>
          <a:xfrm>
            <a:off x="1864820" y="1939613"/>
            <a:ext cx="5764705" cy="461665"/>
          </a:xfrm>
          <a:prstGeom prst="rect">
            <a:avLst/>
          </a:prstGeom>
        </p:spPr>
        <p:txBody>
          <a:bodyPr wrap="square">
            <a:spAutoFit/>
          </a:bodyPr>
          <a:lstStyle/>
          <a:p>
            <a:r>
              <a:rPr lang="en-US" sz="2400" dirty="0">
                <a:latin typeface="Arial Narrow" pitchFamily="34" charset="0"/>
              </a:rPr>
              <a:t>The application must include the following:</a:t>
            </a:r>
          </a:p>
        </p:txBody>
      </p:sp>
    </p:spTree>
    <p:extLst>
      <p:ext uri="{BB962C8B-B14F-4D97-AF65-F5344CB8AC3E}">
        <p14:creationId xmlns:p14="http://schemas.microsoft.com/office/powerpoint/2010/main" val="852749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2000">
              <a:schemeClr val="bg1">
                <a:tint val="80000"/>
                <a:satMod val="250000"/>
              </a:schemeClr>
            </a:gs>
            <a:gs pos="76000">
              <a:schemeClr val="bg1">
                <a:tint val="90000"/>
                <a:shade val="9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0" y="232575"/>
            <a:ext cx="8858250" cy="1477328"/>
          </a:xfrm>
          <a:prstGeom prst="rect">
            <a:avLst/>
          </a:prstGeom>
        </p:spPr>
        <p:txBody>
          <a:bodyPr wrap="square">
            <a:spAutoFit/>
          </a:bodyPr>
          <a:lstStyle/>
          <a:p>
            <a:pPr algn="ctr"/>
            <a:r>
              <a:rPr lang="en-US" sz="2400" dirty="0" smtClean="0">
                <a:latin typeface="Arial Narrow" pitchFamily="34" charset="0"/>
              </a:rPr>
              <a:t>Current Wellbore Schematic</a:t>
            </a:r>
          </a:p>
          <a:p>
            <a:pPr algn="ctr"/>
            <a:r>
              <a:rPr lang="en-US" sz="2400" b="1" dirty="0">
                <a:latin typeface="Arial Narrow" pitchFamily="34" charset="0"/>
              </a:rPr>
              <a:t>(</a:t>
            </a:r>
            <a:r>
              <a:rPr lang="en-US" sz="2400" b="1" dirty="0" smtClean="0">
                <a:latin typeface="Arial Narrow" pitchFamily="34" charset="0"/>
              </a:rPr>
              <a:t>Attachment 4A)</a:t>
            </a:r>
            <a:endParaRPr lang="en-US" sz="2400" b="1" dirty="0">
              <a:latin typeface="Arial Narrow" pitchFamily="34" charset="0"/>
            </a:endParaRPr>
          </a:p>
          <a:p>
            <a:pPr algn="ctr"/>
            <a:endParaRPr lang="en-US" sz="2400" dirty="0" smtClean="0">
              <a:latin typeface="Arial Narrow" pitchFamily="34" charset="0"/>
            </a:endParaRPr>
          </a:p>
          <a:p>
            <a:endParaRPr lang="en-US" dirty="0">
              <a:latin typeface="Arial Narrow" pitchFamily="34" charset="0"/>
            </a:endParaRPr>
          </a:p>
        </p:txBody>
      </p:sp>
      <p:sp>
        <p:nvSpPr>
          <p:cNvPr id="5" name="Rectangle 4"/>
          <p:cNvSpPr/>
          <p:nvPr/>
        </p:nvSpPr>
        <p:spPr>
          <a:xfrm>
            <a:off x="0" y="3711993"/>
            <a:ext cx="9144000" cy="707886"/>
          </a:xfrm>
          <a:prstGeom prst="rect">
            <a:avLst/>
          </a:prstGeom>
        </p:spPr>
        <p:txBody>
          <a:bodyPr wrap="square">
            <a:spAutoFit/>
          </a:bodyPr>
          <a:lstStyle/>
          <a:p>
            <a:pPr marL="285750" indent="-285750" algn="just">
              <a:buFont typeface="Arial" pitchFamily="34" charset="0"/>
              <a:buChar char="•"/>
            </a:pPr>
            <a:r>
              <a:rPr lang="en-US" sz="2000" dirty="0">
                <a:latin typeface="Arial Narrow" pitchFamily="34" charset="0"/>
              </a:rPr>
              <a:t>Ensure that all information provided on the schematic corresponds to information found in SONRIS.</a:t>
            </a:r>
          </a:p>
        </p:txBody>
      </p:sp>
      <p:sp>
        <p:nvSpPr>
          <p:cNvPr id="6" name="Rectangle 5"/>
          <p:cNvSpPr/>
          <p:nvPr/>
        </p:nvSpPr>
        <p:spPr>
          <a:xfrm>
            <a:off x="0" y="2299000"/>
            <a:ext cx="9144000" cy="1015663"/>
          </a:xfrm>
          <a:prstGeom prst="rect">
            <a:avLst/>
          </a:prstGeom>
        </p:spPr>
        <p:txBody>
          <a:bodyPr wrap="square">
            <a:spAutoFit/>
          </a:bodyPr>
          <a:lstStyle/>
          <a:p>
            <a:pPr marL="285750" indent="-285750" algn="just">
              <a:buFont typeface="Arial" pitchFamily="34" charset="0"/>
              <a:buChar char="•"/>
            </a:pPr>
            <a:r>
              <a:rPr lang="en-US" sz="2000" dirty="0">
                <a:latin typeface="Arial Narrow" pitchFamily="34" charset="0"/>
              </a:rPr>
              <a:t>It must also reflect information reported on all Well History and Work Resume Reports (Form WH-1) included as </a:t>
            </a:r>
            <a:r>
              <a:rPr lang="en-US" sz="2000" dirty="0" smtClean="0">
                <a:latin typeface="Arial Narrow" pitchFamily="34" charset="0"/>
              </a:rPr>
              <a:t>part of </a:t>
            </a:r>
            <a:r>
              <a:rPr lang="en-US" sz="2000" b="1" dirty="0">
                <a:latin typeface="Arial Narrow" pitchFamily="34" charset="0"/>
              </a:rPr>
              <a:t>Attachment 3</a:t>
            </a:r>
            <a:r>
              <a:rPr lang="en-US" sz="2000" dirty="0">
                <a:latin typeface="Arial Narrow" pitchFamily="34" charset="0"/>
              </a:rPr>
              <a:t> of this </a:t>
            </a:r>
            <a:r>
              <a:rPr lang="en-US" sz="2000" dirty="0" smtClean="0">
                <a:latin typeface="Arial Narrow" pitchFamily="34" charset="0"/>
              </a:rPr>
              <a:t>Application, driller‘s </a:t>
            </a:r>
            <a:r>
              <a:rPr lang="en-US" sz="2000" dirty="0">
                <a:latin typeface="Arial Narrow" pitchFamily="34" charset="0"/>
              </a:rPr>
              <a:t>logs, cement tickets or other information substantiating the well‘s current configuration. </a:t>
            </a:r>
          </a:p>
        </p:txBody>
      </p:sp>
      <p:sp>
        <p:nvSpPr>
          <p:cNvPr id="7" name="Rectangle 6"/>
          <p:cNvSpPr/>
          <p:nvPr/>
        </p:nvSpPr>
        <p:spPr>
          <a:xfrm>
            <a:off x="0" y="1501560"/>
            <a:ext cx="9144000" cy="400110"/>
          </a:xfrm>
          <a:prstGeom prst="rect">
            <a:avLst/>
          </a:prstGeom>
        </p:spPr>
        <p:txBody>
          <a:bodyPr wrap="square">
            <a:spAutoFit/>
          </a:bodyPr>
          <a:lstStyle/>
          <a:p>
            <a:pPr marL="285750" indent="-285750">
              <a:buFont typeface="Arial" pitchFamily="34" charset="0"/>
              <a:buChar char="•"/>
            </a:pPr>
            <a:r>
              <a:rPr lang="en-US" sz="2000" dirty="0">
                <a:latin typeface="Arial Narrow" pitchFamily="34" charset="0"/>
              </a:rPr>
              <a:t>This schematic should reflect the current configuration of the well including all sidetracks. </a:t>
            </a:r>
          </a:p>
        </p:txBody>
      </p:sp>
      <p:sp>
        <p:nvSpPr>
          <p:cNvPr id="8" name="Rectangle 7"/>
          <p:cNvSpPr/>
          <p:nvPr/>
        </p:nvSpPr>
        <p:spPr>
          <a:xfrm>
            <a:off x="0" y="4817208"/>
            <a:ext cx="9144000"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If </a:t>
            </a:r>
            <a:r>
              <a:rPr lang="en-US" sz="2000" dirty="0">
                <a:latin typeface="Arial Narrow" pitchFamily="34" charset="0"/>
              </a:rPr>
              <a:t>the well was drilled horizontally, please indicate it as such on the existing wellbore </a:t>
            </a:r>
            <a:r>
              <a:rPr lang="en-US" sz="2000" dirty="0" smtClean="0">
                <a:latin typeface="Arial Narrow" pitchFamily="34" charset="0"/>
              </a:rPr>
              <a:t>schematic.</a:t>
            </a:r>
            <a:endParaRPr lang="en-US" sz="2000" dirty="0">
              <a:latin typeface="Arial Narrow" pitchFamily="34" charset="0"/>
            </a:endParaRPr>
          </a:p>
        </p:txBody>
      </p:sp>
    </p:spTree>
    <p:extLst>
      <p:ext uri="{BB962C8B-B14F-4D97-AF65-F5344CB8AC3E}">
        <p14:creationId xmlns:p14="http://schemas.microsoft.com/office/powerpoint/2010/main" val="14740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8835" y="269224"/>
            <a:ext cx="24288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10" y="37034"/>
            <a:ext cx="4744529" cy="1200329"/>
          </a:xfrm>
          <a:prstGeom prst="rect">
            <a:avLst/>
          </a:prstGeom>
          <a:noFill/>
        </p:spPr>
        <p:txBody>
          <a:bodyPr wrap="square" rtlCol="0">
            <a:spAutoFit/>
          </a:bodyPr>
          <a:lstStyle/>
          <a:p>
            <a:pPr algn="ctr"/>
            <a:r>
              <a:rPr lang="en-US" sz="2400" dirty="0" smtClean="0">
                <a:latin typeface="Arial Narrow" pitchFamily="34" charset="0"/>
              </a:rPr>
              <a:t>The Current </a:t>
            </a:r>
            <a:r>
              <a:rPr lang="en-US" sz="2400" dirty="0">
                <a:latin typeface="Arial Narrow" pitchFamily="34" charset="0"/>
              </a:rPr>
              <a:t>Wellbore </a:t>
            </a:r>
            <a:r>
              <a:rPr lang="en-US" sz="2400" dirty="0" smtClean="0">
                <a:latin typeface="Arial Narrow" pitchFamily="34" charset="0"/>
              </a:rPr>
              <a:t>Schematic </a:t>
            </a:r>
            <a:r>
              <a:rPr lang="en-US" sz="2400" b="1" dirty="0" smtClean="0">
                <a:latin typeface="Arial Narrow" pitchFamily="34" charset="0"/>
              </a:rPr>
              <a:t>(Attachment 4A) </a:t>
            </a:r>
            <a:r>
              <a:rPr lang="en-US" sz="2400" dirty="0" smtClean="0">
                <a:latin typeface="Arial Narrow" pitchFamily="34" charset="0"/>
              </a:rPr>
              <a:t>should </a:t>
            </a:r>
            <a:r>
              <a:rPr lang="en-US" sz="2400" dirty="0">
                <a:latin typeface="Arial Narrow" pitchFamily="34" charset="0"/>
              </a:rPr>
              <a:t>include the following</a:t>
            </a:r>
            <a:r>
              <a:rPr lang="en-US" sz="2400" dirty="0" smtClean="0">
                <a:latin typeface="Arial Narrow" pitchFamily="34" charset="0"/>
              </a:rPr>
              <a:t>:</a:t>
            </a:r>
            <a:endParaRPr lang="en-US" sz="2400" dirty="0">
              <a:latin typeface="Arial Narrow" pitchFamily="34" charset="0"/>
            </a:endParaRPr>
          </a:p>
        </p:txBody>
      </p:sp>
      <p:pic>
        <p:nvPicPr>
          <p:cNvPr id="109" name="Picture 1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604" y="-1690276"/>
            <a:ext cx="2410253" cy="1537113"/>
          </a:xfrm>
          <a:prstGeom prst="rect">
            <a:avLst/>
          </a:prstGeom>
          <a:ln>
            <a:noFill/>
          </a:ln>
          <a:effectLst>
            <a:softEdge rad="112500"/>
          </a:effectLst>
        </p:spPr>
      </p:pic>
      <p:sp>
        <p:nvSpPr>
          <p:cNvPr id="110" name="TextBox 109"/>
          <p:cNvSpPr txBox="1"/>
          <p:nvPr/>
        </p:nvSpPr>
        <p:spPr>
          <a:xfrm>
            <a:off x="7110878" y="1109894"/>
            <a:ext cx="823472" cy="200055"/>
          </a:xfrm>
          <a:prstGeom prst="rect">
            <a:avLst/>
          </a:prstGeom>
          <a:noFill/>
        </p:spPr>
        <p:txBody>
          <a:bodyPr wrap="square" rtlCol="0">
            <a:spAutoFit/>
          </a:bodyPr>
          <a:lstStyle/>
          <a:p>
            <a:r>
              <a:rPr lang="en-US" sz="700" dirty="0" smtClean="0"/>
              <a:t>2” BALL VALVE</a:t>
            </a:r>
            <a:endParaRPr lang="en-US" sz="700" dirty="0"/>
          </a:p>
        </p:txBody>
      </p:sp>
      <p:sp>
        <p:nvSpPr>
          <p:cNvPr id="111" name="TextBox 110"/>
          <p:cNvSpPr txBox="1"/>
          <p:nvPr/>
        </p:nvSpPr>
        <p:spPr>
          <a:xfrm>
            <a:off x="4900006" y="874062"/>
            <a:ext cx="823472" cy="200055"/>
          </a:xfrm>
          <a:prstGeom prst="rect">
            <a:avLst/>
          </a:prstGeom>
          <a:noFill/>
        </p:spPr>
        <p:txBody>
          <a:bodyPr wrap="square" rtlCol="0">
            <a:spAutoFit/>
          </a:bodyPr>
          <a:lstStyle/>
          <a:p>
            <a:r>
              <a:rPr lang="en-US" sz="700" dirty="0" smtClean="0"/>
              <a:t>2” BULL PLUG</a:t>
            </a:r>
            <a:endParaRPr lang="en-US" sz="700" dirty="0"/>
          </a:p>
        </p:txBody>
      </p:sp>
      <p:sp>
        <p:nvSpPr>
          <p:cNvPr id="112" name="TextBox 111"/>
          <p:cNvSpPr txBox="1"/>
          <p:nvPr/>
        </p:nvSpPr>
        <p:spPr>
          <a:xfrm>
            <a:off x="4895975" y="1137336"/>
            <a:ext cx="823472" cy="200055"/>
          </a:xfrm>
          <a:prstGeom prst="rect">
            <a:avLst/>
          </a:prstGeom>
          <a:noFill/>
        </p:spPr>
        <p:txBody>
          <a:bodyPr wrap="square" rtlCol="0">
            <a:spAutoFit/>
          </a:bodyPr>
          <a:lstStyle/>
          <a:p>
            <a:r>
              <a:rPr lang="en-US" sz="700" dirty="0" smtClean="0"/>
              <a:t>2” BULL PLUG</a:t>
            </a:r>
            <a:endParaRPr lang="en-US" sz="700" dirty="0"/>
          </a:p>
        </p:txBody>
      </p:sp>
      <p:sp>
        <p:nvSpPr>
          <p:cNvPr id="113" name="TextBox 112"/>
          <p:cNvSpPr txBox="1"/>
          <p:nvPr/>
        </p:nvSpPr>
        <p:spPr>
          <a:xfrm>
            <a:off x="6136196" y="6625291"/>
            <a:ext cx="1247069" cy="246221"/>
          </a:xfrm>
          <a:prstGeom prst="rect">
            <a:avLst/>
          </a:prstGeom>
          <a:noFill/>
        </p:spPr>
        <p:txBody>
          <a:bodyPr wrap="square" rtlCol="0">
            <a:spAutoFit/>
          </a:bodyPr>
          <a:lstStyle/>
          <a:p>
            <a:r>
              <a:rPr lang="en-US" sz="1000" dirty="0" smtClean="0"/>
              <a:t>TD = 10,700 </a:t>
            </a:r>
            <a:r>
              <a:rPr lang="en-US" sz="1000" dirty="0" err="1" smtClean="0"/>
              <a:t>ft</a:t>
            </a:r>
            <a:endParaRPr lang="en-US" sz="1000" dirty="0"/>
          </a:p>
        </p:txBody>
      </p:sp>
      <p:pic>
        <p:nvPicPr>
          <p:cNvPr id="115" name="Picture 1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857" y="6455624"/>
            <a:ext cx="927471" cy="168238"/>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 name="Line 921"/>
          <p:cNvSpPr>
            <a:spLocks noChangeShapeType="1"/>
          </p:cNvSpPr>
          <p:nvPr/>
        </p:nvSpPr>
        <p:spPr bwMode="auto">
          <a:xfrm>
            <a:off x="6150904" y="1417973"/>
            <a:ext cx="7303" cy="51890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922"/>
          <p:cNvSpPr>
            <a:spLocks noChangeShapeType="1"/>
          </p:cNvSpPr>
          <p:nvPr/>
        </p:nvSpPr>
        <p:spPr bwMode="auto">
          <a:xfrm>
            <a:off x="7085678" y="1417972"/>
            <a:ext cx="7303" cy="51942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8" name="Picture 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18570" y="1417973"/>
            <a:ext cx="225752" cy="2682263"/>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9" name="Picture 1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8207" y="4100237"/>
            <a:ext cx="927471" cy="10174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 name="Rectangle 119" descr="Granite"/>
          <p:cNvSpPr>
            <a:spLocks noChangeArrowheads="1"/>
          </p:cNvSpPr>
          <p:nvPr/>
        </p:nvSpPr>
        <p:spPr bwMode="auto">
          <a:xfrm>
            <a:off x="7100019" y="5291754"/>
            <a:ext cx="252169" cy="1282367"/>
          </a:xfrm>
          <a:prstGeom prst="rect">
            <a:avLst/>
          </a:prstGeom>
          <a:blipFill dpi="0" rotWithShape="0">
            <a:blip r:embed="rId7" cstate="print"/>
            <a:srcRect/>
            <a:tile tx="0" ty="0" sx="100000" sy="100000" flip="none" algn="tl"/>
          </a:blipFill>
          <a:ln w="9525">
            <a:solidFill>
              <a:srgbClr val="FFFFFF"/>
            </a:solidFill>
            <a:miter lim="800000"/>
            <a:headEnd/>
            <a:tailEnd/>
          </a:ln>
        </p:spPr>
        <p:txBody>
          <a:bodyPr/>
          <a:lstStyle/>
          <a:p>
            <a:endParaRPr lang="en-US"/>
          </a:p>
        </p:txBody>
      </p:sp>
      <p:grpSp>
        <p:nvGrpSpPr>
          <p:cNvPr id="121" name="Group 120"/>
          <p:cNvGrpSpPr>
            <a:grpSpLocks/>
          </p:cNvGrpSpPr>
          <p:nvPr/>
        </p:nvGrpSpPr>
        <p:grpSpPr bwMode="auto">
          <a:xfrm>
            <a:off x="5941878" y="5414865"/>
            <a:ext cx="195089" cy="174048"/>
            <a:chOff x="0" y="0"/>
            <a:chExt cx="18" cy="14"/>
          </a:xfrm>
        </p:grpSpPr>
        <p:sp>
          <p:nvSpPr>
            <p:cNvPr id="159" name="Rectangle 158"/>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60" name="Rectangle 159"/>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61" name="Rectangle 160"/>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22" name="Line 921"/>
          <p:cNvSpPr>
            <a:spLocks noChangeShapeType="1"/>
          </p:cNvSpPr>
          <p:nvPr/>
        </p:nvSpPr>
        <p:spPr bwMode="auto">
          <a:xfrm>
            <a:off x="7383265" y="1417973"/>
            <a:ext cx="0" cy="17983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Rectangle 122" descr="Granite"/>
          <p:cNvSpPr>
            <a:spLocks noChangeArrowheads="1"/>
          </p:cNvSpPr>
          <p:nvPr/>
        </p:nvSpPr>
        <p:spPr bwMode="auto">
          <a:xfrm>
            <a:off x="5886866" y="5316455"/>
            <a:ext cx="252169" cy="1290544"/>
          </a:xfrm>
          <a:prstGeom prst="rect">
            <a:avLst/>
          </a:prstGeom>
          <a:blipFill dpi="0" rotWithShape="0">
            <a:blip r:embed="rId7" cstate="print"/>
            <a:srcRect/>
            <a:tile tx="0" ty="0" sx="100000" sy="100000" flip="none" algn="tl"/>
          </a:blipFill>
          <a:ln w="9525">
            <a:solidFill>
              <a:srgbClr val="FFFFFF"/>
            </a:solidFill>
            <a:miter lim="800000"/>
            <a:headEnd/>
            <a:tailEnd/>
          </a:ln>
        </p:spPr>
        <p:txBody>
          <a:bodyPr/>
          <a:lstStyle/>
          <a:p>
            <a:endParaRPr lang="en-US"/>
          </a:p>
        </p:txBody>
      </p:sp>
      <p:sp>
        <p:nvSpPr>
          <p:cNvPr id="124" name="Rectangle 123" descr="Granite"/>
          <p:cNvSpPr>
            <a:spLocks noChangeArrowheads="1"/>
          </p:cNvSpPr>
          <p:nvPr/>
        </p:nvSpPr>
        <p:spPr bwMode="auto">
          <a:xfrm>
            <a:off x="7390215" y="1417974"/>
            <a:ext cx="256735" cy="1798339"/>
          </a:xfrm>
          <a:prstGeom prst="rect">
            <a:avLst/>
          </a:prstGeom>
          <a:blipFill dpi="0" rotWithShape="0">
            <a:blip r:embed="rId7" cstate="print"/>
            <a:srcRect/>
            <a:tile tx="0" ty="0" sx="100000" sy="100000" flip="none" algn="tl"/>
          </a:blipFill>
          <a:ln w="9525">
            <a:solidFill>
              <a:srgbClr val="FFFFFF"/>
            </a:solidFill>
            <a:miter lim="800000"/>
            <a:headEnd/>
            <a:tailEnd/>
          </a:ln>
        </p:spPr>
        <p:txBody>
          <a:bodyPr/>
          <a:lstStyle/>
          <a:p>
            <a:endParaRPr lang="en-US"/>
          </a:p>
        </p:txBody>
      </p:sp>
      <p:sp>
        <p:nvSpPr>
          <p:cNvPr id="125" name="Line 921"/>
          <p:cNvSpPr>
            <a:spLocks noChangeShapeType="1"/>
          </p:cNvSpPr>
          <p:nvPr/>
        </p:nvSpPr>
        <p:spPr bwMode="auto">
          <a:xfrm flipH="1">
            <a:off x="5865882" y="1417973"/>
            <a:ext cx="0" cy="17654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Rectangle 125" descr="Granite"/>
          <p:cNvSpPr>
            <a:spLocks noChangeArrowheads="1"/>
          </p:cNvSpPr>
          <p:nvPr/>
        </p:nvSpPr>
        <p:spPr bwMode="auto">
          <a:xfrm>
            <a:off x="5601711" y="1417973"/>
            <a:ext cx="256735" cy="1772479"/>
          </a:xfrm>
          <a:prstGeom prst="rect">
            <a:avLst/>
          </a:prstGeom>
          <a:blipFill dpi="0" rotWithShape="0">
            <a:blip r:embed="rId7" cstate="print"/>
            <a:srcRect/>
            <a:tile tx="0" ty="0" sx="100000" sy="100000" flip="none" algn="tl"/>
          </a:blipFill>
          <a:ln w="9525">
            <a:solidFill>
              <a:srgbClr val="FFFFFF"/>
            </a:solidFill>
            <a:miter lim="800000"/>
            <a:headEnd/>
            <a:tailEnd/>
          </a:ln>
        </p:spPr>
        <p:txBody>
          <a:bodyPr/>
          <a:lstStyle/>
          <a:p>
            <a:endParaRPr lang="en-US"/>
          </a:p>
        </p:txBody>
      </p:sp>
      <p:sp>
        <p:nvSpPr>
          <p:cNvPr id="127" name="AutoShape 385"/>
          <p:cNvSpPr>
            <a:spLocks noChangeArrowheads="1"/>
          </p:cNvSpPr>
          <p:nvPr/>
        </p:nvSpPr>
        <p:spPr bwMode="auto">
          <a:xfrm>
            <a:off x="7394781" y="3082594"/>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128" name="AutoShape 384"/>
          <p:cNvSpPr>
            <a:spLocks noChangeArrowheads="1"/>
          </p:cNvSpPr>
          <p:nvPr/>
        </p:nvSpPr>
        <p:spPr bwMode="auto">
          <a:xfrm flipH="1">
            <a:off x="5601712" y="3063090"/>
            <a:ext cx="264171" cy="120347"/>
          </a:xfrm>
          <a:prstGeom prst="rtTriangle">
            <a:avLst/>
          </a:prstGeom>
          <a:solidFill>
            <a:srgbClr val="000000"/>
          </a:solidFill>
          <a:ln w="9525">
            <a:solidFill>
              <a:srgbClr val="000000"/>
            </a:solidFill>
            <a:miter lim="800000"/>
            <a:headEnd/>
            <a:tailEnd/>
          </a:ln>
        </p:spPr>
        <p:txBody>
          <a:bodyPr/>
          <a:lstStyle/>
          <a:p>
            <a:endParaRPr lang="en-US"/>
          </a:p>
        </p:txBody>
      </p:sp>
      <p:sp>
        <p:nvSpPr>
          <p:cNvPr id="129" name="AutoShape 385"/>
          <p:cNvSpPr>
            <a:spLocks noChangeArrowheads="1"/>
          </p:cNvSpPr>
          <p:nvPr/>
        </p:nvSpPr>
        <p:spPr bwMode="auto">
          <a:xfrm>
            <a:off x="7100020" y="6478535"/>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130" name="AutoShape 384"/>
          <p:cNvSpPr>
            <a:spLocks noChangeArrowheads="1"/>
          </p:cNvSpPr>
          <p:nvPr/>
        </p:nvSpPr>
        <p:spPr bwMode="auto">
          <a:xfrm flipH="1">
            <a:off x="5872794" y="6486650"/>
            <a:ext cx="264171" cy="120347"/>
          </a:xfrm>
          <a:prstGeom prst="rtTriangle">
            <a:avLst/>
          </a:prstGeom>
          <a:solidFill>
            <a:srgbClr val="000000"/>
          </a:solidFill>
          <a:ln w="9525">
            <a:solidFill>
              <a:srgbClr val="000000"/>
            </a:solidFill>
            <a:miter lim="800000"/>
            <a:headEnd/>
            <a:tailEnd/>
          </a:ln>
        </p:spPr>
        <p:txBody>
          <a:bodyPr/>
          <a:lstStyle/>
          <a:p>
            <a:endParaRPr lang="en-US"/>
          </a:p>
        </p:txBody>
      </p:sp>
      <p:grpSp>
        <p:nvGrpSpPr>
          <p:cNvPr id="131" name="Group 130"/>
          <p:cNvGrpSpPr>
            <a:grpSpLocks/>
          </p:cNvGrpSpPr>
          <p:nvPr/>
        </p:nvGrpSpPr>
        <p:grpSpPr bwMode="auto">
          <a:xfrm>
            <a:off x="6046055" y="6060695"/>
            <a:ext cx="195089" cy="174048"/>
            <a:chOff x="0" y="0"/>
            <a:chExt cx="18" cy="14"/>
          </a:xfrm>
        </p:grpSpPr>
        <p:sp>
          <p:nvSpPr>
            <p:cNvPr id="156" name="Rectangle 155"/>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7" name="Rectangle 156"/>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8" name="Rectangle 157"/>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32" name="Group 131"/>
          <p:cNvGrpSpPr>
            <a:grpSpLocks/>
          </p:cNvGrpSpPr>
          <p:nvPr/>
        </p:nvGrpSpPr>
        <p:grpSpPr bwMode="auto">
          <a:xfrm>
            <a:off x="6995171" y="6060695"/>
            <a:ext cx="195089" cy="174048"/>
            <a:chOff x="0" y="0"/>
            <a:chExt cx="18" cy="14"/>
          </a:xfrm>
        </p:grpSpPr>
        <p:sp>
          <p:nvSpPr>
            <p:cNvPr id="153" name="Rectangle 152"/>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4" name="Rectangle 153"/>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5" name="Rectangle 154"/>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133" name="Straight Connector 132"/>
          <p:cNvCxnSpPr/>
          <p:nvPr/>
        </p:nvCxnSpPr>
        <p:spPr>
          <a:xfrm flipH="1">
            <a:off x="4895975" y="1417972"/>
            <a:ext cx="3332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633493" y="1417974"/>
            <a:ext cx="968219" cy="200055"/>
          </a:xfrm>
          <a:prstGeom prst="rect">
            <a:avLst/>
          </a:prstGeom>
          <a:noFill/>
        </p:spPr>
        <p:txBody>
          <a:bodyPr wrap="square" rtlCol="0">
            <a:spAutoFit/>
          </a:bodyPr>
          <a:lstStyle/>
          <a:p>
            <a:r>
              <a:rPr lang="en-US" sz="700" dirty="0" smtClean="0"/>
              <a:t>GROUND LEVEL</a:t>
            </a:r>
            <a:endParaRPr lang="en-US" sz="700" dirty="0"/>
          </a:p>
        </p:txBody>
      </p:sp>
      <p:sp>
        <p:nvSpPr>
          <p:cNvPr id="135" name="TextBox 134"/>
          <p:cNvSpPr txBox="1"/>
          <p:nvPr/>
        </p:nvSpPr>
        <p:spPr>
          <a:xfrm>
            <a:off x="7591392" y="2260053"/>
            <a:ext cx="1552608" cy="861774"/>
          </a:xfrm>
          <a:prstGeom prst="rect">
            <a:avLst/>
          </a:prstGeom>
          <a:noFill/>
        </p:spPr>
        <p:txBody>
          <a:bodyPr wrap="square" rtlCol="0">
            <a:spAutoFit/>
          </a:bodyPr>
          <a:lstStyle/>
          <a:p>
            <a:r>
              <a:rPr lang="en-US" sz="1000" dirty="0" smtClean="0"/>
              <a:t>10-3/4” casing @ 40.5 </a:t>
            </a:r>
          </a:p>
          <a:p>
            <a:r>
              <a:rPr lang="en-US" sz="1000" dirty="0" err="1" smtClean="0"/>
              <a:t>lbs</a:t>
            </a:r>
            <a:r>
              <a:rPr lang="en-US" sz="1000" dirty="0" smtClean="0"/>
              <a:t>/</a:t>
            </a:r>
            <a:r>
              <a:rPr lang="en-US" sz="1000" dirty="0" err="1" smtClean="0"/>
              <a:t>ft</a:t>
            </a:r>
            <a:r>
              <a:rPr lang="en-US" sz="1000" dirty="0" smtClean="0"/>
              <a:t> to 3,500 </a:t>
            </a:r>
            <a:r>
              <a:rPr lang="en-US" sz="1000" dirty="0" err="1" smtClean="0"/>
              <a:t>ft</a:t>
            </a:r>
            <a:r>
              <a:rPr lang="en-US" sz="1000" dirty="0" smtClean="0"/>
              <a:t>, </a:t>
            </a:r>
          </a:p>
          <a:p>
            <a:r>
              <a:rPr lang="en-US" sz="1000" dirty="0" smtClean="0"/>
              <a:t>cemented to surface </a:t>
            </a:r>
          </a:p>
          <a:p>
            <a:r>
              <a:rPr lang="en-US" sz="1000" dirty="0" smtClean="0"/>
              <a:t>with 2380 sacks of </a:t>
            </a:r>
          </a:p>
          <a:p>
            <a:r>
              <a:rPr lang="en-US" sz="1000" dirty="0" smtClean="0"/>
              <a:t>Class A cement.</a:t>
            </a:r>
            <a:endParaRPr lang="en-US" sz="1000" dirty="0"/>
          </a:p>
        </p:txBody>
      </p:sp>
      <p:sp>
        <p:nvSpPr>
          <p:cNvPr id="136" name="TextBox 135"/>
          <p:cNvSpPr txBox="1"/>
          <p:nvPr/>
        </p:nvSpPr>
        <p:spPr>
          <a:xfrm>
            <a:off x="4478529" y="5168644"/>
            <a:ext cx="1278146" cy="246221"/>
          </a:xfrm>
          <a:prstGeom prst="rect">
            <a:avLst/>
          </a:prstGeom>
          <a:noFill/>
        </p:spPr>
        <p:txBody>
          <a:bodyPr wrap="square" rtlCol="0">
            <a:spAutoFit/>
          </a:bodyPr>
          <a:lstStyle/>
          <a:p>
            <a:r>
              <a:rPr lang="en-US" sz="1000" dirty="0" smtClean="0"/>
              <a:t>Hole Size  9-7/8”</a:t>
            </a:r>
            <a:endParaRPr lang="en-US" sz="1000" dirty="0"/>
          </a:p>
        </p:txBody>
      </p:sp>
      <p:sp>
        <p:nvSpPr>
          <p:cNvPr id="137" name="TextBox 136"/>
          <p:cNvSpPr txBox="1"/>
          <p:nvPr/>
        </p:nvSpPr>
        <p:spPr>
          <a:xfrm>
            <a:off x="7394781" y="4057745"/>
            <a:ext cx="1557900" cy="400110"/>
          </a:xfrm>
          <a:prstGeom prst="rect">
            <a:avLst/>
          </a:prstGeom>
          <a:noFill/>
        </p:spPr>
        <p:txBody>
          <a:bodyPr wrap="square" rtlCol="0">
            <a:spAutoFit/>
          </a:bodyPr>
          <a:lstStyle/>
          <a:p>
            <a:r>
              <a:rPr lang="en-US" sz="1000" dirty="0" smtClean="0"/>
              <a:t>Arrow Tension Packer    </a:t>
            </a:r>
          </a:p>
          <a:p>
            <a:r>
              <a:rPr lang="en-US" sz="1000" dirty="0"/>
              <a:t> </a:t>
            </a:r>
            <a:r>
              <a:rPr lang="en-US" sz="1000" dirty="0" smtClean="0"/>
              <a:t>        set at 10,100 </a:t>
            </a:r>
            <a:r>
              <a:rPr lang="en-US" sz="1000" dirty="0" err="1" smtClean="0"/>
              <a:t>ft</a:t>
            </a:r>
            <a:endParaRPr lang="en-US" sz="1000" dirty="0"/>
          </a:p>
        </p:txBody>
      </p:sp>
      <p:sp>
        <p:nvSpPr>
          <p:cNvPr id="138" name="TextBox 137"/>
          <p:cNvSpPr txBox="1"/>
          <p:nvPr/>
        </p:nvSpPr>
        <p:spPr>
          <a:xfrm>
            <a:off x="4295644" y="3000152"/>
            <a:ext cx="1341912" cy="246221"/>
          </a:xfrm>
          <a:prstGeom prst="rect">
            <a:avLst/>
          </a:prstGeom>
          <a:noFill/>
        </p:spPr>
        <p:txBody>
          <a:bodyPr wrap="square" rtlCol="0">
            <a:spAutoFit/>
          </a:bodyPr>
          <a:lstStyle/>
          <a:p>
            <a:r>
              <a:rPr lang="en-US" sz="1000" dirty="0" smtClean="0"/>
              <a:t>Hole Size 14-3/4”</a:t>
            </a:r>
            <a:endParaRPr lang="en-US" sz="1000" dirty="0"/>
          </a:p>
        </p:txBody>
      </p:sp>
      <p:sp>
        <p:nvSpPr>
          <p:cNvPr id="139" name="TextBox 138"/>
          <p:cNvSpPr txBox="1"/>
          <p:nvPr/>
        </p:nvSpPr>
        <p:spPr>
          <a:xfrm>
            <a:off x="7406615" y="3626426"/>
            <a:ext cx="1663079" cy="246221"/>
          </a:xfrm>
          <a:prstGeom prst="rect">
            <a:avLst/>
          </a:prstGeom>
          <a:noFill/>
        </p:spPr>
        <p:txBody>
          <a:bodyPr wrap="square" rtlCol="0">
            <a:spAutoFit/>
          </a:bodyPr>
          <a:lstStyle/>
          <a:p>
            <a:r>
              <a:rPr lang="en-US" sz="1000" dirty="0" smtClean="0"/>
              <a:t>2-3/8” Tubing to 10,100 </a:t>
            </a:r>
            <a:r>
              <a:rPr lang="en-US" sz="1000" dirty="0" err="1" smtClean="0"/>
              <a:t>ft</a:t>
            </a:r>
            <a:endParaRPr lang="en-US" sz="1000" dirty="0"/>
          </a:p>
        </p:txBody>
      </p:sp>
      <p:sp>
        <p:nvSpPr>
          <p:cNvPr id="140" name="TextBox 139"/>
          <p:cNvSpPr txBox="1"/>
          <p:nvPr/>
        </p:nvSpPr>
        <p:spPr>
          <a:xfrm>
            <a:off x="7308165" y="5762088"/>
            <a:ext cx="1975449" cy="707886"/>
          </a:xfrm>
          <a:prstGeom prst="rect">
            <a:avLst/>
          </a:prstGeom>
          <a:noFill/>
        </p:spPr>
        <p:txBody>
          <a:bodyPr wrap="square" rtlCol="0">
            <a:spAutoFit/>
          </a:bodyPr>
          <a:lstStyle/>
          <a:p>
            <a:r>
              <a:rPr lang="en-US" sz="1000" dirty="0" smtClean="0"/>
              <a:t>7-5/8” casing @ 29.7 </a:t>
            </a:r>
            <a:r>
              <a:rPr lang="en-US" sz="1000" dirty="0" err="1" smtClean="0"/>
              <a:t>lbs</a:t>
            </a:r>
            <a:r>
              <a:rPr lang="en-US" sz="1000" dirty="0" smtClean="0"/>
              <a:t>/</a:t>
            </a:r>
            <a:r>
              <a:rPr lang="en-US" sz="1000" dirty="0" err="1" smtClean="0"/>
              <a:t>ft</a:t>
            </a:r>
            <a:r>
              <a:rPr lang="en-US" sz="1000" dirty="0" smtClean="0"/>
              <a:t> to 10,700 </a:t>
            </a:r>
            <a:r>
              <a:rPr lang="en-US" sz="1000" dirty="0" err="1" smtClean="0"/>
              <a:t>ft</a:t>
            </a:r>
            <a:r>
              <a:rPr lang="en-US" sz="1000" dirty="0" smtClean="0"/>
              <a:t>, cemented to surface with 655 sacks of Class A cement.</a:t>
            </a:r>
            <a:endParaRPr lang="en-US" sz="1000" dirty="0"/>
          </a:p>
        </p:txBody>
      </p:sp>
      <p:grpSp>
        <p:nvGrpSpPr>
          <p:cNvPr id="142" name="Group 141"/>
          <p:cNvGrpSpPr>
            <a:grpSpLocks/>
          </p:cNvGrpSpPr>
          <p:nvPr/>
        </p:nvGrpSpPr>
        <p:grpSpPr bwMode="auto">
          <a:xfrm>
            <a:off x="6028882" y="5811233"/>
            <a:ext cx="195089" cy="174048"/>
            <a:chOff x="0" y="0"/>
            <a:chExt cx="18" cy="14"/>
          </a:xfrm>
        </p:grpSpPr>
        <p:sp>
          <p:nvSpPr>
            <p:cNvPr id="150" name="Rectangle 149"/>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1" name="Rectangle 150"/>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2" name="Rectangle 151"/>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43" name="Group 142"/>
          <p:cNvGrpSpPr>
            <a:grpSpLocks/>
          </p:cNvGrpSpPr>
          <p:nvPr/>
        </p:nvGrpSpPr>
        <p:grpSpPr bwMode="auto">
          <a:xfrm>
            <a:off x="6977998" y="5811233"/>
            <a:ext cx="195089" cy="174048"/>
            <a:chOff x="0" y="0"/>
            <a:chExt cx="18" cy="14"/>
          </a:xfrm>
        </p:grpSpPr>
        <p:sp>
          <p:nvSpPr>
            <p:cNvPr id="147" name="Rectangle 146"/>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8" name="Rectangle 147"/>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9" name="Rectangle 148"/>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44" name="Line 921"/>
          <p:cNvSpPr>
            <a:spLocks noChangeShapeType="1"/>
          </p:cNvSpPr>
          <p:nvPr/>
        </p:nvSpPr>
        <p:spPr bwMode="auto">
          <a:xfrm flipH="1">
            <a:off x="7643900" y="1408759"/>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921"/>
          <p:cNvSpPr>
            <a:spLocks noChangeShapeType="1"/>
          </p:cNvSpPr>
          <p:nvPr/>
        </p:nvSpPr>
        <p:spPr bwMode="auto">
          <a:xfrm flipH="1">
            <a:off x="5603691" y="1417974"/>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TextBox 145"/>
          <p:cNvSpPr txBox="1"/>
          <p:nvPr/>
        </p:nvSpPr>
        <p:spPr>
          <a:xfrm>
            <a:off x="7591392" y="1621345"/>
            <a:ext cx="1408997" cy="400110"/>
          </a:xfrm>
          <a:prstGeom prst="rect">
            <a:avLst/>
          </a:prstGeom>
          <a:noFill/>
        </p:spPr>
        <p:txBody>
          <a:bodyPr wrap="square" rtlCol="0">
            <a:spAutoFit/>
          </a:bodyPr>
          <a:lstStyle/>
          <a:p>
            <a:r>
              <a:rPr lang="en-US" sz="1000" dirty="0" smtClean="0"/>
              <a:t>16” conductor @ 3/8” </a:t>
            </a:r>
          </a:p>
          <a:p>
            <a:r>
              <a:rPr lang="en-US" sz="1000" dirty="0" smtClean="0"/>
              <a:t>driven to 84 </a:t>
            </a:r>
            <a:r>
              <a:rPr lang="en-US" sz="1000" dirty="0" err="1" smtClean="0"/>
              <a:t>ft</a:t>
            </a:r>
            <a:endParaRPr lang="en-US" sz="1000" dirty="0"/>
          </a:p>
        </p:txBody>
      </p:sp>
      <p:sp>
        <p:nvSpPr>
          <p:cNvPr id="2" name="Rectangle 1"/>
          <p:cNvSpPr/>
          <p:nvPr/>
        </p:nvSpPr>
        <p:spPr>
          <a:xfrm>
            <a:off x="-9346" y="5809711"/>
            <a:ext cx="4295644" cy="492443"/>
          </a:xfrm>
          <a:prstGeom prst="rect">
            <a:avLst/>
          </a:prstGeom>
        </p:spPr>
        <p:txBody>
          <a:bodyPr wrap="square">
            <a:spAutoFit/>
          </a:bodyPr>
          <a:lstStyle/>
          <a:p>
            <a:r>
              <a:rPr lang="en-US" sz="1400" dirty="0">
                <a:latin typeface="Arial Narrow" pitchFamily="34" charset="0"/>
              </a:rPr>
              <a:t>8. </a:t>
            </a:r>
            <a:r>
              <a:rPr lang="en-US" sz="1400" b="1" dirty="0">
                <a:latin typeface="Arial Narrow" pitchFamily="34" charset="0"/>
              </a:rPr>
              <a:t>Depths:</a:t>
            </a:r>
          </a:p>
          <a:p>
            <a:pPr lvl="1"/>
            <a:r>
              <a:rPr lang="en-US" sz="1200" i="1" dirty="0">
                <a:latin typeface="Arial Narrow" pitchFamily="34" charset="0"/>
              </a:rPr>
              <a:t>Total Depth, Plugged-back depth</a:t>
            </a:r>
          </a:p>
        </p:txBody>
      </p:sp>
      <p:sp>
        <p:nvSpPr>
          <p:cNvPr id="3" name="Rectangle 2"/>
          <p:cNvSpPr/>
          <p:nvPr/>
        </p:nvSpPr>
        <p:spPr>
          <a:xfrm>
            <a:off x="-9346" y="4996304"/>
            <a:ext cx="4371974" cy="707886"/>
          </a:xfrm>
          <a:prstGeom prst="rect">
            <a:avLst/>
          </a:prstGeom>
        </p:spPr>
        <p:txBody>
          <a:bodyPr wrap="square">
            <a:spAutoFit/>
          </a:bodyPr>
          <a:lstStyle/>
          <a:p>
            <a:r>
              <a:rPr lang="en-US" sz="1400" dirty="0">
                <a:latin typeface="Arial Narrow" pitchFamily="34" charset="0"/>
              </a:rPr>
              <a:t>7. </a:t>
            </a:r>
            <a:r>
              <a:rPr lang="en-US" sz="1400" b="1" dirty="0">
                <a:latin typeface="Arial Narrow" pitchFamily="34" charset="0"/>
              </a:rPr>
              <a:t>Existing production perforated, open-hole, or screened interval:</a:t>
            </a:r>
          </a:p>
          <a:p>
            <a:pPr lvl="1"/>
            <a:r>
              <a:rPr lang="en-US" sz="1200" i="1" dirty="0">
                <a:latin typeface="Arial Narrow" pitchFamily="34" charset="0"/>
              </a:rPr>
              <a:t>Top, Bottom</a:t>
            </a:r>
          </a:p>
        </p:txBody>
      </p:sp>
      <p:sp>
        <p:nvSpPr>
          <p:cNvPr id="5" name="Rectangle 4"/>
          <p:cNvSpPr/>
          <p:nvPr/>
        </p:nvSpPr>
        <p:spPr>
          <a:xfrm>
            <a:off x="-9346" y="4398339"/>
            <a:ext cx="4371974" cy="492443"/>
          </a:xfrm>
          <a:prstGeom prst="rect">
            <a:avLst/>
          </a:prstGeom>
        </p:spPr>
        <p:txBody>
          <a:bodyPr wrap="square">
            <a:spAutoFit/>
          </a:bodyPr>
          <a:lstStyle/>
          <a:p>
            <a:r>
              <a:rPr lang="en-US" sz="1400" dirty="0">
                <a:latin typeface="Arial Narrow" pitchFamily="34" charset="0"/>
              </a:rPr>
              <a:t>6. </a:t>
            </a:r>
            <a:r>
              <a:rPr lang="en-US" sz="1400" b="1" dirty="0">
                <a:latin typeface="Arial Narrow" pitchFamily="34" charset="0"/>
              </a:rPr>
              <a:t>Packer:</a:t>
            </a:r>
          </a:p>
          <a:p>
            <a:pPr lvl="1"/>
            <a:r>
              <a:rPr lang="en-US" sz="1200" i="1" dirty="0">
                <a:latin typeface="Arial Narrow" pitchFamily="34" charset="0"/>
              </a:rPr>
              <a:t>Type, Depth set</a:t>
            </a:r>
          </a:p>
        </p:txBody>
      </p:sp>
      <p:sp>
        <p:nvSpPr>
          <p:cNvPr id="6" name="Rectangle 5"/>
          <p:cNvSpPr/>
          <p:nvPr/>
        </p:nvSpPr>
        <p:spPr>
          <a:xfrm>
            <a:off x="-9346" y="3800374"/>
            <a:ext cx="4371975" cy="492443"/>
          </a:xfrm>
          <a:prstGeom prst="rect">
            <a:avLst/>
          </a:prstGeom>
        </p:spPr>
        <p:txBody>
          <a:bodyPr wrap="square">
            <a:spAutoFit/>
          </a:bodyPr>
          <a:lstStyle/>
          <a:p>
            <a:r>
              <a:rPr lang="en-US" sz="1400" dirty="0">
                <a:latin typeface="Arial Narrow" pitchFamily="34" charset="0"/>
              </a:rPr>
              <a:t>5. </a:t>
            </a:r>
            <a:r>
              <a:rPr lang="en-US" sz="1400" b="1" dirty="0">
                <a:latin typeface="Arial Narrow" pitchFamily="34" charset="0"/>
              </a:rPr>
              <a:t>Tubing:</a:t>
            </a:r>
          </a:p>
          <a:p>
            <a:pPr lvl="1"/>
            <a:r>
              <a:rPr lang="en-US" sz="1200" i="1" dirty="0">
                <a:latin typeface="Arial Narrow" pitchFamily="34" charset="0"/>
              </a:rPr>
              <a:t>Diameter, Type or material, Top and bottom Depths</a:t>
            </a:r>
          </a:p>
        </p:txBody>
      </p:sp>
      <p:sp>
        <p:nvSpPr>
          <p:cNvPr id="7" name="Rectangle 6"/>
          <p:cNvSpPr/>
          <p:nvPr/>
        </p:nvSpPr>
        <p:spPr>
          <a:xfrm>
            <a:off x="-9346" y="3202409"/>
            <a:ext cx="4371975" cy="492443"/>
          </a:xfrm>
          <a:prstGeom prst="rect">
            <a:avLst/>
          </a:prstGeom>
        </p:spPr>
        <p:txBody>
          <a:bodyPr wrap="square">
            <a:spAutoFit/>
          </a:bodyPr>
          <a:lstStyle/>
          <a:p>
            <a:r>
              <a:rPr lang="en-US" sz="1400" dirty="0">
                <a:latin typeface="Arial Narrow" pitchFamily="34" charset="0"/>
              </a:rPr>
              <a:t>4. </a:t>
            </a:r>
            <a:r>
              <a:rPr lang="en-US" sz="1400" b="1" dirty="0">
                <a:latin typeface="Arial Narrow" pitchFamily="34" charset="0"/>
              </a:rPr>
              <a:t>Existing cement squeeze(s), if any:</a:t>
            </a:r>
          </a:p>
          <a:p>
            <a:pPr lvl="1"/>
            <a:r>
              <a:rPr lang="en-US" sz="1200" i="1" dirty="0">
                <a:latin typeface="Arial Narrow" pitchFamily="34" charset="0"/>
              </a:rPr>
              <a:t>Type or class, Yield (</a:t>
            </a:r>
            <a:r>
              <a:rPr lang="en-US" sz="1200" i="1" dirty="0" err="1">
                <a:latin typeface="Arial Narrow" pitchFamily="34" charset="0"/>
              </a:rPr>
              <a:t>cu.ft</a:t>
            </a:r>
            <a:r>
              <a:rPr lang="en-US" sz="1200" i="1" dirty="0">
                <a:latin typeface="Arial Narrow" pitchFamily="34" charset="0"/>
              </a:rPr>
              <a:t>/sack), Number of sacks, Top of </a:t>
            </a:r>
            <a:r>
              <a:rPr lang="en-US" sz="1200" i="1" dirty="0" smtClean="0">
                <a:latin typeface="Arial Narrow" pitchFamily="34" charset="0"/>
              </a:rPr>
              <a:t>cement.</a:t>
            </a:r>
            <a:endParaRPr lang="en-US" sz="1200" i="1" dirty="0">
              <a:latin typeface="Arial Narrow" pitchFamily="34" charset="0"/>
            </a:endParaRPr>
          </a:p>
        </p:txBody>
      </p:sp>
      <p:sp>
        <p:nvSpPr>
          <p:cNvPr id="8" name="Rectangle 7"/>
          <p:cNvSpPr/>
          <p:nvPr/>
        </p:nvSpPr>
        <p:spPr>
          <a:xfrm>
            <a:off x="-9346" y="2419779"/>
            <a:ext cx="4371975" cy="677108"/>
          </a:xfrm>
          <a:prstGeom prst="rect">
            <a:avLst/>
          </a:prstGeom>
        </p:spPr>
        <p:txBody>
          <a:bodyPr wrap="square">
            <a:spAutoFit/>
          </a:bodyPr>
          <a:lstStyle/>
          <a:p>
            <a:r>
              <a:rPr lang="en-US" sz="1400" dirty="0">
                <a:latin typeface="Arial Narrow" pitchFamily="34" charset="0"/>
              </a:rPr>
              <a:t>3. </a:t>
            </a:r>
            <a:r>
              <a:rPr lang="en-US" sz="1400" b="1" dirty="0">
                <a:latin typeface="Arial Narrow" pitchFamily="34" charset="0"/>
              </a:rPr>
              <a:t>Cement Specifications:</a:t>
            </a:r>
          </a:p>
          <a:p>
            <a:pPr lvl="1"/>
            <a:r>
              <a:rPr lang="en-US" sz="1200" i="1" dirty="0">
                <a:latin typeface="Arial Narrow" pitchFamily="34" charset="0"/>
              </a:rPr>
              <a:t>Type or Class, Yield (</a:t>
            </a:r>
            <a:r>
              <a:rPr lang="en-US" sz="1200" i="1" dirty="0" err="1">
                <a:latin typeface="Arial Narrow" pitchFamily="34" charset="0"/>
              </a:rPr>
              <a:t>cu.ft</a:t>
            </a:r>
            <a:r>
              <a:rPr lang="en-US" sz="1200" i="1" dirty="0">
                <a:latin typeface="Arial Narrow" pitchFamily="34" charset="0"/>
              </a:rPr>
              <a:t>/sack), Number of sacks, Top of cement in each string of </a:t>
            </a:r>
            <a:r>
              <a:rPr lang="en-US" sz="1200" i="1" dirty="0" smtClean="0">
                <a:latin typeface="Arial Narrow" pitchFamily="34" charset="0"/>
              </a:rPr>
              <a:t>casing.</a:t>
            </a:r>
            <a:endParaRPr lang="en-US" sz="1200" i="1" dirty="0">
              <a:latin typeface="Arial Narrow" pitchFamily="34" charset="0"/>
            </a:endParaRPr>
          </a:p>
        </p:txBody>
      </p:sp>
      <p:sp>
        <p:nvSpPr>
          <p:cNvPr id="10" name="Rectangle 9"/>
          <p:cNvSpPr/>
          <p:nvPr/>
        </p:nvSpPr>
        <p:spPr>
          <a:xfrm>
            <a:off x="-9346" y="2006480"/>
            <a:ext cx="2044149" cy="307777"/>
          </a:xfrm>
          <a:prstGeom prst="rect">
            <a:avLst/>
          </a:prstGeom>
        </p:spPr>
        <p:txBody>
          <a:bodyPr wrap="none">
            <a:spAutoFit/>
          </a:bodyPr>
          <a:lstStyle/>
          <a:p>
            <a:r>
              <a:rPr lang="en-US" sz="1400" dirty="0">
                <a:latin typeface="Arial Narrow" pitchFamily="34" charset="0"/>
              </a:rPr>
              <a:t>2. </a:t>
            </a:r>
            <a:r>
              <a:rPr lang="en-US" sz="1400" b="1" dirty="0">
                <a:latin typeface="Arial Narrow" pitchFamily="34" charset="0"/>
              </a:rPr>
              <a:t>Hole (drill bit) diameters</a:t>
            </a:r>
          </a:p>
        </p:txBody>
      </p:sp>
      <p:sp>
        <p:nvSpPr>
          <p:cNvPr id="11" name="Rectangle 10"/>
          <p:cNvSpPr/>
          <p:nvPr/>
        </p:nvSpPr>
        <p:spPr>
          <a:xfrm>
            <a:off x="-9346" y="1408515"/>
            <a:ext cx="4448175" cy="492443"/>
          </a:xfrm>
          <a:prstGeom prst="rect">
            <a:avLst/>
          </a:prstGeom>
        </p:spPr>
        <p:txBody>
          <a:bodyPr wrap="square">
            <a:spAutoFit/>
          </a:bodyPr>
          <a:lstStyle/>
          <a:p>
            <a:r>
              <a:rPr lang="en-US" sz="1400" dirty="0">
                <a:latin typeface="Arial Narrow" pitchFamily="34" charset="0"/>
              </a:rPr>
              <a:t>1. </a:t>
            </a:r>
            <a:r>
              <a:rPr lang="en-US" sz="1400" b="1" dirty="0">
                <a:latin typeface="Arial Narrow" pitchFamily="34" charset="0"/>
              </a:rPr>
              <a:t>All casing strings:</a:t>
            </a:r>
          </a:p>
          <a:p>
            <a:pPr lvl="1"/>
            <a:r>
              <a:rPr lang="en-US" sz="1200" i="1" dirty="0">
                <a:latin typeface="Arial Narrow" pitchFamily="34" charset="0"/>
              </a:rPr>
              <a:t>Diameter, Weight (per foot), Depth set (top and bottom)</a:t>
            </a:r>
          </a:p>
        </p:txBody>
      </p:sp>
      <p:sp>
        <p:nvSpPr>
          <p:cNvPr id="173" name="TextBox 172"/>
          <p:cNvSpPr txBox="1"/>
          <p:nvPr/>
        </p:nvSpPr>
        <p:spPr>
          <a:xfrm>
            <a:off x="4438829" y="6625291"/>
            <a:ext cx="1247069" cy="246221"/>
          </a:xfrm>
          <a:prstGeom prst="rect">
            <a:avLst/>
          </a:prstGeom>
          <a:noFill/>
        </p:spPr>
        <p:txBody>
          <a:bodyPr wrap="square" rtlCol="0">
            <a:spAutoFit/>
          </a:bodyPr>
          <a:lstStyle/>
          <a:p>
            <a:r>
              <a:rPr lang="en-US" sz="1000" dirty="0" smtClean="0"/>
              <a:t>PBTD = 10,381 </a:t>
            </a:r>
            <a:r>
              <a:rPr lang="en-US" sz="1000" dirty="0" err="1" smtClean="0"/>
              <a:t>ft</a:t>
            </a:r>
            <a:endParaRPr lang="en-US" sz="1000" dirty="0"/>
          </a:p>
        </p:txBody>
      </p:sp>
      <p:sp>
        <p:nvSpPr>
          <p:cNvPr id="175" name="TextBox 174"/>
          <p:cNvSpPr txBox="1"/>
          <p:nvPr/>
        </p:nvSpPr>
        <p:spPr>
          <a:xfrm>
            <a:off x="4295643" y="5632495"/>
            <a:ext cx="1561649" cy="553998"/>
          </a:xfrm>
          <a:prstGeom prst="rect">
            <a:avLst/>
          </a:prstGeom>
          <a:noFill/>
        </p:spPr>
        <p:txBody>
          <a:bodyPr wrap="square" rtlCol="0">
            <a:spAutoFit/>
          </a:bodyPr>
          <a:lstStyle/>
          <a:p>
            <a:r>
              <a:rPr lang="en-US" sz="1000" dirty="0" smtClean="0"/>
              <a:t>Production Perforations from 10,208 – 10,212 </a:t>
            </a:r>
            <a:r>
              <a:rPr lang="en-US" sz="1000" dirty="0" err="1" smtClean="0"/>
              <a:t>ft</a:t>
            </a:r>
            <a:r>
              <a:rPr lang="en-US" sz="1000" dirty="0" smtClean="0"/>
              <a:t> and 10,185 – 10,189</a:t>
            </a:r>
            <a:endParaRPr lang="en-US" sz="1000" dirty="0"/>
          </a:p>
        </p:txBody>
      </p:sp>
      <p:sp>
        <p:nvSpPr>
          <p:cNvPr id="66" name="TextBox 65"/>
          <p:cNvSpPr txBox="1"/>
          <p:nvPr/>
        </p:nvSpPr>
        <p:spPr>
          <a:xfrm>
            <a:off x="8096217" y="6605796"/>
            <a:ext cx="1047783" cy="246221"/>
          </a:xfrm>
          <a:prstGeom prst="rect">
            <a:avLst/>
          </a:prstGeom>
          <a:solidFill>
            <a:srgbClr val="00FF00"/>
          </a:solidFill>
        </p:spPr>
        <p:txBody>
          <a:bodyPr wrap="square" rtlCol="0">
            <a:spAutoFit/>
          </a:bodyPr>
          <a:lstStyle/>
          <a:p>
            <a:r>
              <a:rPr lang="en-US" sz="1000" dirty="0" smtClean="0"/>
              <a:t>Attachment 4A</a:t>
            </a:r>
            <a:endParaRPr lang="en-US" sz="1000" dirty="0"/>
          </a:p>
        </p:txBody>
      </p:sp>
    </p:spTree>
    <p:extLst>
      <p:ext uri="{BB962C8B-B14F-4D97-AF65-F5344CB8AC3E}">
        <p14:creationId xmlns:p14="http://schemas.microsoft.com/office/powerpoint/2010/main" val="3861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35" grpId="0"/>
      <p:bldP spid="136" grpId="0"/>
      <p:bldP spid="137" grpId="0"/>
      <p:bldP spid="138" grpId="0"/>
      <p:bldP spid="139" grpId="0"/>
      <p:bldP spid="140" grpId="0"/>
      <p:bldP spid="146" grpId="0"/>
      <p:bldP spid="2" grpId="0"/>
      <p:bldP spid="3" grpId="0"/>
      <p:bldP spid="5" grpId="0"/>
      <p:bldP spid="6" grpId="0"/>
      <p:bldP spid="7" grpId="0"/>
      <p:bldP spid="8" grpId="0"/>
      <p:bldP spid="10" grpId="0"/>
      <p:bldP spid="11" grpId="0"/>
      <p:bldP spid="173" grpId="0"/>
      <p:bldP spid="17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descr="Granite"/>
          <p:cNvSpPr>
            <a:spLocks noChangeArrowheads="1"/>
          </p:cNvSpPr>
          <p:nvPr/>
        </p:nvSpPr>
        <p:spPr bwMode="auto">
          <a:xfrm>
            <a:off x="7100019" y="4981434"/>
            <a:ext cx="283246" cy="1592688"/>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63" name="Rectangle 62" descr="Granite"/>
          <p:cNvSpPr>
            <a:spLocks noChangeArrowheads="1"/>
          </p:cNvSpPr>
          <p:nvPr/>
        </p:nvSpPr>
        <p:spPr bwMode="auto">
          <a:xfrm>
            <a:off x="5886866" y="5004155"/>
            <a:ext cx="283246" cy="1602844"/>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795" y="282840"/>
            <a:ext cx="24288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8222" y="282840"/>
            <a:ext cx="3707807" cy="830997"/>
          </a:xfrm>
          <a:prstGeom prst="rect">
            <a:avLst/>
          </a:prstGeom>
        </p:spPr>
        <p:txBody>
          <a:bodyPr wrap="square">
            <a:spAutoFit/>
          </a:bodyPr>
          <a:lstStyle/>
          <a:p>
            <a:pPr algn="ctr"/>
            <a:r>
              <a:rPr lang="en-US" sz="2400" dirty="0">
                <a:latin typeface="Arial Narrow" pitchFamily="34" charset="0"/>
              </a:rPr>
              <a:t>Proposed Wellhead Schematic </a:t>
            </a:r>
            <a:r>
              <a:rPr lang="en-US" sz="2400" b="1" dirty="0">
                <a:latin typeface="Arial Narrow" pitchFamily="34" charset="0"/>
              </a:rPr>
              <a:t>(Attachment </a:t>
            </a:r>
            <a:r>
              <a:rPr lang="en-US" sz="2400" b="1" dirty="0" smtClean="0">
                <a:latin typeface="Arial Narrow" pitchFamily="34" charset="0"/>
              </a:rPr>
              <a:t>4B)</a:t>
            </a:r>
          </a:p>
        </p:txBody>
      </p:sp>
      <p:sp>
        <p:nvSpPr>
          <p:cNvPr id="4" name="Rectangle 3"/>
          <p:cNvSpPr/>
          <p:nvPr/>
        </p:nvSpPr>
        <p:spPr>
          <a:xfrm>
            <a:off x="1" y="3926504"/>
            <a:ext cx="4295644" cy="1200329"/>
          </a:xfrm>
          <a:prstGeom prst="rect">
            <a:avLst/>
          </a:prstGeom>
        </p:spPr>
        <p:txBody>
          <a:bodyPr wrap="square">
            <a:spAutoFit/>
          </a:bodyPr>
          <a:lstStyle/>
          <a:p>
            <a:pPr algn="just"/>
            <a:r>
              <a:rPr lang="en-US" dirty="0">
                <a:latin typeface="Arial Narrow" pitchFamily="34" charset="0"/>
              </a:rPr>
              <a:t>The Wellhead </a:t>
            </a:r>
            <a:r>
              <a:rPr lang="en-US" dirty="0" smtClean="0">
                <a:latin typeface="Arial Narrow" pitchFamily="34" charset="0"/>
              </a:rPr>
              <a:t>Schematic, </a:t>
            </a:r>
            <a:r>
              <a:rPr lang="en-US" b="1" dirty="0" smtClean="0">
                <a:latin typeface="Arial Narrow" pitchFamily="34" charset="0"/>
              </a:rPr>
              <a:t>Attachment 4B </a:t>
            </a:r>
            <a:r>
              <a:rPr lang="en-US" dirty="0">
                <a:latin typeface="Arial Narrow" pitchFamily="34" charset="0"/>
              </a:rPr>
              <a:t>and the Proposed </a:t>
            </a:r>
            <a:r>
              <a:rPr lang="en-US" dirty="0" smtClean="0">
                <a:latin typeface="Arial Narrow" pitchFamily="34" charset="0"/>
              </a:rPr>
              <a:t>Schematic, </a:t>
            </a:r>
            <a:r>
              <a:rPr lang="en-US" b="1" dirty="0" smtClean="0">
                <a:latin typeface="Arial Narrow" pitchFamily="34" charset="0"/>
              </a:rPr>
              <a:t>Attachment 4C</a:t>
            </a:r>
            <a:r>
              <a:rPr lang="en-US" dirty="0" smtClean="0">
                <a:latin typeface="Arial Narrow" pitchFamily="34" charset="0"/>
              </a:rPr>
              <a:t> </a:t>
            </a:r>
            <a:r>
              <a:rPr lang="en-US" dirty="0">
                <a:latin typeface="Arial Narrow" pitchFamily="34" charset="0"/>
              </a:rPr>
              <a:t>can be combined if both are legible, otherwise a separate schematic should be submitted.</a:t>
            </a:r>
          </a:p>
        </p:txBody>
      </p:sp>
      <p:sp>
        <p:nvSpPr>
          <p:cNvPr id="5" name="Rectangle 4"/>
          <p:cNvSpPr/>
          <p:nvPr/>
        </p:nvSpPr>
        <p:spPr>
          <a:xfrm>
            <a:off x="138222" y="2383640"/>
            <a:ext cx="4572000" cy="1200329"/>
          </a:xfrm>
          <a:prstGeom prst="rect">
            <a:avLst/>
          </a:prstGeom>
        </p:spPr>
        <p:txBody>
          <a:bodyPr>
            <a:spAutoFit/>
          </a:bodyPr>
          <a:lstStyle/>
          <a:p>
            <a:r>
              <a:rPr lang="en-US" dirty="0">
                <a:latin typeface="Arial Narrow" pitchFamily="34" charset="0"/>
              </a:rPr>
              <a:t>1. Well head</a:t>
            </a:r>
          </a:p>
          <a:p>
            <a:r>
              <a:rPr lang="en-US" dirty="0">
                <a:latin typeface="Arial Narrow" pitchFamily="34" charset="0"/>
              </a:rPr>
              <a:t>2. Pressure gauges</a:t>
            </a:r>
          </a:p>
          <a:p>
            <a:r>
              <a:rPr lang="en-US" dirty="0">
                <a:latin typeface="Arial Narrow" pitchFamily="34" charset="0"/>
              </a:rPr>
              <a:t>3. Flow line diameters at wellhead</a:t>
            </a:r>
          </a:p>
          <a:p>
            <a:r>
              <a:rPr lang="en-US" dirty="0">
                <a:latin typeface="Arial Narrow" pitchFamily="34" charset="0"/>
              </a:rPr>
              <a:t>4. Monitoring equipment, if used</a:t>
            </a:r>
          </a:p>
        </p:txBody>
      </p:sp>
      <p:sp>
        <p:nvSpPr>
          <p:cNvPr id="6" name="Rectangle 5"/>
          <p:cNvSpPr/>
          <p:nvPr/>
        </p:nvSpPr>
        <p:spPr>
          <a:xfrm>
            <a:off x="0" y="1419949"/>
            <a:ext cx="4295643" cy="646331"/>
          </a:xfrm>
          <a:prstGeom prst="rect">
            <a:avLst/>
          </a:prstGeom>
        </p:spPr>
        <p:txBody>
          <a:bodyPr wrap="square">
            <a:spAutoFit/>
          </a:bodyPr>
          <a:lstStyle/>
          <a:p>
            <a:r>
              <a:rPr lang="en-US" dirty="0">
                <a:latin typeface="Arial Narrow" pitchFamily="34" charset="0"/>
              </a:rPr>
              <a:t>This schematic should, at a minimum, include the following surface equipment:</a:t>
            </a:r>
          </a:p>
        </p:txBody>
      </p:sp>
      <p:pic>
        <p:nvPicPr>
          <p:cNvPr id="73" name="Picture 7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214" y="-1687238"/>
            <a:ext cx="2410253" cy="1537113"/>
          </a:xfrm>
          <a:prstGeom prst="rect">
            <a:avLst/>
          </a:prstGeom>
          <a:ln>
            <a:noFill/>
          </a:ln>
          <a:effectLst>
            <a:softEdge rad="112500"/>
          </a:effectLst>
        </p:spPr>
      </p:pic>
      <p:sp>
        <p:nvSpPr>
          <p:cNvPr id="79" name="TextBox 78"/>
          <p:cNvSpPr txBox="1"/>
          <p:nvPr/>
        </p:nvSpPr>
        <p:spPr>
          <a:xfrm>
            <a:off x="7110878" y="1109894"/>
            <a:ext cx="823472" cy="200055"/>
          </a:xfrm>
          <a:prstGeom prst="rect">
            <a:avLst/>
          </a:prstGeom>
          <a:noFill/>
        </p:spPr>
        <p:txBody>
          <a:bodyPr wrap="square" rtlCol="0">
            <a:spAutoFit/>
          </a:bodyPr>
          <a:lstStyle/>
          <a:p>
            <a:r>
              <a:rPr lang="en-US" sz="700" dirty="0" smtClean="0"/>
              <a:t>2” BALL VALVE</a:t>
            </a:r>
            <a:endParaRPr lang="en-US" sz="700" dirty="0"/>
          </a:p>
        </p:txBody>
      </p:sp>
      <p:sp>
        <p:nvSpPr>
          <p:cNvPr id="80" name="TextBox 79"/>
          <p:cNvSpPr txBox="1"/>
          <p:nvPr/>
        </p:nvSpPr>
        <p:spPr>
          <a:xfrm>
            <a:off x="4900006" y="874062"/>
            <a:ext cx="823472" cy="200055"/>
          </a:xfrm>
          <a:prstGeom prst="rect">
            <a:avLst/>
          </a:prstGeom>
          <a:noFill/>
        </p:spPr>
        <p:txBody>
          <a:bodyPr wrap="square" rtlCol="0">
            <a:spAutoFit/>
          </a:bodyPr>
          <a:lstStyle/>
          <a:p>
            <a:r>
              <a:rPr lang="en-US" sz="700" dirty="0" smtClean="0"/>
              <a:t>2” BULL PLUG</a:t>
            </a:r>
            <a:endParaRPr lang="en-US" sz="700" dirty="0"/>
          </a:p>
        </p:txBody>
      </p:sp>
      <p:sp>
        <p:nvSpPr>
          <p:cNvPr id="82" name="TextBox 81"/>
          <p:cNvSpPr txBox="1"/>
          <p:nvPr/>
        </p:nvSpPr>
        <p:spPr>
          <a:xfrm>
            <a:off x="4895975" y="1137336"/>
            <a:ext cx="823472" cy="200055"/>
          </a:xfrm>
          <a:prstGeom prst="rect">
            <a:avLst/>
          </a:prstGeom>
          <a:noFill/>
        </p:spPr>
        <p:txBody>
          <a:bodyPr wrap="square" rtlCol="0">
            <a:spAutoFit/>
          </a:bodyPr>
          <a:lstStyle/>
          <a:p>
            <a:r>
              <a:rPr lang="en-US" sz="700" dirty="0" smtClean="0"/>
              <a:t>2” BULL PLUG</a:t>
            </a:r>
            <a:endParaRPr lang="en-US" sz="700" dirty="0"/>
          </a:p>
        </p:txBody>
      </p:sp>
      <p:sp>
        <p:nvSpPr>
          <p:cNvPr id="83" name="TextBox 82"/>
          <p:cNvSpPr txBox="1"/>
          <p:nvPr/>
        </p:nvSpPr>
        <p:spPr>
          <a:xfrm>
            <a:off x="6136196" y="6625291"/>
            <a:ext cx="1247069" cy="246221"/>
          </a:xfrm>
          <a:prstGeom prst="rect">
            <a:avLst/>
          </a:prstGeom>
          <a:noFill/>
        </p:spPr>
        <p:txBody>
          <a:bodyPr wrap="square" rtlCol="0">
            <a:spAutoFit/>
          </a:bodyPr>
          <a:lstStyle/>
          <a:p>
            <a:r>
              <a:rPr lang="en-US" sz="1000" dirty="0" smtClean="0"/>
              <a:t>TD = 10,700 </a:t>
            </a:r>
            <a:r>
              <a:rPr lang="en-US" sz="1000" dirty="0" err="1" smtClean="0"/>
              <a:t>ft</a:t>
            </a:r>
            <a:endParaRPr lang="en-US" sz="1000" dirty="0"/>
          </a:p>
        </p:txBody>
      </p:sp>
      <p:pic>
        <p:nvPicPr>
          <p:cNvPr id="84" name="Picture 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1857" y="6455624"/>
            <a:ext cx="927471" cy="168238"/>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5" name="Line 921"/>
          <p:cNvSpPr>
            <a:spLocks noChangeShapeType="1"/>
          </p:cNvSpPr>
          <p:nvPr/>
        </p:nvSpPr>
        <p:spPr bwMode="auto">
          <a:xfrm>
            <a:off x="6150904" y="1417973"/>
            <a:ext cx="7303" cy="51890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922"/>
          <p:cNvSpPr>
            <a:spLocks noChangeShapeType="1"/>
          </p:cNvSpPr>
          <p:nvPr/>
        </p:nvSpPr>
        <p:spPr bwMode="auto">
          <a:xfrm>
            <a:off x="7085678" y="1417972"/>
            <a:ext cx="7303" cy="51942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7" name="Picture 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53197" y="1417973"/>
            <a:ext cx="193972" cy="3996892"/>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Picture 8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8207" y="5291754"/>
            <a:ext cx="927471" cy="10174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 name="Line 921"/>
          <p:cNvSpPr>
            <a:spLocks noChangeShapeType="1"/>
          </p:cNvSpPr>
          <p:nvPr/>
        </p:nvSpPr>
        <p:spPr bwMode="auto">
          <a:xfrm>
            <a:off x="7383265" y="1417973"/>
            <a:ext cx="0" cy="17983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Rectangle 95" descr="Granite"/>
          <p:cNvSpPr>
            <a:spLocks noChangeArrowheads="1"/>
          </p:cNvSpPr>
          <p:nvPr/>
        </p:nvSpPr>
        <p:spPr bwMode="auto">
          <a:xfrm>
            <a:off x="7390215" y="1417974"/>
            <a:ext cx="256735" cy="179833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97" name="Line 921"/>
          <p:cNvSpPr>
            <a:spLocks noChangeShapeType="1"/>
          </p:cNvSpPr>
          <p:nvPr/>
        </p:nvSpPr>
        <p:spPr bwMode="auto">
          <a:xfrm flipH="1">
            <a:off x="5865882" y="1417973"/>
            <a:ext cx="0" cy="17654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Rectangle 97" descr="Granite"/>
          <p:cNvSpPr>
            <a:spLocks noChangeArrowheads="1"/>
          </p:cNvSpPr>
          <p:nvPr/>
        </p:nvSpPr>
        <p:spPr bwMode="auto">
          <a:xfrm>
            <a:off x="5601711" y="1417973"/>
            <a:ext cx="256735" cy="177247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99" name="AutoShape 385"/>
          <p:cNvSpPr>
            <a:spLocks noChangeArrowheads="1"/>
          </p:cNvSpPr>
          <p:nvPr/>
        </p:nvSpPr>
        <p:spPr bwMode="auto">
          <a:xfrm>
            <a:off x="7394781" y="3082594"/>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100" name="AutoShape 384"/>
          <p:cNvSpPr>
            <a:spLocks noChangeArrowheads="1"/>
          </p:cNvSpPr>
          <p:nvPr/>
        </p:nvSpPr>
        <p:spPr bwMode="auto">
          <a:xfrm flipH="1">
            <a:off x="5601712" y="3063090"/>
            <a:ext cx="264171" cy="120347"/>
          </a:xfrm>
          <a:prstGeom prst="rtTriangle">
            <a:avLst/>
          </a:prstGeom>
          <a:solidFill>
            <a:srgbClr val="000000"/>
          </a:solidFill>
          <a:ln w="9525">
            <a:solidFill>
              <a:srgbClr val="000000"/>
            </a:solidFill>
            <a:miter lim="800000"/>
            <a:headEnd/>
            <a:tailEnd/>
          </a:ln>
        </p:spPr>
        <p:txBody>
          <a:bodyPr/>
          <a:lstStyle/>
          <a:p>
            <a:endParaRPr lang="en-US"/>
          </a:p>
        </p:txBody>
      </p:sp>
      <p:sp>
        <p:nvSpPr>
          <p:cNvPr id="101" name="AutoShape 385"/>
          <p:cNvSpPr>
            <a:spLocks noChangeArrowheads="1"/>
          </p:cNvSpPr>
          <p:nvPr/>
        </p:nvSpPr>
        <p:spPr bwMode="auto">
          <a:xfrm>
            <a:off x="7100020" y="6478535"/>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102" name="AutoShape 384"/>
          <p:cNvSpPr>
            <a:spLocks noChangeArrowheads="1"/>
          </p:cNvSpPr>
          <p:nvPr/>
        </p:nvSpPr>
        <p:spPr bwMode="auto">
          <a:xfrm flipH="1">
            <a:off x="5872794" y="6486650"/>
            <a:ext cx="264171" cy="120347"/>
          </a:xfrm>
          <a:prstGeom prst="rtTriangle">
            <a:avLst/>
          </a:prstGeom>
          <a:solidFill>
            <a:srgbClr val="000000"/>
          </a:solidFill>
          <a:ln w="9525">
            <a:solidFill>
              <a:srgbClr val="000000"/>
            </a:solidFill>
            <a:miter lim="800000"/>
            <a:headEnd/>
            <a:tailEnd/>
          </a:ln>
        </p:spPr>
        <p:txBody>
          <a:bodyPr/>
          <a:lstStyle/>
          <a:p>
            <a:endParaRPr lang="en-US"/>
          </a:p>
        </p:txBody>
      </p:sp>
      <p:grpSp>
        <p:nvGrpSpPr>
          <p:cNvPr id="103" name="Group 102"/>
          <p:cNvGrpSpPr>
            <a:grpSpLocks/>
          </p:cNvGrpSpPr>
          <p:nvPr/>
        </p:nvGrpSpPr>
        <p:grpSpPr bwMode="auto">
          <a:xfrm>
            <a:off x="6046055" y="6060695"/>
            <a:ext cx="195089" cy="174048"/>
            <a:chOff x="0" y="0"/>
            <a:chExt cx="18" cy="14"/>
          </a:xfrm>
        </p:grpSpPr>
        <p:sp>
          <p:nvSpPr>
            <p:cNvPr id="104" name="Rectangle 103"/>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5" name="Rectangle 104"/>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6" name="Rectangle 105"/>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07" name="Group 106"/>
          <p:cNvGrpSpPr>
            <a:grpSpLocks/>
          </p:cNvGrpSpPr>
          <p:nvPr/>
        </p:nvGrpSpPr>
        <p:grpSpPr bwMode="auto">
          <a:xfrm>
            <a:off x="6995171" y="6060695"/>
            <a:ext cx="195089" cy="174048"/>
            <a:chOff x="0" y="0"/>
            <a:chExt cx="18" cy="14"/>
          </a:xfrm>
        </p:grpSpPr>
        <p:sp>
          <p:nvSpPr>
            <p:cNvPr id="108" name="Rectangle 107"/>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9" name="Rectangle 108"/>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10" name="Rectangle 109"/>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111" name="Straight Connector 110"/>
          <p:cNvCxnSpPr/>
          <p:nvPr/>
        </p:nvCxnSpPr>
        <p:spPr>
          <a:xfrm flipH="1">
            <a:off x="4895975" y="1417972"/>
            <a:ext cx="3332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633493" y="1417974"/>
            <a:ext cx="968219" cy="200055"/>
          </a:xfrm>
          <a:prstGeom prst="rect">
            <a:avLst/>
          </a:prstGeom>
          <a:noFill/>
        </p:spPr>
        <p:txBody>
          <a:bodyPr wrap="square" rtlCol="0">
            <a:spAutoFit/>
          </a:bodyPr>
          <a:lstStyle/>
          <a:p>
            <a:r>
              <a:rPr lang="en-US" sz="700" dirty="0" smtClean="0"/>
              <a:t>GROUND LEVEL</a:t>
            </a:r>
            <a:endParaRPr lang="en-US" sz="700" dirty="0"/>
          </a:p>
        </p:txBody>
      </p:sp>
      <p:sp>
        <p:nvSpPr>
          <p:cNvPr id="113" name="TextBox 112"/>
          <p:cNvSpPr txBox="1"/>
          <p:nvPr/>
        </p:nvSpPr>
        <p:spPr>
          <a:xfrm>
            <a:off x="7591392" y="2260053"/>
            <a:ext cx="1552608" cy="861774"/>
          </a:xfrm>
          <a:prstGeom prst="rect">
            <a:avLst/>
          </a:prstGeom>
          <a:noFill/>
        </p:spPr>
        <p:txBody>
          <a:bodyPr wrap="square" rtlCol="0">
            <a:spAutoFit/>
          </a:bodyPr>
          <a:lstStyle/>
          <a:p>
            <a:r>
              <a:rPr lang="en-US" sz="1000" dirty="0" smtClean="0"/>
              <a:t>10-3/4” casing @ 40.5 </a:t>
            </a:r>
          </a:p>
          <a:p>
            <a:r>
              <a:rPr lang="en-US" sz="1000" dirty="0" err="1" smtClean="0"/>
              <a:t>lbs</a:t>
            </a:r>
            <a:r>
              <a:rPr lang="en-US" sz="1000" dirty="0" smtClean="0"/>
              <a:t>/</a:t>
            </a:r>
            <a:r>
              <a:rPr lang="en-US" sz="1000" dirty="0" err="1" smtClean="0"/>
              <a:t>ft</a:t>
            </a:r>
            <a:r>
              <a:rPr lang="en-US" sz="1000" dirty="0" smtClean="0"/>
              <a:t> to 3,500 </a:t>
            </a:r>
            <a:r>
              <a:rPr lang="en-US" sz="1000" dirty="0" err="1" smtClean="0"/>
              <a:t>ft</a:t>
            </a:r>
            <a:r>
              <a:rPr lang="en-US" sz="1000" dirty="0" smtClean="0"/>
              <a:t>, </a:t>
            </a:r>
          </a:p>
          <a:p>
            <a:r>
              <a:rPr lang="en-US" sz="1000" dirty="0" smtClean="0"/>
              <a:t>cemented to surface </a:t>
            </a:r>
          </a:p>
          <a:p>
            <a:r>
              <a:rPr lang="en-US" sz="1000" dirty="0" smtClean="0"/>
              <a:t>with 2380 sacks of </a:t>
            </a:r>
          </a:p>
          <a:p>
            <a:r>
              <a:rPr lang="en-US" sz="1000" dirty="0" smtClean="0"/>
              <a:t>Class A cement.</a:t>
            </a:r>
            <a:endParaRPr lang="en-US" sz="1000" dirty="0"/>
          </a:p>
        </p:txBody>
      </p:sp>
      <p:sp>
        <p:nvSpPr>
          <p:cNvPr id="114" name="TextBox 113"/>
          <p:cNvSpPr txBox="1"/>
          <p:nvPr/>
        </p:nvSpPr>
        <p:spPr>
          <a:xfrm>
            <a:off x="4478529" y="5168644"/>
            <a:ext cx="1278146" cy="246221"/>
          </a:xfrm>
          <a:prstGeom prst="rect">
            <a:avLst/>
          </a:prstGeom>
          <a:noFill/>
        </p:spPr>
        <p:txBody>
          <a:bodyPr wrap="square" rtlCol="0">
            <a:spAutoFit/>
          </a:bodyPr>
          <a:lstStyle/>
          <a:p>
            <a:r>
              <a:rPr lang="en-US" sz="1000" dirty="0" smtClean="0"/>
              <a:t>Hole Size  9-7/8”</a:t>
            </a:r>
            <a:endParaRPr lang="en-US" sz="1000" dirty="0"/>
          </a:p>
        </p:txBody>
      </p:sp>
      <p:sp>
        <p:nvSpPr>
          <p:cNvPr id="115" name="TextBox 114"/>
          <p:cNvSpPr txBox="1"/>
          <p:nvPr/>
        </p:nvSpPr>
        <p:spPr>
          <a:xfrm>
            <a:off x="7394781" y="4057745"/>
            <a:ext cx="1557900" cy="400110"/>
          </a:xfrm>
          <a:prstGeom prst="rect">
            <a:avLst/>
          </a:prstGeom>
          <a:noFill/>
        </p:spPr>
        <p:txBody>
          <a:bodyPr wrap="square" rtlCol="0">
            <a:spAutoFit/>
          </a:bodyPr>
          <a:lstStyle/>
          <a:p>
            <a:r>
              <a:rPr lang="en-US" sz="1000" dirty="0" smtClean="0"/>
              <a:t>Arrow Tension Packer    </a:t>
            </a:r>
          </a:p>
          <a:p>
            <a:r>
              <a:rPr lang="en-US" sz="1000" dirty="0"/>
              <a:t> </a:t>
            </a:r>
            <a:r>
              <a:rPr lang="en-US" sz="1000" dirty="0" smtClean="0"/>
              <a:t>        set at 10,100 </a:t>
            </a:r>
            <a:r>
              <a:rPr lang="en-US" sz="1000" dirty="0" err="1" smtClean="0"/>
              <a:t>ft</a:t>
            </a:r>
            <a:endParaRPr lang="en-US" sz="1000" dirty="0"/>
          </a:p>
        </p:txBody>
      </p:sp>
      <p:sp>
        <p:nvSpPr>
          <p:cNvPr id="116" name="TextBox 115"/>
          <p:cNvSpPr txBox="1"/>
          <p:nvPr/>
        </p:nvSpPr>
        <p:spPr>
          <a:xfrm>
            <a:off x="4295644" y="3000152"/>
            <a:ext cx="1341912" cy="246221"/>
          </a:xfrm>
          <a:prstGeom prst="rect">
            <a:avLst/>
          </a:prstGeom>
          <a:noFill/>
        </p:spPr>
        <p:txBody>
          <a:bodyPr wrap="square" rtlCol="0">
            <a:spAutoFit/>
          </a:bodyPr>
          <a:lstStyle/>
          <a:p>
            <a:r>
              <a:rPr lang="en-US" sz="1000" dirty="0" smtClean="0"/>
              <a:t>Hole Size 14-3/4”</a:t>
            </a:r>
            <a:endParaRPr lang="en-US" sz="1000" dirty="0"/>
          </a:p>
        </p:txBody>
      </p:sp>
      <p:sp>
        <p:nvSpPr>
          <p:cNvPr id="117" name="TextBox 116"/>
          <p:cNvSpPr txBox="1"/>
          <p:nvPr/>
        </p:nvSpPr>
        <p:spPr>
          <a:xfrm>
            <a:off x="7406615" y="3626426"/>
            <a:ext cx="1663079" cy="246221"/>
          </a:xfrm>
          <a:prstGeom prst="rect">
            <a:avLst/>
          </a:prstGeom>
          <a:noFill/>
        </p:spPr>
        <p:txBody>
          <a:bodyPr wrap="square" rtlCol="0">
            <a:spAutoFit/>
          </a:bodyPr>
          <a:lstStyle/>
          <a:p>
            <a:r>
              <a:rPr lang="en-US" sz="1000" dirty="0" smtClean="0"/>
              <a:t>2-3/8” Tubing to 10,100 </a:t>
            </a:r>
            <a:r>
              <a:rPr lang="en-US" sz="1000" dirty="0" err="1" smtClean="0"/>
              <a:t>ft</a:t>
            </a:r>
            <a:endParaRPr lang="en-US" sz="1000" dirty="0"/>
          </a:p>
        </p:txBody>
      </p:sp>
      <p:sp>
        <p:nvSpPr>
          <p:cNvPr id="118" name="TextBox 117"/>
          <p:cNvSpPr txBox="1"/>
          <p:nvPr/>
        </p:nvSpPr>
        <p:spPr>
          <a:xfrm>
            <a:off x="7308165" y="5762088"/>
            <a:ext cx="1975449" cy="707886"/>
          </a:xfrm>
          <a:prstGeom prst="rect">
            <a:avLst/>
          </a:prstGeom>
          <a:noFill/>
        </p:spPr>
        <p:txBody>
          <a:bodyPr wrap="square" rtlCol="0">
            <a:spAutoFit/>
          </a:bodyPr>
          <a:lstStyle/>
          <a:p>
            <a:r>
              <a:rPr lang="en-US" sz="1000" dirty="0" smtClean="0"/>
              <a:t>7-5/8” casing @ 29.7 </a:t>
            </a:r>
            <a:r>
              <a:rPr lang="en-US" sz="1000" dirty="0" err="1" smtClean="0"/>
              <a:t>lbs</a:t>
            </a:r>
            <a:r>
              <a:rPr lang="en-US" sz="1000" dirty="0" smtClean="0"/>
              <a:t>/ft to 10,700 ft, cemented to surface with 9800 sacks of Class A cement.</a:t>
            </a:r>
            <a:endParaRPr lang="en-US" sz="1000" dirty="0"/>
          </a:p>
        </p:txBody>
      </p:sp>
      <p:sp>
        <p:nvSpPr>
          <p:cNvPr id="119" name="TextBox 118"/>
          <p:cNvSpPr txBox="1"/>
          <p:nvPr/>
        </p:nvSpPr>
        <p:spPr>
          <a:xfrm>
            <a:off x="4295643" y="5632495"/>
            <a:ext cx="1561649" cy="553998"/>
          </a:xfrm>
          <a:prstGeom prst="rect">
            <a:avLst/>
          </a:prstGeom>
          <a:noFill/>
        </p:spPr>
        <p:txBody>
          <a:bodyPr wrap="square" rtlCol="0">
            <a:spAutoFit/>
          </a:bodyPr>
          <a:lstStyle/>
          <a:p>
            <a:r>
              <a:rPr lang="en-US" sz="1000" dirty="0" smtClean="0"/>
              <a:t>Production Perforations from 10,208 – 10,212 </a:t>
            </a:r>
            <a:r>
              <a:rPr lang="en-US" sz="1000" dirty="0" err="1" smtClean="0"/>
              <a:t>ft</a:t>
            </a:r>
            <a:r>
              <a:rPr lang="en-US" sz="1000" dirty="0" smtClean="0"/>
              <a:t> and 10,185 – 10,189</a:t>
            </a:r>
            <a:endParaRPr lang="en-US" sz="1000" dirty="0"/>
          </a:p>
        </p:txBody>
      </p:sp>
      <p:grpSp>
        <p:nvGrpSpPr>
          <p:cNvPr id="120" name="Group 119"/>
          <p:cNvGrpSpPr>
            <a:grpSpLocks/>
          </p:cNvGrpSpPr>
          <p:nvPr/>
        </p:nvGrpSpPr>
        <p:grpSpPr bwMode="auto">
          <a:xfrm>
            <a:off x="6028882" y="5811233"/>
            <a:ext cx="195089" cy="174048"/>
            <a:chOff x="0" y="0"/>
            <a:chExt cx="18" cy="14"/>
          </a:xfrm>
        </p:grpSpPr>
        <p:sp>
          <p:nvSpPr>
            <p:cNvPr id="121" name="Rectangle 120"/>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2" name="Rectangle 121"/>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3" name="Rectangle 122"/>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24" name="Group 123"/>
          <p:cNvGrpSpPr>
            <a:grpSpLocks/>
          </p:cNvGrpSpPr>
          <p:nvPr/>
        </p:nvGrpSpPr>
        <p:grpSpPr bwMode="auto">
          <a:xfrm>
            <a:off x="6977998" y="5811233"/>
            <a:ext cx="195089" cy="174048"/>
            <a:chOff x="0" y="0"/>
            <a:chExt cx="18" cy="14"/>
          </a:xfrm>
        </p:grpSpPr>
        <p:sp>
          <p:nvSpPr>
            <p:cNvPr id="125" name="Rectangle 124"/>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6" name="Rectangle 125"/>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7" name="Rectangle 126"/>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28" name="Line 921"/>
          <p:cNvSpPr>
            <a:spLocks noChangeShapeType="1"/>
          </p:cNvSpPr>
          <p:nvPr/>
        </p:nvSpPr>
        <p:spPr bwMode="auto">
          <a:xfrm flipH="1">
            <a:off x="7643900" y="1408759"/>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921"/>
          <p:cNvSpPr>
            <a:spLocks noChangeShapeType="1"/>
          </p:cNvSpPr>
          <p:nvPr/>
        </p:nvSpPr>
        <p:spPr bwMode="auto">
          <a:xfrm flipH="1">
            <a:off x="5603691" y="1417974"/>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TextBox 129"/>
          <p:cNvSpPr txBox="1"/>
          <p:nvPr/>
        </p:nvSpPr>
        <p:spPr>
          <a:xfrm>
            <a:off x="7591392" y="1621345"/>
            <a:ext cx="1408997" cy="400110"/>
          </a:xfrm>
          <a:prstGeom prst="rect">
            <a:avLst/>
          </a:prstGeom>
          <a:noFill/>
        </p:spPr>
        <p:txBody>
          <a:bodyPr wrap="square" rtlCol="0">
            <a:spAutoFit/>
          </a:bodyPr>
          <a:lstStyle/>
          <a:p>
            <a:r>
              <a:rPr lang="en-US" sz="1000" dirty="0" smtClean="0"/>
              <a:t>16” conductor @ 3/8” </a:t>
            </a:r>
          </a:p>
          <a:p>
            <a:r>
              <a:rPr lang="en-US" sz="1000" dirty="0" smtClean="0"/>
              <a:t>driven to 84 </a:t>
            </a:r>
            <a:r>
              <a:rPr lang="en-US" sz="1000" dirty="0" err="1" smtClean="0"/>
              <a:t>ft</a:t>
            </a:r>
            <a:endParaRPr lang="en-US" sz="1000" dirty="0"/>
          </a:p>
        </p:txBody>
      </p:sp>
      <p:sp>
        <p:nvSpPr>
          <p:cNvPr id="132" name="TextBox 131"/>
          <p:cNvSpPr txBox="1"/>
          <p:nvPr/>
        </p:nvSpPr>
        <p:spPr>
          <a:xfrm>
            <a:off x="4438829" y="6625291"/>
            <a:ext cx="1247069" cy="246221"/>
          </a:xfrm>
          <a:prstGeom prst="rect">
            <a:avLst/>
          </a:prstGeom>
          <a:noFill/>
        </p:spPr>
        <p:txBody>
          <a:bodyPr wrap="square" rtlCol="0">
            <a:spAutoFit/>
          </a:bodyPr>
          <a:lstStyle/>
          <a:p>
            <a:r>
              <a:rPr lang="en-US" sz="1000" dirty="0" smtClean="0"/>
              <a:t>PBTD = 10,381 </a:t>
            </a:r>
            <a:r>
              <a:rPr lang="en-US" sz="1000" dirty="0" err="1" smtClean="0"/>
              <a:t>ft</a:t>
            </a:r>
            <a:endParaRPr lang="en-US" sz="1000" dirty="0"/>
          </a:p>
        </p:txBody>
      </p:sp>
      <p:sp>
        <p:nvSpPr>
          <p:cNvPr id="61" name="TextBox 60"/>
          <p:cNvSpPr txBox="1"/>
          <p:nvPr/>
        </p:nvSpPr>
        <p:spPr>
          <a:xfrm>
            <a:off x="8096217" y="6619762"/>
            <a:ext cx="1047783" cy="246221"/>
          </a:xfrm>
          <a:prstGeom prst="rect">
            <a:avLst/>
          </a:prstGeom>
          <a:solidFill>
            <a:srgbClr val="00FF00"/>
          </a:solidFill>
        </p:spPr>
        <p:txBody>
          <a:bodyPr wrap="square" rtlCol="0">
            <a:spAutoFit/>
          </a:bodyPr>
          <a:lstStyle/>
          <a:p>
            <a:r>
              <a:rPr lang="en-US" sz="1000" dirty="0" smtClean="0"/>
              <a:t>Attachment 4B</a:t>
            </a:r>
            <a:endParaRPr lang="en-US" sz="1000" dirty="0"/>
          </a:p>
        </p:txBody>
      </p:sp>
    </p:spTree>
    <p:extLst>
      <p:ext uri="{BB962C8B-B14F-4D97-AF65-F5344CB8AC3E}">
        <p14:creationId xmlns:p14="http://schemas.microsoft.com/office/powerpoint/2010/main" val="42899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811"/>
            <a:ext cx="9144000" cy="830997"/>
          </a:xfrm>
          <a:prstGeom prst="rect">
            <a:avLst/>
          </a:prstGeom>
        </p:spPr>
        <p:txBody>
          <a:bodyPr wrap="square">
            <a:spAutoFit/>
          </a:bodyPr>
          <a:lstStyle/>
          <a:p>
            <a:pPr algn="ctr"/>
            <a:r>
              <a:rPr lang="en-US" sz="2400" dirty="0" smtClean="0">
                <a:latin typeface="Arial Narrow" pitchFamily="34" charset="0"/>
              </a:rPr>
              <a:t>Sample Wellhead Schematic (shown as a separate attachment)</a:t>
            </a:r>
          </a:p>
          <a:p>
            <a:pPr algn="ctr"/>
            <a:r>
              <a:rPr lang="en-US" sz="2400" b="1" dirty="0" smtClean="0">
                <a:latin typeface="Arial Narrow" pitchFamily="34" charset="0"/>
              </a:rPr>
              <a:t>(Attachment 4B)</a:t>
            </a:r>
            <a:endParaRPr lang="en-US" sz="2400" b="1" dirty="0">
              <a:latin typeface="Arial Narrow" pitchFamily="34" charset="0"/>
            </a:endParaRPr>
          </a:p>
        </p:txBody>
      </p:sp>
      <p:sp>
        <p:nvSpPr>
          <p:cNvPr id="5" name="TextBox 4"/>
          <p:cNvSpPr txBox="1"/>
          <p:nvPr/>
        </p:nvSpPr>
        <p:spPr>
          <a:xfrm>
            <a:off x="7539005" y="5945471"/>
            <a:ext cx="1047783" cy="246221"/>
          </a:xfrm>
          <a:prstGeom prst="rect">
            <a:avLst/>
          </a:prstGeom>
          <a:noFill/>
        </p:spPr>
        <p:txBody>
          <a:bodyPr wrap="square" rtlCol="0">
            <a:spAutoFit/>
          </a:bodyPr>
          <a:lstStyle/>
          <a:p>
            <a:r>
              <a:rPr lang="en-US" sz="1000" dirty="0" smtClean="0"/>
              <a:t>Attachment 4B</a:t>
            </a:r>
            <a:endParaRPr lang="en-US" sz="1000"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4808"/>
            <a:ext cx="9144000" cy="5681448"/>
          </a:xfrm>
          <a:prstGeom prst="rect">
            <a:avLst/>
          </a:prstGeom>
        </p:spPr>
      </p:pic>
      <p:sp>
        <p:nvSpPr>
          <p:cNvPr id="6" name="TextBox 5"/>
          <p:cNvSpPr txBox="1"/>
          <p:nvPr/>
        </p:nvSpPr>
        <p:spPr>
          <a:xfrm>
            <a:off x="8096217" y="6639355"/>
            <a:ext cx="1047783" cy="246221"/>
          </a:xfrm>
          <a:prstGeom prst="rect">
            <a:avLst/>
          </a:prstGeom>
          <a:solidFill>
            <a:srgbClr val="00FF00"/>
          </a:solidFill>
        </p:spPr>
        <p:txBody>
          <a:bodyPr wrap="square" rtlCol="0">
            <a:spAutoFit/>
          </a:bodyPr>
          <a:lstStyle/>
          <a:p>
            <a:r>
              <a:rPr lang="en-US" sz="1000" dirty="0" smtClean="0"/>
              <a:t>Attachment 4B</a:t>
            </a:r>
            <a:endParaRPr lang="en-US" sz="1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9356"/>
            <a:ext cx="91440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984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927100" y="1358901"/>
            <a:ext cx="7315200" cy="3540125"/>
          </a:xfrm>
          <a:prstGeom prst="rect">
            <a:avLst/>
          </a:prstGeom>
          <a:solidFill>
            <a:schemeClr val="bg1"/>
          </a:solidFill>
          <a:ln w="76200">
            <a:solidFill>
              <a:schemeClr val="tx1"/>
            </a:solidFill>
          </a:ln>
        </p:spPr>
        <p:txBody>
          <a:bodyPr anchor="ctr" anchorCtr="1">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a:buFont typeface="Wingdings" pitchFamily="2" charset="2"/>
              <a:buNone/>
            </a:pPr>
            <a:r>
              <a:rPr lang="en-US" sz="4000" b="1" dirty="0" smtClean="0">
                <a:latin typeface="Arial Narrow" pitchFamily="34" charset="0"/>
              </a:rPr>
              <a:t>Class II Saltwater Disposal Wells</a:t>
            </a:r>
          </a:p>
          <a:p>
            <a:pPr algn="ctr">
              <a:buFont typeface="Wingdings" pitchFamily="2" charset="2"/>
              <a:buNone/>
            </a:pPr>
            <a:r>
              <a:rPr lang="en-US" sz="4000" b="1" dirty="0" smtClean="0">
                <a:latin typeface="Arial Narrow" pitchFamily="34" charset="0"/>
              </a:rPr>
              <a:t>(Form UIC-2 SWD Conversion)</a:t>
            </a:r>
          </a:p>
          <a:p>
            <a:pPr algn="ctr">
              <a:buFont typeface="Wingdings" pitchFamily="2" charset="2"/>
              <a:buNone/>
            </a:pPr>
            <a:endParaRPr lang="en-US" sz="4000" b="1" i="1" dirty="0" smtClean="0">
              <a:latin typeface="+mj-lt"/>
            </a:endParaRPr>
          </a:p>
        </p:txBody>
      </p:sp>
    </p:spTree>
    <p:extLst>
      <p:ext uri="{BB962C8B-B14F-4D97-AF65-F5344CB8AC3E}">
        <p14:creationId xmlns:p14="http://schemas.microsoft.com/office/powerpoint/2010/main" val="376421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595323" y="24049"/>
            <a:ext cx="7953355" cy="830997"/>
          </a:xfrm>
          <a:prstGeom prst="rect">
            <a:avLst/>
          </a:prstGeom>
        </p:spPr>
        <p:txBody>
          <a:bodyPr wrap="square">
            <a:spAutoFit/>
          </a:bodyPr>
          <a:lstStyle/>
          <a:p>
            <a:pPr algn="ctr"/>
            <a:r>
              <a:rPr lang="en-US" sz="2400" dirty="0" smtClean="0">
                <a:latin typeface="Arial Narrow" pitchFamily="34" charset="0"/>
              </a:rPr>
              <a:t>Proposed Wellbore Schematic</a:t>
            </a:r>
            <a:r>
              <a:rPr lang="en-US" sz="2400" b="1" dirty="0" smtClean="0">
                <a:latin typeface="Arial Narrow" pitchFamily="34" charset="0"/>
              </a:rPr>
              <a:t> </a:t>
            </a:r>
          </a:p>
          <a:p>
            <a:pPr algn="ctr"/>
            <a:r>
              <a:rPr lang="en-US" sz="2400" b="1" dirty="0" smtClean="0">
                <a:latin typeface="Arial Narrow" pitchFamily="34" charset="0"/>
              </a:rPr>
              <a:t>(Attachment 4C)</a:t>
            </a:r>
            <a:endParaRPr lang="en-US" sz="2400" dirty="0"/>
          </a:p>
        </p:txBody>
      </p:sp>
      <p:sp>
        <p:nvSpPr>
          <p:cNvPr id="45" name="Rectangle 44"/>
          <p:cNvSpPr/>
          <p:nvPr/>
        </p:nvSpPr>
        <p:spPr>
          <a:xfrm>
            <a:off x="0" y="971946"/>
            <a:ext cx="9144000" cy="707886"/>
          </a:xfrm>
          <a:prstGeom prst="rect">
            <a:avLst/>
          </a:prstGeom>
        </p:spPr>
        <p:txBody>
          <a:bodyPr wrap="square">
            <a:spAutoFit/>
          </a:bodyPr>
          <a:lstStyle/>
          <a:p>
            <a:pPr marL="285750" indent="-285750">
              <a:buFont typeface="Arial" pitchFamily="34" charset="0"/>
              <a:buChar char="•"/>
            </a:pPr>
            <a:r>
              <a:rPr lang="en-US" sz="2000" b="1" dirty="0">
                <a:latin typeface="Arial Narrow" pitchFamily="34" charset="0"/>
              </a:rPr>
              <a:t>Proposed</a:t>
            </a:r>
            <a:r>
              <a:rPr lang="en-US" sz="2000" dirty="0">
                <a:latin typeface="Arial Narrow" pitchFamily="34" charset="0"/>
              </a:rPr>
              <a:t> Wellbore Schematic should include all of the details provided in the ―</a:t>
            </a:r>
            <a:r>
              <a:rPr lang="en-US" sz="2000" b="1" i="1" dirty="0">
                <a:latin typeface="Arial Narrow" pitchFamily="34" charset="0"/>
              </a:rPr>
              <a:t>Proposed </a:t>
            </a:r>
            <a:r>
              <a:rPr lang="en-US" sz="2000" i="1" dirty="0">
                <a:latin typeface="Arial Narrow" pitchFamily="34" charset="0"/>
              </a:rPr>
              <a:t>Well Construction Information</a:t>
            </a:r>
            <a:r>
              <a:rPr lang="en-US" sz="2000" dirty="0">
                <a:latin typeface="Arial Narrow" pitchFamily="34" charset="0"/>
              </a:rPr>
              <a:t> section of the Application Item numbers </a:t>
            </a:r>
            <a:r>
              <a:rPr lang="en-US" sz="2000" b="1" dirty="0">
                <a:latin typeface="Arial Narrow" pitchFamily="34" charset="0"/>
              </a:rPr>
              <a:t>23 – 38</a:t>
            </a:r>
            <a:r>
              <a:rPr lang="en-US" sz="2000" dirty="0">
                <a:latin typeface="Arial Narrow" pitchFamily="34" charset="0"/>
              </a:rPr>
              <a:t>. </a:t>
            </a:r>
          </a:p>
        </p:txBody>
      </p:sp>
      <p:sp>
        <p:nvSpPr>
          <p:cNvPr id="6" name="Rectangle 5"/>
          <p:cNvSpPr/>
          <p:nvPr/>
        </p:nvSpPr>
        <p:spPr>
          <a:xfrm>
            <a:off x="0" y="4764350"/>
            <a:ext cx="8815997" cy="707886"/>
          </a:xfrm>
          <a:prstGeom prst="rect">
            <a:avLst/>
          </a:prstGeom>
        </p:spPr>
        <p:txBody>
          <a:bodyPr wrap="square">
            <a:spAutoFit/>
          </a:bodyPr>
          <a:lstStyle/>
          <a:p>
            <a:pPr marL="342900" indent="-342900">
              <a:buFont typeface="Arial" pitchFamily="34" charset="0"/>
              <a:buChar char="•"/>
            </a:pPr>
            <a:r>
              <a:rPr lang="en-US" sz="2000" dirty="0">
                <a:latin typeface="Arial Narrow" pitchFamily="34" charset="0"/>
              </a:rPr>
              <a:t>If the well was drilled horizontally, please indicate it as such on the proposed wellbore schematic. </a:t>
            </a:r>
            <a:endParaRPr lang="en-US" sz="2000" dirty="0"/>
          </a:p>
        </p:txBody>
      </p:sp>
      <p:sp>
        <p:nvSpPr>
          <p:cNvPr id="7" name="Rectangle 6"/>
          <p:cNvSpPr/>
          <p:nvPr/>
        </p:nvSpPr>
        <p:spPr>
          <a:xfrm>
            <a:off x="-30092" y="5570961"/>
            <a:ext cx="9174092" cy="1015663"/>
          </a:xfrm>
          <a:prstGeom prst="rect">
            <a:avLst/>
          </a:prstGeom>
        </p:spPr>
        <p:txBody>
          <a:bodyPr wrap="square">
            <a:spAutoFit/>
          </a:bodyPr>
          <a:lstStyle/>
          <a:p>
            <a:pPr marL="285750" indent="-285750" algn="just">
              <a:buFont typeface="Arial" pitchFamily="34" charset="0"/>
              <a:buChar char="•"/>
            </a:pPr>
            <a:r>
              <a:rPr lang="en-US" sz="2000" dirty="0">
                <a:latin typeface="Arial Narrow" pitchFamily="34" charset="0"/>
              </a:rPr>
              <a:t>Ensure that all information provided on the Proposed Wellbore Schematic reflects the current wellbore configuration as well as the proposed method to convert the well ensuring that details on the schematic correlates to the procedure outlined in the Work </a:t>
            </a:r>
            <a:r>
              <a:rPr lang="en-US" sz="2000" dirty="0" smtClean="0">
                <a:latin typeface="Arial Narrow" pitchFamily="34" charset="0"/>
              </a:rPr>
              <a:t>Prognosis, </a:t>
            </a:r>
            <a:r>
              <a:rPr lang="en-US" sz="2000" b="1" dirty="0" smtClean="0">
                <a:latin typeface="Arial Narrow" pitchFamily="34" charset="0"/>
              </a:rPr>
              <a:t>Attachment 4D</a:t>
            </a:r>
            <a:r>
              <a:rPr lang="en-US" sz="2000" dirty="0" smtClean="0">
                <a:latin typeface="Arial Narrow" pitchFamily="34" charset="0"/>
              </a:rPr>
              <a:t>.</a:t>
            </a:r>
            <a:endParaRPr lang="en-US" sz="2000" dirty="0">
              <a:latin typeface="Arial Narrow" pitchFamily="34" charset="0"/>
            </a:endParaRPr>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874" y="1930958"/>
            <a:ext cx="8138160" cy="2658466"/>
          </a:xfrm>
          <a:prstGeom prst="rect">
            <a:avLst/>
          </a:prstGeom>
        </p:spPr>
      </p:pic>
    </p:spTree>
    <p:extLst>
      <p:ext uri="{BB962C8B-B14F-4D97-AF65-F5344CB8AC3E}">
        <p14:creationId xmlns:p14="http://schemas.microsoft.com/office/powerpoint/2010/main" val="29482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descr="Granite"/>
          <p:cNvSpPr>
            <a:spLocks noChangeArrowheads="1"/>
          </p:cNvSpPr>
          <p:nvPr/>
        </p:nvSpPr>
        <p:spPr bwMode="auto">
          <a:xfrm>
            <a:off x="7092715" y="3708718"/>
            <a:ext cx="211363" cy="549082"/>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156" name="Rectangle 155" descr="Granite"/>
          <p:cNvSpPr>
            <a:spLocks noChangeArrowheads="1"/>
          </p:cNvSpPr>
          <p:nvPr/>
        </p:nvSpPr>
        <p:spPr bwMode="auto">
          <a:xfrm>
            <a:off x="5926513" y="3707770"/>
            <a:ext cx="212522" cy="552584"/>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153" name="Rectangle 152" descr="Granite"/>
          <p:cNvSpPr>
            <a:spLocks noChangeArrowheads="1"/>
          </p:cNvSpPr>
          <p:nvPr/>
        </p:nvSpPr>
        <p:spPr bwMode="auto">
          <a:xfrm>
            <a:off x="7100020" y="4858021"/>
            <a:ext cx="247167" cy="336456"/>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154" name="Rectangle 153" descr="Granite"/>
          <p:cNvSpPr>
            <a:spLocks noChangeArrowheads="1"/>
          </p:cNvSpPr>
          <p:nvPr/>
        </p:nvSpPr>
        <p:spPr bwMode="auto">
          <a:xfrm>
            <a:off x="5908147" y="4856824"/>
            <a:ext cx="259201" cy="338602"/>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126" name="Rectangle 125" descr="Granite"/>
          <p:cNvSpPr>
            <a:spLocks noChangeArrowheads="1"/>
          </p:cNvSpPr>
          <p:nvPr/>
        </p:nvSpPr>
        <p:spPr bwMode="auto">
          <a:xfrm>
            <a:off x="7100019" y="5291754"/>
            <a:ext cx="252169" cy="1282367"/>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136" name="Rectangle 135" descr="Granite"/>
          <p:cNvSpPr>
            <a:spLocks noChangeArrowheads="1"/>
          </p:cNvSpPr>
          <p:nvPr/>
        </p:nvSpPr>
        <p:spPr bwMode="auto">
          <a:xfrm>
            <a:off x="5886866" y="5316455"/>
            <a:ext cx="252169" cy="1290544"/>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680" y="269224"/>
            <a:ext cx="24288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8366" y="-1672492"/>
            <a:ext cx="2410253" cy="1537113"/>
          </a:xfrm>
          <a:prstGeom prst="rect">
            <a:avLst/>
          </a:prstGeom>
          <a:ln>
            <a:noFill/>
          </a:ln>
          <a:effectLst>
            <a:softEdge rad="112500"/>
          </a:effectLst>
        </p:spPr>
      </p:pic>
      <p:sp>
        <p:nvSpPr>
          <p:cNvPr id="62" name="TextBox 61"/>
          <p:cNvSpPr txBox="1"/>
          <p:nvPr/>
        </p:nvSpPr>
        <p:spPr>
          <a:xfrm>
            <a:off x="7110878" y="1109894"/>
            <a:ext cx="823472" cy="200055"/>
          </a:xfrm>
          <a:prstGeom prst="rect">
            <a:avLst/>
          </a:prstGeom>
          <a:noFill/>
        </p:spPr>
        <p:txBody>
          <a:bodyPr wrap="square" rtlCol="0">
            <a:spAutoFit/>
          </a:bodyPr>
          <a:lstStyle/>
          <a:p>
            <a:r>
              <a:rPr lang="en-US" sz="700" dirty="0" smtClean="0"/>
              <a:t>2” BALL VALVE</a:t>
            </a:r>
            <a:endParaRPr lang="en-US" sz="700" dirty="0"/>
          </a:p>
        </p:txBody>
      </p:sp>
      <p:sp>
        <p:nvSpPr>
          <p:cNvPr id="63" name="TextBox 62"/>
          <p:cNvSpPr txBox="1"/>
          <p:nvPr/>
        </p:nvSpPr>
        <p:spPr>
          <a:xfrm>
            <a:off x="4900006" y="874062"/>
            <a:ext cx="823472" cy="200055"/>
          </a:xfrm>
          <a:prstGeom prst="rect">
            <a:avLst/>
          </a:prstGeom>
          <a:noFill/>
        </p:spPr>
        <p:txBody>
          <a:bodyPr wrap="square" rtlCol="0">
            <a:spAutoFit/>
          </a:bodyPr>
          <a:lstStyle/>
          <a:p>
            <a:r>
              <a:rPr lang="en-US" sz="700" dirty="0" smtClean="0"/>
              <a:t>2” BULL PLUG</a:t>
            </a:r>
            <a:endParaRPr lang="en-US" sz="700" dirty="0"/>
          </a:p>
        </p:txBody>
      </p:sp>
      <p:sp>
        <p:nvSpPr>
          <p:cNvPr id="64" name="TextBox 63"/>
          <p:cNvSpPr txBox="1"/>
          <p:nvPr/>
        </p:nvSpPr>
        <p:spPr>
          <a:xfrm>
            <a:off x="4895975" y="1137336"/>
            <a:ext cx="823472" cy="200055"/>
          </a:xfrm>
          <a:prstGeom prst="rect">
            <a:avLst/>
          </a:prstGeom>
          <a:noFill/>
        </p:spPr>
        <p:txBody>
          <a:bodyPr wrap="square" rtlCol="0">
            <a:spAutoFit/>
          </a:bodyPr>
          <a:lstStyle/>
          <a:p>
            <a:r>
              <a:rPr lang="en-US" sz="700" dirty="0" smtClean="0"/>
              <a:t>2” BULL PLUG</a:t>
            </a:r>
            <a:endParaRPr lang="en-US" sz="700" dirty="0"/>
          </a:p>
        </p:txBody>
      </p:sp>
      <p:sp>
        <p:nvSpPr>
          <p:cNvPr id="65" name="TextBox 64"/>
          <p:cNvSpPr txBox="1"/>
          <p:nvPr/>
        </p:nvSpPr>
        <p:spPr>
          <a:xfrm>
            <a:off x="6136196" y="6625291"/>
            <a:ext cx="1247069" cy="246221"/>
          </a:xfrm>
          <a:prstGeom prst="rect">
            <a:avLst/>
          </a:prstGeom>
          <a:noFill/>
        </p:spPr>
        <p:txBody>
          <a:bodyPr wrap="square" rtlCol="0">
            <a:spAutoFit/>
          </a:bodyPr>
          <a:lstStyle/>
          <a:p>
            <a:r>
              <a:rPr lang="en-US" sz="1000" dirty="0" smtClean="0"/>
              <a:t>TD = 10,700 </a:t>
            </a:r>
            <a:r>
              <a:rPr lang="en-US" sz="1000" dirty="0" err="1" smtClean="0"/>
              <a:t>ft</a:t>
            </a:r>
            <a:endParaRPr lang="en-US" sz="1000" dirty="0"/>
          </a:p>
        </p:txBody>
      </p:sp>
      <p:pic>
        <p:nvPicPr>
          <p:cNvPr id="66" name="Picture 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1857" y="6455624"/>
            <a:ext cx="927471" cy="168238"/>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 name="Line 921"/>
          <p:cNvSpPr>
            <a:spLocks noChangeShapeType="1"/>
          </p:cNvSpPr>
          <p:nvPr/>
        </p:nvSpPr>
        <p:spPr bwMode="auto">
          <a:xfrm>
            <a:off x="6150904" y="1417973"/>
            <a:ext cx="7303" cy="51890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922"/>
          <p:cNvSpPr>
            <a:spLocks noChangeShapeType="1"/>
          </p:cNvSpPr>
          <p:nvPr/>
        </p:nvSpPr>
        <p:spPr bwMode="auto">
          <a:xfrm>
            <a:off x="7085678" y="1417972"/>
            <a:ext cx="7303" cy="51942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9" name="Picture 6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18570" y="1417974"/>
            <a:ext cx="225752" cy="2512372"/>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 name="Picture 6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8207" y="3756364"/>
            <a:ext cx="927471" cy="10174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 name="Line 921"/>
          <p:cNvSpPr>
            <a:spLocks noChangeShapeType="1"/>
          </p:cNvSpPr>
          <p:nvPr/>
        </p:nvSpPr>
        <p:spPr bwMode="auto">
          <a:xfrm>
            <a:off x="7383265" y="1417973"/>
            <a:ext cx="0" cy="17983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Rectangle 77" descr="Granite"/>
          <p:cNvSpPr>
            <a:spLocks noChangeArrowheads="1"/>
          </p:cNvSpPr>
          <p:nvPr/>
        </p:nvSpPr>
        <p:spPr bwMode="auto">
          <a:xfrm>
            <a:off x="7390215" y="1417974"/>
            <a:ext cx="256735" cy="179833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79" name="Line 921"/>
          <p:cNvSpPr>
            <a:spLocks noChangeShapeType="1"/>
          </p:cNvSpPr>
          <p:nvPr/>
        </p:nvSpPr>
        <p:spPr bwMode="auto">
          <a:xfrm flipH="1">
            <a:off x="5865882" y="1417973"/>
            <a:ext cx="0" cy="17654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Rectangle 79" descr="Granite"/>
          <p:cNvSpPr>
            <a:spLocks noChangeArrowheads="1"/>
          </p:cNvSpPr>
          <p:nvPr/>
        </p:nvSpPr>
        <p:spPr bwMode="auto">
          <a:xfrm>
            <a:off x="5601711" y="1417973"/>
            <a:ext cx="256735" cy="177247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81" name="AutoShape 385"/>
          <p:cNvSpPr>
            <a:spLocks noChangeArrowheads="1"/>
          </p:cNvSpPr>
          <p:nvPr/>
        </p:nvSpPr>
        <p:spPr bwMode="auto">
          <a:xfrm>
            <a:off x="7394781" y="3082594"/>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82" name="AutoShape 384"/>
          <p:cNvSpPr>
            <a:spLocks noChangeArrowheads="1"/>
          </p:cNvSpPr>
          <p:nvPr/>
        </p:nvSpPr>
        <p:spPr bwMode="auto">
          <a:xfrm flipH="1">
            <a:off x="5601712" y="3063090"/>
            <a:ext cx="264171" cy="120347"/>
          </a:xfrm>
          <a:prstGeom prst="rtTriangle">
            <a:avLst/>
          </a:prstGeom>
          <a:solidFill>
            <a:srgbClr val="000000"/>
          </a:solidFill>
          <a:ln w="9525">
            <a:solidFill>
              <a:srgbClr val="000000"/>
            </a:solidFill>
            <a:miter lim="800000"/>
            <a:headEnd/>
            <a:tailEnd/>
          </a:ln>
        </p:spPr>
        <p:txBody>
          <a:bodyPr/>
          <a:lstStyle/>
          <a:p>
            <a:endParaRPr lang="en-US"/>
          </a:p>
        </p:txBody>
      </p:sp>
      <p:sp>
        <p:nvSpPr>
          <p:cNvPr id="83" name="AutoShape 385"/>
          <p:cNvSpPr>
            <a:spLocks noChangeArrowheads="1"/>
          </p:cNvSpPr>
          <p:nvPr/>
        </p:nvSpPr>
        <p:spPr bwMode="auto">
          <a:xfrm>
            <a:off x="7100020" y="6478535"/>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84" name="AutoShape 384"/>
          <p:cNvSpPr>
            <a:spLocks noChangeArrowheads="1"/>
          </p:cNvSpPr>
          <p:nvPr/>
        </p:nvSpPr>
        <p:spPr bwMode="auto">
          <a:xfrm flipH="1">
            <a:off x="5872794" y="6486650"/>
            <a:ext cx="264171" cy="120347"/>
          </a:xfrm>
          <a:prstGeom prst="rtTriangle">
            <a:avLst/>
          </a:prstGeom>
          <a:solidFill>
            <a:srgbClr val="000000"/>
          </a:solidFill>
          <a:ln w="9525">
            <a:solidFill>
              <a:srgbClr val="000000"/>
            </a:solidFill>
            <a:miter lim="800000"/>
            <a:headEnd/>
            <a:tailEnd/>
          </a:ln>
        </p:spPr>
        <p:txBody>
          <a:bodyPr/>
          <a:lstStyle/>
          <a:p>
            <a:endParaRPr lang="en-US"/>
          </a:p>
        </p:txBody>
      </p:sp>
      <p:grpSp>
        <p:nvGrpSpPr>
          <p:cNvPr id="85" name="Group 84"/>
          <p:cNvGrpSpPr>
            <a:grpSpLocks/>
          </p:cNvGrpSpPr>
          <p:nvPr/>
        </p:nvGrpSpPr>
        <p:grpSpPr bwMode="auto">
          <a:xfrm>
            <a:off x="6046055" y="6060695"/>
            <a:ext cx="195089" cy="174048"/>
            <a:chOff x="0" y="0"/>
            <a:chExt cx="18" cy="14"/>
          </a:xfrm>
        </p:grpSpPr>
        <p:sp>
          <p:nvSpPr>
            <p:cNvPr id="86" name="Rectangle 85"/>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87" name="Rectangle 86"/>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88" name="Rectangle 87"/>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89" name="Group 88"/>
          <p:cNvGrpSpPr>
            <a:grpSpLocks/>
          </p:cNvGrpSpPr>
          <p:nvPr/>
        </p:nvGrpSpPr>
        <p:grpSpPr bwMode="auto">
          <a:xfrm>
            <a:off x="6995171" y="6060695"/>
            <a:ext cx="195089" cy="174048"/>
            <a:chOff x="0" y="0"/>
            <a:chExt cx="18" cy="14"/>
          </a:xfrm>
        </p:grpSpPr>
        <p:sp>
          <p:nvSpPr>
            <p:cNvPr id="90" name="Rectangle 89"/>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91" name="Rectangle 90"/>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92" name="Rectangle 91"/>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93" name="Straight Connector 92"/>
          <p:cNvCxnSpPr/>
          <p:nvPr/>
        </p:nvCxnSpPr>
        <p:spPr>
          <a:xfrm flipH="1">
            <a:off x="4895975" y="1417972"/>
            <a:ext cx="3332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633493" y="1417974"/>
            <a:ext cx="968219" cy="200055"/>
          </a:xfrm>
          <a:prstGeom prst="rect">
            <a:avLst/>
          </a:prstGeom>
          <a:noFill/>
        </p:spPr>
        <p:txBody>
          <a:bodyPr wrap="square" rtlCol="0">
            <a:spAutoFit/>
          </a:bodyPr>
          <a:lstStyle/>
          <a:p>
            <a:r>
              <a:rPr lang="en-US" sz="700" dirty="0" smtClean="0"/>
              <a:t>GROUND LEVEL</a:t>
            </a:r>
            <a:endParaRPr lang="en-US" sz="700" dirty="0"/>
          </a:p>
        </p:txBody>
      </p:sp>
      <p:sp>
        <p:nvSpPr>
          <p:cNvPr id="95" name="TextBox 94"/>
          <p:cNvSpPr txBox="1"/>
          <p:nvPr/>
        </p:nvSpPr>
        <p:spPr>
          <a:xfrm>
            <a:off x="7591392" y="2260053"/>
            <a:ext cx="1552608" cy="861774"/>
          </a:xfrm>
          <a:prstGeom prst="rect">
            <a:avLst/>
          </a:prstGeom>
          <a:noFill/>
        </p:spPr>
        <p:txBody>
          <a:bodyPr wrap="square" rtlCol="0">
            <a:spAutoFit/>
          </a:bodyPr>
          <a:lstStyle/>
          <a:p>
            <a:r>
              <a:rPr lang="en-US" sz="1000" dirty="0" smtClean="0"/>
              <a:t>10-3/4” casing @ 40.5 </a:t>
            </a:r>
          </a:p>
          <a:p>
            <a:r>
              <a:rPr lang="en-US" sz="1000" dirty="0" err="1" smtClean="0"/>
              <a:t>lbs</a:t>
            </a:r>
            <a:r>
              <a:rPr lang="en-US" sz="1000" dirty="0" smtClean="0"/>
              <a:t>/</a:t>
            </a:r>
            <a:r>
              <a:rPr lang="en-US" sz="1000" dirty="0" err="1" smtClean="0"/>
              <a:t>ft</a:t>
            </a:r>
            <a:r>
              <a:rPr lang="en-US" sz="1000" dirty="0" smtClean="0"/>
              <a:t> to 3,500 </a:t>
            </a:r>
            <a:r>
              <a:rPr lang="en-US" sz="1000" dirty="0" err="1" smtClean="0"/>
              <a:t>ft</a:t>
            </a:r>
            <a:r>
              <a:rPr lang="en-US" sz="1000" dirty="0" smtClean="0"/>
              <a:t>, </a:t>
            </a:r>
          </a:p>
          <a:p>
            <a:r>
              <a:rPr lang="en-US" sz="1000" dirty="0" smtClean="0"/>
              <a:t>cemented to surface </a:t>
            </a:r>
          </a:p>
          <a:p>
            <a:r>
              <a:rPr lang="en-US" sz="1000" dirty="0" smtClean="0"/>
              <a:t>with 2380 sacks of </a:t>
            </a:r>
          </a:p>
          <a:p>
            <a:r>
              <a:rPr lang="en-US" sz="1000" dirty="0" smtClean="0"/>
              <a:t>Class A cement.</a:t>
            </a:r>
            <a:endParaRPr lang="en-US" sz="1000" dirty="0"/>
          </a:p>
        </p:txBody>
      </p:sp>
      <p:sp>
        <p:nvSpPr>
          <p:cNvPr id="96" name="TextBox 95"/>
          <p:cNvSpPr txBox="1"/>
          <p:nvPr/>
        </p:nvSpPr>
        <p:spPr>
          <a:xfrm>
            <a:off x="4256902" y="5341482"/>
            <a:ext cx="1278146" cy="246221"/>
          </a:xfrm>
          <a:prstGeom prst="rect">
            <a:avLst/>
          </a:prstGeom>
          <a:noFill/>
        </p:spPr>
        <p:txBody>
          <a:bodyPr wrap="square" rtlCol="0">
            <a:spAutoFit/>
          </a:bodyPr>
          <a:lstStyle/>
          <a:p>
            <a:r>
              <a:rPr lang="en-US" sz="1000" dirty="0" smtClean="0"/>
              <a:t>Hole Size  9-7/8”</a:t>
            </a:r>
            <a:endParaRPr lang="en-US" sz="1000" dirty="0"/>
          </a:p>
        </p:txBody>
      </p:sp>
      <p:sp>
        <p:nvSpPr>
          <p:cNvPr id="97" name="TextBox 96"/>
          <p:cNvSpPr txBox="1"/>
          <p:nvPr/>
        </p:nvSpPr>
        <p:spPr>
          <a:xfrm>
            <a:off x="7394781" y="4057745"/>
            <a:ext cx="1557900" cy="400110"/>
          </a:xfrm>
          <a:prstGeom prst="rect">
            <a:avLst/>
          </a:prstGeom>
          <a:noFill/>
        </p:spPr>
        <p:txBody>
          <a:bodyPr wrap="square" rtlCol="0">
            <a:spAutoFit/>
          </a:bodyPr>
          <a:lstStyle/>
          <a:p>
            <a:r>
              <a:rPr lang="en-US" sz="1000" dirty="0" smtClean="0"/>
              <a:t>Arrow Tension Packer    </a:t>
            </a:r>
          </a:p>
          <a:p>
            <a:r>
              <a:rPr lang="en-US" sz="1000" dirty="0"/>
              <a:t> </a:t>
            </a:r>
            <a:r>
              <a:rPr lang="en-US" sz="1000" dirty="0" smtClean="0"/>
              <a:t>        set at 4,100 </a:t>
            </a:r>
            <a:r>
              <a:rPr lang="en-US" sz="1000" dirty="0" err="1" smtClean="0"/>
              <a:t>ft</a:t>
            </a:r>
            <a:endParaRPr lang="en-US" sz="1000" dirty="0"/>
          </a:p>
        </p:txBody>
      </p:sp>
      <p:sp>
        <p:nvSpPr>
          <p:cNvPr id="98" name="TextBox 97"/>
          <p:cNvSpPr txBox="1"/>
          <p:nvPr/>
        </p:nvSpPr>
        <p:spPr>
          <a:xfrm>
            <a:off x="4295644" y="3000152"/>
            <a:ext cx="1341912" cy="246221"/>
          </a:xfrm>
          <a:prstGeom prst="rect">
            <a:avLst/>
          </a:prstGeom>
          <a:noFill/>
        </p:spPr>
        <p:txBody>
          <a:bodyPr wrap="square" rtlCol="0">
            <a:spAutoFit/>
          </a:bodyPr>
          <a:lstStyle/>
          <a:p>
            <a:r>
              <a:rPr lang="en-US" sz="1000" dirty="0" smtClean="0"/>
              <a:t>Hole Size 14-3/4”</a:t>
            </a:r>
            <a:endParaRPr lang="en-US" sz="1000" dirty="0"/>
          </a:p>
        </p:txBody>
      </p:sp>
      <p:sp>
        <p:nvSpPr>
          <p:cNvPr id="99" name="TextBox 98"/>
          <p:cNvSpPr txBox="1"/>
          <p:nvPr/>
        </p:nvSpPr>
        <p:spPr>
          <a:xfrm>
            <a:off x="7347187" y="3315727"/>
            <a:ext cx="1787246" cy="400110"/>
          </a:xfrm>
          <a:prstGeom prst="rect">
            <a:avLst/>
          </a:prstGeom>
          <a:noFill/>
        </p:spPr>
        <p:txBody>
          <a:bodyPr wrap="square" rtlCol="0">
            <a:spAutoFit/>
          </a:bodyPr>
          <a:lstStyle/>
          <a:p>
            <a:r>
              <a:rPr lang="en-US" sz="1000" dirty="0" smtClean="0"/>
              <a:t>Squeeze 100 </a:t>
            </a:r>
            <a:r>
              <a:rPr lang="en-US" sz="1000" dirty="0" err="1" smtClean="0"/>
              <a:t>sxs</a:t>
            </a:r>
            <a:r>
              <a:rPr lang="en-US" sz="1000" dirty="0" smtClean="0"/>
              <a:t>, Class A cement at 4,070 feet </a:t>
            </a:r>
            <a:endParaRPr lang="en-US" sz="1000" dirty="0"/>
          </a:p>
        </p:txBody>
      </p:sp>
      <p:sp>
        <p:nvSpPr>
          <p:cNvPr id="100" name="TextBox 99"/>
          <p:cNvSpPr txBox="1"/>
          <p:nvPr/>
        </p:nvSpPr>
        <p:spPr>
          <a:xfrm>
            <a:off x="7308165" y="5762088"/>
            <a:ext cx="1975449" cy="707886"/>
          </a:xfrm>
          <a:prstGeom prst="rect">
            <a:avLst/>
          </a:prstGeom>
          <a:noFill/>
        </p:spPr>
        <p:txBody>
          <a:bodyPr wrap="square" rtlCol="0">
            <a:spAutoFit/>
          </a:bodyPr>
          <a:lstStyle/>
          <a:p>
            <a:r>
              <a:rPr lang="en-US" sz="1000" dirty="0" smtClean="0"/>
              <a:t>7-5/8” casing @ 29.7 </a:t>
            </a:r>
            <a:r>
              <a:rPr lang="en-US" sz="1000" dirty="0" err="1" smtClean="0"/>
              <a:t>lbs</a:t>
            </a:r>
            <a:r>
              <a:rPr lang="en-US" sz="1000" dirty="0" smtClean="0"/>
              <a:t>/ft to 10,700 ft, cemented to 9800 ft with 655 sacks of Class A cement.</a:t>
            </a:r>
            <a:endParaRPr lang="en-US" sz="1000" dirty="0"/>
          </a:p>
        </p:txBody>
      </p:sp>
      <p:grpSp>
        <p:nvGrpSpPr>
          <p:cNvPr id="102" name="Group 101"/>
          <p:cNvGrpSpPr>
            <a:grpSpLocks/>
          </p:cNvGrpSpPr>
          <p:nvPr/>
        </p:nvGrpSpPr>
        <p:grpSpPr bwMode="auto">
          <a:xfrm>
            <a:off x="6048991" y="5804619"/>
            <a:ext cx="195089" cy="174048"/>
            <a:chOff x="0" y="0"/>
            <a:chExt cx="18" cy="14"/>
          </a:xfrm>
        </p:grpSpPr>
        <p:sp>
          <p:nvSpPr>
            <p:cNvPr id="103" name="Rectangle 102"/>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4" name="Rectangle 103"/>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5" name="Rectangle 104"/>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06" name="Group 105"/>
          <p:cNvGrpSpPr>
            <a:grpSpLocks/>
          </p:cNvGrpSpPr>
          <p:nvPr/>
        </p:nvGrpSpPr>
        <p:grpSpPr bwMode="auto">
          <a:xfrm>
            <a:off x="6995436" y="5811233"/>
            <a:ext cx="195089" cy="174048"/>
            <a:chOff x="0" y="0"/>
            <a:chExt cx="18" cy="14"/>
          </a:xfrm>
        </p:grpSpPr>
        <p:sp>
          <p:nvSpPr>
            <p:cNvPr id="107" name="Rectangle 106"/>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8" name="Rectangle 107"/>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09" name="Rectangle 108"/>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10" name="Line 921"/>
          <p:cNvSpPr>
            <a:spLocks noChangeShapeType="1"/>
          </p:cNvSpPr>
          <p:nvPr/>
        </p:nvSpPr>
        <p:spPr bwMode="auto">
          <a:xfrm flipH="1">
            <a:off x="7643900" y="1408759"/>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921"/>
          <p:cNvSpPr>
            <a:spLocks noChangeShapeType="1"/>
          </p:cNvSpPr>
          <p:nvPr/>
        </p:nvSpPr>
        <p:spPr bwMode="auto">
          <a:xfrm flipH="1">
            <a:off x="5603691" y="1417974"/>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TextBox 111"/>
          <p:cNvSpPr txBox="1"/>
          <p:nvPr/>
        </p:nvSpPr>
        <p:spPr>
          <a:xfrm>
            <a:off x="7591392" y="1621345"/>
            <a:ext cx="1408997" cy="400110"/>
          </a:xfrm>
          <a:prstGeom prst="rect">
            <a:avLst/>
          </a:prstGeom>
          <a:noFill/>
        </p:spPr>
        <p:txBody>
          <a:bodyPr wrap="square" rtlCol="0">
            <a:spAutoFit/>
          </a:bodyPr>
          <a:lstStyle/>
          <a:p>
            <a:r>
              <a:rPr lang="en-US" sz="1000" dirty="0" smtClean="0"/>
              <a:t>16” conductor @ 3/8” </a:t>
            </a:r>
          </a:p>
          <a:p>
            <a:r>
              <a:rPr lang="en-US" sz="1000" dirty="0" smtClean="0"/>
              <a:t>driven to 84 </a:t>
            </a:r>
            <a:r>
              <a:rPr lang="en-US" sz="1000" dirty="0" err="1" smtClean="0"/>
              <a:t>ft</a:t>
            </a:r>
            <a:endParaRPr lang="en-US" sz="1000" dirty="0"/>
          </a:p>
        </p:txBody>
      </p:sp>
      <p:grpSp>
        <p:nvGrpSpPr>
          <p:cNvPr id="4" name="Group 3"/>
          <p:cNvGrpSpPr/>
          <p:nvPr/>
        </p:nvGrpSpPr>
        <p:grpSpPr>
          <a:xfrm>
            <a:off x="6153593" y="4934918"/>
            <a:ext cx="921949" cy="233726"/>
            <a:chOff x="6153593" y="4934918"/>
            <a:chExt cx="921949" cy="233726"/>
          </a:xfrm>
        </p:grpSpPr>
        <p:sp>
          <p:nvSpPr>
            <p:cNvPr id="114" name="Rectangle 113" descr="Granite"/>
            <p:cNvSpPr>
              <a:spLocks noChangeArrowheads="1"/>
            </p:cNvSpPr>
            <p:nvPr/>
          </p:nvSpPr>
          <p:spPr bwMode="auto">
            <a:xfrm rot="5400000">
              <a:off x="6573577" y="4515895"/>
              <a:ext cx="78783" cy="91682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115" name="Picture 114" descr="Bridge Plu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3593" y="5025506"/>
              <a:ext cx="921949" cy="14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6154555" y="5587703"/>
            <a:ext cx="924626" cy="209279"/>
            <a:chOff x="6154555" y="5587703"/>
            <a:chExt cx="924626" cy="209279"/>
          </a:xfrm>
        </p:grpSpPr>
        <p:sp>
          <p:nvSpPr>
            <p:cNvPr id="113" name="Rectangle 112" descr="Granite"/>
            <p:cNvSpPr>
              <a:spLocks noChangeArrowheads="1"/>
            </p:cNvSpPr>
            <p:nvPr/>
          </p:nvSpPr>
          <p:spPr bwMode="auto">
            <a:xfrm rot="5400000">
              <a:off x="6575655" y="5166603"/>
              <a:ext cx="78785" cy="920986"/>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116" name="Picture 115" descr="Bridge Plu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7232" y="5653844"/>
              <a:ext cx="921949" cy="14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p:cNvGrpSpPr>
            <a:grpSpLocks/>
          </p:cNvGrpSpPr>
          <p:nvPr/>
        </p:nvGrpSpPr>
        <p:grpSpPr bwMode="auto">
          <a:xfrm>
            <a:off x="6066982" y="4585660"/>
            <a:ext cx="195089" cy="174048"/>
            <a:chOff x="0" y="0"/>
            <a:chExt cx="18" cy="14"/>
          </a:xfrm>
        </p:grpSpPr>
        <p:sp>
          <p:nvSpPr>
            <p:cNvPr id="118" name="Rectangle 117"/>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19" name="Rectangle 118"/>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0" name="Rectangle 119"/>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21" name="Group 120"/>
          <p:cNvGrpSpPr>
            <a:grpSpLocks/>
          </p:cNvGrpSpPr>
          <p:nvPr/>
        </p:nvGrpSpPr>
        <p:grpSpPr bwMode="auto">
          <a:xfrm>
            <a:off x="7016098" y="4585660"/>
            <a:ext cx="195089" cy="174048"/>
            <a:chOff x="0" y="0"/>
            <a:chExt cx="18" cy="14"/>
          </a:xfrm>
        </p:grpSpPr>
        <p:sp>
          <p:nvSpPr>
            <p:cNvPr id="122" name="Rectangle 121"/>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3" name="Rectangle 122"/>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4" name="Rectangle 123"/>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25" name="TextBox 124"/>
          <p:cNvSpPr txBox="1"/>
          <p:nvPr/>
        </p:nvSpPr>
        <p:spPr>
          <a:xfrm>
            <a:off x="4239726" y="4249509"/>
            <a:ext cx="1561649" cy="553998"/>
          </a:xfrm>
          <a:prstGeom prst="rect">
            <a:avLst/>
          </a:prstGeom>
          <a:noFill/>
        </p:spPr>
        <p:txBody>
          <a:bodyPr wrap="square" rtlCol="0">
            <a:spAutoFit/>
          </a:bodyPr>
          <a:lstStyle/>
          <a:p>
            <a:r>
              <a:rPr lang="en-US" sz="1000" dirty="0" smtClean="0"/>
              <a:t>Injection Perforations from 5,080 – 5,130 </a:t>
            </a:r>
            <a:r>
              <a:rPr lang="en-US" sz="1000" dirty="0" err="1" smtClean="0"/>
              <a:t>ft</a:t>
            </a:r>
            <a:r>
              <a:rPr lang="en-US" sz="1000" dirty="0" smtClean="0"/>
              <a:t> and 5,150 – 5,170</a:t>
            </a:r>
            <a:endParaRPr lang="en-US" sz="1000" dirty="0"/>
          </a:p>
        </p:txBody>
      </p:sp>
      <p:sp>
        <p:nvSpPr>
          <p:cNvPr id="127" name="Rectangle 126"/>
          <p:cNvSpPr/>
          <p:nvPr/>
        </p:nvSpPr>
        <p:spPr>
          <a:xfrm>
            <a:off x="-55436" y="5848094"/>
            <a:ext cx="4572000" cy="492443"/>
          </a:xfrm>
          <a:prstGeom prst="rect">
            <a:avLst/>
          </a:prstGeom>
        </p:spPr>
        <p:txBody>
          <a:bodyPr>
            <a:spAutoFit/>
          </a:bodyPr>
          <a:lstStyle/>
          <a:p>
            <a:r>
              <a:rPr lang="en-US" sz="1400" dirty="0">
                <a:latin typeface="Arial Narrow" pitchFamily="34" charset="0"/>
              </a:rPr>
              <a:t>9. </a:t>
            </a:r>
            <a:r>
              <a:rPr lang="en-US" sz="1400" b="1" dirty="0">
                <a:latin typeface="Arial Narrow" pitchFamily="34" charset="0"/>
              </a:rPr>
              <a:t>Proposed initial perforated, open-hole, </a:t>
            </a:r>
            <a:r>
              <a:rPr lang="en-US" sz="1200" b="1" i="1" dirty="0">
                <a:latin typeface="Arial Narrow" pitchFamily="34" charset="0"/>
              </a:rPr>
              <a:t>or screened interval:</a:t>
            </a:r>
          </a:p>
          <a:p>
            <a:pPr lvl="1"/>
            <a:r>
              <a:rPr lang="en-US" sz="1200" i="1" dirty="0">
                <a:latin typeface="Arial Narrow" pitchFamily="34" charset="0"/>
              </a:rPr>
              <a:t>Top, Bottom</a:t>
            </a:r>
          </a:p>
        </p:txBody>
      </p:sp>
      <p:sp>
        <p:nvSpPr>
          <p:cNvPr id="128" name="Rectangle 127"/>
          <p:cNvSpPr/>
          <p:nvPr/>
        </p:nvSpPr>
        <p:spPr>
          <a:xfrm>
            <a:off x="-55436" y="5408655"/>
            <a:ext cx="4572000" cy="492443"/>
          </a:xfrm>
          <a:prstGeom prst="rect">
            <a:avLst/>
          </a:prstGeom>
        </p:spPr>
        <p:txBody>
          <a:bodyPr>
            <a:spAutoFit/>
          </a:bodyPr>
          <a:lstStyle/>
          <a:p>
            <a:r>
              <a:rPr lang="en-US" sz="1400" dirty="0">
                <a:latin typeface="Arial Narrow" pitchFamily="34" charset="0"/>
              </a:rPr>
              <a:t>8. </a:t>
            </a:r>
            <a:r>
              <a:rPr lang="en-US" sz="1400" b="1" dirty="0">
                <a:latin typeface="Arial Narrow" pitchFamily="34" charset="0"/>
              </a:rPr>
              <a:t>Proposed injection zone:</a:t>
            </a:r>
          </a:p>
          <a:p>
            <a:pPr lvl="1"/>
            <a:r>
              <a:rPr lang="en-US" sz="1200" i="1" dirty="0">
                <a:latin typeface="Arial Narrow" pitchFamily="34" charset="0"/>
              </a:rPr>
              <a:t>Top, Bottom</a:t>
            </a:r>
          </a:p>
        </p:txBody>
      </p:sp>
      <p:sp>
        <p:nvSpPr>
          <p:cNvPr id="129" name="Rectangle 128"/>
          <p:cNvSpPr/>
          <p:nvPr/>
        </p:nvSpPr>
        <p:spPr>
          <a:xfrm>
            <a:off x="-55436" y="6307228"/>
            <a:ext cx="4572000" cy="492443"/>
          </a:xfrm>
          <a:prstGeom prst="rect">
            <a:avLst/>
          </a:prstGeom>
        </p:spPr>
        <p:txBody>
          <a:bodyPr>
            <a:spAutoFit/>
          </a:bodyPr>
          <a:lstStyle/>
          <a:p>
            <a:r>
              <a:rPr lang="en-US" sz="1400" dirty="0" smtClean="0">
                <a:latin typeface="Arial Narrow" pitchFamily="34" charset="0"/>
              </a:rPr>
              <a:t>10. </a:t>
            </a:r>
            <a:r>
              <a:rPr lang="en-US" sz="1400" b="1" dirty="0">
                <a:latin typeface="Arial Narrow" pitchFamily="34" charset="0"/>
              </a:rPr>
              <a:t>Depths:</a:t>
            </a:r>
          </a:p>
          <a:p>
            <a:pPr lvl="1"/>
            <a:r>
              <a:rPr lang="en-US" sz="1200" i="1" dirty="0">
                <a:latin typeface="Arial Narrow" pitchFamily="34" charset="0"/>
              </a:rPr>
              <a:t>Total Depth, Plugged-back depth</a:t>
            </a:r>
          </a:p>
        </p:txBody>
      </p:sp>
      <p:sp>
        <p:nvSpPr>
          <p:cNvPr id="130" name="Rectangle 129"/>
          <p:cNvSpPr/>
          <p:nvPr/>
        </p:nvSpPr>
        <p:spPr>
          <a:xfrm>
            <a:off x="-55436" y="4937171"/>
            <a:ext cx="4572000" cy="492443"/>
          </a:xfrm>
          <a:prstGeom prst="rect">
            <a:avLst/>
          </a:prstGeom>
        </p:spPr>
        <p:txBody>
          <a:bodyPr>
            <a:spAutoFit/>
          </a:bodyPr>
          <a:lstStyle/>
          <a:p>
            <a:r>
              <a:rPr lang="en-US" sz="1400" dirty="0">
                <a:latin typeface="Arial Narrow" pitchFamily="34" charset="0"/>
              </a:rPr>
              <a:t>7</a:t>
            </a:r>
            <a:r>
              <a:rPr lang="en-US" sz="1400" dirty="0" smtClean="0">
                <a:latin typeface="Arial Narrow" pitchFamily="34" charset="0"/>
              </a:rPr>
              <a:t>. </a:t>
            </a:r>
            <a:r>
              <a:rPr lang="en-US" sz="1400" b="1" dirty="0">
                <a:latin typeface="Arial Narrow" pitchFamily="34" charset="0"/>
              </a:rPr>
              <a:t>Packer:</a:t>
            </a:r>
          </a:p>
          <a:p>
            <a:pPr lvl="1"/>
            <a:r>
              <a:rPr lang="en-US" sz="1200" i="1" dirty="0">
                <a:latin typeface="Arial Narrow" pitchFamily="34" charset="0"/>
              </a:rPr>
              <a:t>Type, Depth set</a:t>
            </a:r>
          </a:p>
        </p:txBody>
      </p:sp>
      <p:sp>
        <p:nvSpPr>
          <p:cNvPr id="131" name="Rectangle 130"/>
          <p:cNvSpPr/>
          <p:nvPr/>
        </p:nvSpPr>
        <p:spPr>
          <a:xfrm>
            <a:off x="-55436" y="4455354"/>
            <a:ext cx="4572000" cy="492443"/>
          </a:xfrm>
          <a:prstGeom prst="rect">
            <a:avLst/>
          </a:prstGeom>
        </p:spPr>
        <p:txBody>
          <a:bodyPr>
            <a:spAutoFit/>
          </a:bodyPr>
          <a:lstStyle/>
          <a:p>
            <a:r>
              <a:rPr lang="en-US" sz="1400" dirty="0">
                <a:latin typeface="Arial Narrow" pitchFamily="34" charset="0"/>
              </a:rPr>
              <a:t>6</a:t>
            </a:r>
            <a:r>
              <a:rPr lang="en-US" sz="1400" dirty="0" smtClean="0">
                <a:latin typeface="Arial Narrow" pitchFamily="34" charset="0"/>
              </a:rPr>
              <a:t>. </a:t>
            </a:r>
            <a:r>
              <a:rPr lang="en-US" sz="1400" b="1" dirty="0">
                <a:latin typeface="Arial Narrow" pitchFamily="34" charset="0"/>
              </a:rPr>
              <a:t>Injection tubing:</a:t>
            </a:r>
          </a:p>
          <a:p>
            <a:pPr lvl="1"/>
            <a:r>
              <a:rPr lang="en-US" sz="1200" i="1" dirty="0">
                <a:latin typeface="Arial Narrow" pitchFamily="34" charset="0"/>
              </a:rPr>
              <a:t>Diameter, Type or material, Top and bottom Depths</a:t>
            </a:r>
          </a:p>
        </p:txBody>
      </p:sp>
      <p:sp>
        <p:nvSpPr>
          <p:cNvPr id="132" name="Rectangle 131"/>
          <p:cNvSpPr/>
          <p:nvPr/>
        </p:nvSpPr>
        <p:spPr>
          <a:xfrm>
            <a:off x="-55436" y="3778246"/>
            <a:ext cx="4572000" cy="677108"/>
          </a:xfrm>
          <a:prstGeom prst="rect">
            <a:avLst/>
          </a:prstGeom>
        </p:spPr>
        <p:txBody>
          <a:bodyPr>
            <a:spAutoFit/>
          </a:bodyPr>
          <a:lstStyle/>
          <a:p>
            <a:r>
              <a:rPr lang="en-US" sz="1400" dirty="0">
                <a:latin typeface="Arial Narrow" pitchFamily="34" charset="0"/>
              </a:rPr>
              <a:t>5</a:t>
            </a:r>
            <a:r>
              <a:rPr lang="en-US" sz="1400" dirty="0" smtClean="0">
                <a:latin typeface="Arial Narrow" pitchFamily="34" charset="0"/>
              </a:rPr>
              <a:t>. </a:t>
            </a:r>
            <a:r>
              <a:rPr lang="en-US" sz="1400" b="1" dirty="0">
                <a:latin typeface="Arial Narrow" pitchFamily="34" charset="0"/>
              </a:rPr>
              <a:t>Proposed cement squeeze(s), if any:</a:t>
            </a:r>
          </a:p>
          <a:p>
            <a:pPr lvl="1"/>
            <a:r>
              <a:rPr lang="en-US" sz="1200" i="1" dirty="0">
                <a:latin typeface="Arial Narrow" pitchFamily="34" charset="0"/>
              </a:rPr>
              <a:t>Type or Class, Yield (</a:t>
            </a:r>
            <a:r>
              <a:rPr lang="en-US" sz="1200" i="1" dirty="0" err="1">
                <a:latin typeface="Arial Narrow" pitchFamily="34" charset="0"/>
              </a:rPr>
              <a:t>cu.ft</a:t>
            </a:r>
            <a:r>
              <a:rPr lang="en-US" sz="1200" i="1" dirty="0">
                <a:latin typeface="Arial Narrow" pitchFamily="34" charset="0"/>
              </a:rPr>
              <a:t>/sack), Number of sacks, Top of cement (Indicate whether calculated or logged)</a:t>
            </a:r>
          </a:p>
        </p:txBody>
      </p:sp>
      <p:sp>
        <p:nvSpPr>
          <p:cNvPr id="133" name="Rectangle 132"/>
          <p:cNvSpPr/>
          <p:nvPr/>
        </p:nvSpPr>
        <p:spPr>
          <a:xfrm>
            <a:off x="-55436" y="2251681"/>
            <a:ext cx="4572000" cy="861774"/>
          </a:xfrm>
          <a:prstGeom prst="rect">
            <a:avLst/>
          </a:prstGeom>
        </p:spPr>
        <p:txBody>
          <a:bodyPr>
            <a:spAutoFit/>
          </a:bodyPr>
          <a:lstStyle/>
          <a:p>
            <a:r>
              <a:rPr lang="en-US" sz="1400" dirty="0">
                <a:latin typeface="Arial Narrow" pitchFamily="34" charset="0"/>
              </a:rPr>
              <a:t>3. </a:t>
            </a:r>
            <a:r>
              <a:rPr lang="en-US" sz="1400" b="1" dirty="0">
                <a:latin typeface="Arial Narrow" pitchFamily="34" charset="0"/>
              </a:rPr>
              <a:t>Cement Specifications:</a:t>
            </a:r>
          </a:p>
          <a:p>
            <a:pPr lvl="1"/>
            <a:r>
              <a:rPr lang="en-US" sz="1200" i="1" dirty="0">
                <a:latin typeface="Arial Narrow" pitchFamily="34" charset="0"/>
              </a:rPr>
              <a:t>Type or Class, Yield (</a:t>
            </a:r>
            <a:r>
              <a:rPr lang="en-US" sz="1200" i="1" dirty="0" err="1">
                <a:latin typeface="Arial Narrow" pitchFamily="34" charset="0"/>
              </a:rPr>
              <a:t>cu.ft</a:t>
            </a:r>
            <a:r>
              <a:rPr lang="en-US" sz="1200" i="1" dirty="0">
                <a:latin typeface="Arial Narrow" pitchFamily="34" charset="0"/>
              </a:rPr>
              <a:t>/sack), Number of sacks, Top of cement in each string of casing (Indicate whether calculated, logged, or to be logged)</a:t>
            </a:r>
          </a:p>
        </p:txBody>
      </p:sp>
      <p:sp>
        <p:nvSpPr>
          <p:cNvPr id="134" name="Rectangle 133"/>
          <p:cNvSpPr/>
          <p:nvPr/>
        </p:nvSpPr>
        <p:spPr>
          <a:xfrm>
            <a:off x="-55436" y="1954530"/>
            <a:ext cx="2044149" cy="307777"/>
          </a:xfrm>
          <a:prstGeom prst="rect">
            <a:avLst/>
          </a:prstGeom>
        </p:spPr>
        <p:txBody>
          <a:bodyPr wrap="none">
            <a:spAutoFit/>
          </a:bodyPr>
          <a:lstStyle/>
          <a:p>
            <a:r>
              <a:rPr lang="en-US" sz="1400" dirty="0">
                <a:latin typeface="Arial Narrow" pitchFamily="34" charset="0"/>
              </a:rPr>
              <a:t>2. </a:t>
            </a:r>
            <a:r>
              <a:rPr lang="en-US" sz="1400" b="1" dirty="0">
                <a:latin typeface="Arial Narrow" pitchFamily="34" charset="0"/>
              </a:rPr>
              <a:t>Hole (drill bit) diameters</a:t>
            </a:r>
          </a:p>
        </p:txBody>
      </p:sp>
      <p:sp>
        <p:nvSpPr>
          <p:cNvPr id="135" name="Rectangle 134"/>
          <p:cNvSpPr/>
          <p:nvPr/>
        </p:nvSpPr>
        <p:spPr>
          <a:xfrm>
            <a:off x="-55436" y="1257270"/>
            <a:ext cx="4572000" cy="707886"/>
          </a:xfrm>
          <a:prstGeom prst="rect">
            <a:avLst/>
          </a:prstGeom>
        </p:spPr>
        <p:txBody>
          <a:bodyPr>
            <a:spAutoFit/>
          </a:bodyPr>
          <a:lstStyle/>
          <a:p>
            <a:r>
              <a:rPr lang="en-US" sz="1400" dirty="0">
                <a:latin typeface="Arial Narrow" pitchFamily="34" charset="0"/>
              </a:rPr>
              <a:t>1. </a:t>
            </a:r>
            <a:r>
              <a:rPr lang="en-US" sz="1400" b="1" dirty="0">
                <a:latin typeface="Arial Narrow" pitchFamily="34" charset="0"/>
              </a:rPr>
              <a:t>All casing strings (including any proposed new strings of casing):</a:t>
            </a:r>
          </a:p>
          <a:p>
            <a:pPr lvl="1"/>
            <a:r>
              <a:rPr lang="en-US" sz="1200" i="1" dirty="0">
                <a:latin typeface="Arial Narrow" pitchFamily="34" charset="0"/>
              </a:rPr>
              <a:t>Diameter, Weight (per foot), Depth set (top and bottom)</a:t>
            </a:r>
          </a:p>
        </p:txBody>
      </p:sp>
      <p:sp>
        <p:nvSpPr>
          <p:cNvPr id="137" name="TextBox 136"/>
          <p:cNvSpPr txBox="1"/>
          <p:nvPr/>
        </p:nvSpPr>
        <p:spPr>
          <a:xfrm>
            <a:off x="69010" y="37034"/>
            <a:ext cx="4744529" cy="1200329"/>
          </a:xfrm>
          <a:prstGeom prst="rect">
            <a:avLst/>
          </a:prstGeom>
          <a:noFill/>
        </p:spPr>
        <p:txBody>
          <a:bodyPr wrap="square" rtlCol="0">
            <a:spAutoFit/>
          </a:bodyPr>
          <a:lstStyle/>
          <a:p>
            <a:pPr algn="ctr"/>
            <a:r>
              <a:rPr lang="en-US" sz="2400" dirty="0" smtClean="0">
                <a:latin typeface="Arial Narrow" pitchFamily="34" charset="0"/>
              </a:rPr>
              <a:t>The Proposed </a:t>
            </a:r>
            <a:r>
              <a:rPr lang="en-US" sz="2400" dirty="0">
                <a:latin typeface="Arial Narrow" pitchFamily="34" charset="0"/>
              </a:rPr>
              <a:t>Wellbore </a:t>
            </a:r>
            <a:r>
              <a:rPr lang="en-US" sz="2400" dirty="0" smtClean="0">
                <a:latin typeface="Arial Narrow" pitchFamily="34" charset="0"/>
              </a:rPr>
              <a:t>Schematic </a:t>
            </a:r>
            <a:r>
              <a:rPr lang="en-US" sz="2400" b="1" dirty="0" smtClean="0">
                <a:latin typeface="Arial Narrow" pitchFamily="34" charset="0"/>
              </a:rPr>
              <a:t>(Attachment 4C) </a:t>
            </a:r>
            <a:r>
              <a:rPr lang="en-US" sz="2400" dirty="0" smtClean="0">
                <a:latin typeface="Arial Narrow" pitchFamily="34" charset="0"/>
              </a:rPr>
              <a:t>should </a:t>
            </a:r>
            <a:r>
              <a:rPr lang="en-US" sz="2400" dirty="0">
                <a:latin typeface="Arial Narrow" pitchFamily="34" charset="0"/>
              </a:rPr>
              <a:t>include the following</a:t>
            </a:r>
            <a:r>
              <a:rPr lang="en-US" sz="2400" dirty="0" smtClean="0">
                <a:latin typeface="Arial Narrow" pitchFamily="34" charset="0"/>
              </a:rPr>
              <a:t>:</a:t>
            </a:r>
            <a:endParaRPr lang="en-US" sz="2400" dirty="0">
              <a:latin typeface="Arial Narrow" pitchFamily="34" charset="0"/>
            </a:endParaRPr>
          </a:p>
        </p:txBody>
      </p:sp>
      <p:pic>
        <p:nvPicPr>
          <p:cNvPr id="138" name="Picture 137" descr="sqz_per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4038" y="4890483"/>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sqz_per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9285" y="4897031"/>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qz_per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3105" y="3950573"/>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descr="sqz_per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352" y="3930346"/>
            <a:ext cx="180975" cy="123825"/>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p:cNvSpPr txBox="1"/>
          <p:nvPr/>
        </p:nvSpPr>
        <p:spPr>
          <a:xfrm>
            <a:off x="7406615" y="3807235"/>
            <a:ext cx="1663079" cy="246221"/>
          </a:xfrm>
          <a:prstGeom prst="rect">
            <a:avLst/>
          </a:prstGeom>
          <a:noFill/>
        </p:spPr>
        <p:txBody>
          <a:bodyPr wrap="square" rtlCol="0">
            <a:spAutoFit/>
          </a:bodyPr>
          <a:lstStyle/>
          <a:p>
            <a:r>
              <a:rPr lang="en-US" sz="1000" dirty="0" smtClean="0"/>
              <a:t>2-3/8” Tubing to 4,100 </a:t>
            </a:r>
            <a:r>
              <a:rPr lang="en-US" sz="1000" dirty="0" err="1" smtClean="0"/>
              <a:t>ft</a:t>
            </a:r>
            <a:endParaRPr lang="en-US" sz="1000" dirty="0"/>
          </a:p>
        </p:txBody>
      </p:sp>
      <p:sp>
        <p:nvSpPr>
          <p:cNvPr id="143" name="TextBox 142"/>
          <p:cNvSpPr txBox="1"/>
          <p:nvPr/>
        </p:nvSpPr>
        <p:spPr>
          <a:xfrm>
            <a:off x="7406930" y="4496921"/>
            <a:ext cx="1727503" cy="400110"/>
          </a:xfrm>
          <a:prstGeom prst="rect">
            <a:avLst/>
          </a:prstGeom>
          <a:noFill/>
        </p:spPr>
        <p:txBody>
          <a:bodyPr wrap="square" rtlCol="0">
            <a:spAutoFit/>
          </a:bodyPr>
          <a:lstStyle/>
          <a:p>
            <a:r>
              <a:rPr lang="en-US" sz="1000" dirty="0" smtClean="0"/>
              <a:t>Squeeze 100 </a:t>
            </a:r>
            <a:r>
              <a:rPr lang="en-US" sz="1000" dirty="0" err="1" smtClean="0"/>
              <a:t>sxs</a:t>
            </a:r>
            <a:r>
              <a:rPr lang="en-US" sz="1000" dirty="0" smtClean="0"/>
              <a:t>, Class A cement at 5,310 feet.  </a:t>
            </a:r>
            <a:endParaRPr lang="en-US" sz="1000" dirty="0"/>
          </a:p>
        </p:txBody>
      </p:sp>
      <p:sp>
        <p:nvSpPr>
          <p:cNvPr id="3" name="TextBox 2"/>
          <p:cNvSpPr txBox="1"/>
          <p:nvPr/>
        </p:nvSpPr>
        <p:spPr>
          <a:xfrm>
            <a:off x="4233457" y="3388981"/>
            <a:ext cx="1452441" cy="246221"/>
          </a:xfrm>
          <a:prstGeom prst="rect">
            <a:avLst/>
          </a:prstGeom>
          <a:noFill/>
        </p:spPr>
        <p:txBody>
          <a:bodyPr wrap="square" rtlCol="0">
            <a:spAutoFit/>
          </a:bodyPr>
          <a:lstStyle/>
          <a:p>
            <a:r>
              <a:rPr lang="en-US" sz="1000" b="1" dirty="0" smtClean="0"/>
              <a:t>Top of Zone 4,120 </a:t>
            </a:r>
            <a:r>
              <a:rPr lang="en-US" sz="1000" b="1" dirty="0" err="1" smtClean="0"/>
              <a:t>ft</a:t>
            </a:r>
            <a:endParaRPr lang="en-US" sz="1000" b="1" dirty="0"/>
          </a:p>
        </p:txBody>
      </p:sp>
      <p:sp>
        <p:nvSpPr>
          <p:cNvPr id="144" name="TextBox 143"/>
          <p:cNvSpPr txBox="1"/>
          <p:nvPr/>
        </p:nvSpPr>
        <p:spPr>
          <a:xfrm>
            <a:off x="4239726" y="4840110"/>
            <a:ext cx="1673481" cy="246221"/>
          </a:xfrm>
          <a:prstGeom prst="rect">
            <a:avLst/>
          </a:prstGeom>
          <a:noFill/>
        </p:spPr>
        <p:txBody>
          <a:bodyPr wrap="square" rtlCol="0">
            <a:spAutoFit/>
          </a:bodyPr>
          <a:lstStyle/>
          <a:p>
            <a:r>
              <a:rPr lang="en-US" sz="1000" b="1" dirty="0" smtClean="0"/>
              <a:t>Bottom of Zone 5,270 </a:t>
            </a:r>
            <a:r>
              <a:rPr lang="en-US" sz="1000" b="1" dirty="0" err="1" smtClean="0"/>
              <a:t>ft</a:t>
            </a:r>
            <a:endParaRPr lang="en-US" sz="1000" b="1" dirty="0"/>
          </a:p>
        </p:txBody>
      </p:sp>
      <p:sp>
        <p:nvSpPr>
          <p:cNvPr id="145" name="TextBox 144"/>
          <p:cNvSpPr txBox="1"/>
          <p:nvPr/>
        </p:nvSpPr>
        <p:spPr>
          <a:xfrm>
            <a:off x="4295643" y="5632495"/>
            <a:ext cx="1561649" cy="553998"/>
          </a:xfrm>
          <a:prstGeom prst="rect">
            <a:avLst/>
          </a:prstGeom>
          <a:noFill/>
        </p:spPr>
        <p:txBody>
          <a:bodyPr wrap="square" rtlCol="0">
            <a:spAutoFit/>
          </a:bodyPr>
          <a:lstStyle/>
          <a:p>
            <a:r>
              <a:rPr lang="en-US" sz="1000" dirty="0" smtClean="0"/>
              <a:t>Production Perforations from 10,208 – 10,212 </a:t>
            </a:r>
            <a:r>
              <a:rPr lang="en-US" sz="1000" dirty="0" err="1" smtClean="0"/>
              <a:t>ft</a:t>
            </a:r>
            <a:r>
              <a:rPr lang="en-US" sz="1000" dirty="0" smtClean="0"/>
              <a:t> and 10,185 – 10,189</a:t>
            </a:r>
            <a:endParaRPr lang="en-US" sz="1000" dirty="0"/>
          </a:p>
        </p:txBody>
      </p:sp>
      <p:sp>
        <p:nvSpPr>
          <p:cNvPr id="146" name="TextBox 145"/>
          <p:cNvSpPr txBox="1"/>
          <p:nvPr/>
        </p:nvSpPr>
        <p:spPr>
          <a:xfrm>
            <a:off x="7352188" y="5477025"/>
            <a:ext cx="1787246" cy="246221"/>
          </a:xfrm>
          <a:prstGeom prst="rect">
            <a:avLst/>
          </a:prstGeom>
          <a:noFill/>
        </p:spPr>
        <p:txBody>
          <a:bodyPr wrap="square" rtlCol="0">
            <a:spAutoFit/>
          </a:bodyPr>
          <a:lstStyle/>
          <a:p>
            <a:r>
              <a:rPr lang="en-US" sz="1000" dirty="0" smtClean="0"/>
              <a:t>CIBP @ 10,200 </a:t>
            </a:r>
            <a:r>
              <a:rPr lang="en-US" sz="1000" dirty="0" err="1" smtClean="0"/>
              <a:t>ft</a:t>
            </a:r>
            <a:r>
              <a:rPr lang="en-US" sz="1000" dirty="0" smtClean="0"/>
              <a:t> w/ 10 </a:t>
            </a:r>
            <a:r>
              <a:rPr lang="en-US" sz="1000" dirty="0" err="1" smtClean="0"/>
              <a:t>cmt</a:t>
            </a:r>
            <a:endParaRPr lang="en-US" sz="1000" dirty="0"/>
          </a:p>
        </p:txBody>
      </p:sp>
      <p:sp>
        <p:nvSpPr>
          <p:cNvPr id="147" name="TextBox 146"/>
          <p:cNvSpPr txBox="1"/>
          <p:nvPr/>
        </p:nvSpPr>
        <p:spPr>
          <a:xfrm>
            <a:off x="7356754" y="5081319"/>
            <a:ext cx="1787246" cy="246221"/>
          </a:xfrm>
          <a:prstGeom prst="rect">
            <a:avLst/>
          </a:prstGeom>
          <a:noFill/>
        </p:spPr>
        <p:txBody>
          <a:bodyPr wrap="square" rtlCol="0">
            <a:spAutoFit/>
          </a:bodyPr>
          <a:lstStyle/>
          <a:p>
            <a:r>
              <a:rPr lang="en-US" sz="1000" dirty="0" smtClean="0"/>
              <a:t>CIBP @ 5,320 </a:t>
            </a:r>
            <a:r>
              <a:rPr lang="en-US" sz="1000" dirty="0" err="1" smtClean="0"/>
              <a:t>ft</a:t>
            </a:r>
            <a:r>
              <a:rPr lang="en-US" sz="1000" dirty="0" smtClean="0"/>
              <a:t> w/ 10 </a:t>
            </a:r>
            <a:r>
              <a:rPr lang="en-US" sz="1000" dirty="0" err="1" smtClean="0"/>
              <a:t>cmt</a:t>
            </a:r>
            <a:endParaRPr lang="en-US" sz="1000" dirty="0"/>
          </a:p>
        </p:txBody>
      </p:sp>
      <p:sp>
        <p:nvSpPr>
          <p:cNvPr id="148" name="TextBox 147"/>
          <p:cNvSpPr txBox="1"/>
          <p:nvPr/>
        </p:nvSpPr>
        <p:spPr>
          <a:xfrm>
            <a:off x="4610223" y="6625291"/>
            <a:ext cx="1247069" cy="246221"/>
          </a:xfrm>
          <a:prstGeom prst="rect">
            <a:avLst/>
          </a:prstGeom>
          <a:noFill/>
        </p:spPr>
        <p:txBody>
          <a:bodyPr wrap="square" rtlCol="0">
            <a:spAutoFit/>
          </a:bodyPr>
          <a:lstStyle/>
          <a:p>
            <a:r>
              <a:rPr lang="en-US" sz="1000" dirty="0" smtClean="0"/>
              <a:t>PBTD = 5,310 </a:t>
            </a:r>
            <a:r>
              <a:rPr lang="en-US" sz="1000" dirty="0" err="1" smtClean="0"/>
              <a:t>ft</a:t>
            </a:r>
            <a:endParaRPr lang="en-US" sz="1000" dirty="0"/>
          </a:p>
        </p:txBody>
      </p:sp>
      <p:sp>
        <p:nvSpPr>
          <p:cNvPr id="149" name="Rectangle 148"/>
          <p:cNvSpPr/>
          <p:nvPr/>
        </p:nvSpPr>
        <p:spPr>
          <a:xfrm>
            <a:off x="-55436" y="3102829"/>
            <a:ext cx="4572000" cy="677108"/>
          </a:xfrm>
          <a:prstGeom prst="rect">
            <a:avLst/>
          </a:prstGeom>
        </p:spPr>
        <p:txBody>
          <a:bodyPr>
            <a:spAutoFit/>
          </a:bodyPr>
          <a:lstStyle/>
          <a:p>
            <a:r>
              <a:rPr lang="en-US" sz="1400" dirty="0">
                <a:latin typeface="Arial Narrow" pitchFamily="34" charset="0"/>
              </a:rPr>
              <a:t>4</a:t>
            </a:r>
            <a:r>
              <a:rPr lang="en-US" sz="1400" dirty="0" smtClean="0">
                <a:latin typeface="Arial Narrow" pitchFamily="34" charset="0"/>
              </a:rPr>
              <a:t>. </a:t>
            </a:r>
            <a:r>
              <a:rPr lang="en-US" sz="1400" b="1" dirty="0" smtClean="0">
                <a:latin typeface="Arial Narrow" pitchFamily="34" charset="0"/>
              </a:rPr>
              <a:t>Proposed plugging procedure</a:t>
            </a:r>
            <a:r>
              <a:rPr lang="en-US" sz="1200" b="1" i="1" dirty="0" smtClean="0">
                <a:latin typeface="Arial Narrow" pitchFamily="34" charset="0"/>
              </a:rPr>
              <a:t>:</a:t>
            </a:r>
            <a:endParaRPr lang="en-US" sz="1200" b="1" i="1" dirty="0">
              <a:latin typeface="Arial Narrow" pitchFamily="34" charset="0"/>
            </a:endParaRPr>
          </a:p>
          <a:p>
            <a:pPr lvl="1"/>
            <a:r>
              <a:rPr lang="en-US" sz="1200" i="1" dirty="0" smtClean="0">
                <a:latin typeface="Arial Narrow" pitchFamily="34" charset="0"/>
              </a:rPr>
              <a:t>Of the abandoned producing interval and isolating the proposed injection zone</a:t>
            </a:r>
            <a:endParaRPr lang="en-US" sz="1200" i="1" dirty="0">
              <a:latin typeface="Arial Narrow" pitchFamily="34" charset="0"/>
            </a:endParaRPr>
          </a:p>
        </p:txBody>
      </p:sp>
      <p:cxnSp>
        <p:nvCxnSpPr>
          <p:cNvPr id="150" name="Straight Arrow Connector 149"/>
          <p:cNvCxnSpPr/>
          <p:nvPr/>
        </p:nvCxnSpPr>
        <p:spPr>
          <a:xfrm flipV="1">
            <a:off x="7226104" y="4648071"/>
            <a:ext cx="264517" cy="310872"/>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15" idx="3"/>
          </p:cNvCxnSpPr>
          <p:nvPr/>
        </p:nvCxnSpPr>
        <p:spPr>
          <a:xfrm>
            <a:off x="7075542" y="5097075"/>
            <a:ext cx="353736" cy="83846"/>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16" idx="3"/>
          </p:cNvCxnSpPr>
          <p:nvPr/>
        </p:nvCxnSpPr>
        <p:spPr>
          <a:xfrm flipV="1">
            <a:off x="7079181" y="5602816"/>
            <a:ext cx="322652" cy="122597"/>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V="1">
            <a:off x="7165259" y="3635695"/>
            <a:ext cx="264019" cy="294651"/>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flipV="1">
            <a:off x="5733797" y="5909494"/>
            <a:ext cx="271083" cy="135750"/>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096217" y="6605797"/>
            <a:ext cx="1047783" cy="246221"/>
          </a:xfrm>
          <a:prstGeom prst="rect">
            <a:avLst/>
          </a:prstGeom>
          <a:solidFill>
            <a:srgbClr val="00FF00"/>
          </a:solidFill>
        </p:spPr>
        <p:txBody>
          <a:bodyPr wrap="square" rtlCol="0">
            <a:spAutoFit/>
          </a:bodyPr>
          <a:lstStyle/>
          <a:p>
            <a:r>
              <a:rPr lang="en-US" sz="1000" dirty="0" smtClean="0"/>
              <a:t>Attachment 4C</a:t>
            </a:r>
            <a:endParaRPr lang="en-US" sz="1000" dirty="0"/>
          </a:p>
        </p:txBody>
      </p:sp>
    </p:spTree>
    <p:extLst>
      <p:ext uri="{BB962C8B-B14F-4D97-AF65-F5344CB8AC3E}">
        <p14:creationId xmlns:p14="http://schemas.microsoft.com/office/powerpoint/2010/main" val="329239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54"/>
                                        </p:tgtEl>
                                        <p:attrNameLst>
                                          <p:attrName>style.visibility</p:attrName>
                                        </p:attrNameLst>
                                      </p:cBhvr>
                                      <p:to>
                                        <p:strVal val="visible"/>
                                      </p:to>
                                    </p:set>
                                    <p:animEffect transition="in" filter="wipe(down)">
                                      <p:cBhvr>
                                        <p:cTn id="77" dur="500"/>
                                        <p:tgtEl>
                                          <p:spTgt spid="154"/>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53"/>
                                        </p:tgtEl>
                                        <p:attrNameLst>
                                          <p:attrName>style.visibility</p:attrName>
                                        </p:attrNameLst>
                                      </p:cBhvr>
                                      <p:to>
                                        <p:strVal val="visible"/>
                                      </p:to>
                                    </p:set>
                                    <p:animEffect transition="in" filter="wipe(down)">
                                      <p:cBhvr>
                                        <p:cTn id="80" dur="500"/>
                                        <p:tgtEl>
                                          <p:spTgt spid="15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56"/>
                                        </p:tgtEl>
                                        <p:attrNameLst>
                                          <p:attrName>style.visibility</p:attrName>
                                        </p:attrNameLst>
                                      </p:cBhvr>
                                      <p:to>
                                        <p:strVal val="visible"/>
                                      </p:to>
                                    </p:set>
                                    <p:animEffect transition="in" filter="wipe(down)">
                                      <p:cBhvr>
                                        <p:cTn id="83" dur="500"/>
                                        <p:tgtEl>
                                          <p:spTgt spid="15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55"/>
                                        </p:tgtEl>
                                        <p:attrNameLst>
                                          <p:attrName>style.visibility</p:attrName>
                                        </p:attrNameLst>
                                      </p:cBhvr>
                                      <p:to>
                                        <p:strVal val="visible"/>
                                      </p:to>
                                    </p:set>
                                    <p:animEffect transition="in" filter="wipe(down)">
                                      <p:cBhvr>
                                        <p:cTn id="86" dur="500"/>
                                        <p:tgtEl>
                                          <p:spTgt spid="155"/>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3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2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2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2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6" grpId="0" animBg="1"/>
      <p:bldP spid="153" grpId="0" animBg="1"/>
      <p:bldP spid="154" grpId="0" animBg="1"/>
      <p:bldP spid="65" grpId="0"/>
      <p:bldP spid="95" grpId="0"/>
      <p:bldP spid="96" grpId="0"/>
      <p:bldP spid="97" grpId="0"/>
      <p:bldP spid="98" grpId="0"/>
      <p:bldP spid="99" grpId="0"/>
      <p:bldP spid="100" grpId="0"/>
      <p:bldP spid="112" grpId="0"/>
      <p:bldP spid="125" grpId="0"/>
      <p:bldP spid="127" grpId="0"/>
      <p:bldP spid="128" grpId="0"/>
      <p:bldP spid="129" grpId="0"/>
      <p:bldP spid="130" grpId="0"/>
      <p:bldP spid="131" grpId="0"/>
      <p:bldP spid="132" grpId="0"/>
      <p:bldP spid="133" grpId="0"/>
      <p:bldP spid="134" grpId="0"/>
      <p:bldP spid="135" grpId="0"/>
      <p:bldP spid="142" grpId="0"/>
      <p:bldP spid="143" grpId="0"/>
      <p:bldP spid="3" grpId="0"/>
      <p:bldP spid="144" grpId="0"/>
      <p:bldP spid="145" grpId="0"/>
      <p:bldP spid="146" grpId="0"/>
      <p:bldP spid="147" grpId="0"/>
      <p:bldP spid="148" grpId="0"/>
      <p:bldP spid="1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4392932" cy="1154162"/>
          </a:xfrm>
          <a:prstGeom prst="rect">
            <a:avLst/>
          </a:prstGeom>
          <a:noFill/>
        </p:spPr>
        <p:txBody>
          <a:bodyPr wrap="square" rtlCol="0">
            <a:spAutoFit/>
          </a:bodyPr>
          <a:lstStyle/>
          <a:p>
            <a:pPr algn="ctr"/>
            <a:r>
              <a:rPr lang="en-US" sz="2400" dirty="0">
                <a:latin typeface="Arial Narrow" pitchFamily="34" charset="0"/>
              </a:rPr>
              <a:t>Work </a:t>
            </a:r>
            <a:r>
              <a:rPr lang="en-US" sz="2400" dirty="0" smtClean="0">
                <a:latin typeface="Arial Narrow" pitchFamily="34" charset="0"/>
              </a:rPr>
              <a:t>Prognosis </a:t>
            </a:r>
            <a:r>
              <a:rPr lang="en-US" sz="2400" b="1" dirty="0" smtClean="0">
                <a:latin typeface="Arial Narrow" pitchFamily="34" charset="0"/>
              </a:rPr>
              <a:t>(Attachment 4D)</a:t>
            </a:r>
          </a:p>
          <a:p>
            <a:pPr algn="just"/>
            <a:r>
              <a:rPr lang="en-US" sz="1500" dirty="0" smtClean="0">
                <a:latin typeface="Arial Narrow" pitchFamily="34" charset="0"/>
              </a:rPr>
              <a:t>The </a:t>
            </a:r>
            <a:r>
              <a:rPr lang="en-US" sz="1500" dirty="0">
                <a:latin typeface="Arial Narrow" pitchFamily="34" charset="0"/>
              </a:rPr>
              <a:t>Work Prognosis should describe the sequence of work to be </a:t>
            </a:r>
            <a:r>
              <a:rPr lang="en-US" sz="1500" dirty="0" smtClean="0">
                <a:latin typeface="Arial Narrow" pitchFamily="34" charset="0"/>
              </a:rPr>
              <a:t>performed and include (but is not limited to) the following:</a:t>
            </a:r>
          </a:p>
        </p:txBody>
      </p:sp>
      <p:sp>
        <p:nvSpPr>
          <p:cNvPr id="2" name="Rectangle 1"/>
          <p:cNvSpPr/>
          <p:nvPr/>
        </p:nvSpPr>
        <p:spPr>
          <a:xfrm>
            <a:off x="-36280" y="4710747"/>
            <a:ext cx="4402002" cy="738664"/>
          </a:xfrm>
          <a:prstGeom prst="rect">
            <a:avLst/>
          </a:prstGeom>
        </p:spPr>
        <p:txBody>
          <a:bodyPr wrap="square">
            <a:spAutoFit/>
          </a:bodyPr>
          <a:lstStyle/>
          <a:p>
            <a:pPr marL="342900" indent="-342900" algn="just">
              <a:buFont typeface="+mj-lt"/>
              <a:buAutoNum type="arabicPeriod" startAt="7"/>
            </a:pPr>
            <a:r>
              <a:rPr lang="en-US" sz="1400" dirty="0">
                <a:latin typeface="Arial Narrow" pitchFamily="34" charset="0"/>
              </a:rPr>
              <a:t>A Mechanical Integrity Pressure Test (MIPT) must be performed under the supervision of the appropriate Conservation Enforcement Specialist (CES). </a:t>
            </a:r>
          </a:p>
        </p:txBody>
      </p:sp>
      <p:sp>
        <p:nvSpPr>
          <p:cNvPr id="5" name="Rectangle 4"/>
          <p:cNvSpPr/>
          <p:nvPr/>
        </p:nvSpPr>
        <p:spPr>
          <a:xfrm>
            <a:off x="-36280" y="2052432"/>
            <a:ext cx="4402002" cy="954107"/>
          </a:xfrm>
          <a:prstGeom prst="rect">
            <a:avLst/>
          </a:prstGeom>
        </p:spPr>
        <p:txBody>
          <a:bodyPr wrap="square">
            <a:spAutoFit/>
          </a:bodyPr>
          <a:lstStyle/>
          <a:p>
            <a:pPr marL="342900" indent="-342900" algn="just">
              <a:buFont typeface="+mj-lt"/>
              <a:buAutoNum type="arabicPeriod" startAt="3"/>
            </a:pPr>
            <a:r>
              <a:rPr lang="en-US" sz="1400" dirty="0">
                <a:latin typeface="Arial Narrow" pitchFamily="34" charset="0"/>
              </a:rPr>
              <a:t>Any new string of casing or liner that is cemented in an existing well must be pressure tested before drilling out the casing shoe and reported on the Affidavit of Test of Casing in Well (</a:t>
            </a:r>
            <a:r>
              <a:rPr lang="en-US" sz="1400" dirty="0" smtClean="0">
                <a:latin typeface="Arial Narrow" pitchFamily="34" charset="0"/>
              </a:rPr>
              <a:t>Form-CSG T</a:t>
            </a:r>
            <a:r>
              <a:rPr lang="en-US" sz="1400" dirty="0">
                <a:latin typeface="Arial Narrow" pitchFamily="34" charset="0"/>
              </a:rPr>
              <a:t>).</a:t>
            </a:r>
          </a:p>
        </p:txBody>
      </p:sp>
      <p:sp>
        <p:nvSpPr>
          <p:cNvPr id="8" name="Rectangle 7"/>
          <p:cNvSpPr/>
          <p:nvPr/>
        </p:nvSpPr>
        <p:spPr>
          <a:xfrm>
            <a:off x="-36280" y="1549436"/>
            <a:ext cx="4392932" cy="523220"/>
          </a:xfrm>
          <a:prstGeom prst="rect">
            <a:avLst/>
          </a:prstGeom>
        </p:spPr>
        <p:txBody>
          <a:bodyPr wrap="square">
            <a:spAutoFit/>
          </a:bodyPr>
          <a:lstStyle/>
          <a:p>
            <a:pPr marL="342900" indent="-342900" algn="just">
              <a:buFont typeface="+mj-lt"/>
              <a:buAutoNum type="arabicPeriod" startAt="2"/>
            </a:pPr>
            <a:r>
              <a:rPr lang="en-US" sz="1400" dirty="0">
                <a:latin typeface="Arial Narrow" pitchFamily="34" charset="0"/>
              </a:rPr>
              <a:t>Sufficient plugs must be used to adequately isolate each perforated producing pool from one another.</a:t>
            </a:r>
          </a:p>
        </p:txBody>
      </p:sp>
      <p:sp>
        <p:nvSpPr>
          <p:cNvPr id="9" name="Rectangle 8"/>
          <p:cNvSpPr/>
          <p:nvPr/>
        </p:nvSpPr>
        <p:spPr>
          <a:xfrm>
            <a:off x="-36280" y="3776864"/>
            <a:ext cx="4402002" cy="954107"/>
          </a:xfrm>
          <a:prstGeom prst="rect">
            <a:avLst/>
          </a:prstGeom>
        </p:spPr>
        <p:txBody>
          <a:bodyPr wrap="square">
            <a:spAutoFit/>
          </a:bodyPr>
          <a:lstStyle/>
          <a:p>
            <a:pPr marL="342900" indent="-342900" algn="just">
              <a:buFont typeface="+mj-lt"/>
              <a:buAutoNum type="arabicPeriod" startAt="6"/>
            </a:pPr>
            <a:r>
              <a:rPr lang="en-US" sz="1400" dirty="0">
                <a:latin typeface="Arial Narrow" pitchFamily="34" charset="0"/>
              </a:rPr>
              <a:t>The packer must be set at a depth that is deeper than the cement in the wellbore that is bonded to the first confining shale formation immediately above the proposed injection zone.</a:t>
            </a:r>
          </a:p>
        </p:txBody>
      </p:sp>
      <p:sp>
        <p:nvSpPr>
          <p:cNvPr id="10" name="Rectangle 9"/>
          <p:cNvSpPr/>
          <p:nvPr/>
        </p:nvSpPr>
        <p:spPr>
          <a:xfrm>
            <a:off x="-36280" y="2986315"/>
            <a:ext cx="4402002" cy="523220"/>
          </a:xfrm>
          <a:prstGeom prst="rect">
            <a:avLst/>
          </a:prstGeom>
        </p:spPr>
        <p:txBody>
          <a:bodyPr wrap="square">
            <a:spAutoFit/>
          </a:bodyPr>
          <a:lstStyle/>
          <a:p>
            <a:pPr marL="342900" indent="-342900">
              <a:buFont typeface="+mj-lt"/>
              <a:buAutoNum type="arabicPeriod" startAt="4"/>
            </a:pPr>
            <a:r>
              <a:rPr lang="en-US" sz="1400" dirty="0" smtClean="0">
                <a:latin typeface="Arial Narrow" pitchFamily="34" charset="0"/>
              </a:rPr>
              <a:t>Prove Isolation </a:t>
            </a:r>
            <a:r>
              <a:rPr lang="en-US" sz="1400" dirty="0">
                <a:latin typeface="Arial Narrow" pitchFamily="34" charset="0"/>
              </a:rPr>
              <a:t>of the Proposed Injection </a:t>
            </a:r>
            <a:r>
              <a:rPr lang="en-US" sz="1400" dirty="0" smtClean="0">
                <a:latin typeface="Arial Narrow" pitchFamily="34" charset="0"/>
              </a:rPr>
              <a:t>Zone, </a:t>
            </a:r>
            <a:r>
              <a:rPr lang="en-US" sz="1400" dirty="0" err="1" smtClean="0">
                <a:latin typeface="Arial Narrow" pitchFamily="34" charset="0"/>
              </a:rPr>
              <a:t>ie</a:t>
            </a:r>
            <a:r>
              <a:rPr lang="en-US" sz="1400" dirty="0" smtClean="0">
                <a:latin typeface="Arial Narrow" pitchFamily="34" charset="0"/>
              </a:rPr>
              <a:t> block squeeze and run a CBL.</a:t>
            </a:r>
            <a:endParaRPr lang="en-US" sz="1400" dirty="0">
              <a:latin typeface="Arial Narrow" pitchFamily="34" charset="0"/>
            </a:endParaRPr>
          </a:p>
        </p:txBody>
      </p:sp>
      <p:sp>
        <p:nvSpPr>
          <p:cNvPr id="17" name="Rectangle 16"/>
          <p:cNvSpPr/>
          <p:nvPr/>
        </p:nvSpPr>
        <p:spPr>
          <a:xfrm>
            <a:off x="-36280" y="3489311"/>
            <a:ext cx="4402002" cy="307777"/>
          </a:xfrm>
          <a:prstGeom prst="rect">
            <a:avLst/>
          </a:prstGeom>
        </p:spPr>
        <p:txBody>
          <a:bodyPr wrap="square">
            <a:spAutoFit/>
          </a:bodyPr>
          <a:lstStyle/>
          <a:p>
            <a:pPr marL="342900" indent="-342900">
              <a:buFont typeface="+mj-lt"/>
              <a:buAutoNum type="arabicPeriod" startAt="5"/>
            </a:pPr>
            <a:r>
              <a:rPr lang="en-US" sz="1400" dirty="0" smtClean="0">
                <a:latin typeface="Arial Narrow" pitchFamily="34" charset="0"/>
              </a:rPr>
              <a:t>Perforating the Proposed Injection Zone</a:t>
            </a:r>
            <a:endParaRPr lang="en-US" sz="1400" dirty="0">
              <a:latin typeface="Arial Narrow" pitchFamily="34" charset="0"/>
            </a:endParaRPr>
          </a:p>
        </p:txBody>
      </p:sp>
      <p:sp>
        <p:nvSpPr>
          <p:cNvPr id="24" name="Rectangle 23"/>
          <p:cNvSpPr/>
          <p:nvPr/>
        </p:nvSpPr>
        <p:spPr>
          <a:xfrm>
            <a:off x="-36280" y="5429187"/>
            <a:ext cx="4374792" cy="954107"/>
          </a:xfrm>
          <a:prstGeom prst="rect">
            <a:avLst/>
          </a:prstGeom>
        </p:spPr>
        <p:txBody>
          <a:bodyPr wrap="square">
            <a:spAutoFit/>
          </a:bodyPr>
          <a:lstStyle/>
          <a:p>
            <a:pPr marL="342900" indent="-342900" algn="just">
              <a:buFont typeface="+mj-lt"/>
              <a:buAutoNum type="arabicPeriod" startAt="8"/>
            </a:pPr>
            <a:r>
              <a:rPr lang="en-US" sz="1400" dirty="0" smtClean="0">
                <a:latin typeface="Arial Narrow" pitchFamily="34" charset="0"/>
              </a:rPr>
              <a:t>If </a:t>
            </a:r>
            <a:r>
              <a:rPr lang="en-US" sz="1400" dirty="0">
                <a:latin typeface="Arial Narrow" pitchFamily="34" charset="0"/>
              </a:rPr>
              <a:t>required—an inspector-witnessed Static Fluid Level (SFL), or running a Radioactive Tracer Survey (RTS), Temperature Log or similar log capable of detecting fluid movement between the well casing and borehole.</a:t>
            </a:r>
          </a:p>
        </p:txBody>
      </p:sp>
      <p:sp>
        <p:nvSpPr>
          <p:cNvPr id="25" name="Rectangle 24"/>
          <p:cNvSpPr/>
          <p:nvPr/>
        </p:nvSpPr>
        <p:spPr>
          <a:xfrm>
            <a:off x="-36280" y="1046440"/>
            <a:ext cx="4356652" cy="523220"/>
          </a:xfrm>
          <a:prstGeom prst="rect">
            <a:avLst/>
          </a:prstGeom>
        </p:spPr>
        <p:txBody>
          <a:bodyPr wrap="square">
            <a:spAutoFit/>
          </a:bodyPr>
          <a:lstStyle/>
          <a:p>
            <a:pPr marL="342900" indent="-342900">
              <a:buFont typeface="+mj-lt"/>
              <a:buAutoNum type="arabicPeriod"/>
            </a:pPr>
            <a:r>
              <a:rPr lang="en-US" sz="1400" dirty="0" smtClean="0">
                <a:latin typeface="Arial Narrow" pitchFamily="34" charset="0"/>
              </a:rPr>
              <a:t>running </a:t>
            </a:r>
            <a:r>
              <a:rPr lang="en-US" sz="1400" dirty="0">
                <a:latin typeface="Arial Narrow" pitchFamily="34" charset="0"/>
              </a:rPr>
              <a:t>any required Electric Logs (e-logs) for sidetracks, deepening the </a:t>
            </a:r>
            <a:r>
              <a:rPr lang="en-US" sz="1400" dirty="0" smtClean="0">
                <a:latin typeface="Arial Narrow" pitchFamily="34" charset="0"/>
              </a:rPr>
              <a:t>well, </a:t>
            </a:r>
            <a:r>
              <a:rPr lang="en-US" sz="1400" dirty="0">
                <a:latin typeface="Arial Narrow" pitchFamily="34" charset="0"/>
              </a:rPr>
              <a:t>etc.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932" y="423410"/>
            <a:ext cx="4751068" cy="5482830"/>
          </a:xfrm>
          <a:prstGeom prst="rect">
            <a:avLst/>
          </a:prstGeom>
          <a:noFill/>
          <a:ln w="9525">
            <a:solidFill>
              <a:schemeClr val="tx1"/>
            </a:solidFill>
            <a:miter lim="800000"/>
            <a:headEnd/>
            <a:tailEnd/>
          </a:ln>
          <a:effectLst>
            <a:innerShdw blurRad="114300" dist="25400">
              <a:prstClr val="black"/>
            </a:innerShdw>
          </a:effectLst>
          <a:extLst>
            <a:ext uri="{909E8E84-426E-40DD-AFC4-6F175D3DCCD1}">
              <a14:hiddenFill xmlns:a14="http://schemas.microsoft.com/office/drawing/2010/main">
                <a:solidFill>
                  <a:schemeClr val="accent1"/>
                </a:solidFill>
              </a14:hiddenFill>
            </a:ext>
          </a:extLst>
        </p:spPr>
      </p:pic>
      <p:sp>
        <p:nvSpPr>
          <p:cNvPr id="28" name="Rectangle 27"/>
          <p:cNvSpPr/>
          <p:nvPr/>
        </p:nvSpPr>
        <p:spPr>
          <a:xfrm>
            <a:off x="-36280" y="6328215"/>
            <a:ext cx="4402002" cy="523220"/>
          </a:xfrm>
          <a:prstGeom prst="rect">
            <a:avLst/>
          </a:prstGeom>
        </p:spPr>
        <p:txBody>
          <a:bodyPr wrap="square">
            <a:spAutoFit/>
          </a:bodyPr>
          <a:lstStyle/>
          <a:p>
            <a:pPr marL="342900" indent="-342900" algn="just">
              <a:buFont typeface="+mj-lt"/>
              <a:buAutoNum type="arabicPeriod" startAt="9"/>
            </a:pPr>
            <a:r>
              <a:rPr lang="en-US" sz="1400" dirty="0" smtClean="0">
                <a:latin typeface="Arial Narrow" pitchFamily="34" charset="0"/>
              </a:rPr>
              <a:t>If an injectivity test is to be performed, indicate how much water will be injected, duration of the test and test pressure.</a:t>
            </a:r>
            <a:endParaRPr lang="en-US" sz="1400" dirty="0">
              <a:latin typeface="Arial Narrow" pitchFamily="34" charset="0"/>
            </a:endParaRPr>
          </a:p>
        </p:txBody>
      </p:sp>
      <p:sp>
        <p:nvSpPr>
          <p:cNvPr id="13" name="TextBox 12"/>
          <p:cNvSpPr txBox="1"/>
          <p:nvPr/>
        </p:nvSpPr>
        <p:spPr>
          <a:xfrm>
            <a:off x="8096216" y="5901729"/>
            <a:ext cx="1047783" cy="246221"/>
          </a:xfrm>
          <a:prstGeom prst="rect">
            <a:avLst/>
          </a:prstGeom>
          <a:solidFill>
            <a:srgbClr val="00FF00"/>
          </a:solidFill>
        </p:spPr>
        <p:txBody>
          <a:bodyPr wrap="square" rtlCol="0">
            <a:spAutoFit/>
          </a:bodyPr>
          <a:lstStyle/>
          <a:p>
            <a:r>
              <a:rPr lang="en-US" sz="1000" dirty="0" smtClean="0"/>
              <a:t>Attachment 4D</a:t>
            </a:r>
            <a:endParaRPr lang="en-US" sz="1000" dirty="0"/>
          </a:p>
        </p:txBody>
      </p:sp>
    </p:spTree>
    <p:extLst>
      <p:ext uri="{BB962C8B-B14F-4D97-AF65-F5344CB8AC3E}">
        <p14:creationId xmlns:p14="http://schemas.microsoft.com/office/powerpoint/2010/main" val="41510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P spid="17" grpId="0"/>
      <p:bldP spid="24" grpId="0"/>
      <p:bldP spid="25"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ranite"/>
          <p:cNvSpPr>
            <a:spLocks noChangeArrowheads="1"/>
          </p:cNvSpPr>
          <p:nvPr/>
        </p:nvSpPr>
        <p:spPr bwMode="auto">
          <a:xfrm>
            <a:off x="2755632" y="3603625"/>
            <a:ext cx="211363" cy="549082"/>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3" name="Rectangle 2" descr="Granite"/>
          <p:cNvSpPr>
            <a:spLocks noChangeArrowheads="1"/>
          </p:cNvSpPr>
          <p:nvPr/>
        </p:nvSpPr>
        <p:spPr bwMode="auto">
          <a:xfrm>
            <a:off x="1589430" y="3602677"/>
            <a:ext cx="212522" cy="552584"/>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4" name="Rectangle 3" descr="Granite"/>
          <p:cNvSpPr>
            <a:spLocks noChangeArrowheads="1"/>
          </p:cNvSpPr>
          <p:nvPr/>
        </p:nvSpPr>
        <p:spPr bwMode="auto">
          <a:xfrm>
            <a:off x="2762937" y="4752928"/>
            <a:ext cx="247167" cy="336456"/>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5" name="Rectangle 4" descr="Granite"/>
          <p:cNvSpPr>
            <a:spLocks noChangeArrowheads="1"/>
          </p:cNvSpPr>
          <p:nvPr/>
        </p:nvSpPr>
        <p:spPr bwMode="auto">
          <a:xfrm>
            <a:off x="1571064" y="4751731"/>
            <a:ext cx="259201" cy="338602"/>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6" name="Rectangle 5" descr="Granite"/>
          <p:cNvSpPr>
            <a:spLocks noChangeArrowheads="1"/>
          </p:cNvSpPr>
          <p:nvPr/>
        </p:nvSpPr>
        <p:spPr bwMode="auto">
          <a:xfrm>
            <a:off x="2762936" y="5186661"/>
            <a:ext cx="252169" cy="1282367"/>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7" name="Rectangle 6" descr="Granite"/>
          <p:cNvSpPr>
            <a:spLocks noChangeArrowheads="1"/>
          </p:cNvSpPr>
          <p:nvPr/>
        </p:nvSpPr>
        <p:spPr bwMode="auto">
          <a:xfrm>
            <a:off x="1549783" y="5211362"/>
            <a:ext cx="252169" cy="1290544"/>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597" y="164131"/>
            <a:ext cx="24288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73795" y="1004801"/>
            <a:ext cx="823472" cy="200055"/>
          </a:xfrm>
          <a:prstGeom prst="rect">
            <a:avLst/>
          </a:prstGeom>
          <a:noFill/>
        </p:spPr>
        <p:txBody>
          <a:bodyPr wrap="square" rtlCol="0">
            <a:spAutoFit/>
          </a:bodyPr>
          <a:lstStyle/>
          <a:p>
            <a:r>
              <a:rPr lang="en-US" sz="700" dirty="0" smtClean="0"/>
              <a:t>2” BALL VALVE</a:t>
            </a:r>
            <a:endParaRPr lang="en-US" sz="700" dirty="0"/>
          </a:p>
        </p:txBody>
      </p:sp>
      <p:sp>
        <p:nvSpPr>
          <p:cNvPr id="10" name="TextBox 9"/>
          <p:cNvSpPr txBox="1"/>
          <p:nvPr/>
        </p:nvSpPr>
        <p:spPr>
          <a:xfrm>
            <a:off x="562923" y="768969"/>
            <a:ext cx="823472" cy="200055"/>
          </a:xfrm>
          <a:prstGeom prst="rect">
            <a:avLst/>
          </a:prstGeom>
          <a:noFill/>
        </p:spPr>
        <p:txBody>
          <a:bodyPr wrap="square" rtlCol="0">
            <a:spAutoFit/>
          </a:bodyPr>
          <a:lstStyle/>
          <a:p>
            <a:r>
              <a:rPr lang="en-US" sz="700" dirty="0" smtClean="0"/>
              <a:t>2” BULL PLUG</a:t>
            </a:r>
            <a:endParaRPr lang="en-US" sz="700" dirty="0"/>
          </a:p>
        </p:txBody>
      </p:sp>
      <p:sp>
        <p:nvSpPr>
          <p:cNvPr id="11" name="TextBox 10"/>
          <p:cNvSpPr txBox="1"/>
          <p:nvPr/>
        </p:nvSpPr>
        <p:spPr>
          <a:xfrm>
            <a:off x="558892" y="1032243"/>
            <a:ext cx="823472" cy="200055"/>
          </a:xfrm>
          <a:prstGeom prst="rect">
            <a:avLst/>
          </a:prstGeom>
          <a:noFill/>
        </p:spPr>
        <p:txBody>
          <a:bodyPr wrap="square" rtlCol="0">
            <a:spAutoFit/>
          </a:bodyPr>
          <a:lstStyle/>
          <a:p>
            <a:r>
              <a:rPr lang="en-US" sz="700" dirty="0" smtClean="0"/>
              <a:t>2” BULL PLUG</a:t>
            </a:r>
            <a:endParaRPr lang="en-US" sz="700" dirty="0"/>
          </a:p>
        </p:txBody>
      </p:sp>
      <p:sp>
        <p:nvSpPr>
          <p:cNvPr id="12" name="TextBox 11"/>
          <p:cNvSpPr txBox="1"/>
          <p:nvPr/>
        </p:nvSpPr>
        <p:spPr>
          <a:xfrm>
            <a:off x="1904017" y="6626228"/>
            <a:ext cx="1247069" cy="246221"/>
          </a:xfrm>
          <a:prstGeom prst="rect">
            <a:avLst/>
          </a:prstGeom>
          <a:noFill/>
        </p:spPr>
        <p:txBody>
          <a:bodyPr wrap="square" rtlCol="0">
            <a:spAutoFit/>
          </a:bodyPr>
          <a:lstStyle/>
          <a:p>
            <a:r>
              <a:rPr lang="en-US" sz="1000" dirty="0" smtClean="0"/>
              <a:t>TD = 10,700 </a:t>
            </a:r>
            <a:r>
              <a:rPr lang="en-US" sz="1000" dirty="0" err="1" smtClean="0"/>
              <a:t>ft</a:t>
            </a:r>
            <a:endParaRPr lang="en-US" sz="1000" dirty="0"/>
          </a:p>
        </p:txBody>
      </p:sp>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774" y="6350531"/>
            <a:ext cx="927471" cy="168238"/>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921"/>
          <p:cNvSpPr>
            <a:spLocks noChangeShapeType="1"/>
          </p:cNvSpPr>
          <p:nvPr/>
        </p:nvSpPr>
        <p:spPr bwMode="auto">
          <a:xfrm>
            <a:off x="1813821" y="1312880"/>
            <a:ext cx="7303" cy="51890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922"/>
          <p:cNvSpPr>
            <a:spLocks noChangeShapeType="1"/>
          </p:cNvSpPr>
          <p:nvPr/>
        </p:nvSpPr>
        <p:spPr bwMode="auto">
          <a:xfrm>
            <a:off x="2748595" y="1312879"/>
            <a:ext cx="7303" cy="519428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81487" y="1312881"/>
            <a:ext cx="225752" cy="2512372"/>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1124" y="3651271"/>
            <a:ext cx="927471" cy="10174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Line 921"/>
          <p:cNvSpPr>
            <a:spLocks noChangeShapeType="1"/>
          </p:cNvSpPr>
          <p:nvPr/>
        </p:nvSpPr>
        <p:spPr bwMode="auto">
          <a:xfrm>
            <a:off x="3046182" y="1312880"/>
            <a:ext cx="0" cy="179834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18" descr="Granite"/>
          <p:cNvSpPr>
            <a:spLocks noChangeArrowheads="1"/>
          </p:cNvSpPr>
          <p:nvPr/>
        </p:nvSpPr>
        <p:spPr bwMode="auto">
          <a:xfrm>
            <a:off x="3053132" y="1312881"/>
            <a:ext cx="256735" cy="179833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20" name="Line 921"/>
          <p:cNvSpPr>
            <a:spLocks noChangeShapeType="1"/>
          </p:cNvSpPr>
          <p:nvPr/>
        </p:nvSpPr>
        <p:spPr bwMode="auto">
          <a:xfrm flipH="1">
            <a:off x="1528799" y="1312880"/>
            <a:ext cx="0" cy="17654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20" descr="Granite"/>
          <p:cNvSpPr>
            <a:spLocks noChangeArrowheads="1"/>
          </p:cNvSpPr>
          <p:nvPr/>
        </p:nvSpPr>
        <p:spPr bwMode="auto">
          <a:xfrm>
            <a:off x="1264628" y="1312880"/>
            <a:ext cx="256735" cy="177247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sp>
        <p:nvSpPr>
          <p:cNvPr id="22" name="AutoShape 385"/>
          <p:cNvSpPr>
            <a:spLocks noChangeArrowheads="1"/>
          </p:cNvSpPr>
          <p:nvPr/>
        </p:nvSpPr>
        <p:spPr bwMode="auto">
          <a:xfrm>
            <a:off x="3057698" y="2977501"/>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23" name="AutoShape 384"/>
          <p:cNvSpPr>
            <a:spLocks noChangeArrowheads="1"/>
          </p:cNvSpPr>
          <p:nvPr/>
        </p:nvSpPr>
        <p:spPr bwMode="auto">
          <a:xfrm flipH="1">
            <a:off x="1264629" y="2957997"/>
            <a:ext cx="264171" cy="120347"/>
          </a:xfrm>
          <a:prstGeom prst="rtTriangle">
            <a:avLst/>
          </a:prstGeom>
          <a:solidFill>
            <a:srgbClr val="000000"/>
          </a:solidFill>
          <a:ln w="9525">
            <a:solidFill>
              <a:srgbClr val="000000"/>
            </a:solidFill>
            <a:miter lim="800000"/>
            <a:headEnd/>
            <a:tailEnd/>
          </a:ln>
        </p:spPr>
        <p:txBody>
          <a:bodyPr/>
          <a:lstStyle/>
          <a:p>
            <a:endParaRPr lang="en-US"/>
          </a:p>
        </p:txBody>
      </p:sp>
      <p:sp>
        <p:nvSpPr>
          <p:cNvPr id="24" name="AutoShape 385"/>
          <p:cNvSpPr>
            <a:spLocks noChangeArrowheads="1"/>
          </p:cNvSpPr>
          <p:nvPr/>
        </p:nvSpPr>
        <p:spPr bwMode="auto">
          <a:xfrm>
            <a:off x="2762937" y="6373442"/>
            <a:ext cx="252168" cy="133720"/>
          </a:xfrm>
          <a:prstGeom prst="rtTriangle">
            <a:avLst/>
          </a:prstGeom>
          <a:solidFill>
            <a:srgbClr val="000000"/>
          </a:solidFill>
          <a:ln w="9525">
            <a:solidFill>
              <a:srgbClr val="000000"/>
            </a:solidFill>
            <a:miter lim="800000"/>
            <a:headEnd/>
            <a:tailEnd/>
          </a:ln>
        </p:spPr>
        <p:txBody>
          <a:bodyPr/>
          <a:lstStyle/>
          <a:p>
            <a:endParaRPr lang="en-US"/>
          </a:p>
        </p:txBody>
      </p:sp>
      <p:sp>
        <p:nvSpPr>
          <p:cNvPr id="25" name="AutoShape 384"/>
          <p:cNvSpPr>
            <a:spLocks noChangeArrowheads="1"/>
          </p:cNvSpPr>
          <p:nvPr/>
        </p:nvSpPr>
        <p:spPr bwMode="auto">
          <a:xfrm flipH="1">
            <a:off x="1535711" y="6381557"/>
            <a:ext cx="264171" cy="120347"/>
          </a:xfrm>
          <a:prstGeom prst="rtTriangle">
            <a:avLst/>
          </a:prstGeom>
          <a:solidFill>
            <a:srgbClr val="000000"/>
          </a:solidFill>
          <a:ln w="9525">
            <a:solidFill>
              <a:srgbClr val="000000"/>
            </a:solidFill>
            <a:miter lim="800000"/>
            <a:headEnd/>
            <a:tailEnd/>
          </a:ln>
        </p:spPr>
        <p:txBody>
          <a:bodyPr/>
          <a:lstStyle/>
          <a:p>
            <a:endParaRPr lang="en-US"/>
          </a:p>
        </p:txBody>
      </p:sp>
      <p:grpSp>
        <p:nvGrpSpPr>
          <p:cNvPr id="26" name="Group 25"/>
          <p:cNvGrpSpPr>
            <a:grpSpLocks/>
          </p:cNvGrpSpPr>
          <p:nvPr/>
        </p:nvGrpSpPr>
        <p:grpSpPr bwMode="auto">
          <a:xfrm>
            <a:off x="1708972" y="5955602"/>
            <a:ext cx="195089" cy="174048"/>
            <a:chOff x="0" y="0"/>
            <a:chExt cx="18" cy="14"/>
          </a:xfrm>
        </p:grpSpPr>
        <p:sp>
          <p:nvSpPr>
            <p:cNvPr id="27" name="Rectangle 26"/>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8" name="Rectangle 27"/>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29" name="Rectangle 28"/>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30" name="Group 29"/>
          <p:cNvGrpSpPr>
            <a:grpSpLocks/>
          </p:cNvGrpSpPr>
          <p:nvPr/>
        </p:nvGrpSpPr>
        <p:grpSpPr bwMode="auto">
          <a:xfrm>
            <a:off x="2658088" y="5955602"/>
            <a:ext cx="195089" cy="174048"/>
            <a:chOff x="0" y="0"/>
            <a:chExt cx="18" cy="14"/>
          </a:xfrm>
        </p:grpSpPr>
        <p:sp>
          <p:nvSpPr>
            <p:cNvPr id="31" name="Rectangle 30"/>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2" name="Rectangle 31"/>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3" name="Rectangle 32"/>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34" name="Straight Connector 33"/>
          <p:cNvCxnSpPr/>
          <p:nvPr/>
        </p:nvCxnSpPr>
        <p:spPr>
          <a:xfrm flipH="1">
            <a:off x="558892" y="1312879"/>
            <a:ext cx="3332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6410" y="1312881"/>
            <a:ext cx="968219" cy="200055"/>
          </a:xfrm>
          <a:prstGeom prst="rect">
            <a:avLst/>
          </a:prstGeom>
          <a:noFill/>
        </p:spPr>
        <p:txBody>
          <a:bodyPr wrap="square" rtlCol="0">
            <a:spAutoFit/>
          </a:bodyPr>
          <a:lstStyle/>
          <a:p>
            <a:r>
              <a:rPr lang="en-US" sz="700" dirty="0" smtClean="0"/>
              <a:t>GROUND LEVEL</a:t>
            </a:r>
            <a:endParaRPr lang="en-US" sz="700" dirty="0"/>
          </a:p>
        </p:txBody>
      </p:sp>
      <p:sp>
        <p:nvSpPr>
          <p:cNvPr id="36" name="TextBox 35"/>
          <p:cNvSpPr txBox="1"/>
          <p:nvPr/>
        </p:nvSpPr>
        <p:spPr>
          <a:xfrm>
            <a:off x="3254308" y="1934985"/>
            <a:ext cx="1138624" cy="861774"/>
          </a:xfrm>
          <a:prstGeom prst="rect">
            <a:avLst/>
          </a:prstGeom>
          <a:noFill/>
        </p:spPr>
        <p:txBody>
          <a:bodyPr wrap="square" rtlCol="0">
            <a:spAutoFit/>
          </a:bodyPr>
          <a:lstStyle/>
          <a:p>
            <a:r>
              <a:rPr lang="en-US" sz="1000" dirty="0" smtClean="0"/>
              <a:t>10-3/4” casing @ 40.5 </a:t>
            </a:r>
            <a:r>
              <a:rPr lang="en-US" sz="1000" dirty="0" err="1" smtClean="0"/>
              <a:t>lbs</a:t>
            </a:r>
            <a:r>
              <a:rPr lang="en-US" sz="1000" dirty="0" smtClean="0"/>
              <a:t>/ft to 3,500 ft </a:t>
            </a:r>
          </a:p>
          <a:p>
            <a:r>
              <a:rPr lang="en-US" sz="1000" dirty="0" smtClean="0"/>
              <a:t>with 2380 sacks  </a:t>
            </a:r>
          </a:p>
          <a:p>
            <a:r>
              <a:rPr lang="en-US" sz="1000" dirty="0" smtClean="0"/>
              <a:t>Class A cement.</a:t>
            </a:r>
            <a:endParaRPr lang="en-US" sz="1000" dirty="0"/>
          </a:p>
        </p:txBody>
      </p:sp>
      <p:sp>
        <p:nvSpPr>
          <p:cNvPr id="37" name="TextBox 36"/>
          <p:cNvSpPr txBox="1"/>
          <p:nvPr/>
        </p:nvSpPr>
        <p:spPr>
          <a:xfrm>
            <a:off x="0" y="5236389"/>
            <a:ext cx="1278146" cy="246221"/>
          </a:xfrm>
          <a:prstGeom prst="rect">
            <a:avLst/>
          </a:prstGeom>
          <a:noFill/>
        </p:spPr>
        <p:txBody>
          <a:bodyPr wrap="square" rtlCol="0">
            <a:spAutoFit/>
          </a:bodyPr>
          <a:lstStyle/>
          <a:p>
            <a:r>
              <a:rPr lang="en-US" sz="1000" dirty="0" smtClean="0"/>
              <a:t>Hole Size  9-7/8”</a:t>
            </a:r>
            <a:endParaRPr lang="en-US" sz="1000" dirty="0"/>
          </a:p>
        </p:txBody>
      </p:sp>
      <p:sp>
        <p:nvSpPr>
          <p:cNvPr id="38" name="TextBox 37"/>
          <p:cNvSpPr txBox="1"/>
          <p:nvPr/>
        </p:nvSpPr>
        <p:spPr>
          <a:xfrm>
            <a:off x="-4877" y="3745131"/>
            <a:ext cx="1409148" cy="246221"/>
          </a:xfrm>
          <a:prstGeom prst="rect">
            <a:avLst/>
          </a:prstGeom>
          <a:noFill/>
        </p:spPr>
        <p:txBody>
          <a:bodyPr wrap="square" rtlCol="0">
            <a:spAutoFit/>
          </a:bodyPr>
          <a:lstStyle/>
          <a:p>
            <a:r>
              <a:rPr lang="en-US" sz="1000" dirty="0" smtClean="0">
                <a:solidFill>
                  <a:srgbClr val="FF0000"/>
                </a:solidFill>
              </a:rPr>
              <a:t>Packer  set at 4,100 ft</a:t>
            </a:r>
            <a:endParaRPr lang="en-US" sz="1000" dirty="0">
              <a:solidFill>
                <a:srgbClr val="FF0000"/>
              </a:solidFill>
            </a:endParaRPr>
          </a:p>
        </p:txBody>
      </p:sp>
      <p:sp>
        <p:nvSpPr>
          <p:cNvPr id="39" name="TextBox 38"/>
          <p:cNvSpPr txBox="1"/>
          <p:nvPr/>
        </p:nvSpPr>
        <p:spPr>
          <a:xfrm>
            <a:off x="150482" y="1959204"/>
            <a:ext cx="1341912" cy="246221"/>
          </a:xfrm>
          <a:prstGeom prst="rect">
            <a:avLst/>
          </a:prstGeom>
          <a:noFill/>
        </p:spPr>
        <p:txBody>
          <a:bodyPr wrap="square" rtlCol="0">
            <a:spAutoFit/>
          </a:bodyPr>
          <a:lstStyle/>
          <a:p>
            <a:r>
              <a:rPr lang="en-US" sz="1000" dirty="0" smtClean="0"/>
              <a:t>Hole Size 14-3/4”</a:t>
            </a:r>
            <a:endParaRPr lang="en-US" sz="1000" dirty="0"/>
          </a:p>
        </p:txBody>
      </p:sp>
      <p:sp>
        <p:nvSpPr>
          <p:cNvPr id="40" name="TextBox 39"/>
          <p:cNvSpPr txBox="1"/>
          <p:nvPr/>
        </p:nvSpPr>
        <p:spPr>
          <a:xfrm>
            <a:off x="3092195" y="3292005"/>
            <a:ext cx="1364885" cy="553998"/>
          </a:xfrm>
          <a:prstGeom prst="rect">
            <a:avLst/>
          </a:prstGeom>
          <a:noFill/>
        </p:spPr>
        <p:txBody>
          <a:bodyPr wrap="square" rtlCol="0">
            <a:spAutoFit/>
          </a:bodyPr>
          <a:lstStyle/>
          <a:p>
            <a:r>
              <a:rPr lang="en-US" sz="1000" dirty="0" smtClean="0">
                <a:solidFill>
                  <a:srgbClr val="FF0000"/>
                </a:solidFill>
              </a:rPr>
              <a:t>Squeeze 100 </a:t>
            </a:r>
            <a:r>
              <a:rPr lang="en-US" sz="1000" dirty="0" err="1" smtClean="0">
                <a:solidFill>
                  <a:srgbClr val="FF0000"/>
                </a:solidFill>
              </a:rPr>
              <a:t>sxs</a:t>
            </a:r>
            <a:r>
              <a:rPr lang="en-US" sz="1000" dirty="0" smtClean="0">
                <a:solidFill>
                  <a:srgbClr val="FF0000"/>
                </a:solidFill>
              </a:rPr>
              <a:t>, Class A cement at 4,070 feet </a:t>
            </a:r>
            <a:endParaRPr lang="en-US" sz="1000" dirty="0">
              <a:solidFill>
                <a:srgbClr val="FF0000"/>
              </a:solidFill>
            </a:endParaRPr>
          </a:p>
        </p:txBody>
      </p:sp>
      <p:sp>
        <p:nvSpPr>
          <p:cNvPr id="41" name="TextBox 40"/>
          <p:cNvSpPr txBox="1"/>
          <p:nvPr/>
        </p:nvSpPr>
        <p:spPr>
          <a:xfrm>
            <a:off x="3065671" y="5873574"/>
            <a:ext cx="1421850" cy="861774"/>
          </a:xfrm>
          <a:prstGeom prst="rect">
            <a:avLst/>
          </a:prstGeom>
          <a:noFill/>
        </p:spPr>
        <p:txBody>
          <a:bodyPr wrap="square" rtlCol="0">
            <a:spAutoFit/>
          </a:bodyPr>
          <a:lstStyle/>
          <a:p>
            <a:r>
              <a:rPr lang="en-US" sz="1000" dirty="0" smtClean="0"/>
              <a:t>7-5/8” casing @ 29.7 </a:t>
            </a:r>
            <a:r>
              <a:rPr lang="en-US" sz="1000" dirty="0" err="1" smtClean="0"/>
              <a:t>lbs</a:t>
            </a:r>
            <a:r>
              <a:rPr lang="en-US" sz="1000" dirty="0" smtClean="0"/>
              <a:t>/ft to 10,700 ft, cemented to 9800 ft with 655 sacks Class A cement.</a:t>
            </a:r>
            <a:endParaRPr lang="en-US" sz="1000" dirty="0"/>
          </a:p>
        </p:txBody>
      </p:sp>
      <p:grpSp>
        <p:nvGrpSpPr>
          <p:cNvPr id="42" name="Group 41"/>
          <p:cNvGrpSpPr>
            <a:grpSpLocks/>
          </p:cNvGrpSpPr>
          <p:nvPr/>
        </p:nvGrpSpPr>
        <p:grpSpPr bwMode="auto">
          <a:xfrm>
            <a:off x="1711908" y="5699526"/>
            <a:ext cx="195089" cy="174048"/>
            <a:chOff x="0" y="0"/>
            <a:chExt cx="18" cy="14"/>
          </a:xfrm>
        </p:grpSpPr>
        <p:sp>
          <p:nvSpPr>
            <p:cNvPr id="43" name="Rectangle 42"/>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4" name="Rectangle 43"/>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5" name="Rectangle 44"/>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46" name="Group 45"/>
          <p:cNvGrpSpPr>
            <a:grpSpLocks/>
          </p:cNvGrpSpPr>
          <p:nvPr/>
        </p:nvGrpSpPr>
        <p:grpSpPr bwMode="auto">
          <a:xfrm>
            <a:off x="2658353" y="5706140"/>
            <a:ext cx="195089" cy="174048"/>
            <a:chOff x="0" y="0"/>
            <a:chExt cx="18" cy="14"/>
          </a:xfrm>
        </p:grpSpPr>
        <p:sp>
          <p:nvSpPr>
            <p:cNvPr id="47" name="Rectangle 46"/>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8" name="Rectangle 47"/>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49" name="Rectangle 48"/>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50" name="Line 921"/>
          <p:cNvSpPr>
            <a:spLocks noChangeShapeType="1"/>
          </p:cNvSpPr>
          <p:nvPr/>
        </p:nvSpPr>
        <p:spPr bwMode="auto">
          <a:xfrm flipH="1">
            <a:off x="3306817" y="1303666"/>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921"/>
          <p:cNvSpPr>
            <a:spLocks noChangeShapeType="1"/>
          </p:cNvSpPr>
          <p:nvPr/>
        </p:nvSpPr>
        <p:spPr bwMode="auto">
          <a:xfrm flipH="1">
            <a:off x="1266608" y="1312881"/>
            <a:ext cx="3049" cy="42857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TextBox 51"/>
          <p:cNvSpPr txBox="1"/>
          <p:nvPr/>
        </p:nvSpPr>
        <p:spPr>
          <a:xfrm>
            <a:off x="3254309" y="1341345"/>
            <a:ext cx="1138623" cy="400110"/>
          </a:xfrm>
          <a:prstGeom prst="rect">
            <a:avLst/>
          </a:prstGeom>
          <a:noFill/>
        </p:spPr>
        <p:txBody>
          <a:bodyPr wrap="square" rtlCol="0">
            <a:spAutoFit/>
          </a:bodyPr>
          <a:lstStyle/>
          <a:p>
            <a:r>
              <a:rPr lang="en-US" sz="1000" dirty="0" smtClean="0"/>
              <a:t>16” conductor  </a:t>
            </a:r>
          </a:p>
          <a:p>
            <a:r>
              <a:rPr lang="en-US" sz="1000" dirty="0" smtClean="0"/>
              <a:t>driven to 84 </a:t>
            </a:r>
            <a:r>
              <a:rPr lang="en-US" sz="1000" dirty="0" err="1" smtClean="0"/>
              <a:t>ft</a:t>
            </a:r>
            <a:endParaRPr lang="en-US" sz="1000" dirty="0"/>
          </a:p>
        </p:txBody>
      </p:sp>
      <p:grpSp>
        <p:nvGrpSpPr>
          <p:cNvPr id="53" name="Group 52"/>
          <p:cNvGrpSpPr/>
          <p:nvPr/>
        </p:nvGrpSpPr>
        <p:grpSpPr>
          <a:xfrm>
            <a:off x="1816510" y="4829825"/>
            <a:ext cx="921949" cy="233726"/>
            <a:chOff x="6153593" y="4934918"/>
            <a:chExt cx="921949" cy="233726"/>
          </a:xfrm>
        </p:grpSpPr>
        <p:sp>
          <p:nvSpPr>
            <p:cNvPr id="54" name="Rectangle 53" descr="Granite"/>
            <p:cNvSpPr>
              <a:spLocks noChangeArrowheads="1"/>
            </p:cNvSpPr>
            <p:nvPr/>
          </p:nvSpPr>
          <p:spPr bwMode="auto">
            <a:xfrm rot="5400000">
              <a:off x="6573577" y="4515895"/>
              <a:ext cx="78783" cy="916829"/>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55" name="Picture 54" descr="Bridge Plu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3593" y="5025506"/>
              <a:ext cx="921949" cy="14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1817472" y="5482610"/>
            <a:ext cx="924626" cy="209279"/>
            <a:chOff x="6154555" y="5587703"/>
            <a:chExt cx="924626" cy="209279"/>
          </a:xfrm>
        </p:grpSpPr>
        <p:sp>
          <p:nvSpPr>
            <p:cNvPr id="57" name="Rectangle 56" descr="Granite"/>
            <p:cNvSpPr>
              <a:spLocks noChangeArrowheads="1"/>
            </p:cNvSpPr>
            <p:nvPr/>
          </p:nvSpPr>
          <p:spPr bwMode="auto">
            <a:xfrm rot="5400000">
              <a:off x="6575655" y="5166603"/>
              <a:ext cx="78785" cy="920986"/>
            </a:xfrm>
            <a:prstGeom prst="rect">
              <a:avLst/>
            </a:prstGeom>
            <a:blipFill dpi="0" rotWithShape="0">
              <a:blip r:embed="rId2" cstate="print"/>
              <a:srcRect/>
              <a:tile tx="0" ty="0" sx="100000" sy="100000" flip="none" algn="tl"/>
            </a:blipFill>
            <a:ln w="9525">
              <a:solidFill>
                <a:srgbClr val="FFFFFF"/>
              </a:solidFill>
              <a:miter lim="800000"/>
              <a:headEnd/>
              <a:tailEnd/>
            </a:ln>
          </p:spPr>
          <p:txBody>
            <a:bodyPr/>
            <a:lstStyle/>
            <a:p>
              <a:endParaRPr lang="en-US"/>
            </a:p>
          </p:txBody>
        </p:sp>
        <p:pic>
          <p:nvPicPr>
            <p:cNvPr id="58" name="Picture 57" descr="Bridge Plu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7232" y="5653844"/>
              <a:ext cx="921949" cy="143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a:grpSpLocks/>
          </p:cNvGrpSpPr>
          <p:nvPr/>
        </p:nvGrpSpPr>
        <p:grpSpPr bwMode="auto">
          <a:xfrm>
            <a:off x="1729899" y="4480567"/>
            <a:ext cx="195089" cy="174048"/>
            <a:chOff x="0" y="0"/>
            <a:chExt cx="18" cy="14"/>
          </a:xfrm>
        </p:grpSpPr>
        <p:sp>
          <p:nvSpPr>
            <p:cNvPr id="60" name="Rectangle 59"/>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61" name="Rectangle 60"/>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62" name="Rectangle 61"/>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63" name="Group 62"/>
          <p:cNvGrpSpPr>
            <a:grpSpLocks/>
          </p:cNvGrpSpPr>
          <p:nvPr/>
        </p:nvGrpSpPr>
        <p:grpSpPr bwMode="auto">
          <a:xfrm>
            <a:off x="2679015" y="4480567"/>
            <a:ext cx="195089" cy="174048"/>
            <a:chOff x="0" y="0"/>
            <a:chExt cx="18" cy="14"/>
          </a:xfrm>
        </p:grpSpPr>
        <p:sp>
          <p:nvSpPr>
            <p:cNvPr id="64" name="Rectangle 63"/>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65" name="Rectangle 64"/>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66" name="Rectangle 65"/>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67" name="TextBox 66"/>
          <p:cNvSpPr txBox="1"/>
          <p:nvPr/>
        </p:nvSpPr>
        <p:spPr>
          <a:xfrm>
            <a:off x="-15303" y="4050889"/>
            <a:ext cx="1561649" cy="553998"/>
          </a:xfrm>
          <a:prstGeom prst="rect">
            <a:avLst/>
          </a:prstGeom>
          <a:noFill/>
        </p:spPr>
        <p:txBody>
          <a:bodyPr wrap="square" rtlCol="0">
            <a:spAutoFit/>
          </a:bodyPr>
          <a:lstStyle/>
          <a:p>
            <a:r>
              <a:rPr lang="en-US" sz="1000" dirty="0" smtClean="0">
                <a:solidFill>
                  <a:srgbClr val="FF0000"/>
                </a:solidFill>
              </a:rPr>
              <a:t>Injection Perforations from 5,080 – 5,130 </a:t>
            </a:r>
            <a:r>
              <a:rPr lang="en-US" sz="1000" dirty="0" err="1" smtClean="0">
                <a:solidFill>
                  <a:srgbClr val="FF0000"/>
                </a:solidFill>
              </a:rPr>
              <a:t>ft</a:t>
            </a:r>
            <a:r>
              <a:rPr lang="en-US" sz="1000" dirty="0" smtClean="0">
                <a:solidFill>
                  <a:srgbClr val="FF0000"/>
                </a:solidFill>
              </a:rPr>
              <a:t> and 5,150 – 5,170</a:t>
            </a:r>
            <a:endParaRPr lang="en-US" sz="1000" dirty="0">
              <a:solidFill>
                <a:srgbClr val="FF0000"/>
              </a:solidFill>
            </a:endParaRPr>
          </a:p>
        </p:txBody>
      </p:sp>
      <p:pic>
        <p:nvPicPr>
          <p:cNvPr id="68" name="Picture 67" descr="sqz_per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6955" y="4785390"/>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sqz_per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2202" y="4791938"/>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sqz_per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6022" y="3845480"/>
            <a:ext cx="1809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sqz_per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1269" y="3825253"/>
            <a:ext cx="180975" cy="12382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0" y="3512463"/>
            <a:ext cx="1648200" cy="246221"/>
          </a:xfrm>
          <a:prstGeom prst="rect">
            <a:avLst/>
          </a:prstGeom>
          <a:noFill/>
        </p:spPr>
        <p:txBody>
          <a:bodyPr wrap="square" rtlCol="0">
            <a:spAutoFit/>
          </a:bodyPr>
          <a:lstStyle/>
          <a:p>
            <a:r>
              <a:rPr lang="en-US" sz="1000" dirty="0" smtClean="0">
                <a:solidFill>
                  <a:srgbClr val="FF0000"/>
                </a:solidFill>
              </a:rPr>
              <a:t>Tubing to 4,100 ft</a:t>
            </a:r>
            <a:endParaRPr lang="en-US" sz="1000" dirty="0">
              <a:solidFill>
                <a:srgbClr val="FF0000"/>
              </a:solidFill>
            </a:endParaRPr>
          </a:p>
        </p:txBody>
      </p:sp>
      <p:sp>
        <p:nvSpPr>
          <p:cNvPr id="73" name="TextBox 72"/>
          <p:cNvSpPr txBox="1"/>
          <p:nvPr/>
        </p:nvSpPr>
        <p:spPr>
          <a:xfrm>
            <a:off x="3185531" y="4228432"/>
            <a:ext cx="1323085" cy="553998"/>
          </a:xfrm>
          <a:prstGeom prst="rect">
            <a:avLst/>
          </a:prstGeom>
          <a:noFill/>
        </p:spPr>
        <p:txBody>
          <a:bodyPr wrap="square" rtlCol="0">
            <a:spAutoFit/>
          </a:bodyPr>
          <a:lstStyle/>
          <a:p>
            <a:r>
              <a:rPr lang="en-US" sz="1000" dirty="0" smtClean="0">
                <a:solidFill>
                  <a:srgbClr val="FF0000"/>
                </a:solidFill>
              </a:rPr>
              <a:t>Squeeze 100 </a:t>
            </a:r>
            <a:r>
              <a:rPr lang="en-US" sz="1000" dirty="0" err="1" smtClean="0">
                <a:solidFill>
                  <a:srgbClr val="FF0000"/>
                </a:solidFill>
              </a:rPr>
              <a:t>sxs</a:t>
            </a:r>
            <a:r>
              <a:rPr lang="en-US" sz="1000" dirty="0" smtClean="0">
                <a:solidFill>
                  <a:srgbClr val="FF0000"/>
                </a:solidFill>
              </a:rPr>
              <a:t>, Class A cement at 5,310 feet  </a:t>
            </a:r>
            <a:endParaRPr lang="en-US" sz="1000" dirty="0">
              <a:solidFill>
                <a:srgbClr val="FF0000"/>
              </a:solidFill>
            </a:endParaRPr>
          </a:p>
        </p:txBody>
      </p:sp>
      <p:sp>
        <p:nvSpPr>
          <p:cNvPr id="74" name="TextBox 73"/>
          <p:cNvSpPr txBox="1"/>
          <p:nvPr/>
        </p:nvSpPr>
        <p:spPr>
          <a:xfrm>
            <a:off x="-26524" y="3078294"/>
            <a:ext cx="1452441" cy="253916"/>
          </a:xfrm>
          <a:prstGeom prst="rect">
            <a:avLst/>
          </a:prstGeom>
          <a:noFill/>
        </p:spPr>
        <p:txBody>
          <a:bodyPr wrap="square" rtlCol="0">
            <a:spAutoFit/>
          </a:bodyPr>
          <a:lstStyle/>
          <a:p>
            <a:r>
              <a:rPr lang="en-US" sz="1050" b="1" dirty="0" smtClean="0">
                <a:solidFill>
                  <a:srgbClr val="FF0000"/>
                </a:solidFill>
              </a:rPr>
              <a:t>Top of Zone 4,120 </a:t>
            </a:r>
            <a:r>
              <a:rPr lang="en-US" sz="1050" b="1" dirty="0" err="1" smtClean="0">
                <a:solidFill>
                  <a:srgbClr val="FF0000"/>
                </a:solidFill>
              </a:rPr>
              <a:t>ft</a:t>
            </a:r>
            <a:endParaRPr lang="en-US" sz="1050" b="1" dirty="0">
              <a:solidFill>
                <a:srgbClr val="FF0000"/>
              </a:solidFill>
            </a:endParaRPr>
          </a:p>
        </p:txBody>
      </p:sp>
      <p:sp>
        <p:nvSpPr>
          <p:cNvPr id="75" name="TextBox 74"/>
          <p:cNvSpPr txBox="1"/>
          <p:nvPr/>
        </p:nvSpPr>
        <p:spPr>
          <a:xfrm>
            <a:off x="-56222" y="4735017"/>
            <a:ext cx="1673481" cy="253916"/>
          </a:xfrm>
          <a:prstGeom prst="rect">
            <a:avLst/>
          </a:prstGeom>
          <a:noFill/>
        </p:spPr>
        <p:txBody>
          <a:bodyPr wrap="square" rtlCol="0">
            <a:spAutoFit/>
          </a:bodyPr>
          <a:lstStyle/>
          <a:p>
            <a:r>
              <a:rPr lang="en-US" sz="1050" b="1" dirty="0">
                <a:solidFill>
                  <a:srgbClr val="FF0000"/>
                </a:solidFill>
              </a:rPr>
              <a:t>Bottom of Zone 5,270 </a:t>
            </a:r>
            <a:r>
              <a:rPr lang="en-US" sz="1050" b="1" dirty="0" err="1">
                <a:solidFill>
                  <a:srgbClr val="FF0000"/>
                </a:solidFill>
              </a:rPr>
              <a:t>ft</a:t>
            </a:r>
            <a:endParaRPr lang="en-US" sz="1050" b="1" dirty="0">
              <a:solidFill>
                <a:srgbClr val="FF0000"/>
              </a:solidFill>
            </a:endParaRPr>
          </a:p>
        </p:txBody>
      </p:sp>
      <p:sp>
        <p:nvSpPr>
          <p:cNvPr id="76" name="TextBox 75"/>
          <p:cNvSpPr txBox="1"/>
          <p:nvPr/>
        </p:nvSpPr>
        <p:spPr>
          <a:xfrm>
            <a:off x="-41440" y="5527402"/>
            <a:ext cx="1561649" cy="553998"/>
          </a:xfrm>
          <a:prstGeom prst="rect">
            <a:avLst/>
          </a:prstGeom>
          <a:noFill/>
        </p:spPr>
        <p:txBody>
          <a:bodyPr wrap="square" rtlCol="0">
            <a:spAutoFit/>
          </a:bodyPr>
          <a:lstStyle/>
          <a:p>
            <a:r>
              <a:rPr lang="en-US" sz="1000" dirty="0" smtClean="0"/>
              <a:t>Production Perforations from 10,208 – 10,212 </a:t>
            </a:r>
            <a:r>
              <a:rPr lang="en-US" sz="1000" dirty="0" err="1" smtClean="0"/>
              <a:t>ft</a:t>
            </a:r>
            <a:r>
              <a:rPr lang="en-US" sz="1000" dirty="0" smtClean="0"/>
              <a:t> and 10,185 – 10,189</a:t>
            </a:r>
            <a:endParaRPr lang="en-US" sz="1000" dirty="0"/>
          </a:p>
        </p:txBody>
      </p:sp>
      <p:sp>
        <p:nvSpPr>
          <p:cNvPr id="77" name="TextBox 76"/>
          <p:cNvSpPr txBox="1"/>
          <p:nvPr/>
        </p:nvSpPr>
        <p:spPr>
          <a:xfrm>
            <a:off x="3113475" y="5304669"/>
            <a:ext cx="1377827" cy="400110"/>
          </a:xfrm>
          <a:prstGeom prst="rect">
            <a:avLst/>
          </a:prstGeom>
          <a:noFill/>
        </p:spPr>
        <p:txBody>
          <a:bodyPr wrap="square" rtlCol="0">
            <a:spAutoFit/>
          </a:bodyPr>
          <a:lstStyle/>
          <a:p>
            <a:r>
              <a:rPr lang="en-US" sz="1000" dirty="0" smtClean="0">
                <a:solidFill>
                  <a:srgbClr val="FF0000"/>
                </a:solidFill>
              </a:rPr>
              <a:t>CIBP @ 10,200 </a:t>
            </a:r>
            <a:r>
              <a:rPr lang="en-US" sz="1000" dirty="0" err="1" smtClean="0">
                <a:solidFill>
                  <a:srgbClr val="FF0000"/>
                </a:solidFill>
              </a:rPr>
              <a:t>ft</a:t>
            </a:r>
            <a:r>
              <a:rPr lang="en-US" sz="1000" dirty="0" smtClean="0">
                <a:solidFill>
                  <a:srgbClr val="FF0000"/>
                </a:solidFill>
              </a:rPr>
              <a:t> w/ 10 </a:t>
            </a:r>
            <a:r>
              <a:rPr lang="en-US" sz="1000" dirty="0" err="1" smtClean="0">
                <a:solidFill>
                  <a:srgbClr val="FF0000"/>
                </a:solidFill>
              </a:rPr>
              <a:t>cmt</a:t>
            </a:r>
            <a:endParaRPr lang="en-US" sz="1000" dirty="0">
              <a:solidFill>
                <a:srgbClr val="FF0000"/>
              </a:solidFill>
            </a:endParaRPr>
          </a:p>
        </p:txBody>
      </p:sp>
      <p:sp>
        <p:nvSpPr>
          <p:cNvPr id="78" name="TextBox 77"/>
          <p:cNvSpPr txBox="1"/>
          <p:nvPr/>
        </p:nvSpPr>
        <p:spPr>
          <a:xfrm>
            <a:off x="3065671" y="4869216"/>
            <a:ext cx="1373261" cy="400110"/>
          </a:xfrm>
          <a:prstGeom prst="rect">
            <a:avLst/>
          </a:prstGeom>
          <a:noFill/>
        </p:spPr>
        <p:txBody>
          <a:bodyPr wrap="square" rtlCol="0">
            <a:spAutoFit/>
          </a:bodyPr>
          <a:lstStyle/>
          <a:p>
            <a:r>
              <a:rPr lang="en-US" sz="1000" dirty="0" smtClean="0">
                <a:solidFill>
                  <a:srgbClr val="FF0000"/>
                </a:solidFill>
              </a:rPr>
              <a:t>CIBP @ 5,320 </a:t>
            </a:r>
            <a:r>
              <a:rPr lang="en-US" sz="1000" dirty="0" err="1" smtClean="0">
                <a:solidFill>
                  <a:srgbClr val="FF0000"/>
                </a:solidFill>
              </a:rPr>
              <a:t>ft</a:t>
            </a:r>
            <a:r>
              <a:rPr lang="en-US" sz="1000" dirty="0" smtClean="0">
                <a:solidFill>
                  <a:srgbClr val="FF0000"/>
                </a:solidFill>
              </a:rPr>
              <a:t> w/ 10 </a:t>
            </a:r>
            <a:r>
              <a:rPr lang="en-US" sz="1000" dirty="0" err="1" smtClean="0">
                <a:solidFill>
                  <a:srgbClr val="FF0000"/>
                </a:solidFill>
              </a:rPr>
              <a:t>cmt</a:t>
            </a:r>
            <a:endParaRPr lang="en-US" sz="1000" dirty="0">
              <a:solidFill>
                <a:srgbClr val="FF0000"/>
              </a:solidFill>
            </a:endParaRPr>
          </a:p>
        </p:txBody>
      </p:sp>
      <p:sp>
        <p:nvSpPr>
          <p:cNvPr id="79" name="TextBox 78"/>
          <p:cNvSpPr txBox="1"/>
          <p:nvPr/>
        </p:nvSpPr>
        <p:spPr>
          <a:xfrm>
            <a:off x="1859197" y="6496208"/>
            <a:ext cx="1247069" cy="246221"/>
          </a:xfrm>
          <a:prstGeom prst="rect">
            <a:avLst/>
          </a:prstGeom>
          <a:noFill/>
        </p:spPr>
        <p:txBody>
          <a:bodyPr wrap="square" rtlCol="0">
            <a:spAutoFit/>
          </a:bodyPr>
          <a:lstStyle/>
          <a:p>
            <a:r>
              <a:rPr lang="en-US" sz="1000" dirty="0" smtClean="0">
                <a:solidFill>
                  <a:srgbClr val="FF0000"/>
                </a:solidFill>
              </a:rPr>
              <a:t>PBTD = 5,310 </a:t>
            </a:r>
            <a:r>
              <a:rPr lang="en-US" sz="1000" dirty="0" err="1" smtClean="0">
                <a:solidFill>
                  <a:srgbClr val="FF0000"/>
                </a:solidFill>
              </a:rPr>
              <a:t>ft</a:t>
            </a:r>
            <a:endParaRPr lang="en-US" sz="1000" dirty="0">
              <a:solidFill>
                <a:srgbClr val="FF0000"/>
              </a:solidFill>
            </a:endParaRPr>
          </a:p>
        </p:txBody>
      </p:sp>
      <p:cxnSp>
        <p:nvCxnSpPr>
          <p:cNvPr id="80" name="Straight Arrow Connector 79"/>
          <p:cNvCxnSpPr/>
          <p:nvPr/>
        </p:nvCxnSpPr>
        <p:spPr>
          <a:xfrm flipV="1">
            <a:off x="2889021" y="4361926"/>
            <a:ext cx="365287" cy="491927"/>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55" idx="3"/>
          </p:cNvCxnSpPr>
          <p:nvPr/>
        </p:nvCxnSpPr>
        <p:spPr>
          <a:xfrm>
            <a:off x="2738459" y="4991982"/>
            <a:ext cx="353736" cy="83846"/>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58" idx="3"/>
            <a:endCxn id="77" idx="1"/>
          </p:cNvCxnSpPr>
          <p:nvPr/>
        </p:nvCxnSpPr>
        <p:spPr>
          <a:xfrm flipV="1">
            <a:off x="2742098" y="5504724"/>
            <a:ext cx="371377" cy="115596"/>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2828176" y="3445893"/>
            <a:ext cx="322910" cy="379362"/>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1396714" y="5804401"/>
            <a:ext cx="271083" cy="135750"/>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2932" y="-183334"/>
            <a:ext cx="4751068" cy="5482830"/>
          </a:xfrm>
          <a:prstGeom prst="rect">
            <a:avLst/>
          </a:prstGeom>
          <a:noFill/>
          <a:ln w="9525">
            <a:solidFill>
              <a:schemeClr val="tx1"/>
            </a:solidFill>
            <a:miter lim="800000"/>
            <a:headEnd/>
            <a:tailEnd/>
          </a:ln>
          <a:effectLst>
            <a:innerShdw blurRad="114300" dist="25400">
              <a:prstClr val="black"/>
            </a:innerShdw>
          </a:effectLst>
          <a:extLst>
            <a:ext uri="{909E8E84-426E-40DD-AFC4-6F175D3DCCD1}">
              <a14:hiddenFill xmlns:a14="http://schemas.microsoft.com/office/drawing/2010/main">
                <a:solidFill>
                  <a:schemeClr val="accent1"/>
                </a:solidFill>
              </a14:hiddenFill>
            </a:ext>
          </a:extLst>
        </p:spPr>
      </p:pic>
      <p:sp>
        <p:nvSpPr>
          <p:cNvPr id="100" name="Rectangle 99"/>
          <p:cNvSpPr/>
          <p:nvPr/>
        </p:nvSpPr>
        <p:spPr>
          <a:xfrm>
            <a:off x="4583871" y="1399856"/>
            <a:ext cx="1929121" cy="2140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583871" y="1701677"/>
            <a:ext cx="4520857" cy="3395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4583871" y="2133392"/>
            <a:ext cx="3255201" cy="2002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583871" y="2379571"/>
            <a:ext cx="3255201" cy="2002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583871" y="2654248"/>
            <a:ext cx="3255204" cy="2140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583871" y="2962260"/>
            <a:ext cx="4520860" cy="5828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4583871" y="3643660"/>
            <a:ext cx="4520860" cy="3496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583871" y="4101874"/>
            <a:ext cx="4512217" cy="2002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583871" y="4370966"/>
            <a:ext cx="4520860" cy="4514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4583871" y="4901826"/>
            <a:ext cx="4520857" cy="3395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392932" y="5325264"/>
            <a:ext cx="4751068" cy="1585049"/>
          </a:xfrm>
          <a:prstGeom prst="rect">
            <a:avLst/>
          </a:prstGeom>
        </p:spPr>
        <p:txBody>
          <a:bodyPr wrap="square">
            <a:spAutoFit/>
          </a:bodyPr>
          <a:lstStyle/>
          <a:p>
            <a:pPr lvl="0" algn="ctr"/>
            <a:r>
              <a:rPr lang="en-US" sz="1300" b="1" u="sng" dirty="0" smtClean="0">
                <a:latin typeface="Arial Narrow" pitchFamily="34" charset="0"/>
              </a:rPr>
              <a:t>How to properly plug back the well</a:t>
            </a:r>
          </a:p>
          <a:p>
            <a:pPr marL="171450" lvl="0" indent="-171450" algn="just">
              <a:buFont typeface="Arial" pitchFamily="34" charset="0"/>
              <a:buChar char="•"/>
            </a:pPr>
            <a:r>
              <a:rPr lang="en-US" sz="1200" b="1" dirty="0" smtClean="0">
                <a:latin typeface="Arial Narrow" pitchFamily="34" charset="0"/>
              </a:rPr>
              <a:t>A Cement </a:t>
            </a:r>
            <a:r>
              <a:rPr lang="en-US" sz="1200" b="1" dirty="0">
                <a:latin typeface="Arial Narrow" pitchFamily="34" charset="0"/>
              </a:rPr>
              <a:t>plug of at least 100 feet</a:t>
            </a:r>
            <a:r>
              <a:rPr lang="en-US" sz="1200" dirty="0">
                <a:latin typeface="Arial Narrow" pitchFamily="34" charset="0"/>
              </a:rPr>
              <a:t> placed no higher than 50 feet above the uppermost perforated interval as long as at least 100 feet of cement extends above the uppermost perforation; or </a:t>
            </a:r>
          </a:p>
          <a:p>
            <a:pPr marL="171450" lvl="0" indent="-171450" algn="just">
              <a:buFont typeface="Arial" pitchFamily="34" charset="0"/>
              <a:buChar char="•"/>
            </a:pPr>
            <a:r>
              <a:rPr lang="en-US" sz="1200" b="1" dirty="0" smtClean="0">
                <a:latin typeface="Arial Narrow" pitchFamily="34" charset="0"/>
              </a:rPr>
              <a:t>A Bridge </a:t>
            </a:r>
            <a:r>
              <a:rPr lang="en-US" sz="1200" b="1" dirty="0">
                <a:latin typeface="Arial Narrow" pitchFamily="34" charset="0"/>
              </a:rPr>
              <a:t>plug with at least 10 feet of cement</a:t>
            </a:r>
            <a:r>
              <a:rPr lang="en-US" sz="1200" dirty="0">
                <a:latin typeface="Arial Narrow" pitchFamily="34" charset="0"/>
              </a:rPr>
              <a:t> on top placed no higher than 50 feet above the uppermost perforated interval; or</a:t>
            </a:r>
          </a:p>
          <a:p>
            <a:pPr marL="171450" lvl="0" indent="-171450" algn="just">
              <a:buFont typeface="Arial" pitchFamily="34" charset="0"/>
              <a:buChar char="•"/>
            </a:pPr>
            <a:r>
              <a:rPr lang="en-US" sz="1200" b="1" dirty="0" smtClean="0">
                <a:latin typeface="Arial Narrow" pitchFamily="34" charset="0"/>
              </a:rPr>
              <a:t>A Cement retainer </a:t>
            </a:r>
            <a:r>
              <a:rPr lang="en-US" sz="1200" b="1" dirty="0">
                <a:latin typeface="Arial Narrow" pitchFamily="34" charset="0"/>
              </a:rPr>
              <a:t>with at least 20 feet of cement </a:t>
            </a:r>
            <a:r>
              <a:rPr lang="en-US" sz="1200" dirty="0">
                <a:latin typeface="Arial Narrow" pitchFamily="34" charset="0"/>
              </a:rPr>
              <a:t>on top placed no higher than 50 feet above the uppermost perforated interval.</a:t>
            </a:r>
          </a:p>
        </p:txBody>
      </p:sp>
    </p:spTree>
    <p:extLst>
      <p:ext uri="{BB962C8B-B14F-4D97-AF65-F5344CB8AC3E}">
        <p14:creationId xmlns:p14="http://schemas.microsoft.com/office/powerpoint/2010/main" val="375856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8" grpId="0"/>
      <p:bldP spid="40" grpId="0"/>
      <p:bldP spid="67" grpId="0"/>
      <p:bldP spid="72" grpId="0"/>
      <p:bldP spid="73" grpId="0"/>
      <p:bldP spid="74" grpId="0"/>
      <p:bldP spid="75" grpId="0"/>
      <p:bldP spid="77" grpId="0"/>
      <p:bldP spid="78" grpId="0"/>
      <p:bldP spid="79" grpId="0"/>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19957"/>
            <a:ext cx="9144000" cy="827768"/>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sz="2400" dirty="0" smtClean="0">
                <a:latin typeface="Arial Narrow" pitchFamily="34" charset="0"/>
              </a:rPr>
              <a:t>Proposed Injection Interval Information</a:t>
            </a:r>
          </a:p>
          <a:p>
            <a:pPr marL="0" indent="0" algn="ctr">
              <a:buNone/>
            </a:pPr>
            <a:r>
              <a:rPr lang="en-US" sz="2400" b="1" dirty="0" smtClean="0">
                <a:latin typeface="Arial Narrow" pitchFamily="34" charset="0"/>
              </a:rPr>
              <a:t>Items 39 – 42</a:t>
            </a:r>
          </a:p>
        </p:txBody>
      </p:sp>
      <p:sp>
        <p:nvSpPr>
          <p:cNvPr id="5" name="Rectangle 4"/>
          <p:cNvSpPr/>
          <p:nvPr/>
        </p:nvSpPr>
        <p:spPr>
          <a:xfrm>
            <a:off x="-368490" y="2446634"/>
            <a:ext cx="9648968" cy="461665"/>
          </a:xfrm>
          <a:prstGeom prst="rect">
            <a:avLst/>
          </a:prstGeom>
        </p:spPr>
        <p:txBody>
          <a:bodyPr wrap="square">
            <a:spAutoFit/>
          </a:bodyPr>
          <a:lstStyle/>
          <a:p>
            <a:pPr marL="283464" lvl="1" indent="0">
              <a:buNone/>
            </a:pPr>
            <a:r>
              <a:rPr lang="en-US" sz="2400" dirty="0" smtClean="0">
                <a:latin typeface="Arial Narrow" pitchFamily="34" charset="0"/>
              </a:rPr>
              <a:t>This Section should match information marked on </a:t>
            </a:r>
            <a:r>
              <a:rPr lang="en-US" sz="2400" b="1" dirty="0" smtClean="0">
                <a:latin typeface="Arial Narrow" pitchFamily="34" charset="0"/>
              </a:rPr>
              <a:t>Attachment 5B </a:t>
            </a:r>
            <a:r>
              <a:rPr lang="en-US" sz="2400" dirty="0" smtClean="0">
                <a:latin typeface="Arial Narrow" pitchFamily="34" charset="0"/>
              </a:rPr>
              <a:t>and consists of:</a:t>
            </a:r>
            <a:endParaRPr lang="en-US" sz="2400" dirty="0">
              <a:latin typeface="Arial Narrow" pitchFamily="34" charset="0"/>
            </a:endParaRPr>
          </a:p>
        </p:txBody>
      </p:sp>
      <p:sp>
        <p:nvSpPr>
          <p:cNvPr id="6" name="Rectangle 5"/>
          <p:cNvSpPr/>
          <p:nvPr/>
        </p:nvSpPr>
        <p:spPr>
          <a:xfrm>
            <a:off x="-53801" y="2908299"/>
            <a:ext cx="5918730" cy="461665"/>
          </a:xfrm>
          <a:prstGeom prst="rect">
            <a:avLst/>
          </a:prstGeom>
        </p:spPr>
        <p:txBody>
          <a:bodyPr wrap="square">
            <a:spAutoFit/>
          </a:bodyPr>
          <a:lstStyle/>
          <a:p>
            <a:pPr marL="112014" indent="-285750">
              <a:buFont typeface="Arial" pitchFamily="34" charset="0"/>
              <a:buChar char="•"/>
            </a:pPr>
            <a:r>
              <a:rPr lang="en-US" sz="2400" dirty="0" smtClean="0">
                <a:latin typeface="Arial Narrow" pitchFamily="34" charset="0"/>
              </a:rPr>
              <a:t>Top </a:t>
            </a:r>
            <a:r>
              <a:rPr lang="en-US" sz="2400" dirty="0">
                <a:latin typeface="Arial Narrow" pitchFamily="34" charset="0"/>
              </a:rPr>
              <a:t>and bottom of the proposed injection </a:t>
            </a:r>
            <a:r>
              <a:rPr lang="en-US" sz="2400" dirty="0" smtClean="0">
                <a:latin typeface="Arial Narrow" pitchFamily="34" charset="0"/>
              </a:rPr>
              <a:t>zone</a:t>
            </a:r>
            <a:endParaRPr lang="en-US" sz="2400" dirty="0">
              <a:latin typeface="Arial Narrow" pitchFamily="34" charset="0"/>
            </a:endParaRPr>
          </a:p>
        </p:txBody>
      </p:sp>
      <p:sp>
        <p:nvSpPr>
          <p:cNvPr id="8" name="Rectangle 7"/>
          <p:cNvSpPr/>
          <p:nvPr/>
        </p:nvSpPr>
        <p:spPr>
          <a:xfrm>
            <a:off x="0" y="5986034"/>
            <a:ext cx="4981433" cy="461665"/>
          </a:xfrm>
          <a:prstGeom prst="rect">
            <a:avLst/>
          </a:prstGeom>
        </p:spPr>
        <p:txBody>
          <a:bodyPr wrap="square">
            <a:spAutoFit/>
          </a:bodyPr>
          <a:lstStyle/>
          <a:p>
            <a:pPr marL="112014" indent="-285750">
              <a:buFont typeface="Arial" pitchFamily="34" charset="0"/>
              <a:buChar char="•"/>
            </a:pPr>
            <a:r>
              <a:rPr lang="en-US" sz="2400" dirty="0" smtClean="0">
                <a:latin typeface="Arial Narrow" pitchFamily="34" charset="0"/>
              </a:rPr>
              <a:t>Proposed Method of Injection </a:t>
            </a:r>
            <a:endParaRPr lang="en-US" sz="2400" dirty="0">
              <a:latin typeface="Arial Narrow" pitchFamily="34" charset="0"/>
            </a:endParaRPr>
          </a:p>
        </p:txBody>
      </p:sp>
      <p:sp>
        <p:nvSpPr>
          <p:cNvPr id="10" name="Rectangle 9"/>
          <p:cNvSpPr/>
          <p:nvPr/>
        </p:nvSpPr>
        <p:spPr>
          <a:xfrm>
            <a:off x="-82251" y="4000876"/>
            <a:ext cx="9197801" cy="1754326"/>
          </a:xfrm>
          <a:prstGeom prst="rect">
            <a:avLst/>
          </a:prstGeom>
        </p:spPr>
        <p:txBody>
          <a:bodyPr wrap="square">
            <a:spAutoFit/>
          </a:bodyPr>
          <a:lstStyle/>
          <a:p>
            <a:pPr marL="285750" indent="-285750">
              <a:buFont typeface="Arial" pitchFamily="34" charset="0"/>
              <a:buChar char="•"/>
            </a:pPr>
            <a:r>
              <a:rPr lang="en-US" sz="2400" dirty="0" smtClean="0">
                <a:latin typeface="Arial Narrow" pitchFamily="34" charset="0"/>
              </a:rPr>
              <a:t>Top </a:t>
            </a:r>
            <a:r>
              <a:rPr lang="en-US" sz="2400" dirty="0">
                <a:latin typeface="Arial Narrow" pitchFamily="34" charset="0"/>
              </a:rPr>
              <a:t>and bottom of the proposed injection </a:t>
            </a:r>
            <a:r>
              <a:rPr lang="en-US" sz="2400" dirty="0" smtClean="0">
                <a:latin typeface="Arial Narrow" pitchFamily="34" charset="0"/>
              </a:rPr>
              <a:t>interval </a:t>
            </a:r>
          </a:p>
          <a:p>
            <a:pPr marL="285750" indent="-285750"/>
            <a:r>
              <a:rPr lang="en-US" sz="2000" dirty="0" smtClean="0">
                <a:latin typeface="Arial Narrow" pitchFamily="34" charset="0"/>
              </a:rPr>
              <a:t>	</a:t>
            </a:r>
            <a:r>
              <a:rPr lang="en-US" sz="2000" i="1" u="sng" dirty="0" smtClean="0">
                <a:latin typeface="Arial Narrow" pitchFamily="34" charset="0"/>
              </a:rPr>
              <a:t>Injection Interval definition:</a:t>
            </a:r>
            <a:r>
              <a:rPr lang="en-US" sz="2000" dirty="0" smtClean="0">
                <a:latin typeface="Arial Narrow" pitchFamily="34" charset="0"/>
              </a:rPr>
              <a:t>  </a:t>
            </a:r>
            <a:r>
              <a:rPr lang="en-US" sz="2000" i="1" dirty="0" smtClean="0">
                <a:latin typeface="Arial Narrow" pitchFamily="34" charset="0"/>
              </a:rPr>
              <a:t>the part of the injection zone in which the well is screened, or in which the waste is otherwise directly emplaced</a:t>
            </a:r>
            <a:r>
              <a:rPr lang="en-US" sz="2000" dirty="0" smtClean="0">
                <a:latin typeface="Arial Narrow" pitchFamily="34" charset="0"/>
              </a:rPr>
              <a:t>. </a:t>
            </a:r>
            <a:r>
              <a:rPr lang="en-US" sz="2000" i="1" dirty="0" smtClean="0">
                <a:latin typeface="Arial Narrow" pitchFamily="34" charset="0"/>
              </a:rPr>
              <a:t>(It may also be referred to as the perforated interval, open-hole interval or screened interval).</a:t>
            </a:r>
            <a:r>
              <a:rPr lang="en-US" sz="2000" dirty="0" smtClean="0">
                <a:latin typeface="Arial Narrow" pitchFamily="34" charset="0"/>
              </a:rPr>
              <a:t> </a:t>
            </a:r>
          </a:p>
          <a:p>
            <a:pPr marL="285750" indent="-285750">
              <a:buFont typeface="Arial" pitchFamily="34" charset="0"/>
              <a:buChar char="•"/>
            </a:pPr>
            <a:endParaRPr lang="en-US" sz="2400" dirty="0">
              <a:latin typeface="Arial Narrow"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50" y="966168"/>
            <a:ext cx="9087100" cy="146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72955" y="3292990"/>
            <a:ext cx="8838570" cy="707886"/>
          </a:xfrm>
          <a:prstGeom prst="rect">
            <a:avLst/>
          </a:prstGeom>
        </p:spPr>
        <p:txBody>
          <a:bodyPr wrap="square">
            <a:spAutoFit/>
          </a:bodyPr>
          <a:lstStyle/>
          <a:p>
            <a:pPr algn="just"/>
            <a:r>
              <a:rPr lang="en-US" sz="2000" i="1" u="sng" dirty="0" smtClean="0">
                <a:latin typeface="Arial Narrow" pitchFamily="34" charset="0"/>
              </a:rPr>
              <a:t>Injection Zone definition:</a:t>
            </a:r>
            <a:r>
              <a:rPr lang="en-US" sz="2000" dirty="0" smtClean="0">
                <a:latin typeface="Arial Narrow" pitchFamily="34" charset="0"/>
              </a:rPr>
              <a:t>  </a:t>
            </a:r>
            <a:r>
              <a:rPr lang="en-US" sz="2000" i="1" dirty="0" smtClean="0">
                <a:latin typeface="Arial Narrow" pitchFamily="34" charset="0"/>
              </a:rPr>
              <a:t>a geological formation, group of formations or part of a formation receiving fluids through a well.. </a:t>
            </a:r>
            <a:endParaRPr lang="en-US" sz="2000" i="1" dirty="0">
              <a:latin typeface="Arial Narrow" pitchFamily="34" charset="0"/>
            </a:endParaRPr>
          </a:p>
        </p:txBody>
      </p:sp>
      <p:sp>
        <p:nvSpPr>
          <p:cNvPr id="13" name="Rectangle 12"/>
          <p:cNvSpPr/>
          <p:nvPr/>
        </p:nvSpPr>
        <p:spPr>
          <a:xfrm>
            <a:off x="1945" y="5439508"/>
            <a:ext cx="4039731" cy="461665"/>
          </a:xfrm>
          <a:prstGeom prst="rect">
            <a:avLst/>
          </a:prstGeom>
        </p:spPr>
        <p:txBody>
          <a:bodyPr wrap="square">
            <a:spAutoFit/>
          </a:bodyPr>
          <a:lstStyle/>
          <a:p>
            <a:pPr marL="112014" indent="-285750">
              <a:buFont typeface="Arial" pitchFamily="34" charset="0"/>
              <a:buChar char="•"/>
            </a:pPr>
            <a:r>
              <a:rPr lang="en-US" sz="2400" dirty="0" smtClean="0">
                <a:latin typeface="Arial Narrow" pitchFamily="34" charset="0"/>
              </a:rPr>
              <a:t>Injection Formation Name</a:t>
            </a:r>
            <a:endParaRPr lang="en-US" sz="2400" dirty="0">
              <a:latin typeface="Arial Narrow" pitchFamily="34" charset="0"/>
            </a:endParaRPr>
          </a:p>
        </p:txBody>
      </p:sp>
    </p:spTree>
    <p:extLst>
      <p:ext uri="{BB962C8B-B14F-4D97-AF65-F5344CB8AC3E}">
        <p14:creationId xmlns:p14="http://schemas.microsoft.com/office/powerpoint/2010/main" val="356867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154"/>
            <a:ext cx="9144000" cy="461665"/>
          </a:xfrm>
          <a:prstGeom prst="rect">
            <a:avLst/>
          </a:prstGeom>
        </p:spPr>
        <p:txBody>
          <a:bodyPr wrap="square">
            <a:spAutoFit/>
          </a:bodyPr>
          <a:lstStyle/>
          <a:p>
            <a:pPr algn="ctr"/>
            <a:r>
              <a:rPr lang="en-US" sz="2400" dirty="0" smtClean="0">
                <a:latin typeface="Arial Narrow" pitchFamily="34" charset="0"/>
              </a:rPr>
              <a:t>Rules of Thumb for Establishing the Proposed Injection Zone</a:t>
            </a:r>
            <a:endParaRPr lang="en-US" dirty="0">
              <a:latin typeface="Arial Narrow" pitchFamily="34" charset="0"/>
            </a:endParaRPr>
          </a:p>
        </p:txBody>
      </p:sp>
      <p:sp>
        <p:nvSpPr>
          <p:cNvPr id="3" name="Rectangle 2"/>
          <p:cNvSpPr/>
          <p:nvPr/>
        </p:nvSpPr>
        <p:spPr>
          <a:xfrm>
            <a:off x="-1" y="765839"/>
            <a:ext cx="8924925"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100 feet of net shale must exist between the top of the proposed injection zone and the base of the USDW.</a:t>
            </a:r>
          </a:p>
        </p:txBody>
      </p:sp>
      <p:sp>
        <p:nvSpPr>
          <p:cNvPr id="4" name="Rectangle 3"/>
          <p:cNvSpPr/>
          <p:nvPr/>
        </p:nvSpPr>
        <p:spPr>
          <a:xfrm>
            <a:off x="0" y="1650829"/>
            <a:ext cx="8924925"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100 feet of net shale must exist between the proposed injection zone and any productive intervals.</a:t>
            </a:r>
          </a:p>
        </p:txBody>
      </p:sp>
      <p:sp>
        <p:nvSpPr>
          <p:cNvPr id="5" name="Rectangle 4"/>
          <p:cNvSpPr/>
          <p:nvPr/>
        </p:nvSpPr>
        <p:spPr>
          <a:xfrm>
            <a:off x="0" y="2586366"/>
            <a:ext cx="8924925"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A sufficient shale must confine the top and bottom of the proposed injection zone.  As a rule of thumb, IMD defines a sufficient shale as approximately 30 feet thick.</a:t>
            </a:r>
          </a:p>
        </p:txBody>
      </p:sp>
      <p:sp>
        <p:nvSpPr>
          <p:cNvPr id="6" name="Rectangle 5"/>
          <p:cNvSpPr/>
          <p:nvPr/>
        </p:nvSpPr>
        <p:spPr>
          <a:xfrm>
            <a:off x="-2" y="3471356"/>
            <a:ext cx="8924925" cy="400110"/>
          </a:xfrm>
          <a:prstGeom prst="rect">
            <a:avLst/>
          </a:prstGeom>
        </p:spPr>
        <p:txBody>
          <a:bodyPr wrap="square">
            <a:spAutoFit/>
          </a:bodyPr>
          <a:lstStyle/>
          <a:p>
            <a:pPr marL="285750" indent="-285750">
              <a:buFont typeface="Arial" pitchFamily="34" charset="0"/>
              <a:buChar char="•"/>
            </a:pPr>
            <a:r>
              <a:rPr lang="en-US" sz="2000" dirty="0" smtClean="0">
                <a:latin typeface="Arial Narrow" pitchFamily="34" charset="0"/>
              </a:rPr>
              <a:t>Multiple sands can be permitted</a:t>
            </a:r>
          </a:p>
        </p:txBody>
      </p:sp>
      <p:sp>
        <p:nvSpPr>
          <p:cNvPr id="7" name="Rectangle 6"/>
          <p:cNvSpPr/>
          <p:nvPr/>
        </p:nvSpPr>
        <p:spPr>
          <a:xfrm>
            <a:off x="-3" y="4188529"/>
            <a:ext cx="8924925" cy="707886"/>
          </a:xfrm>
          <a:prstGeom prst="rect">
            <a:avLst/>
          </a:prstGeom>
        </p:spPr>
        <p:txBody>
          <a:bodyPr wrap="square">
            <a:spAutoFit/>
          </a:bodyPr>
          <a:lstStyle/>
          <a:p>
            <a:pPr marL="742950" lvl="1" indent="-285750" algn="just">
              <a:buFont typeface="Wingdings" pitchFamily="2" charset="2"/>
              <a:buChar char="v"/>
            </a:pPr>
            <a:r>
              <a:rPr lang="en-US" sz="2000" dirty="0" smtClean="0">
                <a:latin typeface="Arial Narrow" pitchFamily="34" charset="0"/>
              </a:rPr>
              <a:t>The proposed injection zone may contain more than one sand unit, provided that the base of the USDW and productive intervals are isolated.</a:t>
            </a:r>
          </a:p>
        </p:txBody>
      </p:sp>
      <p:sp>
        <p:nvSpPr>
          <p:cNvPr id="8" name="Rectangle 7"/>
          <p:cNvSpPr/>
          <p:nvPr/>
        </p:nvSpPr>
        <p:spPr>
          <a:xfrm>
            <a:off x="0" y="5182701"/>
            <a:ext cx="8924925" cy="707886"/>
          </a:xfrm>
          <a:prstGeom prst="rect">
            <a:avLst/>
          </a:prstGeom>
        </p:spPr>
        <p:txBody>
          <a:bodyPr wrap="square">
            <a:spAutoFit/>
          </a:bodyPr>
          <a:lstStyle/>
          <a:p>
            <a:pPr marL="742950" lvl="1" indent="-285750" algn="just">
              <a:buFont typeface="Wingdings" pitchFamily="2" charset="2"/>
              <a:buChar char="v"/>
            </a:pPr>
            <a:r>
              <a:rPr lang="en-US" sz="2000" dirty="0" smtClean="0">
                <a:latin typeface="Arial Narrow" pitchFamily="34" charset="0"/>
              </a:rPr>
              <a:t>Permitting a zone of multiple sand units will allow for future perforations within the permitted injection zone by only applying for a Work Permit (Form UIC-17).</a:t>
            </a:r>
          </a:p>
        </p:txBody>
      </p:sp>
    </p:spTree>
    <p:extLst>
      <p:ext uri="{BB962C8B-B14F-4D97-AF65-F5344CB8AC3E}">
        <p14:creationId xmlns:p14="http://schemas.microsoft.com/office/powerpoint/2010/main" val="253719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154"/>
            <a:ext cx="9144000" cy="461665"/>
          </a:xfrm>
          <a:prstGeom prst="rect">
            <a:avLst/>
          </a:prstGeom>
        </p:spPr>
        <p:txBody>
          <a:bodyPr wrap="square">
            <a:spAutoFit/>
          </a:bodyPr>
          <a:lstStyle/>
          <a:p>
            <a:pPr algn="ctr"/>
            <a:r>
              <a:rPr lang="en-US" sz="2400" dirty="0" smtClean="0">
                <a:latin typeface="Arial Narrow" pitchFamily="34" charset="0"/>
              </a:rPr>
              <a:t>Establishing the Proposed Injection Zone</a:t>
            </a:r>
            <a:endParaRPr lang="en-US" dirty="0">
              <a:latin typeface="Arial Narrow" pitchFamily="34" charset="0"/>
            </a:endParaRPr>
          </a:p>
        </p:txBody>
      </p:sp>
      <p:sp>
        <p:nvSpPr>
          <p:cNvPr id="3" name="Rectangle 2"/>
          <p:cNvSpPr/>
          <p:nvPr/>
        </p:nvSpPr>
        <p:spPr>
          <a:xfrm>
            <a:off x="4140804" y="4871332"/>
            <a:ext cx="2256410" cy="253916"/>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436918" y="4893299"/>
            <a:ext cx="1707080" cy="253916"/>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36918" y="3478529"/>
            <a:ext cx="1707080" cy="4234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40807" y="928036"/>
            <a:ext cx="5003194" cy="1216954"/>
          </a:xfrm>
          <a:prstGeom prst="rect">
            <a:avLst/>
          </a:prstGeom>
          <a:gradFill>
            <a:gsLst>
              <a:gs pos="0">
                <a:schemeClr val="bg2">
                  <a:lumMod val="75000"/>
                </a:schemeClr>
              </a:gs>
              <a:gs pos="100000">
                <a:schemeClr val="tx2">
                  <a:lumMod val="20000"/>
                  <a:lumOff val="80000"/>
                </a:schemeClr>
              </a:gs>
              <a:gs pos="100000">
                <a:schemeClr val="accent2">
                  <a:tint val="15000"/>
                  <a:satMod val="35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2191" y="5796467"/>
            <a:ext cx="793783" cy="1288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921"/>
          <p:cNvSpPr>
            <a:spLocks noChangeShapeType="1"/>
          </p:cNvSpPr>
          <p:nvPr/>
        </p:nvSpPr>
        <p:spPr bwMode="auto">
          <a:xfrm flipH="1">
            <a:off x="6388440" y="1220938"/>
            <a:ext cx="8773" cy="470174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922"/>
          <p:cNvSpPr>
            <a:spLocks noChangeShapeType="1"/>
          </p:cNvSpPr>
          <p:nvPr/>
        </p:nvSpPr>
        <p:spPr bwMode="auto">
          <a:xfrm>
            <a:off x="7175973" y="1240800"/>
            <a:ext cx="12501" cy="46859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696861" y="1220938"/>
            <a:ext cx="186383" cy="27264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2190" y="3947438"/>
            <a:ext cx="793783" cy="7795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descr="Granite"/>
          <p:cNvSpPr>
            <a:spLocks noChangeArrowheads="1"/>
          </p:cNvSpPr>
          <p:nvPr/>
        </p:nvSpPr>
        <p:spPr bwMode="auto">
          <a:xfrm>
            <a:off x="7206429" y="1240800"/>
            <a:ext cx="219728" cy="4684566"/>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grpSp>
        <p:nvGrpSpPr>
          <p:cNvPr id="13" name="Group 12"/>
          <p:cNvGrpSpPr>
            <a:grpSpLocks/>
          </p:cNvGrpSpPr>
          <p:nvPr/>
        </p:nvGrpSpPr>
        <p:grpSpPr bwMode="auto">
          <a:xfrm>
            <a:off x="6203294" y="5009307"/>
            <a:ext cx="166968" cy="133350"/>
            <a:chOff x="0" y="0"/>
            <a:chExt cx="18" cy="14"/>
          </a:xfrm>
        </p:grpSpPr>
        <p:sp>
          <p:nvSpPr>
            <p:cNvPr id="14" name="Rectangle 13"/>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5" name="Rectangle 14"/>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6" name="Rectangle 15"/>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8" name="Rectangle 17" descr="Granite"/>
          <p:cNvSpPr>
            <a:spLocks noChangeArrowheads="1"/>
          </p:cNvSpPr>
          <p:nvPr/>
        </p:nvSpPr>
        <p:spPr bwMode="auto">
          <a:xfrm>
            <a:off x="6169468" y="1215612"/>
            <a:ext cx="212722" cy="4680854"/>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22" name="TextBox 21"/>
          <p:cNvSpPr txBox="1"/>
          <p:nvPr/>
        </p:nvSpPr>
        <p:spPr>
          <a:xfrm>
            <a:off x="4063536" y="1860717"/>
            <a:ext cx="2071263" cy="307777"/>
          </a:xfrm>
          <a:prstGeom prst="rect">
            <a:avLst/>
          </a:prstGeom>
          <a:noFill/>
        </p:spPr>
        <p:txBody>
          <a:bodyPr wrap="square" rtlCol="0">
            <a:spAutoFit/>
          </a:bodyPr>
          <a:lstStyle/>
          <a:p>
            <a:r>
              <a:rPr lang="en-US" sz="1400" b="1" dirty="0" smtClean="0">
                <a:latin typeface="+mn-lt"/>
              </a:rPr>
              <a:t>BASE OF THE USDW</a:t>
            </a:r>
            <a:endParaRPr lang="en-US" sz="1400" b="1" dirty="0">
              <a:latin typeface="+mn-lt"/>
            </a:endParaRPr>
          </a:p>
        </p:txBody>
      </p:sp>
      <p:sp>
        <p:nvSpPr>
          <p:cNvPr id="23" name="Line 59"/>
          <p:cNvSpPr>
            <a:spLocks noChangeShapeType="1"/>
          </p:cNvSpPr>
          <p:nvPr/>
        </p:nvSpPr>
        <p:spPr bwMode="auto">
          <a:xfrm flipV="1">
            <a:off x="4140806" y="3901939"/>
            <a:ext cx="5003194" cy="15656"/>
          </a:xfrm>
          <a:prstGeom prst="line">
            <a:avLst/>
          </a:prstGeom>
          <a:ln w="19050">
            <a:headEnd/>
            <a:tailEnd/>
          </a:ln>
        </p:spPr>
        <p:style>
          <a:lnRef idx="3">
            <a:schemeClr val="dk1"/>
          </a:lnRef>
          <a:fillRef idx="0">
            <a:schemeClr val="dk1"/>
          </a:fillRef>
          <a:effectRef idx="2">
            <a:schemeClr val="dk1"/>
          </a:effectRef>
          <a:fontRef idx="minor">
            <a:schemeClr val="tx1"/>
          </a:fontRef>
        </p:style>
        <p:txBody>
          <a:bodyPr/>
          <a:lstStyle/>
          <a:p>
            <a:endParaRPr lang="en-US"/>
          </a:p>
        </p:txBody>
      </p:sp>
      <p:sp>
        <p:nvSpPr>
          <p:cNvPr id="24" name="Line 59"/>
          <p:cNvSpPr>
            <a:spLocks noChangeShapeType="1"/>
          </p:cNvSpPr>
          <p:nvPr/>
        </p:nvSpPr>
        <p:spPr bwMode="auto">
          <a:xfrm>
            <a:off x="4140804" y="4864225"/>
            <a:ext cx="5003194" cy="29074"/>
          </a:xfrm>
          <a:prstGeom prst="line">
            <a:avLst/>
          </a:prstGeom>
          <a:ln w="19050">
            <a:headEnd/>
            <a:tailEn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25" name="TextBox 24"/>
          <p:cNvSpPr txBox="1"/>
          <p:nvPr/>
        </p:nvSpPr>
        <p:spPr>
          <a:xfrm>
            <a:off x="7494688" y="3921054"/>
            <a:ext cx="999582"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dirty="0"/>
              <a:t>TOP OF ZONE</a:t>
            </a:r>
          </a:p>
        </p:txBody>
      </p:sp>
      <p:sp>
        <p:nvSpPr>
          <p:cNvPr id="26" name="TextBox 25"/>
          <p:cNvSpPr txBox="1"/>
          <p:nvPr/>
        </p:nvSpPr>
        <p:spPr>
          <a:xfrm>
            <a:off x="7494688" y="4625554"/>
            <a:ext cx="1256757"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dirty="0"/>
              <a:t>BOTTOM OF ZONE</a:t>
            </a:r>
          </a:p>
        </p:txBody>
      </p:sp>
      <p:sp>
        <p:nvSpPr>
          <p:cNvPr id="27" name="Line Callout 2 26"/>
          <p:cNvSpPr/>
          <p:nvPr/>
        </p:nvSpPr>
        <p:spPr>
          <a:xfrm>
            <a:off x="4178072" y="4229922"/>
            <a:ext cx="1397200" cy="365236"/>
          </a:xfrm>
          <a:prstGeom prst="borderCallout2">
            <a:avLst>
              <a:gd name="adj1" fmla="val 36522"/>
              <a:gd name="adj2" fmla="val 100771"/>
              <a:gd name="adj3" fmla="val 36637"/>
              <a:gd name="adj4" fmla="val 124932"/>
              <a:gd name="adj5" fmla="val 96350"/>
              <a:gd name="adj6" fmla="val 148503"/>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INJECTION PERFORATIONS</a:t>
            </a:r>
            <a:endParaRPr lang="en-US" sz="1000" b="1" dirty="0"/>
          </a:p>
        </p:txBody>
      </p:sp>
      <p:sp>
        <p:nvSpPr>
          <p:cNvPr id="30" name="Rectangle 29"/>
          <p:cNvSpPr/>
          <p:nvPr/>
        </p:nvSpPr>
        <p:spPr>
          <a:xfrm>
            <a:off x="4144853" y="3478529"/>
            <a:ext cx="2024615" cy="4234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rPr>
              <a:t>SHALE</a:t>
            </a: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grpSp>
        <p:nvGrpSpPr>
          <p:cNvPr id="32" name="Group 31"/>
          <p:cNvGrpSpPr>
            <a:grpSpLocks/>
          </p:cNvGrpSpPr>
          <p:nvPr/>
        </p:nvGrpSpPr>
        <p:grpSpPr bwMode="auto">
          <a:xfrm>
            <a:off x="6267883" y="4572708"/>
            <a:ext cx="166968" cy="133350"/>
            <a:chOff x="0" y="0"/>
            <a:chExt cx="18" cy="14"/>
          </a:xfrm>
        </p:grpSpPr>
        <p:sp>
          <p:nvSpPr>
            <p:cNvPr id="33" name="Rectangle 32"/>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4" name="Rectangle 33"/>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5" name="Rectangle 34"/>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36" name="Group 35"/>
          <p:cNvGrpSpPr>
            <a:grpSpLocks/>
          </p:cNvGrpSpPr>
          <p:nvPr/>
        </p:nvGrpSpPr>
        <p:grpSpPr bwMode="auto">
          <a:xfrm>
            <a:off x="7149325" y="4572708"/>
            <a:ext cx="166968" cy="133350"/>
            <a:chOff x="0" y="0"/>
            <a:chExt cx="18" cy="14"/>
          </a:xfrm>
        </p:grpSpPr>
        <p:sp>
          <p:nvSpPr>
            <p:cNvPr id="37" name="Rectangle 36"/>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8" name="Rectangle 37"/>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39" name="Rectangle 38"/>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65" name="Elbow Connector 64"/>
          <p:cNvCxnSpPr>
            <a:stCxn id="26" idx="3"/>
          </p:cNvCxnSpPr>
          <p:nvPr/>
        </p:nvCxnSpPr>
        <p:spPr>
          <a:xfrm>
            <a:off x="8751445" y="4752512"/>
            <a:ext cx="125855" cy="126958"/>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cxnSp>
        <p:nvCxnSpPr>
          <p:cNvPr id="67" name="Elbow Connector 66"/>
          <p:cNvCxnSpPr>
            <a:stCxn id="25" idx="3"/>
          </p:cNvCxnSpPr>
          <p:nvPr/>
        </p:nvCxnSpPr>
        <p:spPr>
          <a:xfrm flipV="1">
            <a:off x="8494270" y="3901939"/>
            <a:ext cx="116330" cy="146073"/>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sp>
        <p:nvSpPr>
          <p:cNvPr id="68" name="Rectangle 67"/>
          <p:cNvSpPr/>
          <p:nvPr/>
        </p:nvSpPr>
        <p:spPr>
          <a:xfrm>
            <a:off x="0" y="1192250"/>
            <a:ext cx="4063537" cy="400110"/>
          </a:xfrm>
          <a:prstGeom prst="rect">
            <a:avLst/>
          </a:prstGeom>
        </p:spPr>
        <p:txBody>
          <a:bodyPr wrap="square">
            <a:spAutoFit/>
          </a:bodyPr>
          <a:lstStyle/>
          <a:p>
            <a:pPr marL="285750" indent="-285750">
              <a:buFont typeface="Arial" pitchFamily="34" charset="0"/>
              <a:buChar char="•"/>
            </a:pPr>
            <a:r>
              <a:rPr lang="en-US" sz="2000" dirty="0" smtClean="0">
                <a:latin typeface="Arial Narrow" pitchFamily="34" charset="0"/>
              </a:rPr>
              <a:t>Establish the base of the USDW.</a:t>
            </a:r>
          </a:p>
        </p:txBody>
      </p:sp>
      <p:sp>
        <p:nvSpPr>
          <p:cNvPr id="69" name="Rectangle 68"/>
          <p:cNvSpPr/>
          <p:nvPr/>
        </p:nvSpPr>
        <p:spPr>
          <a:xfrm>
            <a:off x="0" y="3177284"/>
            <a:ext cx="4063537" cy="1323439"/>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Check for 100 feet of net shale separation between the base of the USDW and the top of the proposed zone.</a:t>
            </a:r>
          </a:p>
        </p:txBody>
      </p:sp>
      <p:sp>
        <p:nvSpPr>
          <p:cNvPr id="70" name="Rectangle 69"/>
          <p:cNvSpPr/>
          <p:nvPr/>
        </p:nvSpPr>
        <p:spPr>
          <a:xfrm>
            <a:off x="-13" y="2030879"/>
            <a:ext cx="4063537"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Select a proposed top and bottom of zone with sufficient confining </a:t>
            </a:r>
            <a:r>
              <a:rPr lang="en-US" sz="2000" dirty="0" err="1" smtClean="0">
                <a:latin typeface="Arial Narrow" pitchFamily="34" charset="0"/>
              </a:rPr>
              <a:t>shales</a:t>
            </a:r>
            <a:r>
              <a:rPr lang="en-US" sz="2000" dirty="0" smtClean="0">
                <a:latin typeface="Arial Narrow" pitchFamily="34" charset="0"/>
              </a:rPr>
              <a:t>.</a:t>
            </a:r>
          </a:p>
        </p:txBody>
      </p:sp>
      <p:sp>
        <p:nvSpPr>
          <p:cNvPr id="71" name="Rectangle 70"/>
          <p:cNvSpPr/>
          <p:nvPr/>
        </p:nvSpPr>
        <p:spPr>
          <a:xfrm>
            <a:off x="-11" y="4631467"/>
            <a:ext cx="4063537" cy="707886"/>
          </a:xfrm>
          <a:prstGeom prst="rect">
            <a:avLst/>
          </a:prstGeom>
        </p:spPr>
        <p:txBody>
          <a:bodyPr wrap="square">
            <a:spAutoFit/>
          </a:bodyPr>
          <a:lstStyle/>
          <a:p>
            <a:pPr marL="285750" indent="-285750" algn="just">
              <a:buFont typeface="Arial" pitchFamily="34" charset="0"/>
              <a:buChar char="•"/>
            </a:pPr>
            <a:r>
              <a:rPr lang="en-US" sz="2000" dirty="0" smtClean="0">
                <a:latin typeface="Arial Narrow" pitchFamily="34" charset="0"/>
              </a:rPr>
              <a:t>Check for 100 feet of net shale separation from productive intervals.</a:t>
            </a:r>
          </a:p>
        </p:txBody>
      </p:sp>
      <p:sp>
        <p:nvSpPr>
          <p:cNvPr id="75" name="Rectangle 74"/>
          <p:cNvSpPr/>
          <p:nvPr/>
        </p:nvSpPr>
        <p:spPr>
          <a:xfrm>
            <a:off x="7436918" y="3216043"/>
            <a:ext cx="1707080" cy="109019"/>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144853" y="3270552"/>
            <a:ext cx="2011359" cy="545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77" name="Rectangle 76"/>
          <p:cNvSpPr/>
          <p:nvPr/>
        </p:nvSpPr>
        <p:spPr>
          <a:xfrm>
            <a:off x="7436921" y="2972316"/>
            <a:ext cx="1707080" cy="129288"/>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144856" y="2972316"/>
            <a:ext cx="2024615" cy="129288"/>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79" name="Rectangle 78"/>
          <p:cNvSpPr/>
          <p:nvPr/>
        </p:nvSpPr>
        <p:spPr>
          <a:xfrm>
            <a:off x="7436921" y="2457099"/>
            <a:ext cx="1707080" cy="38593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144856" y="2457099"/>
            <a:ext cx="2024615" cy="38593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81" name="Rectangle 80"/>
          <p:cNvSpPr/>
          <p:nvPr/>
        </p:nvSpPr>
        <p:spPr>
          <a:xfrm>
            <a:off x="7438073" y="3101604"/>
            <a:ext cx="1707080" cy="16410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146008" y="3101604"/>
            <a:ext cx="2024615" cy="16410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rPr>
              <a:t>SAND</a:t>
            </a:r>
          </a:p>
        </p:txBody>
      </p:sp>
      <p:sp>
        <p:nvSpPr>
          <p:cNvPr id="83" name="Rectangle 82"/>
          <p:cNvSpPr/>
          <p:nvPr/>
        </p:nvSpPr>
        <p:spPr>
          <a:xfrm>
            <a:off x="7438073" y="2843029"/>
            <a:ext cx="1707080" cy="12928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146008" y="2843029"/>
            <a:ext cx="2024615" cy="12928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85" name="Rectangle 84"/>
          <p:cNvSpPr/>
          <p:nvPr/>
        </p:nvSpPr>
        <p:spPr>
          <a:xfrm>
            <a:off x="7438073" y="3325062"/>
            <a:ext cx="1707080" cy="15346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146008" y="3325062"/>
            <a:ext cx="2024615" cy="15346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87" name="Rectangle 86"/>
          <p:cNvSpPr/>
          <p:nvPr/>
        </p:nvSpPr>
        <p:spPr>
          <a:xfrm>
            <a:off x="7438073" y="2168494"/>
            <a:ext cx="1707080" cy="288605"/>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146008" y="2168494"/>
            <a:ext cx="2024615" cy="288605"/>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21" name="Rectangle 20" descr="Granite"/>
          <p:cNvSpPr>
            <a:spLocks noChangeArrowheads="1"/>
          </p:cNvSpPr>
          <p:nvPr/>
        </p:nvSpPr>
        <p:spPr bwMode="auto">
          <a:xfrm>
            <a:off x="5928855" y="1220938"/>
            <a:ext cx="219728" cy="1358021"/>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20" name="Line 921"/>
          <p:cNvSpPr>
            <a:spLocks noChangeShapeType="1"/>
          </p:cNvSpPr>
          <p:nvPr/>
        </p:nvSpPr>
        <p:spPr bwMode="auto">
          <a:xfrm flipH="1">
            <a:off x="6156212" y="1215612"/>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18" descr="Granite"/>
          <p:cNvSpPr>
            <a:spLocks noChangeArrowheads="1"/>
          </p:cNvSpPr>
          <p:nvPr/>
        </p:nvSpPr>
        <p:spPr bwMode="auto">
          <a:xfrm>
            <a:off x="7459234" y="1240800"/>
            <a:ext cx="219728" cy="1352647"/>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17" name="Line 921"/>
          <p:cNvSpPr>
            <a:spLocks noChangeShapeType="1"/>
          </p:cNvSpPr>
          <p:nvPr/>
        </p:nvSpPr>
        <p:spPr bwMode="auto">
          <a:xfrm>
            <a:off x="7436918" y="1240800"/>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60"/>
          <p:cNvSpPr>
            <a:spLocks noChangeShapeType="1"/>
          </p:cNvSpPr>
          <p:nvPr/>
        </p:nvSpPr>
        <p:spPr bwMode="auto">
          <a:xfrm flipV="1">
            <a:off x="4140807" y="2144990"/>
            <a:ext cx="5003194" cy="6756"/>
          </a:xfrm>
          <a:prstGeom prst="line">
            <a:avLst/>
          </a:prstGeom>
          <a:ln w="41275">
            <a:prstDash val="sysDash"/>
            <a:headEnd/>
            <a:tailEnd/>
          </a:ln>
        </p:spPr>
        <p:style>
          <a:lnRef idx="1">
            <a:schemeClr val="accent3"/>
          </a:lnRef>
          <a:fillRef idx="0">
            <a:schemeClr val="accent3"/>
          </a:fillRef>
          <a:effectRef idx="0">
            <a:schemeClr val="accent3"/>
          </a:effectRef>
          <a:fontRef idx="minor">
            <a:schemeClr val="tx1"/>
          </a:fontRef>
        </p:style>
        <p:txBody>
          <a:bodyPr/>
          <a:lstStyle/>
          <a:p>
            <a:endParaRPr lang="en-US"/>
          </a:p>
        </p:txBody>
      </p:sp>
      <p:sp>
        <p:nvSpPr>
          <p:cNvPr id="73" name="Up-Down Arrow 72"/>
          <p:cNvSpPr/>
          <p:nvPr/>
        </p:nvSpPr>
        <p:spPr>
          <a:xfrm>
            <a:off x="7771121" y="2457099"/>
            <a:ext cx="109864" cy="14556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8041395" y="3065657"/>
            <a:ext cx="835903" cy="400110"/>
          </a:xfrm>
          <a:prstGeom prst="rect">
            <a:avLst/>
          </a:prstGeom>
          <a:noFill/>
        </p:spPr>
        <p:txBody>
          <a:bodyPr wrap="square" rtlCol="0">
            <a:spAutoFit/>
          </a:bodyPr>
          <a:lstStyle/>
          <a:p>
            <a:pPr algn="ctr"/>
            <a:r>
              <a:rPr lang="en-US" sz="1000" b="1" dirty="0">
                <a:effectLst>
                  <a:glow rad="101600">
                    <a:schemeClr val="bg1">
                      <a:alpha val="40000"/>
                    </a:schemeClr>
                  </a:glow>
                  <a:outerShdw blurRad="38100" dist="38100" dir="2700000" algn="tl">
                    <a:srgbClr val="000000">
                      <a:alpha val="43137"/>
                    </a:srgbClr>
                  </a:outerShdw>
                </a:effectLst>
                <a:latin typeface="Arial Rounded MT Bold" pitchFamily="34" charset="0"/>
              </a:rPr>
              <a:t>100 </a:t>
            </a:r>
            <a:r>
              <a:rPr lang="en-US" sz="1000" b="1" dirty="0" err="1">
                <a:effectLst>
                  <a:glow rad="101600">
                    <a:schemeClr val="bg1">
                      <a:alpha val="40000"/>
                    </a:schemeClr>
                  </a:glow>
                  <a:outerShdw blurRad="38100" dist="38100" dir="2700000" algn="tl">
                    <a:srgbClr val="000000">
                      <a:alpha val="43137"/>
                    </a:srgbClr>
                  </a:outerShdw>
                </a:effectLst>
                <a:latin typeface="Arial Rounded MT Bold" pitchFamily="34" charset="0"/>
              </a:rPr>
              <a:t>ft</a:t>
            </a:r>
            <a:r>
              <a:rPr lang="en-US" sz="1000" b="1" dirty="0">
                <a:effectLst>
                  <a:glow rad="101600">
                    <a:schemeClr val="bg1">
                      <a:alpha val="40000"/>
                    </a:schemeClr>
                  </a:glow>
                  <a:outerShdw blurRad="38100" dist="38100" dir="2700000" algn="tl">
                    <a:srgbClr val="000000">
                      <a:alpha val="43137"/>
                    </a:srgbClr>
                  </a:outerShdw>
                </a:effectLst>
                <a:latin typeface="Arial Rounded MT Bold" pitchFamily="34" charset="0"/>
              </a:rPr>
              <a:t> of Net Shale</a:t>
            </a:r>
          </a:p>
        </p:txBody>
      </p:sp>
      <p:sp>
        <p:nvSpPr>
          <p:cNvPr id="89" name="Rectangle 88"/>
          <p:cNvSpPr/>
          <p:nvPr/>
        </p:nvSpPr>
        <p:spPr>
          <a:xfrm>
            <a:off x="7438073" y="5123607"/>
            <a:ext cx="1707080" cy="37231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146008" y="5123607"/>
            <a:ext cx="2024615" cy="37231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29" name="Line Callout 2 28"/>
          <p:cNvSpPr/>
          <p:nvPr/>
        </p:nvSpPr>
        <p:spPr>
          <a:xfrm>
            <a:off x="4550380" y="5557920"/>
            <a:ext cx="1073349" cy="466725"/>
          </a:xfrm>
          <a:prstGeom prst="borderCallout2">
            <a:avLst>
              <a:gd name="adj1" fmla="val 36522"/>
              <a:gd name="adj2" fmla="val 100771"/>
              <a:gd name="adj3" fmla="val 36637"/>
              <a:gd name="adj4" fmla="val 129383"/>
              <a:gd name="adj5" fmla="val -14386"/>
              <a:gd name="adj6" fmla="val 171767"/>
            </a:avLst>
          </a:prstGeom>
          <a:no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INJECTION CASING </a:t>
            </a:r>
            <a:br>
              <a:rPr lang="en-US" sz="1000" b="1" dirty="0" smtClean="0"/>
            </a:br>
            <a:r>
              <a:rPr lang="en-US" sz="800" dirty="0" smtClean="0"/>
              <a:t>(LONG STRING)</a:t>
            </a:r>
            <a:endParaRPr lang="en-US" sz="800" dirty="0"/>
          </a:p>
        </p:txBody>
      </p:sp>
      <p:sp>
        <p:nvSpPr>
          <p:cNvPr id="28" name="Line Callout 2 27"/>
          <p:cNvSpPr/>
          <p:nvPr/>
        </p:nvSpPr>
        <p:spPr>
          <a:xfrm>
            <a:off x="4550380" y="1292106"/>
            <a:ext cx="987625" cy="365236"/>
          </a:xfrm>
          <a:prstGeom prst="borderCallout2">
            <a:avLst>
              <a:gd name="adj1" fmla="val 36522"/>
              <a:gd name="adj2" fmla="val 100771"/>
              <a:gd name="adj3" fmla="val 36637"/>
              <a:gd name="adj4" fmla="val 120600"/>
              <a:gd name="adj5" fmla="val 108597"/>
              <a:gd name="adj6" fmla="val 158999"/>
            </a:avLst>
          </a:prstGeom>
          <a:no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SURFACE </a:t>
            </a:r>
            <a:br>
              <a:rPr lang="en-US" sz="1000" b="1" dirty="0" smtClean="0"/>
            </a:br>
            <a:r>
              <a:rPr lang="en-US" sz="1000" b="1" dirty="0" smtClean="0"/>
              <a:t>CASING</a:t>
            </a:r>
            <a:endParaRPr lang="en-US" sz="1000" b="1" dirty="0"/>
          </a:p>
        </p:txBody>
      </p:sp>
      <p:sp>
        <p:nvSpPr>
          <p:cNvPr id="91" name="Rectangle 90"/>
          <p:cNvSpPr/>
          <p:nvPr/>
        </p:nvSpPr>
        <p:spPr>
          <a:xfrm>
            <a:off x="4953339" y="4882874"/>
            <a:ext cx="580608" cy="230832"/>
          </a:xfrm>
          <a:prstGeom prst="rect">
            <a:avLst/>
          </a:prstGeom>
        </p:spPr>
        <p:txBody>
          <a:bodyPr wrap="none">
            <a:spAutoFit/>
          </a:bodyPr>
          <a:lstStyle/>
          <a:p>
            <a:r>
              <a:rPr lang="en-US" sz="900" b="1" dirty="0" smtClean="0">
                <a:effectLst>
                  <a:glow rad="101600">
                    <a:schemeClr val="bg1">
                      <a:alpha val="40000"/>
                    </a:schemeClr>
                  </a:glow>
                  <a:outerShdw blurRad="38100" dist="38100" dir="2700000" algn="tl">
                    <a:srgbClr val="000000">
                      <a:alpha val="43137"/>
                    </a:srgbClr>
                  </a:outerShdw>
                </a:effectLst>
                <a:latin typeface="Arial Rounded MT Bold" pitchFamily="34" charset="0"/>
              </a:rPr>
              <a:t>SHALE</a:t>
            </a:r>
            <a:endParaRPr lang="en-US" sz="900" b="1" dirty="0">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92" name="Rectangle 91"/>
          <p:cNvSpPr/>
          <p:nvPr/>
        </p:nvSpPr>
        <p:spPr>
          <a:xfrm>
            <a:off x="5009963" y="5233737"/>
            <a:ext cx="518091" cy="230832"/>
          </a:xfrm>
          <a:prstGeom prst="rect">
            <a:avLst/>
          </a:prstGeom>
        </p:spPr>
        <p:txBody>
          <a:bodyPr wrap="none">
            <a:spAutoFit/>
          </a:bodyPr>
          <a:lstStyle/>
          <a:p>
            <a:pPr algn="ctr"/>
            <a:r>
              <a:rPr lang="en-US" sz="900" b="1" dirty="0">
                <a:effectLst>
                  <a:glow rad="101600">
                    <a:schemeClr val="bg1">
                      <a:alpha val="40000"/>
                    </a:schemeClr>
                  </a:glow>
                  <a:outerShdw blurRad="38100" dist="38100" dir="2700000" algn="tl">
                    <a:srgbClr val="000000">
                      <a:alpha val="43137"/>
                    </a:srgbClr>
                  </a:outerShdw>
                </a:effectLst>
                <a:latin typeface="Arial Rounded MT Bold" pitchFamily="34" charset="0"/>
              </a:rPr>
              <a:t>SAND</a:t>
            </a:r>
          </a:p>
        </p:txBody>
      </p:sp>
    </p:spTree>
    <p:extLst>
      <p:ext uri="{BB962C8B-B14F-4D97-AF65-F5344CB8AC3E}">
        <p14:creationId xmlns:p14="http://schemas.microsoft.com/office/powerpoint/2010/main" val="41357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down)">
                                      <p:cBhvr>
                                        <p:cTn id="10" dur="5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grpId="0" nodeType="clickEffect">
                                  <p:stCondLst>
                                    <p:cond delay="0"/>
                                  </p:stCondLst>
                                  <p:childTnLst>
                                    <p:animClr clrSpc="hsl" dir="cw">
                                      <p:cBhvr override="childStyle">
                                        <p:cTn id="14" dur="500" fill="hold"/>
                                        <p:tgtEl>
                                          <p:spTgt spid="25"/>
                                        </p:tgtEl>
                                        <p:attrNameLst>
                                          <p:attrName>style.color</p:attrName>
                                        </p:attrNameLst>
                                      </p:cBhvr>
                                      <p:by>
                                        <p:hsl h="7200000" s="0" l="0"/>
                                      </p:by>
                                    </p:animClr>
                                    <p:animClr clrSpc="hsl" dir="cw">
                                      <p:cBhvr>
                                        <p:cTn id="15" dur="500" fill="hold"/>
                                        <p:tgtEl>
                                          <p:spTgt spid="25"/>
                                        </p:tgtEl>
                                        <p:attrNameLst>
                                          <p:attrName>fillcolor</p:attrName>
                                        </p:attrNameLst>
                                      </p:cBhvr>
                                      <p:by>
                                        <p:hsl h="7200000" s="0" l="0"/>
                                      </p:by>
                                    </p:animClr>
                                    <p:animClr clrSpc="hsl" dir="cw">
                                      <p:cBhvr>
                                        <p:cTn id="16" dur="500" fill="hold"/>
                                        <p:tgtEl>
                                          <p:spTgt spid="25"/>
                                        </p:tgtEl>
                                        <p:attrNameLst>
                                          <p:attrName>stroke.color</p:attrName>
                                        </p:attrNameLst>
                                      </p:cBhvr>
                                      <p:by>
                                        <p:hsl h="7200000" s="0" l="0"/>
                                      </p:by>
                                    </p:animClr>
                                    <p:set>
                                      <p:cBhvr>
                                        <p:cTn id="17" dur="500" fill="hold"/>
                                        <p:tgtEl>
                                          <p:spTgt spid="25"/>
                                        </p:tgtEl>
                                        <p:attrNameLst>
                                          <p:attrName>fill.type</p:attrName>
                                        </p:attrNameLst>
                                      </p:cBhvr>
                                      <p:to>
                                        <p:strVal val="solid"/>
                                      </p:to>
                                    </p:set>
                                  </p:childTnLst>
                                </p:cTn>
                              </p:par>
                              <p:par>
                                <p:cTn id="18" presetID="21" presetClass="emph" presetSubtype="0" fill="hold" grpId="0" nodeType="withEffect">
                                  <p:stCondLst>
                                    <p:cond delay="0"/>
                                  </p:stCondLst>
                                  <p:childTnLst>
                                    <p:animClr clrSpc="hsl" dir="cw">
                                      <p:cBhvr override="childStyle">
                                        <p:cTn id="19" dur="500" fill="hold"/>
                                        <p:tgtEl>
                                          <p:spTgt spid="26"/>
                                        </p:tgtEl>
                                        <p:attrNameLst>
                                          <p:attrName>style.color</p:attrName>
                                        </p:attrNameLst>
                                      </p:cBhvr>
                                      <p:by>
                                        <p:hsl h="7200000" s="0" l="0"/>
                                      </p:by>
                                    </p:animClr>
                                    <p:animClr clrSpc="hsl" dir="cw">
                                      <p:cBhvr>
                                        <p:cTn id="20" dur="500" fill="hold"/>
                                        <p:tgtEl>
                                          <p:spTgt spid="26"/>
                                        </p:tgtEl>
                                        <p:attrNameLst>
                                          <p:attrName>fillcolor</p:attrName>
                                        </p:attrNameLst>
                                      </p:cBhvr>
                                      <p:by>
                                        <p:hsl h="7200000" s="0" l="0"/>
                                      </p:by>
                                    </p:animClr>
                                    <p:animClr clrSpc="hsl" dir="cw">
                                      <p:cBhvr>
                                        <p:cTn id="21" dur="500" fill="hold"/>
                                        <p:tgtEl>
                                          <p:spTgt spid="26"/>
                                        </p:tgtEl>
                                        <p:attrNameLst>
                                          <p:attrName>stroke.color</p:attrName>
                                        </p:attrNameLst>
                                      </p:cBhvr>
                                      <p:by>
                                        <p:hsl h="7200000" s="0" l="0"/>
                                      </p:by>
                                    </p:animClr>
                                    <p:set>
                                      <p:cBhvr>
                                        <p:cTn id="22"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73" grpId="0" animBg="1"/>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30997"/>
          </a:xfrm>
          <a:prstGeom prst="rect">
            <a:avLst/>
          </a:prstGeom>
        </p:spPr>
        <p:txBody>
          <a:bodyPr wrap="square">
            <a:spAutoFit/>
          </a:bodyPr>
          <a:lstStyle/>
          <a:p>
            <a:pPr algn="ctr"/>
            <a:r>
              <a:rPr lang="en-US" sz="2400" dirty="0" smtClean="0">
                <a:latin typeface="Arial Narrow" pitchFamily="34" charset="0"/>
              </a:rPr>
              <a:t>Review of Interpreting an Underground Source of Drinking Water (USDW) on Electric Logs</a:t>
            </a:r>
            <a:endParaRPr lang="en-US" dirty="0">
              <a:latin typeface="Arial Narrow" pitchFamily="34" charset="0"/>
            </a:endParaRPr>
          </a:p>
        </p:txBody>
      </p:sp>
      <p:sp>
        <p:nvSpPr>
          <p:cNvPr id="47" name="Rectangle 46"/>
          <p:cNvSpPr/>
          <p:nvPr/>
        </p:nvSpPr>
        <p:spPr>
          <a:xfrm>
            <a:off x="0" y="650889"/>
            <a:ext cx="4981433" cy="2585323"/>
          </a:xfrm>
          <a:prstGeom prst="rect">
            <a:avLst/>
          </a:prstGeom>
        </p:spPr>
        <p:txBody>
          <a:bodyPr wrap="square">
            <a:spAutoFit/>
          </a:bodyPr>
          <a:lstStyle/>
          <a:p>
            <a:pPr algn="just"/>
            <a:r>
              <a:rPr lang="en-US" dirty="0" smtClean="0">
                <a:latin typeface="Arial Narrow" pitchFamily="34" charset="0"/>
              </a:rPr>
              <a:t>USDW means an aquifer or its portion:</a:t>
            </a:r>
          </a:p>
          <a:p>
            <a:pPr marL="342900" indent="-342900" algn="just">
              <a:buAutoNum type="arabicPeriod"/>
            </a:pPr>
            <a:r>
              <a:rPr lang="en-US" dirty="0" smtClean="0">
                <a:latin typeface="Arial Narrow" pitchFamily="34" charset="0"/>
              </a:rPr>
              <a:t>which supplies </a:t>
            </a:r>
            <a:r>
              <a:rPr lang="en-US" dirty="0">
                <a:latin typeface="Arial Narrow" pitchFamily="34" charset="0"/>
              </a:rPr>
              <a:t>any public water </a:t>
            </a:r>
            <a:r>
              <a:rPr lang="en-US" dirty="0" smtClean="0">
                <a:latin typeface="Arial Narrow" pitchFamily="34" charset="0"/>
              </a:rPr>
              <a:t>system; </a:t>
            </a:r>
            <a:r>
              <a:rPr lang="en-US" dirty="0">
                <a:latin typeface="Arial Narrow" pitchFamily="34" charset="0"/>
              </a:rPr>
              <a:t>or </a:t>
            </a:r>
            <a:endParaRPr lang="en-US" dirty="0" smtClean="0">
              <a:latin typeface="Arial Narrow" pitchFamily="34" charset="0"/>
            </a:endParaRPr>
          </a:p>
          <a:p>
            <a:pPr marL="342900" indent="-342900" algn="just">
              <a:buAutoNum type="arabicPeriod"/>
            </a:pPr>
            <a:r>
              <a:rPr lang="en-US" dirty="0" smtClean="0">
                <a:latin typeface="Arial Narrow" pitchFamily="34" charset="0"/>
              </a:rPr>
              <a:t>which contains </a:t>
            </a:r>
            <a:r>
              <a:rPr lang="en-US" dirty="0">
                <a:latin typeface="Arial Narrow" pitchFamily="34" charset="0"/>
              </a:rPr>
              <a:t>a sufficient quantity of ground water to supply a public water </a:t>
            </a:r>
            <a:r>
              <a:rPr lang="en-US" dirty="0" smtClean="0">
                <a:latin typeface="Arial Narrow" pitchFamily="34" charset="0"/>
              </a:rPr>
              <a:t>system; </a:t>
            </a:r>
            <a:r>
              <a:rPr lang="en-US" dirty="0">
                <a:latin typeface="Arial Narrow" pitchFamily="34" charset="0"/>
              </a:rPr>
              <a:t>and </a:t>
            </a:r>
            <a:endParaRPr lang="en-US" dirty="0" smtClean="0">
              <a:latin typeface="Arial Narrow" pitchFamily="34" charset="0"/>
            </a:endParaRPr>
          </a:p>
          <a:p>
            <a:pPr marL="800100" lvl="1" indent="-342900" algn="just">
              <a:buFont typeface="+mj-lt"/>
              <a:buAutoNum type="alphaLcParenR"/>
            </a:pPr>
            <a:r>
              <a:rPr lang="en-US" dirty="0" smtClean="0">
                <a:latin typeface="Arial Narrow" pitchFamily="34" charset="0"/>
              </a:rPr>
              <a:t>currently </a:t>
            </a:r>
            <a:r>
              <a:rPr lang="en-US" dirty="0">
                <a:latin typeface="Arial Narrow" pitchFamily="34" charset="0"/>
              </a:rPr>
              <a:t>supplies drinking water for human </a:t>
            </a:r>
            <a:r>
              <a:rPr lang="en-US" dirty="0" smtClean="0">
                <a:latin typeface="Arial Narrow" pitchFamily="34" charset="0"/>
              </a:rPr>
              <a:t>consumption; </a:t>
            </a:r>
            <a:r>
              <a:rPr lang="en-US" dirty="0">
                <a:latin typeface="Arial Narrow" pitchFamily="34" charset="0"/>
              </a:rPr>
              <a:t>or </a:t>
            </a:r>
            <a:endParaRPr lang="en-US" dirty="0" smtClean="0">
              <a:latin typeface="Arial Narrow" pitchFamily="34" charset="0"/>
            </a:endParaRPr>
          </a:p>
          <a:p>
            <a:pPr marL="800100" lvl="1" indent="-342900" algn="just">
              <a:buFont typeface="+mj-lt"/>
              <a:buAutoNum type="alphaLcParenR"/>
            </a:pPr>
            <a:r>
              <a:rPr lang="en-US" dirty="0" smtClean="0">
                <a:latin typeface="Arial Narrow" pitchFamily="34" charset="0"/>
              </a:rPr>
              <a:t>contains </a:t>
            </a:r>
            <a:r>
              <a:rPr lang="en-US" dirty="0">
                <a:latin typeface="Arial Narrow" pitchFamily="34" charset="0"/>
              </a:rPr>
              <a:t>fewer than 10,000 mg/l total dissolved </a:t>
            </a:r>
            <a:r>
              <a:rPr lang="en-US" dirty="0" smtClean="0">
                <a:latin typeface="Arial Narrow" pitchFamily="34" charset="0"/>
              </a:rPr>
              <a:t>solids; </a:t>
            </a:r>
            <a:r>
              <a:rPr lang="en-US" dirty="0">
                <a:latin typeface="Arial Narrow" pitchFamily="34" charset="0"/>
              </a:rPr>
              <a:t>and </a:t>
            </a:r>
          </a:p>
          <a:p>
            <a:pPr marL="342900" indent="-342900" algn="just">
              <a:buFont typeface="+mj-lt"/>
              <a:buAutoNum type="arabicPeriod"/>
            </a:pPr>
            <a:r>
              <a:rPr lang="en-US" dirty="0" smtClean="0">
                <a:latin typeface="Arial Narrow" pitchFamily="34" charset="0"/>
              </a:rPr>
              <a:t>which is </a:t>
            </a:r>
            <a:r>
              <a:rPr lang="en-US" dirty="0">
                <a:latin typeface="Arial Narrow" pitchFamily="34" charset="0"/>
              </a:rPr>
              <a:t>not an exempted aquifer.</a:t>
            </a:r>
          </a:p>
        </p:txBody>
      </p:sp>
      <p:sp>
        <p:nvSpPr>
          <p:cNvPr id="44" name="Rectangle 43"/>
          <p:cNvSpPr/>
          <p:nvPr/>
        </p:nvSpPr>
        <p:spPr>
          <a:xfrm>
            <a:off x="-22939" y="3308922"/>
            <a:ext cx="5004372" cy="1477328"/>
          </a:xfrm>
          <a:prstGeom prst="rect">
            <a:avLst/>
          </a:prstGeom>
        </p:spPr>
        <p:txBody>
          <a:bodyPr wrap="square">
            <a:spAutoFit/>
          </a:bodyPr>
          <a:lstStyle/>
          <a:p>
            <a:pPr algn="just"/>
            <a:r>
              <a:rPr lang="en-US" dirty="0">
                <a:latin typeface="Arial Narrow" pitchFamily="34" charset="0"/>
              </a:rPr>
              <a:t>The </a:t>
            </a:r>
            <a:r>
              <a:rPr lang="en-US" dirty="0" smtClean="0">
                <a:latin typeface="Arial Narrow" pitchFamily="34" charset="0"/>
              </a:rPr>
              <a:t>base of the USDW </a:t>
            </a:r>
            <a:r>
              <a:rPr lang="en-US" dirty="0">
                <a:latin typeface="Arial Narrow" pitchFamily="34" charset="0"/>
              </a:rPr>
              <a:t>can be determined from the deep induction curve, generally the dotted curve, on the e-log. Resistivity changes with temperature and depth, therefore the guidelines below are used to approximate the lowermost USDW in sands at the following depths:</a:t>
            </a:r>
          </a:p>
        </p:txBody>
      </p:sp>
      <p:sp>
        <p:nvSpPr>
          <p:cNvPr id="45" name="Rectangle 44"/>
          <p:cNvSpPr/>
          <p:nvPr/>
        </p:nvSpPr>
        <p:spPr>
          <a:xfrm>
            <a:off x="-45878" y="6208855"/>
            <a:ext cx="5029479" cy="615553"/>
          </a:xfrm>
          <a:prstGeom prst="rect">
            <a:avLst/>
          </a:prstGeom>
        </p:spPr>
        <p:txBody>
          <a:bodyPr wrap="square">
            <a:spAutoFit/>
          </a:bodyPr>
          <a:lstStyle/>
          <a:p>
            <a:pPr marL="342900" indent="-342900">
              <a:buAutoNum type="arabicPeriod" startAt="3"/>
            </a:pPr>
            <a:r>
              <a:rPr lang="en-US" sz="1700" b="1" dirty="0" smtClean="0">
                <a:latin typeface="Arial Narrow" pitchFamily="34" charset="0"/>
              </a:rPr>
              <a:t>2,000 </a:t>
            </a:r>
            <a:r>
              <a:rPr lang="en-US" sz="1700" b="1" dirty="0">
                <a:latin typeface="Arial Narrow" pitchFamily="34" charset="0"/>
              </a:rPr>
              <a:t>feet and deeper: 2 ohms or higher is </a:t>
            </a:r>
            <a:endParaRPr lang="en-US" sz="1700" b="1" dirty="0" smtClean="0">
              <a:latin typeface="Arial Narrow" pitchFamily="34" charset="0"/>
            </a:endParaRPr>
          </a:p>
          <a:p>
            <a:r>
              <a:rPr lang="en-US" sz="1700" b="1" dirty="0">
                <a:latin typeface="Arial Narrow" pitchFamily="34" charset="0"/>
              </a:rPr>
              <a:t> </a:t>
            </a:r>
            <a:r>
              <a:rPr lang="en-US" sz="1700" b="1" dirty="0" smtClean="0">
                <a:latin typeface="Arial Narrow" pitchFamily="34" charset="0"/>
              </a:rPr>
              <a:t>      considered </a:t>
            </a:r>
            <a:r>
              <a:rPr lang="en-US" sz="1700" b="1" dirty="0">
                <a:latin typeface="Arial Narrow" pitchFamily="34" charset="0"/>
              </a:rPr>
              <a:t>USDW.</a:t>
            </a:r>
          </a:p>
        </p:txBody>
      </p:sp>
      <p:sp>
        <p:nvSpPr>
          <p:cNvPr id="46" name="Rectangle 45"/>
          <p:cNvSpPr/>
          <p:nvPr/>
        </p:nvSpPr>
        <p:spPr>
          <a:xfrm>
            <a:off x="-45878" y="5517572"/>
            <a:ext cx="5029479" cy="615553"/>
          </a:xfrm>
          <a:prstGeom prst="rect">
            <a:avLst/>
          </a:prstGeom>
        </p:spPr>
        <p:txBody>
          <a:bodyPr wrap="square">
            <a:spAutoFit/>
          </a:bodyPr>
          <a:lstStyle/>
          <a:p>
            <a:r>
              <a:rPr lang="en-US" sz="1700" b="1" dirty="0">
                <a:latin typeface="Arial Narrow" pitchFamily="34" charset="0"/>
              </a:rPr>
              <a:t>2. </a:t>
            </a:r>
            <a:r>
              <a:rPr lang="en-US" sz="1700" b="1" dirty="0" smtClean="0">
                <a:latin typeface="Arial Narrow" pitchFamily="34" charset="0"/>
              </a:rPr>
              <a:t>   1,000 </a:t>
            </a:r>
            <a:r>
              <a:rPr lang="en-US" sz="1700" b="1" dirty="0">
                <a:latin typeface="Arial Narrow" pitchFamily="34" charset="0"/>
              </a:rPr>
              <a:t>feet to 2,000 feet: 2 ½ ohms or higher is </a:t>
            </a:r>
            <a:endParaRPr lang="en-US" sz="1700" b="1" dirty="0" smtClean="0">
              <a:latin typeface="Arial Narrow" pitchFamily="34" charset="0"/>
            </a:endParaRPr>
          </a:p>
          <a:p>
            <a:r>
              <a:rPr lang="en-US" sz="1700" b="1" dirty="0">
                <a:latin typeface="Arial Narrow" pitchFamily="34" charset="0"/>
              </a:rPr>
              <a:t> </a:t>
            </a:r>
            <a:r>
              <a:rPr lang="en-US" sz="1700" b="1" dirty="0" smtClean="0">
                <a:latin typeface="Arial Narrow" pitchFamily="34" charset="0"/>
              </a:rPr>
              <a:t>      considered </a:t>
            </a:r>
            <a:r>
              <a:rPr lang="en-US" sz="1700" b="1" dirty="0">
                <a:latin typeface="Arial Narrow" pitchFamily="34" charset="0"/>
              </a:rPr>
              <a:t>USDW; and</a:t>
            </a:r>
          </a:p>
        </p:txBody>
      </p:sp>
      <p:sp>
        <p:nvSpPr>
          <p:cNvPr id="48" name="Rectangle 47"/>
          <p:cNvSpPr/>
          <p:nvPr/>
        </p:nvSpPr>
        <p:spPr>
          <a:xfrm>
            <a:off x="-22939" y="4826288"/>
            <a:ext cx="5029479" cy="615553"/>
          </a:xfrm>
          <a:prstGeom prst="rect">
            <a:avLst/>
          </a:prstGeom>
        </p:spPr>
        <p:txBody>
          <a:bodyPr wrap="square">
            <a:spAutoFit/>
          </a:bodyPr>
          <a:lstStyle/>
          <a:p>
            <a:pPr marL="342900" indent="-342900">
              <a:buAutoNum type="arabicPeriod"/>
            </a:pPr>
            <a:r>
              <a:rPr lang="en-US" sz="1700" b="1" dirty="0" smtClean="0">
                <a:latin typeface="Arial Narrow" pitchFamily="34" charset="0"/>
              </a:rPr>
              <a:t>Ground </a:t>
            </a:r>
            <a:r>
              <a:rPr lang="en-US" sz="1700" b="1" dirty="0">
                <a:latin typeface="Arial Narrow" pitchFamily="34" charset="0"/>
              </a:rPr>
              <a:t>surface to 1,000 feet: 3 ohms or higher is </a:t>
            </a:r>
            <a:r>
              <a:rPr lang="en-US" sz="1700" b="1" dirty="0" smtClean="0">
                <a:latin typeface="Arial Narrow" pitchFamily="34" charset="0"/>
              </a:rPr>
              <a:t>   </a:t>
            </a:r>
          </a:p>
          <a:p>
            <a:r>
              <a:rPr lang="en-US" sz="1700" b="1" dirty="0" smtClean="0">
                <a:latin typeface="Arial Narrow" pitchFamily="34" charset="0"/>
              </a:rPr>
              <a:t>       considered </a:t>
            </a:r>
            <a:r>
              <a:rPr lang="en-US" sz="1700" b="1" dirty="0">
                <a:latin typeface="Arial Narrow" pitchFamily="34" charset="0"/>
              </a:rPr>
              <a:t>USDW;</a:t>
            </a:r>
          </a:p>
        </p:txBody>
      </p:sp>
      <p:grpSp>
        <p:nvGrpSpPr>
          <p:cNvPr id="49" name="Group 48"/>
          <p:cNvGrpSpPr/>
          <p:nvPr/>
        </p:nvGrpSpPr>
        <p:grpSpPr>
          <a:xfrm>
            <a:off x="4921318" y="959911"/>
            <a:ext cx="4182652" cy="4174154"/>
            <a:chOff x="2247539" y="1635383"/>
            <a:chExt cx="4635115" cy="4837349"/>
          </a:xfrm>
        </p:grpSpPr>
        <p:sp>
          <p:nvSpPr>
            <p:cNvPr id="50" name="Rectangle 49"/>
            <p:cNvSpPr/>
            <p:nvPr/>
          </p:nvSpPr>
          <p:spPr>
            <a:xfrm>
              <a:off x="2352034" y="5276365"/>
              <a:ext cx="2024616" cy="287837"/>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325212" y="5301266"/>
              <a:ext cx="1557439" cy="287837"/>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318036" y="1635383"/>
              <a:ext cx="4564618" cy="1379528"/>
            </a:xfrm>
            <a:prstGeom prst="rect">
              <a:avLst/>
            </a:prstGeom>
            <a:gradFill>
              <a:gsLst>
                <a:gs pos="0">
                  <a:schemeClr val="bg2">
                    <a:lumMod val="75000"/>
                  </a:schemeClr>
                </a:gs>
                <a:gs pos="100000">
                  <a:schemeClr val="tx2">
                    <a:lumMod val="20000"/>
                    <a:lumOff val="80000"/>
                  </a:schemeClr>
                </a:gs>
                <a:gs pos="100000">
                  <a:schemeClr val="accent2">
                    <a:tint val="15000"/>
                    <a:satMod val="35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3" name="Picture 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942" y="6325088"/>
              <a:ext cx="724201" cy="146118"/>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Line 921"/>
            <p:cNvSpPr>
              <a:spLocks noChangeShapeType="1"/>
            </p:cNvSpPr>
            <p:nvPr/>
          </p:nvSpPr>
          <p:spPr bwMode="auto">
            <a:xfrm flipH="1">
              <a:off x="4368645" y="1973506"/>
              <a:ext cx="0" cy="44946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922"/>
            <p:cNvSpPr>
              <a:spLocks noChangeShapeType="1"/>
            </p:cNvSpPr>
            <p:nvPr/>
          </p:nvSpPr>
          <p:spPr bwMode="auto">
            <a:xfrm>
              <a:off x="5098547" y="2002428"/>
              <a:ext cx="0" cy="44703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6" name="Picture 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50030" y="1989929"/>
              <a:ext cx="169429" cy="2239117"/>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 name="Picture 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2942" y="4229047"/>
              <a:ext cx="724201" cy="88364"/>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 name="Rectangle 57" descr="Granite"/>
            <p:cNvSpPr>
              <a:spLocks noChangeArrowheads="1"/>
            </p:cNvSpPr>
            <p:nvPr/>
          </p:nvSpPr>
          <p:spPr bwMode="auto">
            <a:xfrm>
              <a:off x="5124745" y="1989929"/>
              <a:ext cx="200467" cy="4478236"/>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grpSp>
          <p:nvGrpSpPr>
            <p:cNvPr id="59" name="Group 58"/>
            <p:cNvGrpSpPr>
              <a:grpSpLocks/>
            </p:cNvGrpSpPr>
            <p:nvPr/>
          </p:nvGrpSpPr>
          <p:grpSpPr bwMode="auto">
            <a:xfrm>
              <a:off x="4199728" y="5432772"/>
              <a:ext cx="152332" cy="151165"/>
              <a:chOff x="0" y="0"/>
              <a:chExt cx="18" cy="14"/>
            </a:xfrm>
          </p:grpSpPr>
          <p:sp>
            <p:nvSpPr>
              <p:cNvPr id="125" name="Rectangle 124"/>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6" name="Rectangle 125"/>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7" name="Rectangle 126"/>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60" name="Line 921"/>
            <p:cNvSpPr>
              <a:spLocks noChangeShapeType="1"/>
            </p:cNvSpPr>
            <p:nvPr/>
          </p:nvSpPr>
          <p:spPr bwMode="auto">
            <a:xfrm>
              <a:off x="5325212" y="1989929"/>
              <a:ext cx="0" cy="1533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Rectangle 60" descr="Granite"/>
            <p:cNvSpPr>
              <a:spLocks noChangeArrowheads="1"/>
            </p:cNvSpPr>
            <p:nvPr/>
          </p:nvSpPr>
          <p:spPr bwMode="auto">
            <a:xfrm>
              <a:off x="4156773" y="1973505"/>
              <a:ext cx="200467" cy="4494663"/>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62" name="Rectangle 61" descr="Granite"/>
            <p:cNvSpPr>
              <a:spLocks noChangeArrowheads="1"/>
            </p:cNvSpPr>
            <p:nvPr/>
          </p:nvSpPr>
          <p:spPr bwMode="auto">
            <a:xfrm>
              <a:off x="5345573" y="1989929"/>
              <a:ext cx="200467" cy="1533348"/>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63" name="Line 921"/>
            <p:cNvSpPr>
              <a:spLocks noChangeShapeType="1"/>
            </p:cNvSpPr>
            <p:nvPr/>
          </p:nvSpPr>
          <p:spPr bwMode="auto">
            <a:xfrm flipH="1">
              <a:off x="4140389" y="1961376"/>
              <a:ext cx="0" cy="1533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Rectangle 63" descr="Granite"/>
            <p:cNvSpPr>
              <a:spLocks noChangeArrowheads="1"/>
            </p:cNvSpPr>
            <p:nvPr/>
          </p:nvSpPr>
          <p:spPr bwMode="auto">
            <a:xfrm>
              <a:off x="3917360" y="1967414"/>
              <a:ext cx="200467" cy="1539440"/>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65" name="TextBox 64"/>
            <p:cNvSpPr txBox="1"/>
            <p:nvPr/>
          </p:nvSpPr>
          <p:spPr>
            <a:xfrm>
              <a:off x="2247539" y="2692661"/>
              <a:ext cx="1889697" cy="287360"/>
            </a:xfrm>
            <a:prstGeom prst="rect">
              <a:avLst/>
            </a:prstGeom>
            <a:noFill/>
          </p:spPr>
          <p:txBody>
            <a:bodyPr wrap="square" rtlCol="0">
              <a:spAutoFit/>
            </a:bodyPr>
            <a:lstStyle/>
            <a:p>
              <a:r>
                <a:rPr lang="en-US" sz="1000" b="1" dirty="0" smtClean="0">
                  <a:latin typeface="+mn-lt"/>
                </a:rPr>
                <a:t>BASE OF THE USDW</a:t>
              </a:r>
              <a:endParaRPr lang="en-US" sz="1000" b="1" dirty="0">
                <a:latin typeface="+mn-lt"/>
              </a:endParaRPr>
            </a:p>
          </p:txBody>
        </p:sp>
        <p:sp>
          <p:nvSpPr>
            <p:cNvPr id="66" name="Line 59"/>
            <p:cNvSpPr>
              <a:spLocks noChangeShapeType="1"/>
            </p:cNvSpPr>
            <p:nvPr/>
          </p:nvSpPr>
          <p:spPr bwMode="auto">
            <a:xfrm flipV="1">
              <a:off x="2318035" y="4177470"/>
              <a:ext cx="4564618" cy="17748"/>
            </a:xfrm>
            <a:prstGeom prst="line">
              <a:avLst/>
            </a:prstGeom>
            <a:ln w="19050">
              <a:headEnd/>
              <a:tailEnd/>
            </a:ln>
          </p:spPr>
          <p:style>
            <a:lnRef idx="3">
              <a:schemeClr val="dk1"/>
            </a:lnRef>
            <a:fillRef idx="0">
              <a:schemeClr val="dk1"/>
            </a:fillRef>
            <a:effectRef idx="2">
              <a:schemeClr val="dk1"/>
            </a:effectRef>
            <a:fontRef idx="minor">
              <a:schemeClr val="tx1"/>
            </a:fontRef>
          </p:style>
          <p:txBody>
            <a:bodyPr/>
            <a:lstStyle/>
            <a:p>
              <a:endParaRPr lang="en-US"/>
            </a:p>
          </p:txBody>
        </p:sp>
        <p:sp>
          <p:nvSpPr>
            <p:cNvPr id="67" name="Line 59"/>
            <p:cNvSpPr>
              <a:spLocks noChangeShapeType="1"/>
            </p:cNvSpPr>
            <p:nvPr/>
          </p:nvSpPr>
          <p:spPr bwMode="auto">
            <a:xfrm>
              <a:off x="2318034" y="5268308"/>
              <a:ext cx="4564618" cy="32958"/>
            </a:xfrm>
            <a:prstGeom prst="line">
              <a:avLst/>
            </a:prstGeom>
            <a:ln w="19050">
              <a:headEnd/>
              <a:tailEn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70" name="Line Callout 2 69"/>
            <p:cNvSpPr/>
            <p:nvPr/>
          </p:nvSpPr>
          <p:spPr>
            <a:xfrm>
              <a:off x="2352035" y="4549268"/>
              <a:ext cx="1274722" cy="414029"/>
            </a:xfrm>
            <a:prstGeom prst="borderCallout2">
              <a:avLst>
                <a:gd name="adj1" fmla="val 36522"/>
                <a:gd name="adj2" fmla="val 100771"/>
                <a:gd name="adj3" fmla="val 36637"/>
                <a:gd name="adj4" fmla="val 124932"/>
                <a:gd name="adj5" fmla="val 96350"/>
                <a:gd name="adj6" fmla="val 148503"/>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875" b="1" dirty="0" smtClean="0"/>
                <a:t>INJECTION PERFORATIONS</a:t>
              </a:r>
              <a:endParaRPr lang="en-US" sz="875" b="1" dirty="0"/>
            </a:p>
          </p:txBody>
        </p:sp>
        <p:sp>
          <p:nvSpPr>
            <p:cNvPr id="93" name="Line Callout 2 92"/>
            <p:cNvSpPr/>
            <p:nvPr/>
          </p:nvSpPr>
          <p:spPr>
            <a:xfrm>
              <a:off x="2691705" y="2048089"/>
              <a:ext cx="901050" cy="414029"/>
            </a:xfrm>
            <a:prstGeom prst="borderCallout2">
              <a:avLst>
                <a:gd name="adj1" fmla="val 36522"/>
                <a:gd name="adj2" fmla="val 100771"/>
                <a:gd name="adj3" fmla="val 36637"/>
                <a:gd name="adj4" fmla="val 120600"/>
                <a:gd name="adj5" fmla="val 108597"/>
                <a:gd name="adj6" fmla="val 158999"/>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smtClean="0"/>
                <a:t>SURFACE </a:t>
              </a:r>
              <a:br>
                <a:rPr lang="en-US" sz="900" b="1" dirty="0" smtClean="0"/>
              </a:br>
              <a:r>
                <a:rPr lang="en-US" sz="900" b="1" dirty="0" smtClean="0"/>
                <a:t>CASING</a:t>
              </a:r>
              <a:endParaRPr lang="en-US" sz="900" b="1" dirty="0"/>
            </a:p>
          </p:txBody>
        </p:sp>
        <p:sp>
          <p:nvSpPr>
            <p:cNvPr id="109" name="Line Callout 2 108"/>
            <p:cNvSpPr/>
            <p:nvPr/>
          </p:nvSpPr>
          <p:spPr>
            <a:xfrm>
              <a:off x="2691707" y="5923920"/>
              <a:ext cx="979260" cy="377160"/>
            </a:xfrm>
            <a:prstGeom prst="borderCallout2">
              <a:avLst>
                <a:gd name="adj1" fmla="val 36522"/>
                <a:gd name="adj2" fmla="val 100771"/>
                <a:gd name="adj3" fmla="val 36637"/>
                <a:gd name="adj4" fmla="val 129383"/>
                <a:gd name="adj5" fmla="val 81532"/>
                <a:gd name="adj6" fmla="val 16999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endParaRPr lang="en-US" sz="880" b="1" dirty="0" smtClean="0"/>
            </a:p>
            <a:p>
              <a:pPr algn="ctr"/>
              <a:r>
                <a:rPr lang="en-US" sz="880" b="1" dirty="0" smtClean="0"/>
                <a:t>INJECTION CASING </a:t>
              </a:r>
              <a:r>
                <a:rPr lang="en-US" sz="850" b="1" dirty="0" smtClean="0"/>
                <a:t/>
              </a:r>
              <a:br>
                <a:rPr lang="en-US" sz="850" b="1" dirty="0" smtClean="0"/>
              </a:br>
              <a:endParaRPr lang="en-US" sz="800" dirty="0"/>
            </a:p>
          </p:txBody>
        </p:sp>
        <p:sp>
          <p:nvSpPr>
            <p:cNvPr id="110" name="Line 60"/>
            <p:cNvSpPr>
              <a:spLocks noChangeShapeType="1"/>
            </p:cNvSpPr>
            <p:nvPr/>
          </p:nvSpPr>
          <p:spPr bwMode="auto">
            <a:xfrm flipV="1">
              <a:off x="2318036" y="3014911"/>
              <a:ext cx="4564618" cy="7658"/>
            </a:xfrm>
            <a:prstGeom prst="line">
              <a:avLst/>
            </a:prstGeom>
            <a:ln w="41275">
              <a:prstDash val="sysDash"/>
              <a:headEnd/>
              <a:tailEnd/>
            </a:ln>
          </p:spPr>
          <p:style>
            <a:lnRef idx="1">
              <a:schemeClr val="accent3"/>
            </a:lnRef>
            <a:fillRef idx="0">
              <a:schemeClr val="accent3"/>
            </a:fillRef>
            <a:effectRef idx="0">
              <a:schemeClr val="accent3"/>
            </a:effectRef>
            <a:fontRef idx="minor">
              <a:schemeClr val="tx1"/>
            </a:fontRef>
          </p:style>
          <p:txBody>
            <a:bodyPr/>
            <a:lstStyle/>
            <a:p>
              <a:endParaRPr lang="en-US"/>
            </a:p>
          </p:txBody>
        </p:sp>
        <p:grpSp>
          <p:nvGrpSpPr>
            <p:cNvPr id="111" name="Group 110"/>
            <p:cNvGrpSpPr>
              <a:grpSpLocks/>
            </p:cNvGrpSpPr>
            <p:nvPr/>
          </p:nvGrpSpPr>
          <p:grpSpPr bwMode="auto">
            <a:xfrm>
              <a:off x="4258654" y="4937847"/>
              <a:ext cx="152332" cy="151165"/>
              <a:chOff x="0" y="0"/>
              <a:chExt cx="18" cy="14"/>
            </a:xfrm>
          </p:grpSpPr>
          <p:sp>
            <p:nvSpPr>
              <p:cNvPr id="122" name="Rectangle 121"/>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3" name="Rectangle 122"/>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4" name="Rectangle 123"/>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12" name="Group 111"/>
            <p:cNvGrpSpPr>
              <a:grpSpLocks/>
            </p:cNvGrpSpPr>
            <p:nvPr/>
          </p:nvGrpSpPr>
          <p:grpSpPr bwMode="auto">
            <a:xfrm>
              <a:off x="5062829" y="4937847"/>
              <a:ext cx="152332" cy="151165"/>
              <a:chOff x="0" y="0"/>
              <a:chExt cx="18" cy="14"/>
            </a:xfrm>
          </p:grpSpPr>
          <p:sp>
            <p:nvSpPr>
              <p:cNvPr id="119" name="Rectangle 118"/>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0" name="Rectangle 119"/>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21" name="Rectangle 120"/>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13" name="Group 112"/>
            <p:cNvGrpSpPr/>
            <p:nvPr/>
          </p:nvGrpSpPr>
          <p:grpSpPr>
            <a:xfrm>
              <a:off x="5377919" y="4997753"/>
              <a:ext cx="1261413" cy="287837"/>
              <a:chOff x="7494688" y="4625554"/>
              <a:chExt cx="1382612" cy="253916"/>
            </a:xfrm>
          </p:grpSpPr>
          <p:sp>
            <p:nvSpPr>
              <p:cNvPr id="117" name="TextBox 116"/>
              <p:cNvSpPr txBox="1"/>
              <p:nvPr/>
            </p:nvSpPr>
            <p:spPr>
              <a:xfrm>
                <a:off x="7494688" y="4625554"/>
                <a:ext cx="1256757"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sz="850" dirty="0"/>
                  <a:t>BOTTOM OF ZONE</a:t>
                </a:r>
              </a:p>
            </p:txBody>
          </p:sp>
          <p:cxnSp>
            <p:nvCxnSpPr>
              <p:cNvPr id="118" name="Elbow Connector 117"/>
              <p:cNvCxnSpPr>
                <a:stCxn id="117" idx="3"/>
              </p:cNvCxnSpPr>
              <p:nvPr/>
            </p:nvCxnSpPr>
            <p:spPr>
              <a:xfrm>
                <a:off x="8751445" y="4752512"/>
                <a:ext cx="125855" cy="126958"/>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grpSp>
        <p:grpSp>
          <p:nvGrpSpPr>
            <p:cNvPr id="114" name="Group 113"/>
            <p:cNvGrpSpPr/>
            <p:nvPr/>
          </p:nvGrpSpPr>
          <p:grpSpPr>
            <a:xfrm>
              <a:off x="5377919" y="4177470"/>
              <a:ext cx="1018091" cy="309505"/>
              <a:chOff x="7494688" y="3901939"/>
              <a:chExt cx="1115912" cy="273031"/>
            </a:xfrm>
          </p:grpSpPr>
          <p:sp>
            <p:nvSpPr>
              <p:cNvPr id="115" name="TextBox 114"/>
              <p:cNvSpPr txBox="1"/>
              <p:nvPr/>
            </p:nvSpPr>
            <p:spPr>
              <a:xfrm>
                <a:off x="7494688" y="3921054"/>
                <a:ext cx="999582"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sz="850" dirty="0"/>
                  <a:t>TOP OF ZONE</a:t>
                </a:r>
              </a:p>
            </p:txBody>
          </p:sp>
          <p:cxnSp>
            <p:nvCxnSpPr>
              <p:cNvPr id="116" name="Elbow Connector 115"/>
              <p:cNvCxnSpPr>
                <a:stCxn id="115" idx="3"/>
              </p:cNvCxnSpPr>
              <p:nvPr/>
            </p:nvCxnSpPr>
            <p:spPr>
              <a:xfrm flipV="1">
                <a:off x="8494270" y="3901939"/>
                <a:ext cx="116330" cy="146073"/>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grpSp>
      </p:grpSp>
      <p:sp>
        <p:nvSpPr>
          <p:cNvPr id="68" name="Rectangle 67"/>
          <p:cNvSpPr/>
          <p:nvPr/>
        </p:nvSpPr>
        <p:spPr>
          <a:xfrm>
            <a:off x="4827171" y="5301143"/>
            <a:ext cx="4276796" cy="1477328"/>
          </a:xfrm>
          <a:prstGeom prst="rect">
            <a:avLst/>
          </a:prstGeom>
        </p:spPr>
        <p:txBody>
          <a:bodyPr wrap="square">
            <a:spAutoFit/>
          </a:bodyPr>
          <a:lstStyle/>
          <a:p>
            <a:pPr algn="just"/>
            <a:r>
              <a:rPr lang="en-US" b="1" dirty="0" smtClean="0">
                <a:latin typeface="Arial Narrow" pitchFamily="34" charset="0"/>
              </a:rPr>
              <a:t>*Remember:  </a:t>
            </a:r>
            <a:r>
              <a:rPr lang="en-US" dirty="0" smtClean="0">
                <a:latin typeface="Arial Narrow" pitchFamily="34" charset="0"/>
              </a:rPr>
              <a:t>The </a:t>
            </a:r>
            <a:r>
              <a:rPr lang="en-US" dirty="0">
                <a:latin typeface="Arial Narrow" pitchFamily="34" charset="0"/>
              </a:rPr>
              <a:t>base of the USDW is typically established at the base of the sand unit that contains the lowermost USDW. Clay or shale intervals with resistivities higher than those listed above are not considered USDW.</a:t>
            </a:r>
          </a:p>
        </p:txBody>
      </p:sp>
    </p:spTree>
    <p:extLst>
      <p:ext uri="{BB962C8B-B14F-4D97-AF65-F5344CB8AC3E}">
        <p14:creationId xmlns:p14="http://schemas.microsoft.com/office/powerpoint/2010/main" val="29481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868" y="606057"/>
            <a:ext cx="7068265" cy="602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71872" y="4330095"/>
            <a:ext cx="1297173"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USDW at</a:t>
            </a:r>
          </a:p>
          <a:p>
            <a:r>
              <a:rPr lang="en-US" sz="1600" dirty="0" smtClean="0">
                <a:solidFill>
                  <a:srgbClr val="FF0000"/>
                </a:solidFill>
              </a:rPr>
              <a:t>515 FEET</a:t>
            </a:r>
            <a:endParaRPr lang="en-US" sz="1600" dirty="0">
              <a:solidFill>
                <a:srgbClr val="FF0000"/>
              </a:solidFill>
            </a:endParaRPr>
          </a:p>
        </p:txBody>
      </p:sp>
      <p:sp>
        <p:nvSpPr>
          <p:cNvPr id="21" name="Rectangle 20"/>
          <p:cNvSpPr/>
          <p:nvPr/>
        </p:nvSpPr>
        <p:spPr>
          <a:xfrm>
            <a:off x="0" y="58956"/>
            <a:ext cx="9144000" cy="461665"/>
          </a:xfrm>
          <a:prstGeom prst="rect">
            <a:avLst/>
          </a:prstGeom>
        </p:spPr>
        <p:txBody>
          <a:bodyPr wrap="square">
            <a:spAutoFit/>
          </a:bodyPr>
          <a:lstStyle/>
          <a:p>
            <a:pPr algn="ctr"/>
            <a:r>
              <a:rPr lang="en-US" sz="2400" dirty="0" smtClean="0">
                <a:latin typeface="Arial Narrow" pitchFamily="34" charset="0"/>
              </a:rPr>
              <a:t>Exercises in Determining USDW on Electric Logs – </a:t>
            </a:r>
            <a:r>
              <a:rPr lang="en-US" sz="2400" b="1" dirty="0" smtClean="0">
                <a:latin typeface="Arial Narrow" pitchFamily="34" charset="0"/>
              </a:rPr>
              <a:t>Example #1</a:t>
            </a:r>
            <a:endParaRPr lang="en-US" b="1" dirty="0">
              <a:latin typeface="Arial Narrow" pitchFamily="34" charset="0"/>
            </a:endParaRPr>
          </a:p>
        </p:txBody>
      </p:sp>
      <p:sp>
        <p:nvSpPr>
          <p:cNvPr id="11" name="TextBox 10"/>
          <p:cNvSpPr txBox="1"/>
          <p:nvPr/>
        </p:nvSpPr>
        <p:spPr>
          <a:xfrm>
            <a:off x="6029778" y="1707727"/>
            <a:ext cx="2275368" cy="92333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Less than 1,000 feet, ≥ 3 ohms is USDW</a:t>
            </a:r>
            <a:endParaRPr lang="en-US" dirty="0">
              <a:solidFill>
                <a:srgbClr val="FF0000"/>
              </a:solidFill>
            </a:endParaRPr>
          </a:p>
        </p:txBody>
      </p:sp>
      <p:cxnSp>
        <p:nvCxnSpPr>
          <p:cNvPr id="12" name="Straight Arrow Connector 11"/>
          <p:cNvCxnSpPr>
            <a:stCxn id="11" idx="1"/>
          </p:cNvCxnSpPr>
          <p:nvPr/>
        </p:nvCxnSpPr>
        <p:spPr>
          <a:xfrm flipH="1">
            <a:off x="4563374" y="2169392"/>
            <a:ext cx="1466404" cy="17138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910084" y="2982036"/>
            <a:ext cx="0" cy="68239"/>
          </a:xfrm>
          <a:custGeom>
            <a:avLst/>
            <a:gdLst>
              <a:gd name="connsiteX0" fmla="*/ 0 w 0"/>
              <a:gd name="connsiteY0" fmla="*/ 68239 h 68239"/>
              <a:gd name="connsiteX1" fmla="*/ 0 w 0"/>
              <a:gd name="connsiteY1" fmla="*/ 0 h 68239"/>
            </a:gdLst>
            <a:ahLst/>
            <a:cxnLst>
              <a:cxn ang="0">
                <a:pos x="connsiteX0" y="connsiteY0"/>
              </a:cxn>
              <a:cxn ang="0">
                <a:pos x="connsiteX1" y="connsiteY1"/>
              </a:cxn>
            </a:cxnLst>
            <a:rect l="l" t="t" r="r" b="b"/>
            <a:pathLst>
              <a:path h="68239">
                <a:moveTo>
                  <a:pt x="0" y="6823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916392" y="2631057"/>
            <a:ext cx="1000665" cy="3994030"/>
          </a:xfrm>
          <a:custGeom>
            <a:avLst/>
            <a:gdLst>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76046 w 1000665"/>
              <a:gd name="connsiteY17" fmla="*/ 3295290 h 3994030"/>
              <a:gd name="connsiteX18" fmla="*/ 310551 w 1000665"/>
              <a:gd name="connsiteY18" fmla="*/ 3243532 h 3994030"/>
              <a:gd name="connsiteX19" fmla="*/ 327804 w 1000665"/>
              <a:gd name="connsiteY19" fmla="*/ 3165894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01925 w 1000665"/>
              <a:gd name="connsiteY23" fmla="*/ 2889849 h 3994030"/>
              <a:gd name="connsiteX24" fmla="*/ 301925 w 1000665"/>
              <a:gd name="connsiteY24" fmla="*/ 2889849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379563 w 1000665"/>
              <a:gd name="connsiteY33" fmla="*/ 2432649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76046 w 1000665"/>
              <a:gd name="connsiteY17" fmla="*/ 3295290 h 3994030"/>
              <a:gd name="connsiteX18" fmla="*/ 310551 w 1000665"/>
              <a:gd name="connsiteY18" fmla="*/ 3243532 h 3994030"/>
              <a:gd name="connsiteX19" fmla="*/ 327804 w 1000665"/>
              <a:gd name="connsiteY19" fmla="*/ 3165894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01925 w 1000665"/>
              <a:gd name="connsiteY23" fmla="*/ 2889849 h 3994030"/>
              <a:gd name="connsiteX24" fmla="*/ 301925 w 1000665"/>
              <a:gd name="connsiteY24" fmla="*/ 2889849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76046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01925 w 1000665"/>
              <a:gd name="connsiteY23" fmla="*/ 2889849 h 3994030"/>
              <a:gd name="connsiteX24" fmla="*/ 301925 w 1000665"/>
              <a:gd name="connsiteY24" fmla="*/ 2889849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96517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01925 w 1000665"/>
              <a:gd name="connsiteY23" fmla="*/ 2889849 h 3994030"/>
              <a:gd name="connsiteX24" fmla="*/ 301925 w 1000665"/>
              <a:gd name="connsiteY24" fmla="*/ 2889849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96517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01925 w 1000665"/>
              <a:gd name="connsiteY23" fmla="*/ 2889849 h 3994030"/>
              <a:gd name="connsiteX24" fmla="*/ 329221 w 1000665"/>
              <a:gd name="connsiteY24" fmla="*/ 2910321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96517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293299 w 1000665"/>
              <a:gd name="connsiteY22" fmla="*/ 2967486 h 3994030"/>
              <a:gd name="connsiteX23" fmla="*/ 322397 w 1000665"/>
              <a:gd name="connsiteY23" fmla="*/ 2951264 h 3994030"/>
              <a:gd name="connsiteX24" fmla="*/ 329221 w 1000665"/>
              <a:gd name="connsiteY24" fmla="*/ 2910321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96517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306947 w 1000665"/>
              <a:gd name="connsiteY22" fmla="*/ 2960662 h 3994030"/>
              <a:gd name="connsiteX23" fmla="*/ 322397 w 1000665"/>
              <a:gd name="connsiteY23" fmla="*/ 2951264 h 3994030"/>
              <a:gd name="connsiteX24" fmla="*/ 329221 w 1000665"/>
              <a:gd name="connsiteY24" fmla="*/ 2910321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 name="connsiteX0" fmla="*/ 0 w 1000665"/>
              <a:gd name="connsiteY0" fmla="*/ 0 h 3994030"/>
              <a:gd name="connsiteX1" fmla="*/ 25880 w 1000665"/>
              <a:gd name="connsiteY1" fmla="*/ 3976777 h 3994030"/>
              <a:gd name="connsiteX2" fmla="*/ 353683 w 1000665"/>
              <a:gd name="connsiteY2" fmla="*/ 3994030 h 3994030"/>
              <a:gd name="connsiteX3" fmla="*/ 293299 w 1000665"/>
              <a:gd name="connsiteY3" fmla="*/ 3950898 h 3994030"/>
              <a:gd name="connsiteX4" fmla="*/ 293299 w 1000665"/>
              <a:gd name="connsiteY4" fmla="*/ 3950898 h 3994030"/>
              <a:gd name="connsiteX5" fmla="*/ 345057 w 1000665"/>
              <a:gd name="connsiteY5" fmla="*/ 3864634 h 3994030"/>
              <a:gd name="connsiteX6" fmla="*/ 353683 w 1000665"/>
              <a:gd name="connsiteY6" fmla="*/ 3821501 h 3994030"/>
              <a:gd name="connsiteX7" fmla="*/ 396816 w 1000665"/>
              <a:gd name="connsiteY7" fmla="*/ 3795622 h 3994030"/>
              <a:gd name="connsiteX8" fmla="*/ 362310 w 1000665"/>
              <a:gd name="connsiteY8" fmla="*/ 3761117 h 3994030"/>
              <a:gd name="connsiteX9" fmla="*/ 327804 w 1000665"/>
              <a:gd name="connsiteY9" fmla="*/ 3683479 h 3994030"/>
              <a:gd name="connsiteX10" fmla="*/ 301925 w 1000665"/>
              <a:gd name="connsiteY10" fmla="*/ 3648973 h 3994030"/>
              <a:gd name="connsiteX11" fmla="*/ 327804 w 1000665"/>
              <a:gd name="connsiteY11" fmla="*/ 3605841 h 3994030"/>
              <a:gd name="connsiteX12" fmla="*/ 336431 w 1000665"/>
              <a:gd name="connsiteY12" fmla="*/ 3562709 h 3994030"/>
              <a:gd name="connsiteX13" fmla="*/ 345057 w 1000665"/>
              <a:gd name="connsiteY13" fmla="*/ 3510951 h 3994030"/>
              <a:gd name="connsiteX14" fmla="*/ 336431 w 1000665"/>
              <a:gd name="connsiteY14" fmla="*/ 3441939 h 3994030"/>
              <a:gd name="connsiteX15" fmla="*/ 310551 w 1000665"/>
              <a:gd name="connsiteY15" fmla="*/ 3398807 h 3994030"/>
              <a:gd name="connsiteX16" fmla="*/ 267419 w 1000665"/>
              <a:gd name="connsiteY16" fmla="*/ 3347049 h 3994030"/>
              <a:gd name="connsiteX17" fmla="*/ 296517 w 1000665"/>
              <a:gd name="connsiteY17" fmla="*/ 3295290 h 3994030"/>
              <a:gd name="connsiteX18" fmla="*/ 310551 w 1000665"/>
              <a:gd name="connsiteY18" fmla="*/ 3243532 h 3994030"/>
              <a:gd name="connsiteX19" fmla="*/ 327804 w 1000665"/>
              <a:gd name="connsiteY19" fmla="*/ 3186365 h 3994030"/>
              <a:gd name="connsiteX20" fmla="*/ 379563 w 1000665"/>
              <a:gd name="connsiteY20" fmla="*/ 3096883 h 3994030"/>
              <a:gd name="connsiteX21" fmla="*/ 345057 w 1000665"/>
              <a:gd name="connsiteY21" fmla="*/ 3036498 h 3994030"/>
              <a:gd name="connsiteX22" fmla="*/ 306947 w 1000665"/>
              <a:gd name="connsiteY22" fmla="*/ 2960662 h 3994030"/>
              <a:gd name="connsiteX23" fmla="*/ 322397 w 1000665"/>
              <a:gd name="connsiteY23" fmla="*/ 2951264 h 3994030"/>
              <a:gd name="connsiteX24" fmla="*/ 329221 w 1000665"/>
              <a:gd name="connsiteY24" fmla="*/ 2910321 h 3994030"/>
              <a:gd name="connsiteX25" fmla="*/ 414068 w 1000665"/>
              <a:gd name="connsiteY25" fmla="*/ 2863969 h 3994030"/>
              <a:gd name="connsiteX26" fmla="*/ 388189 w 1000665"/>
              <a:gd name="connsiteY26" fmla="*/ 2803585 h 3994030"/>
              <a:gd name="connsiteX27" fmla="*/ 345057 w 1000665"/>
              <a:gd name="connsiteY27" fmla="*/ 2751826 h 3994030"/>
              <a:gd name="connsiteX28" fmla="*/ 319178 w 1000665"/>
              <a:gd name="connsiteY28" fmla="*/ 2700068 h 3994030"/>
              <a:gd name="connsiteX29" fmla="*/ 379563 w 1000665"/>
              <a:gd name="connsiteY29" fmla="*/ 2665562 h 3994030"/>
              <a:gd name="connsiteX30" fmla="*/ 379563 w 1000665"/>
              <a:gd name="connsiteY30" fmla="*/ 2665562 h 3994030"/>
              <a:gd name="connsiteX31" fmla="*/ 345057 w 1000665"/>
              <a:gd name="connsiteY31" fmla="*/ 2596551 h 3994030"/>
              <a:gd name="connsiteX32" fmla="*/ 362310 w 1000665"/>
              <a:gd name="connsiteY32" fmla="*/ 2544792 h 3994030"/>
              <a:gd name="connsiteX33" fmla="*/ 406859 w 1000665"/>
              <a:gd name="connsiteY33" fmla="*/ 2459945 h 3994030"/>
              <a:gd name="connsiteX34" fmla="*/ 379563 w 1000665"/>
              <a:gd name="connsiteY34" fmla="*/ 2389517 h 3994030"/>
              <a:gd name="connsiteX35" fmla="*/ 345057 w 1000665"/>
              <a:gd name="connsiteY35" fmla="*/ 2337758 h 3994030"/>
              <a:gd name="connsiteX36" fmla="*/ 362310 w 1000665"/>
              <a:gd name="connsiteY36" fmla="*/ 2277373 h 3994030"/>
              <a:gd name="connsiteX37" fmla="*/ 474453 w 1000665"/>
              <a:gd name="connsiteY37" fmla="*/ 2268747 h 3994030"/>
              <a:gd name="connsiteX38" fmla="*/ 664234 w 1000665"/>
              <a:gd name="connsiteY38" fmla="*/ 2242868 h 3994030"/>
              <a:gd name="connsiteX39" fmla="*/ 845389 w 1000665"/>
              <a:gd name="connsiteY39" fmla="*/ 2225615 h 3994030"/>
              <a:gd name="connsiteX40" fmla="*/ 690114 w 1000665"/>
              <a:gd name="connsiteY40" fmla="*/ 2191109 h 3994030"/>
              <a:gd name="connsiteX41" fmla="*/ 595223 w 1000665"/>
              <a:gd name="connsiteY41" fmla="*/ 2191109 h 3994030"/>
              <a:gd name="connsiteX42" fmla="*/ 586597 w 1000665"/>
              <a:gd name="connsiteY42" fmla="*/ 2130724 h 3994030"/>
              <a:gd name="connsiteX43" fmla="*/ 707366 w 1000665"/>
              <a:gd name="connsiteY43" fmla="*/ 2130724 h 3994030"/>
              <a:gd name="connsiteX44" fmla="*/ 759125 w 1000665"/>
              <a:gd name="connsiteY44" fmla="*/ 2104845 h 3994030"/>
              <a:gd name="connsiteX45" fmla="*/ 655608 w 1000665"/>
              <a:gd name="connsiteY45" fmla="*/ 2087592 h 3994030"/>
              <a:gd name="connsiteX46" fmla="*/ 543465 w 1000665"/>
              <a:gd name="connsiteY46" fmla="*/ 2087592 h 3994030"/>
              <a:gd name="connsiteX47" fmla="*/ 448574 w 1000665"/>
              <a:gd name="connsiteY47" fmla="*/ 2070339 h 3994030"/>
              <a:gd name="connsiteX48" fmla="*/ 379563 w 1000665"/>
              <a:gd name="connsiteY48" fmla="*/ 2035834 h 3994030"/>
              <a:gd name="connsiteX49" fmla="*/ 345057 w 1000665"/>
              <a:gd name="connsiteY49" fmla="*/ 1992701 h 3994030"/>
              <a:gd name="connsiteX50" fmla="*/ 327804 w 1000665"/>
              <a:gd name="connsiteY50" fmla="*/ 1897811 h 3994030"/>
              <a:gd name="connsiteX51" fmla="*/ 327804 w 1000665"/>
              <a:gd name="connsiteY51" fmla="*/ 1837426 h 3994030"/>
              <a:gd name="connsiteX52" fmla="*/ 353683 w 1000665"/>
              <a:gd name="connsiteY52" fmla="*/ 1785668 h 3994030"/>
              <a:gd name="connsiteX53" fmla="*/ 422695 w 1000665"/>
              <a:gd name="connsiteY53" fmla="*/ 1751162 h 3994030"/>
              <a:gd name="connsiteX54" fmla="*/ 534838 w 1000665"/>
              <a:gd name="connsiteY54" fmla="*/ 1733909 h 3994030"/>
              <a:gd name="connsiteX55" fmla="*/ 629729 w 1000665"/>
              <a:gd name="connsiteY55" fmla="*/ 1725283 h 3994030"/>
              <a:gd name="connsiteX56" fmla="*/ 776378 w 1000665"/>
              <a:gd name="connsiteY56" fmla="*/ 1716656 h 3994030"/>
              <a:gd name="connsiteX57" fmla="*/ 957533 w 1000665"/>
              <a:gd name="connsiteY57" fmla="*/ 1690777 h 3994030"/>
              <a:gd name="connsiteX58" fmla="*/ 1000665 w 1000665"/>
              <a:gd name="connsiteY58" fmla="*/ 1690777 h 3994030"/>
              <a:gd name="connsiteX59" fmla="*/ 923027 w 1000665"/>
              <a:gd name="connsiteY59" fmla="*/ 1664898 h 3994030"/>
              <a:gd name="connsiteX60" fmla="*/ 802257 w 1000665"/>
              <a:gd name="connsiteY60" fmla="*/ 1656271 h 3994030"/>
              <a:gd name="connsiteX61" fmla="*/ 715993 w 1000665"/>
              <a:gd name="connsiteY61" fmla="*/ 1630392 h 3994030"/>
              <a:gd name="connsiteX62" fmla="*/ 698740 w 1000665"/>
              <a:gd name="connsiteY62" fmla="*/ 1604513 h 3994030"/>
              <a:gd name="connsiteX63" fmla="*/ 715993 w 1000665"/>
              <a:gd name="connsiteY63" fmla="*/ 1570007 h 3994030"/>
              <a:gd name="connsiteX64" fmla="*/ 724619 w 1000665"/>
              <a:gd name="connsiteY64" fmla="*/ 1509622 h 3994030"/>
              <a:gd name="connsiteX65" fmla="*/ 767751 w 1000665"/>
              <a:gd name="connsiteY65" fmla="*/ 1457864 h 3994030"/>
              <a:gd name="connsiteX66" fmla="*/ 698740 w 1000665"/>
              <a:gd name="connsiteY66" fmla="*/ 1457864 h 3994030"/>
              <a:gd name="connsiteX67" fmla="*/ 603850 w 1000665"/>
              <a:gd name="connsiteY67" fmla="*/ 1457864 h 3994030"/>
              <a:gd name="connsiteX68" fmla="*/ 508959 w 1000665"/>
              <a:gd name="connsiteY68" fmla="*/ 1449237 h 3994030"/>
              <a:gd name="connsiteX69" fmla="*/ 431321 w 1000665"/>
              <a:gd name="connsiteY69" fmla="*/ 1440611 h 3994030"/>
              <a:gd name="connsiteX70" fmla="*/ 405442 w 1000665"/>
              <a:gd name="connsiteY70" fmla="*/ 1431985 h 3994030"/>
              <a:gd name="connsiteX71" fmla="*/ 439948 w 1000665"/>
              <a:gd name="connsiteY71" fmla="*/ 1388852 h 3994030"/>
              <a:gd name="connsiteX72" fmla="*/ 405442 w 1000665"/>
              <a:gd name="connsiteY72" fmla="*/ 1362973 h 3994030"/>
              <a:gd name="connsiteX73" fmla="*/ 431321 w 1000665"/>
              <a:gd name="connsiteY73" fmla="*/ 1276709 h 3994030"/>
              <a:gd name="connsiteX74" fmla="*/ 414068 w 1000665"/>
              <a:gd name="connsiteY74" fmla="*/ 1233577 h 3994030"/>
              <a:gd name="connsiteX75" fmla="*/ 379563 w 1000665"/>
              <a:gd name="connsiteY75" fmla="*/ 1199071 h 3994030"/>
              <a:gd name="connsiteX76" fmla="*/ 345057 w 1000665"/>
              <a:gd name="connsiteY76" fmla="*/ 1147313 h 3994030"/>
              <a:gd name="connsiteX77" fmla="*/ 362310 w 1000665"/>
              <a:gd name="connsiteY77" fmla="*/ 1104181 h 3994030"/>
              <a:gd name="connsiteX78" fmla="*/ 448574 w 1000665"/>
              <a:gd name="connsiteY78" fmla="*/ 1009290 h 3994030"/>
              <a:gd name="connsiteX79" fmla="*/ 517585 w 1000665"/>
              <a:gd name="connsiteY79" fmla="*/ 1000664 h 3994030"/>
              <a:gd name="connsiteX80" fmla="*/ 655608 w 1000665"/>
              <a:gd name="connsiteY80" fmla="*/ 974785 h 3994030"/>
              <a:gd name="connsiteX81" fmla="*/ 759125 w 1000665"/>
              <a:gd name="connsiteY81" fmla="*/ 948905 h 3994030"/>
              <a:gd name="connsiteX82" fmla="*/ 646982 w 1000665"/>
              <a:gd name="connsiteY82" fmla="*/ 905773 h 3994030"/>
              <a:gd name="connsiteX83" fmla="*/ 543465 w 1000665"/>
              <a:gd name="connsiteY83" fmla="*/ 905773 h 3994030"/>
              <a:gd name="connsiteX84" fmla="*/ 448574 w 1000665"/>
              <a:gd name="connsiteY84" fmla="*/ 862641 h 3994030"/>
              <a:gd name="connsiteX85" fmla="*/ 448574 w 1000665"/>
              <a:gd name="connsiteY85" fmla="*/ 862641 h 3994030"/>
              <a:gd name="connsiteX86" fmla="*/ 431321 w 1000665"/>
              <a:gd name="connsiteY86" fmla="*/ 785003 h 3994030"/>
              <a:gd name="connsiteX87" fmla="*/ 379563 w 1000665"/>
              <a:gd name="connsiteY87" fmla="*/ 767751 h 3994030"/>
              <a:gd name="connsiteX88" fmla="*/ 422695 w 1000665"/>
              <a:gd name="connsiteY88" fmla="*/ 733245 h 3994030"/>
              <a:gd name="connsiteX89" fmla="*/ 508959 w 1000665"/>
              <a:gd name="connsiteY89" fmla="*/ 698739 h 3994030"/>
              <a:gd name="connsiteX90" fmla="*/ 577970 w 1000665"/>
              <a:gd name="connsiteY90" fmla="*/ 629728 h 3994030"/>
              <a:gd name="connsiteX91" fmla="*/ 543465 w 1000665"/>
              <a:gd name="connsiteY91" fmla="*/ 595222 h 3994030"/>
              <a:gd name="connsiteX92" fmla="*/ 552091 w 1000665"/>
              <a:gd name="connsiteY92" fmla="*/ 552090 h 3994030"/>
              <a:gd name="connsiteX93" fmla="*/ 500333 w 1000665"/>
              <a:gd name="connsiteY93" fmla="*/ 508958 h 3994030"/>
              <a:gd name="connsiteX94" fmla="*/ 681487 w 1000665"/>
              <a:gd name="connsiteY94" fmla="*/ 474452 h 3994030"/>
              <a:gd name="connsiteX95" fmla="*/ 612476 w 1000665"/>
              <a:gd name="connsiteY95" fmla="*/ 465826 h 3994030"/>
              <a:gd name="connsiteX96" fmla="*/ 526212 w 1000665"/>
              <a:gd name="connsiteY96" fmla="*/ 439947 h 3994030"/>
              <a:gd name="connsiteX97" fmla="*/ 595223 w 1000665"/>
              <a:gd name="connsiteY97" fmla="*/ 414068 h 3994030"/>
              <a:gd name="connsiteX98" fmla="*/ 612476 w 1000665"/>
              <a:gd name="connsiteY98" fmla="*/ 379562 h 3994030"/>
              <a:gd name="connsiteX99" fmla="*/ 500333 w 1000665"/>
              <a:gd name="connsiteY99" fmla="*/ 345056 h 3994030"/>
              <a:gd name="connsiteX100" fmla="*/ 284672 w 1000665"/>
              <a:gd name="connsiteY100" fmla="*/ 345056 h 3994030"/>
              <a:gd name="connsiteX101" fmla="*/ 129397 w 1000665"/>
              <a:gd name="connsiteY101" fmla="*/ 310551 h 3994030"/>
              <a:gd name="connsiteX102" fmla="*/ 17253 w 1000665"/>
              <a:gd name="connsiteY102" fmla="*/ 284671 h 3994030"/>
              <a:gd name="connsiteX103" fmla="*/ 34506 w 1000665"/>
              <a:gd name="connsiteY103" fmla="*/ 276045 h 3994030"/>
              <a:gd name="connsiteX104" fmla="*/ 86265 w 1000665"/>
              <a:gd name="connsiteY104" fmla="*/ 224286 h 3994030"/>
              <a:gd name="connsiteX105" fmla="*/ 215661 w 1000665"/>
              <a:gd name="connsiteY105" fmla="*/ 215660 h 3994030"/>
              <a:gd name="connsiteX106" fmla="*/ 293299 w 1000665"/>
              <a:gd name="connsiteY106" fmla="*/ 207034 h 3994030"/>
              <a:gd name="connsiteX107" fmla="*/ 224287 w 1000665"/>
              <a:gd name="connsiteY107" fmla="*/ 163901 h 3994030"/>
              <a:gd name="connsiteX108" fmla="*/ 181155 w 1000665"/>
              <a:gd name="connsiteY108" fmla="*/ 146649 h 3994030"/>
              <a:gd name="connsiteX109" fmla="*/ 198408 w 1000665"/>
              <a:gd name="connsiteY109" fmla="*/ 120769 h 3994030"/>
              <a:gd name="connsiteX110" fmla="*/ 267419 w 1000665"/>
              <a:gd name="connsiteY110" fmla="*/ 103517 h 3994030"/>
              <a:gd name="connsiteX111" fmla="*/ 362310 w 1000665"/>
              <a:gd name="connsiteY111" fmla="*/ 60385 h 3994030"/>
              <a:gd name="connsiteX112" fmla="*/ 362310 w 1000665"/>
              <a:gd name="connsiteY112" fmla="*/ 60385 h 3994030"/>
              <a:gd name="connsiteX113" fmla="*/ 207034 w 1000665"/>
              <a:gd name="connsiteY113" fmla="*/ 34505 h 3994030"/>
              <a:gd name="connsiteX114" fmla="*/ 0 w 1000665"/>
              <a:gd name="connsiteY114" fmla="*/ 0 h 39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00665" h="3994030">
                <a:moveTo>
                  <a:pt x="0" y="0"/>
                </a:moveTo>
                <a:lnTo>
                  <a:pt x="25880" y="3976777"/>
                </a:lnTo>
                <a:lnTo>
                  <a:pt x="353683" y="3994030"/>
                </a:lnTo>
                <a:lnTo>
                  <a:pt x="293299" y="3950898"/>
                </a:lnTo>
                <a:lnTo>
                  <a:pt x="293299" y="3950898"/>
                </a:lnTo>
                <a:lnTo>
                  <a:pt x="345057" y="3864634"/>
                </a:lnTo>
                <a:lnTo>
                  <a:pt x="353683" y="3821501"/>
                </a:lnTo>
                <a:lnTo>
                  <a:pt x="396816" y="3795622"/>
                </a:lnTo>
                <a:lnTo>
                  <a:pt x="362310" y="3761117"/>
                </a:lnTo>
                <a:lnTo>
                  <a:pt x="327804" y="3683479"/>
                </a:lnTo>
                <a:lnTo>
                  <a:pt x="301925" y="3648973"/>
                </a:lnTo>
                <a:lnTo>
                  <a:pt x="327804" y="3605841"/>
                </a:lnTo>
                <a:lnTo>
                  <a:pt x="336431" y="3562709"/>
                </a:lnTo>
                <a:lnTo>
                  <a:pt x="345057" y="3510951"/>
                </a:lnTo>
                <a:lnTo>
                  <a:pt x="336431" y="3441939"/>
                </a:lnTo>
                <a:lnTo>
                  <a:pt x="310551" y="3398807"/>
                </a:lnTo>
                <a:lnTo>
                  <a:pt x="267419" y="3347049"/>
                </a:lnTo>
                <a:lnTo>
                  <a:pt x="296517" y="3295290"/>
                </a:lnTo>
                <a:lnTo>
                  <a:pt x="310551" y="3243532"/>
                </a:lnTo>
                <a:lnTo>
                  <a:pt x="327804" y="3186365"/>
                </a:lnTo>
                <a:lnTo>
                  <a:pt x="379563" y="3096883"/>
                </a:lnTo>
                <a:lnTo>
                  <a:pt x="345057" y="3036498"/>
                </a:lnTo>
                <a:cubicBezTo>
                  <a:pt x="332354" y="3011219"/>
                  <a:pt x="340122" y="2985941"/>
                  <a:pt x="306947" y="2960662"/>
                </a:cubicBezTo>
                <a:cubicBezTo>
                  <a:pt x="309822" y="2934783"/>
                  <a:pt x="318685" y="2959654"/>
                  <a:pt x="322397" y="2951264"/>
                </a:cubicBezTo>
                <a:cubicBezTo>
                  <a:pt x="326109" y="2942874"/>
                  <a:pt x="313942" y="2924870"/>
                  <a:pt x="329221" y="2910321"/>
                </a:cubicBezTo>
                <a:cubicBezTo>
                  <a:pt x="344500" y="2895772"/>
                  <a:pt x="385786" y="2879420"/>
                  <a:pt x="414068" y="2863969"/>
                </a:cubicBezTo>
                <a:lnTo>
                  <a:pt x="388189" y="2803585"/>
                </a:lnTo>
                <a:lnTo>
                  <a:pt x="345057" y="2751826"/>
                </a:lnTo>
                <a:lnTo>
                  <a:pt x="319178" y="2700068"/>
                </a:lnTo>
                <a:lnTo>
                  <a:pt x="379563" y="2665562"/>
                </a:lnTo>
                <a:lnTo>
                  <a:pt x="379563" y="2665562"/>
                </a:lnTo>
                <a:lnTo>
                  <a:pt x="345057" y="2596551"/>
                </a:lnTo>
                <a:lnTo>
                  <a:pt x="362310" y="2544792"/>
                </a:lnTo>
                <a:lnTo>
                  <a:pt x="406859" y="2459945"/>
                </a:lnTo>
                <a:lnTo>
                  <a:pt x="379563" y="2389517"/>
                </a:lnTo>
                <a:lnTo>
                  <a:pt x="345057" y="2337758"/>
                </a:lnTo>
                <a:lnTo>
                  <a:pt x="362310" y="2277373"/>
                </a:lnTo>
                <a:lnTo>
                  <a:pt x="474453" y="2268747"/>
                </a:lnTo>
                <a:lnTo>
                  <a:pt x="664234" y="2242868"/>
                </a:lnTo>
                <a:lnTo>
                  <a:pt x="845389" y="2225615"/>
                </a:lnTo>
                <a:lnTo>
                  <a:pt x="690114" y="2191109"/>
                </a:lnTo>
                <a:lnTo>
                  <a:pt x="595223" y="2191109"/>
                </a:lnTo>
                <a:lnTo>
                  <a:pt x="586597" y="2130724"/>
                </a:lnTo>
                <a:lnTo>
                  <a:pt x="707366" y="2130724"/>
                </a:lnTo>
                <a:lnTo>
                  <a:pt x="759125" y="2104845"/>
                </a:lnTo>
                <a:lnTo>
                  <a:pt x="655608" y="2087592"/>
                </a:lnTo>
                <a:lnTo>
                  <a:pt x="543465" y="2087592"/>
                </a:lnTo>
                <a:lnTo>
                  <a:pt x="448574" y="2070339"/>
                </a:lnTo>
                <a:lnTo>
                  <a:pt x="379563" y="2035834"/>
                </a:lnTo>
                <a:lnTo>
                  <a:pt x="345057" y="1992701"/>
                </a:lnTo>
                <a:lnTo>
                  <a:pt x="327804" y="1897811"/>
                </a:lnTo>
                <a:lnTo>
                  <a:pt x="327804" y="1837426"/>
                </a:lnTo>
                <a:lnTo>
                  <a:pt x="353683" y="1785668"/>
                </a:lnTo>
                <a:lnTo>
                  <a:pt x="422695" y="1751162"/>
                </a:lnTo>
                <a:lnTo>
                  <a:pt x="534838" y="1733909"/>
                </a:lnTo>
                <a:lnTo>
                  <a:pt x="629729" y="1725283"/>
                </a:lnTo>
                <a:lnTo>
                  <a:pt x="776378" y="1716656"/>
                </a:lnTo>
                <a:lnTo>
                  <a:pt x="957533" y="1690777"/>
                </a:lnTo>
                <a:lnTo>
                  <a:pt x="1000665" y="1690777"/>
                </a:lnTo>
                <a:lnTo>
                  <a:pt x="923027" y="1664898"/>
                </a:lnTo>
                <a:lnTo>
                  <a:pt x="802257" y="1656271"/>
                </a:lnTo>
                <a:lnTo>
                  <a:pt x="715993" y="1630392"/>
                </a:lnTo>
                <a:lnTo>
                  <a:pt x="698740" y="1604513"/>
                </a:lnTo>
                <a:lnTo>
                  <a:pt x="715993" y="1570007"/>
                </a:lnTo>
                <a:lnTo>
                  <a:pt x="724619" y="1509622"/>
                </a:lnTo>
                <a:lnTo>
                  <a:pt x="767751" y="1457864"/>
                </a:lnTo>
                <a:lnTo>
                  <a:pt x="698740" y="1457864"/>
                </a:lnTo>
                <a:lnTo>
                  <a:pt x="603850" y="1457864"/>
                </a:lnTo>
                <a:lnTo>
                  <a:pt x="508959" y="1449237"/>
                </a:lnTo>
                <a:lnTo>
                  <a:pt x="431321" y="1440611"/>
                </a:lnTo>
                <a:lnTo>
                  <a:pt x="405442" y="1431985"/>
                </a:lnTo>
                <a:lnTo>
                  <a:pt x="439948" y="1388852"/>
                </a:lnTo>
                <a:lnTo>
                  <a:pt x="405442" y="1362973"/>
                </a:lnTo>
                <a:lnTo>
                  <a:pt x="431321" y="1276709"/>
                </a:lnTo>
                <a:lnTo>
                  <a:pt x="414068" y="1233577"/>
                </a:lnTo>
                <a:lnTo>
                  <a:pt x="379563" y="1199071"/>
                </a:lnTo>
                <a:lnTo>
                  <a:pt x="345057" y="1147313"/>
                </a:lnTo>
                <a:lnTo>
                  <a:pt x="362310" y="1104181"/>
                </a:lnTo>
                <a:lnTo>
                  <a:pt x="448574" y="1009290"/>
                </a:lnTo>
                <a:lnTo>
                  <a:pt x="517585" y="1000664"/>
                </a:lnTo>
                <a:lnTo>
                  <a:pt x="655608" y="974785"/>
                </a:lnTo>
                <a:lnTo>
                  <a:pt x="759125" y="948905"/>
                </a:lnTo>
                <a:lnTo>
                  <a:pt x="646982" y="905773"/>
                </a:lnTo>
                <a:lnTo>
                  <a:pt x="543465" y="905773"/>
                </a:lnTo>
                <a:lnTo>
                  <a:pt x="448574" y="862641"/>
                </a:lnTo>
                <a:lnTo>
                  <a:pt x="448574" y="862641"/>
                </a:lnTo>
                <a:lnTo>
                  <a:pt x="431321" y="785003"/>
                </a:lnTo>
                <a:lnTo>
                  <a:pt x="379563" y="767751"/>
                </a:lnTo>
                <a:lnTo>
                  <a:pt x="422695" y="733245"/>
                </a:lnTo>
                <a:lnTo>
                  <a:pt x="508959" y="698739"/>
                </a:lnTo>
                <a:lnTo>
                  <a:pt x="577970" y="629728"/>
                </a:lnTo>
                <a:lnTo>
                  <a:pt x="543465" y="595222"/>
                </a:lnTo>
                <a:lnTo>
                  <a:pt x="552091" y="552090"/>
                </a:lnTo>
                <a:lnTo>
                  <a:pt x="500333" y="508958"/>
                </a:lnTo>
                <a:lnTo>
                  <a:pt x="681487" y="474452"/>
                </a:lnTo>
                <a:lnTo>
                  <a:pt x="612476" y="465826"/>
                </a:lnTo>
                <a:lnTo>
                  <a:pt x="526212" y="439947"/>
                </a:lnTo>
                <a:lnTo>
                  <a:pt x="595223" y="414068"/>
                </a:lnTo>
                <a:lnTo>
                  <a:pt x="612476" y="379562"/>
                </a:lnTo>
                <a:lnTo>
                  <a:pt x="500333" y="345056"/>
                </a:lnTo>
                <a:lnTo>
                  <a:pt x="284672" y="345056"/>
                </a:lnTo>
                <a:lnTo>
                  <a:pt x="129397" y="310551"/>
                </a:lnTo>
                <a:lnTo>
                  <a:pt x="17253" y="284671"/>
                </a:lnTo>
                <a:lnTo>
                  <a:pt x="34506" y="276045"/>
                </a:lnTo>
                <a:lnTo>
                  <a:pt x="86265" y="224286"/>
                </a:lnTo>
                <a:lnTo>
                  <a:pt x="215661" y="215660"/>
                </a:lnTo>
                <a:lnTo>
                  <a:pt x="293299" y="207034"/>
                </a:lnTo>
                <a:lnTo>
                  <a:pt x="224287" y="163901"/>
                </a:lnTo>
                <a:lnTo>
                  <a:pt x="181155" y="146649"/>
                </a:lnTo>
                <a:lnTo>
                  <a:pt x="198408" y="120769"/>
                </a:lnTo>
                <a:lnTo>
                  <a:pt x="267419" y="103517"/>
                </a:lnTo>
                <a:lnTo>
                  <a:pt x="362310" y="60385"/>
                </a:lnTo>
                <a:lnTo>
                  <a:pt x="362310" y="60385"/>
                </a:lnTo>
                <a:lnTo>
                  <a:pt x="207034" y="34505"/>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4563374" y="2665562"/>
            <a:ext cx="0" cy="396331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134868" y="4914870"/>
            <a:ext cx="7007268" cy="1995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817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64" b="56142"/>
          <a:stretch/>
        </p:blipFill>
        <p:spPr bwMode="auto">
          <a:xfrm>
            <a:off x="1371600" y="708860"/>
            <a:ext cx="6400800" cy="61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V="1">
            <a:off x="3983207" y="2565070"/>
            <a:ext cx="0" cy="429293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106911" y="2565070"/>
            <a:ext cx="0" cy="429293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58956"/>
            <a:ext cx="9144000" cy="461665"/>
          </a:xfrm>
          <a:prstGeom prst="rect">
            <a:avLst/>
          </a:prstGeom>
        </p:spPr>
        <p:txBody>
          <a:bodyPr wrap="square">
            <a:spAutoFit/>
          </a:bodyPr>
          <a:lstStyle/>
          <a:p>
            <a:pPr algn="ctr"/>
            <a:r>
              <a:rPr lang="en-US" sz="2400" dirty="0" smtClean="0">
                <a:latin typeface="Arial Narrow" pitchFamily="34" charset="0"/>
              </a:rPr>
              <a:t>Determining USDW on Electric Logs – </a:t>
            </a:r>
            <a:r>
              <a:rPr lang="en-US" sz="2400" b="1" dirty="0" smtClean="0">
                <a:latin typeface="Arial Narrow" pitchFamily="34" charset="0"/>
              </a:rPr>
              <a:t>Example #2</a:t>
            </a:r>
            <a:endParaRPr lang="en-US" b="1" dirty="0">
              <a:latin typeface="Arial Narrow" pitchFamily="34" charset="0"/>
            </a:endParaRPr>
          </a:p>
        </p:txBody>
      </p:sp>
      <p:sp>
        <p:nvSpPr>
          <p:cNvPr id="6" name="TextBox 5"/>
          <p:cNvSpPr txBox="1"/>
          <p:nvPr/>
        </p:nvSpPr>
        <p:spPr>
          <a:xfrm>
            <a:off x="3205992"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7" name="TextBox 6"/>
          <p:cNvSpPr txBox="1"/>
          <p:nvPr/>
        </p:nvSpPr>
        <p:spPr>
          <a:xfrm>
            <a:off x="5852259"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sp>
        <p:nvSpPr>
          <p:cNvPr id="5" name="Freeform 4"/>
          <p:cNvSpPr/>
          <p:nvPr/>
        </p:nvSpPr>
        <p:spPr>
          <a:xfrm>
            <a:off x="3976577" y="2700670"/>
            <a:ext cx="1562986" cy="4146697"/>
          </a:xfrm>
          <a:custGeom>
            <a:avLst/>
            <a:gdLst>
              <a:gd name="connsiteX0" fmla="*/ 0 w 1562986"/>
              <a:gd name="connsiteY0" fmla="*/ 0 h 4146697"/>
              <a:gd name="connsiteX1" fmla="*/ 10632 w 1562986"/>
              <a:gd name="connsiteY1" fmla="*/ 4146697 h 4146697"/>
              <a:gd name="connsiteX2" fmla="*/ 202018 w 1562986"/>
              <a:gd name="connsiteY2" fmla="*/ 4146697 h 4146697"/>
              <a:gd name="connsiteX3" fmla="*/ 191386 w 1562986"/>
              <a:gd name="connsiteY3" fmla="*/ 4114800 h 4146697"/>
              <a:gd name="connsiteX4" fmla="*/ 223283 w 1562986"/>
              <a:gd name="connsiteY4" fmla="*/ 4082902 h 4146697"/>
              <a:gd name="connsiteX5" fmla="*/ 255181 w 1562986"/>
              <a:gd name="connsiteY5" fmla="*/ 4072270 h 4146697"/>
              <a:gd name="connsiteX6" fmla="*/ 287079 w 1562986"/>
              <a:gd name="connsiteY6" fmla="*/ 4008474 h 4146697"/>
              <a:gd name="connsiteX7" fmla="*/ 276446 w 1562986"/>
              <a:gd name="connsiteY7" fmla="*/ 3987209 h 4146697"/>
              <a:gd name="connsiteX8" fmla="*/ 297711 w 1562986"/>
              <a:gd name="connsiteY8" fmla="*/ 3944679 h 4146697"/>
              <a:gd name="connsiteX9" fmla="*/ 329609 w 1562986"/>
              <a:gd name="connsiteY9" fmla="*/ 3923414 h 4146697"/>
              <a:gd name="connsiteX10" fmla="*/ 308344 w 1562986"/>
              <a:gd name="connsiteY10" fmla="*/ 3891516 h 4146697"/>
              <a:gd name="connsiteX11" fmla="*/ 276446 w 1562986"/>
              <a:gd name="connsiteY11" fmla="*/ 3838353 h 4146697"/>
              <a:gd name="connsiteX12" fmla="*/ 276446 w 1562986"/>
              <a:gd name="connsiteY12" fmla="*/ 3795823 h 4146697"/>
              <a:gd name="connsiteX13" fmla="*/ 255181 w 1562986"/>
              <a:gd name="connsiteY13" fmla="*/ 3742660 h 4146697"/>
              <a:gd name="connsiteX14" fmla="*/ 255181 w 1562986"/>
              <a:gd name="connsiteY14" fmla="*/ 3700130 h 4146697"/>
              <a:gd name="connsiteX15" fmla="*/ 244549 w 1562986"/>
              <a:gd name="connsiteY15" fmla="*/ 3668232 h 4146697"/>
              <a:gd name="connsiteX16" fmla="*/ 233916 w 1562986"/>
              <a:gd name="connsiteY16" fmla="*/ 3636335 h 4146697"/>
              <a:gd name="connsiteX17" fmla="*/ 202018 w 1562986"/>
              <a:gd name="connsiteY17" fmla="*/ 3583172 h 4146697"/>
              <a:gd name="connsiteX18" fmla="*/ 223283 w 1562986"/>
              <a:gd name="connsiteY18" fmla="*/ 3540642 h 4146697"/>
              <a:gd name="connsiteX19" fmla="*/ 276446 w 1562986"/>
              <a:gd name="connsiteY19" fmla="*/ 3519377 h 4146697"/>
              <a:gd name="connsiteX20" fmla="*/ 297711 w 1562986"/>
              <a:gd name="connsiteY20" fmla="*/ 3487479 h 4146697"/>
              <a:gd name="connsiteX21" fmla="*/ 382772 w 1562986"/>
              <a:gd name="connsiteY21" fmla="*/ 3476846 h 4146697"/>
              <a:gd name="connsiteX22" fmla="*/ 425302 w 1562986"/>
              <a:gd name="connsiteY22" fmla="*/ 3444949 h 4146697"/>
              <a:gd name="connsiteX23" fmla="*/ 425302 w 1562986"/>
              <a:gd name="connsiteY23" fmla="*/ 3423683 h 4146697"/>
              <a:gd name="connsiteX24" fmla="*/ 350874 w 1562986"/>
              <a:gd name="connsiteY24" fmla="*/ 3402418 h 4146697"/>
              <a:gd name="connsiteX25" fmla="*/ 297711 w 1562986"/>
              <a:gd name="connsiteY25" fmla="*/ 3402418 h 4146697"/>
              <a:gd name="connsiteX26" fmla="*/ 255181 w 1562986"/>
              <a:gd name="connsiteY26" fmla="*/ 3391786 h 4146697"/>
              <a:gd name="connsiteX27" fmla="*/ 212651 w 1562986"/>
              <a:gd name="connsiteY27" fmla="*/ 3381153 h 4146697"/>
              <a:gd name="connsiteX28" fmla="*/ 191386 w 1562986"/>
              <a:gd name="connsiteY28" fmla="*/ 3370521 h 4146697"/>
              <a:gd name="connsiteX29" fmla="*/ 180753 w 1562986"/>
              <a:gd name="connsiteY29" fmla="*/ 3349256 h 4146697"/>
              <a:gd name="connsiteX30" fmla="*/ 180753 w 1562986"/>
              <a:gd name="connsiteY30" fmla="*/ 3306725 h 4146697"/>
              <a:gd name="connsiteX31" fmla="*/ 180753 w 1562986"/>
              <a:gd name="connsiteY31" fmla="*/ 3264195 h 4146697"/>
              <a:gd name="connsiteX32" fmla="*/ 191386 w 1562986"/>
              <a:gd name="connsiteY32" fmla="*/ 3200400 h 4146697"/>
              <a:gd name="connsiteX33" fmla="*/ 223283 w 1562986"/>
              <a:gd name="connsiteY33" fmla="*/ 3168502 h 4146697"/>
              <a:gd name="connsiteX34" fmla="*/ 191386 w 1562986"/>
              <a:gd name="connsiteY34" fmla="*/ 3115339 h 4146697"/>
              <a:gd name="connsiteX35" fmla="*/ 180753 w 1562986"/>
              <a:gd name="connsiteY35" fmla="*/ 3062177 h 4146697"/>
              <a:gd name="connsiteX36" fmla="*/ 202018 w 1562986"/>
              <a:gd name="connsiteY36" fmla="*/ 3030279 h 4146697"/>
              <a:gd name="connsiteX37" fmla="*/ 233916 w 1562986"/>
              <a:gd name="connsiteY37" fmla="*/ 3009014 h 4146697"/>
              <a:gd name="connsiteX38" fmla="*/ 244549 w 1562986"/>
              <a:gd name="connsiteY38" fmla="*/ 2977116 h 4146697"/>
              <a:gd name="connsiteX39" fmla="*/ 212651 w 1562986"/>
              <a:gd name="connsiteY39" fmla="*/ 2955851 h 4146697"/>
              <a:gd name="connsiteX40" fmla="*/ 202018 w 1562986"/>
              <a:gd name="connsiteY40" fmla="*/ 2913321 h 4146697"/>
              <a:gd name="connsiteX41" fmla="*/ 223283 w 1562986"/>
              <a:gd name="connsiteY41" fmla="*/ 2870790 h 4146697"/>
              <a:gd name="connsiteX42" fmla="*/ 223283 w 1562986"/>
              <a:gd name="connsiteY42" fmla="*/ 2849525 h 4146697"/>
              <a:gd name="connsiteX43" fmla="*/ 212651 w 1562986"/>
              <a:gd name="connsiteY43" fmla="*/ 2775097 h 4146697"/>
              <a:gd name="connsiteX44" fmla="*/ 212651 w 1562986"/>
              <a:gd name="connsiteY44" fmla="*/ 2732567 h 4146697"/>
              <a:gd name="connsiteX45" fmla="*/ 233916 w 1562986"/>
              <a:gd name="connsiteY45" fmla="*/ 2690037 h 4146697"/>
              <a:gd name="connsiteX46" fmla="*/ 244549 w 1562986"/>
              <a:gd name="connsiteY46" fmla="*/ 2647507 h 4146697"/>
              <a:gd name="connsiteX47" fmla="*/ 233916 w 1562986"/>
              <a:gd name="connsiteY47" fmla="*/ 2604977 h 4146697"/>
              <a:gd name="connsiteX48" fmla="*/ 223283 w 1562986"/>
              <a:gd name="connsiteY48" fmla="*/ 2541181 h 4146697"/>
              <a:gd name="connsiteX49" fmla="*/ 244549 w 1562986"/>
              <a:gd name="connsiteY49" fmla="*/ 2509283 h 4146697"/>
              <a:gd name="connsiteX50" fmla="*/ 297711 w 1562986"/>
              <a:gd name="connsiteY50" fmla="*/ 2477386 h 4146697"/>
              <a:gd name="connsiteX51" fmla="*/ 329609 w 1562986"/>
              <a:gd name="connsiteY51" fmla="*/ 2445488 h 4146697"/>
              <a:gd name="connsiteX52" fmla="*/ 361507 w 1562986"/>
              <a:gd name="connsiteY52" fmla="*/ 2381693 h 4146697"/>
              <a:gd name="connsiteX53" fmla="*/ 361507 w 1562986"/>
              <a:gd name="connsiteY53" fmla="*/ 2349795 h 4146697"/>
              <a:gd name="connsiteX54" fmla="*/ 361507 w 1562986"/>
              <a:gd name="connsiteY54" fmla="*/ 2296632 h 4146697"/>
              <a:gd name="connsiteX55" fmla="*/ 382772 w 1562986"/>
              <a:gd name="connsiteY55" fmla="*/ 2254102 h 4146697"/>
              <a:gd name="connsiteX56" fmla="*/ 457200 w 1562986"/>
              <a:gd name="connsiteY56" fmla="*/ 2232837 h 4146697"/>
              <a:gd name="connsiteX57" fmla="*/ 563525 w 1562986"/>
              <a:gd name="connsiteY57" fmla="*/ 2200939 h 4146697"/>
              <a:gd name="connsiteX58" fmla="*/ 680483 w 1562986"/>
              <a:gd name="connsiteY58" fmla="*/ 2179674 h 4146697"/>
              <a:gd name="connsiteX59" fmla="*/ 776176 w 1562986"/>
              <a:gd name="connsiteY59" fmla="*/ 2147777 h 4146697"/>
              <a:gd name="connsiteX60" fmla="*/ 808074 w 1562986"/>
              <a:gd name="connsiteY60" fmla="*/ 2105246 h 4146697"/>
              <a:gd name="connsiteX61" fmla="*/ 765544 w 1562986"/>
              <a:gd name="connsiteY61" fmla="*/ 2062716 h 4146697"/>
              <a:gd name="connsiteX62" fmla="*/ 765544 w 1562986"/>
              <a:gd name="connsiteY62" fmla="*/ 2030818 h 4146697"/>
              <a:gd name="connsiteX63" fmla="*/ 861237 w 1562986"/>
              <a:gd name="connsiteY63" fmla="*/ 1988288 h 4146697"/>
              <a:gd name="connsiteX64" fmla="*/ 925032 w 1562986"/>
              <a:gd name="connsiteY64" fmla="*/ 1956390 h 4146697"/>
              <a:gd name="connsiteX65" fmla="*/ 893135 w 1562986"/>
              <a:gd name="connsiteY65" fmla="*/ 1945758 h 4146697"/>
              <a:gd name="connsiteX66" fmla="*/ 850604 w 1562986"/>
              <a:gd name="connsiteY66" fmla="*/ 1935125 h 4146697"/>
              <a:gd name="connsiteX67" fmla="*/ 776176 w 1562986"/>
              <a:gd name="connsiteY67" fmla="*/ 1924493 h 4146697"/>
              <a:gd name="connsiteX68" fmla="*/ 723014 w 1562986"/>
              <a:gd name="connsiteY68" fmla="*/ 1913860 h 4146697"/>
              <a:gd name="connsiteX69" fmla="*/ 691116 w 1562986"/>
              <a:gd name="connsiteY69" fmla="*/ 1892595 h 4146697"/>
              <a:gd name="connsiteX70" fmla="*/ 712381 w 1562986"/>
              <a:gd name="connsiteY70" fmla="*/ 1871330 h 4146697"/>
              <a:gd name="connsiteX71" fmla="*/ 818707 w 1562986"/>
              <a:gd name="connsiteY71" fmla="*/ 1818167 h 4146697"/>
              <a:gd name="connsiteX72" fmla="*/ 946297 w 1562986"/>
              <a:gd name="connsiteY72" fmla="*/ 1786270 h 4146697"/>
              <a:gd name="connsiteX73" fmla="*/ 1084521 w 1562986"/>
              <a:gd name="connsiteY73" fmla="*/ 1765004 h 4146697"/>
              <a:gd name="connsiteX74" fmla="*/ 1158949 w 1562986"/>
              <a:gd name="connsiteY74" fmla="*/ 1743739 h 4146697"/>
              <a:gd name="connsiteX75" fmla="*/ 1095153 w 1562986"/>
              <a:gd name="connsiteY75" fmla="*/ 1722474 h 4146697"/>
              <a:gd name="connsiteX76" fmla="*/ 978195 w 1562986"/>
              <a:gd name="connsiteY76" fmla="*/ 1722474 h 4146697"/>
              <a:gd name="connsiteX77" fmla="*/ 850604 w 1562986"/>
              <a:gd name="connsiteY77" fmla="*/ 1690577 h 4146697"/>
              <a:gd name="connsiteX78" fmla="*/ 701749 w 1562986"/>
              <a:gd name="connsiteY78" fmla="*/ 1669311 h 4146697"/>
              <a:gd name="connsiteX79" fmla="*/ 616688 w 1562986"/>
              <a:gd name="connsiteY79" fmla="*/ 1648046 h 4146697"/>
              <a:gd name="connsiteX80" fmla="*/ 616688 w 1562986"/>
              <a:gd name="connsiteY80" fmla="*/ 1648046 h 4146697"/>
              <a:gd name="connsiteX81" fmla="*/ 754911 w 1562986"/>
              <a:gd name="connsiteY81" fmla="*/ 1594883 h 4146697"/>
              <a:gd name="connsiteX82" fmla="*/ 882502 w 1562986"/>
              <a:gd name="connsiteY82" fmla="*/ 1573618 h 4146697"/>
              <a:gd name="connsiteX83" fmla="*/ 1041990 w 1562986"/>
              <a:gd name="connsiteY83" fmla="*/ 1562986 h 4146697"/>
              <a:gd name="connsiteX84" fmla="*/ 1201479 w 1562986"/>
              <a:gd name="connsiteY84" fmla="*/ 1541721 h 4146697"/>
              <a:gd name="connsiteX85" fmla="*/ 1339702 w 1562986"/>
              <a:gd name="connsiteY85" fmla="*/ 1509823 h 4146697"/>
              <a:gd name="connsiteX86" fmla="*/ 1403497 w 1562986"/>
              <a:gd name="connsiteY86" fmla="*/ 1499190 h 4146697"/>
              <a:gd name="connsiteX87" fmla="*/ 1488558 w 1562986"/>
              <a:gd name="connsiteY87" fmla="*/ 1477925 h 4146697"/>
              <a:gd name="connsiteX88" fmla="*/ 1499190 w 1562986"/>
              <a:gd name="connsiteY88" fmla="*/ 1456660 h 4146697"/>
              <a:gd name="connsiteX89" fmla="*/ 1499190 w 1562986"/>
              <a:gd name="connsiteY89" fmla="*/ 1456660 h 4146697"/>
              <a:gd name="connsiteX90" fmla="*/ 1350335 w 1562986"/>
              <a:gd name="connsiteY90" fmla="*/ 1424763 h 4146697"/>
              <a:gd name="connsiteX91" fmla="*/ 1116418 w 1562986"/>
              <a:gd name="connsiteY91" fmla="*/ 1371600 h 4146697"/>
              <a:gd name="connsiteX92" fmla="*/ 1041990 w 1562986"/>
              <a:gd name="connsiteY92" fmla="*/ 1350335 h 4146697"/>
              <a:gd name="connsiteX93" fmla="*/ 1063256 w 1562986"/>
              <a:gd name="connsiteY93" fmla="*/ 1307804 h 4146697"/>
              <a:gd name="connsiteX94" fmla="*/ 1084521 w 1562986"/>
              <a:gd name="connsiteY94" fmla="*/ 1297172 h 4146697"/>
              <a:gd name="connsiteX95" fmla="*/ 1116418 w 1562986"/>
              <a:gd name="connsiteY95" fmla="*/ 1254642 h 4146697"/>
              <a:gd name="connsiteX96" fmla="*/ 1148316 w 1562986"/>
              <a:gd name="connsiteY96" fmla="*/ 1233377 h 4146697"/>
              <a:gd name="connsiteX97" fmla="*/ 1095153 w 1562986"/>
              <a:gd name="connsiteY97" fmla="*/ 1190846 h 4146697"/>
              <a:gd name="connsiteX98" fmla="*/ 1084521 w 1562986"/>
              <a:gd name="connsiteY98" fmla="*/ 1180214 h 4146697"/>
              <a:gd name="connsiteX99" fmla="*/ 1116418 w 1562986"/>
              <a:gd name="connsiteY99" fmla="*/ 1158949 h 4146697"/>
              <a:gd name="connsiteX100" fmla="*/ 1158949 w 1562986"/>
              <a:gd name="connsiteY100" fmla="*/ 1148316 h 4146697"/>
              <a:gd name="connsiteX101" fmla="*/ 1222744 w 1562986"/>
              <a:gd name="connsiteY101" fmla="*/ 1116418 h 4146697"/>
              <a:gd name="connsiteX102" fmla="*/ 1265274 w 1562986"/>
              <a:gd name="connsiteY102" fmla="*/ 1084521 h 4146697"/>
              <a:gd name="connsiteX103" fmla="*/ 1329070 w 1562986"/>
              <a:gd name="connsiteY103" fmla="*/ 1084521 h 4146697"/>
              <a:gd name="connsiteX104" fmla="*/ 1414130 w 1562986"/>
              <a:gd name="connsiteY104" fmla="*/ 1020725 h 4146697"/>
              <a:gd name="connsiteX105" fmla="*/ 1414130 w 1562986"/>
              <a:gd name="connsiteY105" fmla="*/ 1020725 h 4146697"/>
              <a:gd name="connsiteX106" fmla="*/ 1424763 w 1562986"/>
              <a:gd name="connsiteY106" fmla="*/ 967563 h 4146697"/>
              <a:gd name="connsiteX107" fmla="*/ 1499190 w 1562986"/>
              <a:gd name="connsiteY107" fmla="*/ 956930 h 4146697"/>
              <a:gd name="connsiteX108" fmla="*/ 1541721 w 1562986"/>
              <a:gd name="connsiteY108" fmla="*/ 946297 h 4146697"/>
              <a:gd name="connsiteX109" fmla="*/ 1562986 w 1562986"/>
              <a:gd name="connsiteY109" fmla="*/ 946297 h 4146697"/>
              <a:gd name="connsiteX110" fmla="*/ 1520456 w 1562986"/>
              <a:gd name="connsiteY110" fmla="*/ 925032 h 4146697"/>
              <a:gd name="connsiteX111" fmla="*/ 1414130 w 1562986"/>
              <a:gd name="connsiteY111" fmla="*/ 914400 h 4146697"/>
              <a:gd name="connsiteX112" fmla="*/ 1329070 w 1562986"/>
              <a:gd name="connsiteY112" fmla="*/ 914400 h 4146697"/>
              <a:gd name="connsiteX113" fmla="*/ 1158949 w 1562986"/>
              <a:gd name="connsiteY113" fmla="*/ 893135 h 4146697"/>
              <a:gd name="connsiteX114" fmla="*/ 1084521 w 1562986"/>
              <a:gd name="connsiteY114" fmla="*/ 882502 h 4146697"/>
              <a:gd name="connsiteX115" fmla="*/ 967563 w 1562986"/>
              <a:gd name="connsiteY115" fmla="*/ 861237 h 4146697"/>
              <a:gd name="connsiteX116" fmla="*/ 839972 w 1562986"/>
              <a:gd name="connsiteY116" fmla="*/ 839972 h 4146697"/>
              <a:gd name="connsiteX117" fmla="*/ 808074 w 1562986"/>
              <a:gd name="connsiteY117" fmla="*/ 797442 h 4146697"/>
              <a:gd name="connsiteX118" fmla="*/ 808074 w 1562986"/>
              <a:gd name="connsiteY118" fmla="*/ 765544 h 4146697"/>
              <a:gd name="connsiteX119" fmla="*/ 839972 w 1562986"/>
              <a:gd name="connsiteY119" fmla="*/ 744279 h 4146697"/>
              <a:gd name="connsiteX120" fmla="*/ 829339 w 1562986"/>
              <a:gd name="connsiteY120" fmla="*/ 712381 h 4146697"/>
              <a:gd name="connsiteX121" fmla="*/ 850604 w 1562986"/>
              <a:gd name="connsiteY121" fmla="*/ 691116 h 4146697"/>
              <a:gd name="connsiteX122" fmla="*/ 914400 w 1562986"/>
              <a:gd name="connsiteY122" fmla="*/ 648586 h 4146697"/>
              <a:gd name="connsiteX123" fmla="*/ 999460 w 1562986"/>
              <a:gd name="connsiteY123" fmla="*/ 606056 h 4146697"/>
              <a:gd name="connsiteX124" fmla="*/ 1116418 w 1562986"/>
              <a:gd name="connsiteY124" fmla="*/ 574158 h 4146697"/>
              <a:gd name="connsiteX125" fmla="*/ 1169581 w 1562986"/>
              <a:gd name="connsiteY125" fmla="*/ 531628 h 4146697"/>
              <a:gd name="connsiteX126" fmla="*/ 1095153 w 1562986"/>
              <a:gd name="connsiteY126" fmla="*/ 467832 h 4146697"/>
              <a:gd name="connsiteX127" fmla="*/ 1073888 w 1562986"/>
              <a:gd name="connsiteY127" fmla="*/ 425302 h 4146697"/>
              <a:gd name="connsiteX128" fmla="*/ 1073888 w 1562986"/>
              <a:gd name="connsiteY128" fmla="*/ 372139 h 4146697"/>
              <a:gd name="connsiteX129" fmla="*/ 1095153 w 1562986"/>
              <a:gd name="connsiteY129" fmla="*/ 350874 h 4146697"/>
              <a:gd name="connsiteX130" fmla="*/ 1095153 w 1562986"/>
              <a:gd name="connsiteY130" fmla="*/ 350874 h 4146697"/>
              <a:gd name="connsiteX131" fmla="*/ 1127051 w 1562986"/>
              <a:gd name="connsiteY131" fmla="*/ 297711 h 4146697"/>
              <a:gd name="connsiteX132" fmla="*/ 1073888 w 1562986"/>
              <a:gd name="connsiteY132" fmla="*/ 276446 h 4146697"/>
              <a:gd name="connsiteX133" fmla="*/ 967563 w 1562986"/>
              <a:gd name="connsiteY133" fmla="*/ 265814 h 4146697"/>
              <a:gd name="connsiteX134" fmla="*/ 967563 w 1562986"/>
              <a:gd name="connsiteY134" fmla="*/ 265814 h 4146697"/>
              <a:gd name="connsiteX135" fmla="*/ 935665 w 1562986"/>
              <a:gd name="connsiteY135" fmla="*/ 223283 h 4146697"/>
              <a:gd name="connsiteX136" fmla="*/ 946297 w 1562986"/>
              <a:gd name="connsiteY136" fmla="*/ 202018 h 4146697"/>
              <a:gd name="connsiteX137" fmla="*/ 935665 w 1562986"/>
              <a:gd name="connsiteY137" fmla="*/ 159488 h 4146697"/>
              <a:gd name="connsiteX138" fmla="*/ 978195 w 1562986"/>
              <a:gd name="connsiteY138" fmla="*/ 116958 h 4146697"/>
              <a:gd name="connsiteX139" fmla="*/ 1041990 w 1562986"/>
              <a:gd name="connsiteY139" fmla="*/ 106325 h 4146697"/>
              <a:gd name="connsiteX140" fmla="*/ 1084521 w 1562986"/>
              <a:gd name="connsiteY140" fmla="*/ 74428 h 4146697"/>
              <a:gd name="connsiteX141" fmla="*/ 956930 w 1562986"/>
              <a:gd name="connsiteY141" fmla="*/ 53163 h 4146697"/>
              <a:gd name="connsiteX142" fmla="*/ 839972 w 1562986"/>
              <a:gd name="connsiteY142" fmla="*/ 53163 h 4146697"/>
              <a:gd name="connsiteX143" fmla="*/ 723014 w 1562986"/>
              <a:gd name="connsiteY143" fmla="*/ 53163 h 4146697"/>
              <a:gd name="connsiteX144" fmla="*/ 552893 w 1562986"/>
              <a:gd name="connsiteY144" fmla="*/ 53163 h 4146697"/>
              <a:gd name="connsiteX145" fmla="*/ 372139 w 1562986"/>
              <a:gd name="connsiteY145" fmla="*/ 31897 h 4146697"/>
              <a:gd name="connsiteX146" fmla="*/ 276446 w 1562986"/>
              <a:gd name="connsiteY146" fmla="*/ 31897 h 4146697"/>
              <a:gd name="connsiteX147" fmla="*/ 106325 w 1562986"/>
              <a:gd name="connsiteY147" fmla="*/ 31897 h 4146697"/>
              <a:gd name="connsiteX148" fmla="*/ 53163 w 1562986"/>
              <a:gd name="connsiteY148" fmla="*/ 31897 h 4146697"/>
              <a:gd name="connsiteX149" fmla="*/ 127590 w 1562986"/>
              <a:gd name="connsiteY149" fmla="*/ 0 h 4146697"/>
              <a:gd name="connsiteX150" fmla="*/ 0 w 1562986"/>
              <a:gd name="connsiteY150" fmla="*/ 0 h 41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62986" h="4146697">
                <a:moveTo>
                  <a:pt x="0" y="0"/>
                </a:moveTo>
                <a:lnTo>
                  <a:pt x="10632" y="4146697"/>
                </a:lnTo>
                <a:lnTo>
                  <a:pt x="202018" y="4146697"/>
                </a:lnTo>
                <a:lnTo>
                  <a:pt x="191386" y="4114800"/>
                </a:lnTo>
                <a:lnTo>
                  <a:pt x="223283" y="4082902"/>
                </a:lnTo>
                <a:lnTo>
                  <a:pt x="255181" y="4072270"/>
                </a:lnTo>
                <a:lnTo>
                  <a:pt x="287079" y="4008474"/>
                </a:lnTo>
                <a:lnTo>
                  <a:pt x="276446" y="3987209"/>
                </a:lnTo>
                <a:lnTo>
                  <a:pt x="297711" y="3944679"/>
                </a:lnTo>
                <a:lnTo>
                  <a:pt x="329609" y="3923414"/>
                </a:lnTo>
                <a:lnTo>
                  <a:pt x="308344" y="3891516"/>
                </a:lnTo>
                <a:lnTo>
                  <a:pt x="276446" y="3838353"/>
                </a:lnTo>
                <a:lnTo>
                  <a:pt x="276446" y="3795823"/>
                </a:lnTo>
                <a:lnTo>
                  <a:pt x="255181" y="3742660"/>
                </a:lnTo>
                <a:lnTo>
                  <a:pt x="255181" y="3700130"/>
                </a:lnTo>
                <a:lnTo>
                  <a:pt x="244549" y="3668232"/>
                </a:lnTo>
                <a:lnTo>
                  <a:pt x="233916" y="3636335"/>
                </a:lnTo>
                <a:lnTo>
                  <a:pt x="202018" y="3583172"/>
                </a:lnTo>
                <a:lnTo>
                  <a:pt x="223283" y="3540642"/>
                </a:lnTo>
                <a:lnTo>
                  <a:pt x="276446" y="3519377"/>
                </a:lnTo>
                <a:lnTo>
                  <a:pt x="297711" y="3487479"/>
                </a:lnTo>
                <a:lnTo>
                  <a:pt x="382772" y="3476846"/>
                </a:lnTo>
                <a:lnTo>
                  <a:pt x="425302" y="3444949"/>
                </a:lnTo>
                <a:lnTo>
                  <a:pt x="425302" y="3423683"/>
                </a:lnTo>
                <a:lnTo>
                  <a:pt x="350874" y="3402418"/>
                </a:lnTo>
                <a:lnTo>
                  <a:pt x="297711" y="3402418"/>
                </a:lnTo>
                <a:lnTo>
                  <a:pt x="255181" y="3391786"/>
                </a:lnTo>
                <a:lnTo>
                  <a:pt x="212651" y="3381153"/>
                </a:lnTo>
                <a:lnTo>
                  <a:pt x="191386" y="3370521"/>
                </a:lnTo>
                <a:lnTo>
                  <a:pt x="180753" y="3349256"/>
                </a:lnTo>
                <a:lnTo>
                  <a:pt x="180753" y="3306725"/>
                </a:lnTo>
                <a:lnTo>
                  <a:pt x="180753" y="3264195"/>
                </a:lnTo>
                <a:lnTo>
                  <a:pt x="191386" y="3200400"/>
                </a:lnTo>
                <a:lnTo>
                  <a:pt x="223283" y="3168502"/>
                </a:lnTo>
                <a:lnTo>
                  <a:pt x="191386" y="3115339"/>
                </a:lnTo>
                <a:lnTo>
                  <a:pt x="180753" y="3062177"/>
                </a:lnTo>
                <a:lnTo>
                  <a:pt x="202018" y="3030279"/>
                </a:lnTo>
                <a:lnTo>
                  <a:pt x="233916" y="3009014"/>
                </a:lnTo>
                <a:lnTo>
                  <a:pt x="244549" y="2977116"/>
                </a:lnTo>
                <a:lnTo>
                  <a:pt x="212651" y="2955851"/>
                </a:lnTo>
                <a:lnTo>
                  <a:pt x="202018" y="2913321"/>
                </a:lnTo>
                <a:lnTo>
                  <a:pt x="223283" y="2870790"/>
                </a:lnTo>
                <a:lnTo>
                  <a:pt x="223283" y="2849525"/>
                </a:lnTo>
                <a:lnTo>
                  <a:pt x="212651" y="2775097"/>
                </a:lnTo>
                <a:lnTo>
                  <a:pt x="212651" y="2732567"/>
                </a:lnTo>
                <a:lnTo>
                  <a:pt x="233916" y="2690037"/>
                </a:lnTo>
                <a:lnTo>
                  <a:pt x="244549" y="2647507"/>
                </a:lnTo>
                <a:lnTo>
                  <a:pt x="233916" y="2604977"/>
                </a:lnTo>
                <a:lnTo>
                  <a:pt x="223283" y="2541181"/>
                </a:lnTo>
                <a:lnTo>
                  <a:pt x="244549" y="2509283"/>
                </a:lnTo>
                <a:lnTo>
                  <a:pt x="297711" y="2477386"/>
                </a:lnTo>
                <a:lnTo>
                  <a:pt x="329609" y="2445488"/>
                </a:lnTo>
                <a:lnTo>
                  <a:pt x="361507" y="2381693"/>
                </a:lnTo>
                <a:lnTo>
                  <a:pt x="361507" y="2349795"/>
                </a:lnTo>
                <a:lnTo>
                  <a:pt x="361507" y="2296632"/>
                </a:lnTo>
                <a:lnTo>
                  <a:pt x="382772" y="2254102"/>
                </a:lnTo>
                <a:lnTo>
                  <a:pt x="457200" y="2232837"/>
                </a:lnTo>
                <a:lnTo>
                  <a:pt x="563525" y="2200939"/>
                </a:lnTo>
                <a:lnTo>
                  <a:pt x="680483" y="2179674"/>
                </a:lnTo>
                <a:lnTo>
                  <a:pt x="776176" y="2147777"/>
                </a:lnTo>
                <a:lnTo>
                  <a:pt x="808074" y="2105246"/>
                </a:lnTo>
                <a:lnTo>
                  <a:pt x="765544" y="2062716"/>
                </a:lnTo>
                <a:lnTo>
                  <a:pt x="765544" y="2030818"/>
                </a:lnTo>
                <a:lnTo>
                  <a:pt x="861237" y="1988288"/>
                </a:lnTo>
                <a:lnTo>
                  <a:pt x="925032" y="1956390"/>
                </a:lnTo>
                <a:lnTo>
                  <a:pt x="893135" y="1945758"/>
                </a:lnTo>
                <a:lnTo>
                  <a:pt x="850604" y="1935125"/>
                </a:lnTo>
                <a:lnTo>
                  <a:pt x="776176" y="1924493"/>
                </a:lnTo>
                <a:lnTo>
                  <a:pt x="723014" y="1913860"/>
                </a:lnTo>
                <a:lnTo>
                  <a:pt x="691116" y="1892595"/>
                </a:lnTo>
                <a:lnTo>
                  <a:pt x="712381" y="1871330"/>
                </a:lnTo>
                <a:lnTo>
                  <a:pt x="818707" y="1818167"/>
                </a:lnTo>
                <a:lnTo>
                  <a:pt x="946297" y="1786270"/>
                </a:lnTo>
                <a:lnTo>
                  <a:pt x="1084521" y="1765004"/>
                </a:lnTo>
                <a:lnTo>
                  <a:pt x="1158949" y="1743739"/>
                </a:lnTo>
                <a:lnTo>
                  <a:pt x="1095153" y="1722474"/>
                </a:lnTo>
                <a:lnTo>
                  <a:pt x="978195" y="1722474"/>
                </a:lnTo>
                <a:lnTo>
                  <a:pt x="850604" y="1690577"/>
                </a:lnTo>
                <a:lnTo>
                  <a:pt x="701749" y="1669311"/>
                </a:lnTo>
                <a:lnTo>
                  <a:pt x="616688" y="1648046"/>
                </a:lnTo>
                <a:lnTo>
                  <a:pt x="616688" y="1648046"/>
                </a:lnTo>
                <a:lnTo>
                  <a:pt x="754911" y="1594883"/>
                </a:lnTo>
                <a:lnTo>
                  <a:pt x="882502" y="1573618"/>
                </a:lnTo>
                <a:lnTo>
                  <a:pt x="1041990" y="1562986"/>
                </a:lnTo>
                <a:lnTo>
                  <a:pt x="1201479" y="1541721"/>
                </a:lnTo>
                <a:lnTo>
                  <a:pt x="1339702" y="1509823"/>
                </a:lnTo>
                <a:lnTo>
                  <a:pt x="1403497" y="1499190"/>
                </a:lnTo>
                <a:lnTo>
                  <a:pt x="1488558" y="1477925"/>
                </a:lnTo>
                <a:lnTo>
                  <a:pt x="1499190" y="1456660"/>
                </a:lnTo>
                <a:lnTo>
                  <a:pt x="1499190" y="1456660"/>
                </a:lnTo>
                <a:lnTo>
                  <a:pt x="1350335" y="1424763"/>
                </a:lnTo>
                <a:lnTo>
                  <a:pt x="1116418" y="1371600"/>
                </a:lnTo>
                <a:lnTo>
                  <a:pt x="1041990" y="1350335"/>
                </a:lnTo>
                <a:lnTo>
                  <a:pt x="1063256" y="1307804"/>
                </a:lnTo>
                <a:lnTo>
                  <a:pt x="1084521" y="1297172"/>
                </a:lnTo>
                <a:lnTo>
                  <a:pt x="1116418" y="1254642"/>
                </a:lnTo>
                <a:lnTo>
                  <a:pt x="1148316" y="1233377"/>
                </a:lnTo>
                <a:lnTo>
                  <a:pt x="1095153" y="1190846"/>
                </a:lnTo>
                <a:lnTo>
                  <a:pt x="1084521" y="1180214"/>
                </a:lnTo>
                <a:lnTo>
                  <a:pt x="1116418" y="1158949"/>
                </a:lnTo>
                <a:lnTo>
                  <a:pt x="1158949" y="1148316"/>
                </a:lnTo>
                <a:lnTo>
                  <a:pt x="1222744" y="1116418"/>
                </a:lnTo>
                <a:lnTo>
                  <a:pt x="1265274" y="1084521"/>
                </a:lnTo>
                <a:lnTo>
                  <a:pt x="1329070" y="1084521"/>
                </a:lnTo>
                <a:lnTo>
                  <a:pt x="1414130" y="1020725"/>
                </a:lnTo>
                <a:lnTo>
                  <a:pt x="1414130" y="1020725"/>
                </a:lnTo>
                <a:lnTo>
                  <a:pt x="1424763" y="967563"/>
                </a:lnTo>
                <a:lnTo>
                  <a:pt x="1499190" y="956930"/>
                </a:lnTo>
                <a:lnTo>
                  <a:pt x="1541721" y="946297"/>
                </a:lnTo>
                <a:lnTo>
                  <a:pt x="1562986" y="946297"/>
                </a:lnTo>
                <a:lnTo>
                  <a:pt x="1520456" y="925032"/>
                </a:lnTo>
                <a:lnTo>
                  <a:pt x="1414130" y="914400"/>
                </a:lnTo>
                <a:lnTo>
                  <a:pt x="1329070" y="914400"/>
                </a:lnTo>
                <a:lnTo>
                  <a:pt x="1158949" y="893135"/>
                </a:lnTo>
                <a:lnTo>
                  <a:pt x="1084521" y="882502"/>
                </a:lnTo>
                <a:lnTo>
                  <a:pt x="967563" y="861237"/>
                </a:lnTo>
                <a:lnTo>
                  <a:pt x="839972" y="839972"/>
                </a:lnTo>
                <a:lnTo>
                  <a:pt x="808074" y="797442"/>
                </a:lnTo>
                <a:lnTo>
                  <a:pt x="808074" y="765544"/>
                </a:lnTo>
                <a:lnTo>
                  <a:pt x="839972" y="744279"/>
                </a:lnTo>
                <a:lnTo>
                  <a:pt x="829339" y="712381"/>
                </a:lnTo>
                <a:lnTo>
                  <a:pt x="850604" y="691116"/>
                </a:lnTo>
                <a:lnTo>
                  <a:pt x="914400" y="648586"/>
                </a:lnTo>
                <a:lnTo>
                  <a:pt x="999460" y="606056"/>
                </a:lnTo>
                <a:lnTo>
                  <a:pt x="1116418" y="574158"/>
                </a:lnTo>
                <a:lnTo>
                  <a:pt x="1169581" y="531628"/>
                </a:lnTo>
                <a:lnTo>
                  <a:pt x="1095153" y="467832"/>
                </a:lnTo>
                <a:lnTo>
                  <a:pt x="1073888" y="425302"/>
                </a:lnTo>
                <a:lnTo>
                  <a:pt x="1073888" y="372139"/>
                </a:lnTo>
                <a:lnTo>
                  <a:pt x="1095153" y="350874"/>
                </a:lnTo>
                <a:lnTo>
                  <a:pt x="1095153" y="350874"/>
                </a:lnTo>
                <a:lnTo>
                  <a:pt x="1127051" y="297711"/>
                </a:lnTo>
                <a:lnTo>
                  <a:pt x="1073888" y="276446"/>
                </a:lnTo>
                <a:lnTo>
                  <a:pt x="967563" y="265814"/>
                </a:lnTo>
                <a:lnTo>
                  <a:pt x="967563" y="265814"/>
                </a:lnTo>
                <a:lnTo>
                  <a:pt x="935665" y="223283"/>
                </a:lnTo>
                <a:lnTo>
                  <a:pt x="946297" y="202018"/>
                </a:lnTo>
                <a:lnTo>
                  <a:pt x="935665" y="159488"/>
                </a:lnTo>
                <a:lnTo>
                  <a:pt x="978195" y="116958"/>
                </a:lnTo>
                <a:lnTo>
                  <a:pt x="1041990" y="106325"/>
                </a:lnTo>
                <a:lnTo>
                  <a:pt x="1084521" y="74428"/>
                </a:lnTo>
                <a:lnTo>
                  <a:pt x="956930" y="53163"/>
                </a:lnTo>
                <a:lnTo>
                  <a:pt x="839972" y="53163"/>
                </a:lnTo>
                <a:lnTo>
                  <a:pt x="723014" y="53163"/>
                </a:lnTo>
                <a:lnTo>
                  <a:pt x="552893" y="53163"/>
                </a:lnTo>
                <a:lnTo>
                  <a:pt x="372139" y="31897"/>
                </a:lnTo>
                <a:lnTo>
                  <a:pt x="276446" y="31897"/>
                </a:lnTo>
                <a:lnTo>
                  <a:pt x="106325" y="31897"/>
                </a:lnTo>
                <a:lnTo>
                  <a:pt x="53163" y="31897"/>
                </a:lnTo>
                <a:lnTo>
                  <a:pt x="127590" y="0"/>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4313560" y="2565066"/>
            <a:ext cx="0" cy="429293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1488" y="2860100"/>
            <a:ext cx="2275368" cy="923330"/>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Less than 1,000 feet, ≥ 3 ohms is USDW</a:t>
            </a:r>
            <a:endParaRPr lang="en-US" dirty="0">
              <a:solidFill>
                <a:srgbClr val="FF0000"/>
              </a:solidFill>
            </a:endParaRPr>
          </a:p>
        </p:txBody>
      </p:sp>
      <p:cxnSp>
        <p:nvCxnSpPr>
          <p:cNvPr id="13" name="Straight Arrow Connector 12"/>
          <p:cNvCxnSpPr/>
          <p:nvPr/>
        </p:nvCxnSpPr>
        <p:spPr>
          <a:xfrm>
            <a:off x="2676856" y="3289940"/>
            <a:ext cx="1636704" cy="1942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3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619" y="482163"/>
            <a:ext cx="8386764" cy="1938992"/>
          </a:xfrm>
          <a:prstGeom prst="rect">
            <a:avLst/>
          </a:prstGeom>
          <a:noFill/>
        </p:spPr>
        <p:txBody>
          <a:bodyPr wrap="square" rtlCol="0">
            <a:spAutoFit/>
          </a:bodyPr>
          <a:lstStyle/>
          <a:p>
            <a:pPr marL="342900" indent="-342900" algn="just">
              <a:buFont typeface="Wingdings" pitchFamily="2" charset="2"/>
              <a:buChar char="v"/>
            </a:pPr>
            <a:r>
              <a:rPr lang="en-US" sz="2400" dirty="0" smtClean="0">
                <a:latin typeface="Arial Narrow" pitchFamily="34" charset="0"/>
              </a:rPr>
              <a:t>The UIC-2 SWD Conversion Application (Application) has been revised.  We are making additional minor changes to the form to accommodate requests and comments from our test group, therefore the final version may differ slightly from the version shown in this presentation.   Eventually all UIC forms will be revised and updated.</a:t>
            </a:r>
          </a:p>
        </p:txBody>
      </p:sp>
      <p:sp>
        <p:nvSpPr>
          <p:cNvPr id="4" name="TextBox 3"/>
          <p:cNvSpPr txBox="1"/>
          <p:nvPr/>
        </p:nvSpPr>
        <p:spPr>
          <a:xfrm>
            <a:off x="378619" y="2768172"/>
            <a:ext cx="8386764" cy="1200329"/>
          </a:xfrm>
          <a:prstGeom prst="rect">
            <a:avLst/>
          </a:prstGeom>
          <a:noFill/>
        </p:spPr>
        <p:txBody>
          <a:bodyPr wrap="square" rtlCol="0">
            <a:spAutoFit/>
          </a:bodyPr>
          <a:lstStyle/>
          <a:p>
            <a:pPr marL="342900" indent="-342900" algn="just">
              <a:buFont typeface="Wingdings" pitchFamily="2" charset="2"/>
              <a:buChar char="v"/>
            </a:pPr>
            <a:r>
              <a:rPr lang="en-US" sz="2400" dirty="0" smtClean="0">
                <a:latin typeface="Arial Narrow" pitchFamily="34" charset="0"/>
              </a:rPr>
              <a:t>The following sample Application will illustrate each component of the revised Class II SWD Conversion Application and how to successfully complete the form.   </a:t>
            </a:r>
          </a:p>
        </p:txBody>
      </p:sp>
      <p:sp>
        <p:nvSpPr>
          <p:cNvPr id="6" name="TextBox 5"/>
          <p:cNvSpPr txBox="1"/>
          <p:nvPr/>
        </p:nvSpPr>
        <p:spPr>
          <a:xfrm>
            <a:off x="378619" y="4315518"/>
            <a:ext cx="8386764" cy="1569660"/>
          </a:xfrm>
          <a:prstGeom prst="rect">
            <a:avLst/>
          </a:prstGeom>
          <a:noFill/>
        </p:spPr>
        <p:txBody>
          <a:bodyPr wrap="square" rtlCol="0">
            <a:spAutoFit/>
          </a:bodyPr>
          <a:lstStyle/>
          <a:p>
            <a:pPr marL="342900" indent="-342900" algn="just">
              <a:buFont typeface="Wingdings" pitchFamily="2" charset="2"/>
              <a:buChar char="v"/>
            </a:pPr>
            <a:r>
              <a:rPr lang="en-US" sz="2400" dirty="0" smtClean="0">
                <a:latin typeface="Arial Narrow" pitchFamily="34" charset="0"/>
              </a:rPr>
              <a:t>A saltwater disposal well conversion application is being used during this presentation as an example since applications to convert wells for use as saltwater disposal wells are more complicated in nature than Class II SWD Applications to drill new wells.</a:t>
            </a:r>
          </a:p>
        </p:txBody>
      </p:sp>
    </p:spTree>
    <p:extLst>
      <p:ext uri="{BB962C8B-B14F-4D97-AF65-F5344CB8AC3E}">
        <p14:creationId xmlns:p14="http://schemas.microsoft.com/office/powerpoint/2010/main" val="7877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 t="43688" b="31142"/>
          <a:stretch/>
        </p:blipFill>
        <p:spPr bwMode="auto">
          <a:xfrm>
            <a:off x="1371600" y="2"/>
            <a:ext cx="640080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V="1">
            <a:off x="3983207" y="0"/>
            <a:ext cx="0" cy="68580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118787" y="1"/>
            <a:ext cx="0" cy="68579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05992"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6" name="TextBox 5"/>
          <p:cNvSpPr txBox="1"/>
          <p:nvPr/>
        </p:nvSpPr>
        <p:spPr>
          <a:xfrm>
            <a:off x="5852259"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grpSp>
        <p:nvGrpSpPr>
          <p:cNvPr id="20" name="Group 19"/>
          <p:cNvGrpSpPr/>
          <p:nvPr/>
        </p:nvGrpSpPr>
        <p:grpSpPr>
          <a:xfrm>
            <a:off x="3983207" y="-18857"/>
            <a:ext cx="681487" cy="6860281"/>
            <a:chOff x="3983207" y="-18857"/>
            <a:chExt cx="681487" cy="6860281"/>
          </a:xfrm>
        </p:grpSpPr>
        <p:sp>
          <p:nvSpPr>
            <p:cNvPr id="16" name="Freeform 15"/>
            <p:cNvSpPr/>
            <p:nvPr/>
          </p:nvSpPr>
          <p:spPr>
            <a:xfrm>
              <a:off x="3983207" y="-18857"/>
              <a:ext cx="681487" cy="3046729"/>
            </a:xfrm>
            <a:custGeom>
              <a:avLst/>
              <a:gdLst>
                <a:gd name="connsiteX0" fmla="*/ 0 w 681487"/>
                <a:gd name="connsiteY0" fmla="*/ 3027871 h 3036498"/>
                <a:gd name="connsiteX1" fmla="*/ 0 w 681487"/>
                <a:gd name="connsiteY1" fmla="*/ 0 h 3036498"/>
                <a:gd name="connsiteX2" fmla="*/ 198408 w 681487"/>
                <a:gd name="connsiteY2" fmla="*/ 8626 h 3036498"/>
                <a:gd name="connsiteX3" fmla="*/ 181155 w 681487"/>
                <a:gd name="connsiteY3" fmla="*/ 51758 h 3036498"/>
                <a:gd name="connsiteX4" fmla="*/ 207034 w 681487"/>
                <a:gd name="connsiteY4" fmla="*/ 94890 h 3036498"/>
                <a:gd name="connsiteX5" fmla="*/ 284672 w 681487"/>
                <a:gd name="connsiteY5" fmla="*/ 120769 h 3036498"/>
                <a:gd name="connsiteX6" fmla="*/ 336431 w 681487"/>
                <a:gd name="connsiteY6" fmla="*/ 146649 h 3036498"/>
                <a:gd name="connsiteX7" fmla="*/ 405442 w 681487"/>
                <a:gd name="connsiteY7" fmla="*/ 163901 h 3036498"/>
                <a:gd name="connsiteX8" fmla="*/ 396815 w 681487"/>
                <a:gd name="connsiteY8" fmla="*/ 198407 h 3036498"/>
                <a:gd name="connsiteX9" fmla="*/ 379563 w 681487"/>
                <a:gd name="connsiteY9" fmla="*/ 232913 h 3036498"/>
                <a:gd name="connsiteX10" fmla="*/ 345057 w 681487"/>
                <a:gd name="connsiteY10" fmla="*/ 250166 h 3036498"/>
                <a:gd name="connsiteX11" fmla="*/ 284672 w 681487"/>
                <a:gd name="connsiteY11" fmla="*/ 293298 h 3036498"/>
                <a:gd name="connsiteX12" fmla="*/ 241540 w 681487"/>
                <a:gd name="connsiteY12" fmla="*/ 319177 h 3036498"/>
                <a:gd name="connsiteX13" fmla="*/ 207034 w 681487"/>
                <a:gd name="connsiteY13" fmla="*/ 379562 h 3036498"/>
                <a:gd name="connsiteX14" fmla="*/ 224287 w 681487"/>
                <a:gd name="connsiteY14" fmla="*/ 439947 h 3036498"/>
                <a:gd name="connsiteX15" fmla="*/ 284672 w 681487"/>
                <a:gd name="connsiteY15" fmla="*/ 474452 h 3036498"/>
                <a:gd name="connsiteX16" fmla="*/ 284672 w 681487"/>
                <a:gd name="connsiteY16" fmla="*/ 474452 h 3036498"/>
                <a:gd name="connsiteX17" fmla="*/ 362310 w 681487"/>
                <a:gd name="connsiteY17" fmla="*/ 526211 h 3036498"/>
                <a:gd name="connsiteX18" fmla="*/ 327804 w 681487"/>
                <a:gd name="connsiteY18" fmla="*/ 560717 h 3036498"/>
                <a:gd name="connsiteX19" fmla="*/ 267419 w 681487"/>
                <a:gd name="connsiteY19" fmla="*/ 595222 h 3036498"/>
                <a:gd name="connsiteX20" fmla="*/ 267419 w 681487"/>
                <a:gd name="connsiteY20" fmla="*/ 595222 h 3036498"/>
                <a:gd name="connsiteX21" fmla="*/ 284672 w 681487"/>
                <a:gd name="connsiteY21" fmla="*/ 707366 h 3036498"/>
                <a:gd name="connsiteX22" fmla="*/ 267419 w 681487"/>
                <a:gd name="connsiteY22" fmla="*/ 733245 h 3036498"/>
                <a:gd name="connsiteX23" fmla="*/ 207034 w 681487"/>
                <a:gd name="connsiteY23" fmla="*/ 854015 h 3036498"/>
                <a:gd name="connsiteX24" fmla="*/ 181155 w 681487"/>
                <a:gd name="connsiteY24" fmla="*/ 931652 h 3036498"/>
                <a:gd name="connsiteX25" fmla="*/ 155276 w 681487"/>
                <a:gd name="connsiteY25" fmla="*/ 983411 h 3036498"/>
                <a:gd name="connsiteX26" fmla="*/ 198408 w 681487"/>
                <a:gd name="connsiteY26" fmla="*/ 1035169 h 3036498"/>
                <a:gd name="connsiteX27" fmla="*/ 181155 w 681487"/>
                <a:gd name="connsiteY27" fmla="*/ 1078301 h 3036498"/>
                <a:gd name="connsiteX28" fmla="*/ 163902 w 681487"/>
                <a:gd name="connsiteY28" fmla="*/ 1104181 h 3036498"/>
                <a:gd name="connsiteX29" fmla="*/ 163902 w 681487"/>
                <a:gd name="connsiteY29" fmla="*/ 1104181 h 3036498"/>
                <a:gd name="connsiteX30" fmla="*/ 155276 w 681487"/>
                <a:gd name="connsiteY30" fmla="*/ 1155939 h 3036498"/>
                <a:gd name="connsiteX31" fmla="*/ 181155 w 681487"/>
                <a:gd name="connsiteY31" fmla="*/ 1190445 h 3036498"/>
                <a:gd name="connsiteX32" fmla="*/ 181155 w 681487"/>
                <a:gd name="connsiteY32" fmla="*/ 1190445 h 3036498"/>
                <a:gd name="connsiteX33" fmla="*/ 181155 w 681487"/>
                <a:gd name="connsiteY33" fmla="*/ 1276709 h 3036498"/>
                <a:gd name="connsiteX34" fmla="*/ 181155 w 681487"/>
                <a:gd name="connsiteY34" fmla="*/ 1276709 h 3036498"/>
                <a:gd name="connsiteX35" fmla="*/ 189781 w 681487"/>
                <a:gd name="connsiteY35" fmla="*/ 1337094 h 3036498"/>
                <a:gd name="connsiteX36" fmla="*/ 267419 w 681487"/>
                <a:gd name="connsiteY36" fmla="*/ 1380226 h 3036498"/>
                <a:gd name="connsiteX37" fmla="*/ 353683 w 681487"/>
                <a:gd name="connsiteY37" fmla="*/ 1414732 h 3036498"/>
                <a:gd name="connsiteX38" fmla="*/ 431321 w 681487"/>
                <a:gd name="connsiteY38" fmla="*/ 1457864 h 3036498"/>
                <a:gd name="connsiteX39" fmla="*/ 405442 w 681487"/>
                <a:gd name="connsiteY39" fmla="*/ 1500996 h 3036498"/>
                <a:gd name="connsiteX40" fmla="*/ 370936 w 681487"/>
                <a:gd name="connsiteY40" fmla="*/ 1518249 h 3036498"/>
                <a:gd name="connsiteX41" fmla="*/ 293298 w 681487"/>
                <a:gd name="connsiteY41" fmla="*/ 1526875 h 3036498"/>
                <a:gd name="connsiteX42" fmla="*/ 267419 w 681487"/>
                <a:gd name="connsiteY42" fmla="*/ 1544128 h 3036498"/>
                <a:gd name="connsiteX43" fmla="*/ 241540 w 681487"/>
                <a:gd name="connsiteY43" fmla="*/ 1587260 h 3036498"/>
                <a:gd name="connsiteX44" fmla="*/ 224287 w 681487"/>
                <a:gd name="connsiteY44" fmla="*/ 1604513 h 3036498"/>
                <a:gd name="connsiteX45" fmla="*/ 267419 w 681487"/>
                <a:gd name="connsiteY45" fmla="*/ 1664898 h 3036498"/>
                <a:gd name="connsiteX46" fmla="*/ 276046 w 681487"/>
                <a:gd name="connsiteY46" fmla="*/ 1725283 h 3036498"/>
                <a:gd name="connsiteX47" fmla="*/ 250166 w 681487"/>
                <a:gd name="connsiteY47" fmla="*/ 1768415 h 3036498"/>
                <a:gd name="connsiteX48" fmla="*/ 241540 w 681487"/>
                <a:gd name="connsiteY48" fmla="*/ 1811547 h 3036498"/>
                <a:gd name="connsiteX49" fmla="*/ 284672 w 681487"/>
                <a:gd name="connsiteY49" fmla="*/ 1854679 h 3036498"/>
                <a:gd name="connsiteX50" fmla="*/ 431321 w 681487"/>
                <a:gd name="connsiteY50" fmla="*/ 1897811 h 3036498"/>
                <a:gd name="connsiteX51" fmla="*/ 431321 w 681487"/>
                <a:gd name="connsiteY51" fmla="*/ 1897811 h 3036498"/>
                <a:gd name="connsiteX52" fmla="*/ 500332 w 681487"/>
                <a:gd name="connsiteY52" fmla="*/ 1915064 h 3036498"/>
                <a:gd name="connsiteX53" fmla="*/ 517585 w 681487"/>
                <a:gd name="connsiteY53" fmla="*/ 1949569 h 3036498"/>
                <a:gd name="connsiteX54" fmla="*/ 569344 w 681487"/>
                <a:gd name="connsiteY54" fmla="*/ 1966822 h 3036498"/>
                <a:gd name="connsiteX55" fmla="*/ 569344 w 681487"/>
                <a:gd name="connsiteY55" fmla="*/ 1966822 h 3036498"/>
                <a:gd name="connsiteX56" fmla="*/ 638355 w 681487"/>
                <a:gd name="connsiteY56" fmla="*/ 2027207 h 3036498"/>
                <a:gd name="connsiteX57" fmla="*/ 672861 w 681487"/>
                <a:gd name="connsiteY57" fmla="*/ 2061713 h 3036498"/>
                <a:gd name="connsiteX58" fmla="*/ 681487 w 681487"/>
                <a:gd name="connsiteY58" fmla="*/ 2078966 h 3036498"/>
                <a:gd name="connsiteX59" fmla="*/ 681487 w 681487"/>
                <a:gd name="connsiteY59" fmla="*/ 2122098 h 3036498"/>
                <a:gd name="connsiteX60" fmla="*/ 646981 w 681487"/>
                <a:gd name="connsiteY60" fmla="*/ 2182483 h 3036498"/>
                <a:gd name="connsiteX61" fmla="*/ 560717 w 681487"/>
                <a:gd name="connsiteY61" fmla="*/ 2234241 h 3036498"/>
                <a:gd name="connsiteX62" fmla="*/ 500332 w 681487"/>
                <a:gd name="connsiteY62" fmla="*/ 2251494 h 3036498"/>
                <a:gd name="connsiteX63" fmla="*/ 439948 w 681487"/>
                <a:gd name="connsiteY63" fmla="*/ 2286000 h 3036498"/>
                <a:gd name="connsiteX64" fmla="*/ 396815 w 681487"/>
                <a:gd name="connsiteY64" fmla="*/ 2294626 h 3036498"/>
                <a:gd name="connsiteX65" fmla="*/ 422695 w 681487"/>
                <a:gd name="connsiteY65" fmla="*/ 2329132 h 3036498"/>
                <a:gd name="connsiteX66" fmla="*/ 414068 w 681487"/>
                <a:gd name="connsiteY66" fmla="*/ 2363637 h 3036498"/>
                <a:gd name="connsiteX67" fmla="*/ 457200 w 681487"/>
                <a:gd name="connsiteY67" fmla="*/ 2398143 h 3036498"/>
                <a:gd name="connsiteX68" fmla="*/ 483080 w 681487"/>
                <a:gd name="connsiteY68" fmla="*/ 2441275 h 3036498"/>
                <a:gd name="connsiteX69" fmla="*/ 439948 w 681487"/>
                <a:gd name="connsiteY69" fmla="*/ 2458528 h 3036498"/>
                <a:gd name="connsiteX70" fmla="*/ 396815 w 681487"/>
                <a:gd name="connsiteY70" fmla="*/ 2501660 h 3036498"/>
                <a:gd name="connsiteX71" fmla="*/ 474453 w 681487"/>
                <a:gd name="connsiteY71" fmla="*/ 2536166 h 3036498"/>
                <a:gd name="connsiteX72" fmla="*/ 508959 w 681487"/>
                <a:gd name="connsiteY72" fmla="*/ 2553418 h 3036498"/>
                <a:gd name="connsiteX73" fmla="*/ 457200 w 681487"/>
                <a:gd name="connsiteY73" fmla="*/ 2605177 h 3036498"/>
                <a:gd name="connsiteX74" fmla="*/ 465827 w 681487"/>
                <a:gd name="connsiteY74" fmla="*/ 2639683 h 3036498"/>
                <a:gd name="connsiteX75" fmla="*/ 414068 w 681487"/>
                <a:gd name="connsiteY75" fmla="*/ 2674188 h 3036498"/>
                <a:gd name="connsiteX76" fmla="*/ 388189 w 681487"/>
                <a:gd name="connsiteY76" fmla="*/ 2708694 h 3036498"/>
                <a:gd name="connsiteX77" fmla="*/ 439948 w 681487"/>
                <a:gd name="connsiteY77" fmla="*/ 2725947 h 3036498"/>
                <a:gd name="connsiteX78" fmla="*/ 483080 w 681487"/>
                <a:gd name="connsiteY78" fmla="*/ 2777705 h 3036498"/>
                <a:gd name="connsiteX79" fmla="*/ 491706 w 681487"/>
                <a:gd name="connsiteY79" fmla="*/ 2820837 h 3036498"/>
                <a:gd name="connsiteX80" fmla="*/ 508959 w 681487"/>
                <a:gd name="connsiteY80" fmla="*/ 2872596 h 3036498"/>
                <a:gd name="connsiteX81" fmla="*/ 508959 w 681487"/>
                <a:gd name="connsiteY81" fmla="*/ 2872596 h 3036498"/>
                <a:gd name="connsiteX82" fmla="*/ 439948 w 681487"/>
                <a:gd name="connsiteY82" fmla="*/ 2967486 h 3036498"/>
                <a:gd name="connsiteX83" fmla="*/ 465827 w 681487"/>
                <a:gd name="connsiteY83" fmla="*/ 3036498 h 3036498"/>
                <a:gd name="connsiteX84" fmla="*/ 0 w 681487"/>
                <a:gd name="connsiteY84" fmla="*/ 3027871 h 30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81487" h="3036498">
                  <a:moveTo>
                    <a:pt x="0" y="3027871"/>
                  </a:moveTo>
                  <a:lnTo>
                    <a:pt x="0" y="0"/>
                  </a:lnTo>
                  <a:lnTo>
                    <a:pt x="198408" y="8626"/>
                  </a:lnTo>
                  <a:lnTo>
                    <a:pt x="181155" y="51758"/>
                  </a:lnTo>
                  <a:lnTo>
                    <a:pt x="207034" y="94890"/>
                  </a:lnTo>
                  <a:lnTo>
                    <a:pt x="284672" y="120769"/>
                  </a:lnTo>
                  <a:lnTo>
                    <a:pt x="336431" y="146649"/>
                  </a:lnTo>
                  <a:lnTo>
                    <a:pt x="405442" y="163901"/>
                  </a:lnTo>
                  <a:lnTo>
                    <a:pt x="396815" y="198407"/>
                  </a:lnTo>
                  <a:lnTo>
                    <a:pt x="379563" y="232913"/>
                  </a:lnTo>
                  <a:lnTo>
                    <a:pt x="345057" y="250166"/>
                  </a:lnTo>
                  <a:lnTo>
                    <a:pt x="284672" y="293298"/>
                  </a:lnTo>
                  <a:lnTo>
                    <a:pt x="241540" y="319177"/>
                  </a:lnTo>
                  <a:lnTo>
                    <a:pt x="207034" y="379562"/>
                  </a:lnTo>
                  <a:lnTo>
                    <a:pt x="224287" y="439947"/>
                  </a:lnTo>
                  <a:lnTo>
                    <a:pt x="284672" y="474452"/>
                  </a:lnTo>
                  <a:lnTo>
                    <a:pt x="284672" y="474452"/>
                  </a:lnTo>
                  <a:lnTo>
                    <a:pt x="362310" y="526211"/>
                  </a:lnTo>
                  <a:lnTo>
                    <a:pt x="327804" y="560717"/>
                  </a:lnTo>
                  <a:lnTo>
                    <a:pt x="267419" y="595222"/>
                  </a:lnTo>
                  <a:lnTo>
                    <a:pt x="267419" y="595222"/>
                  </a:lnTo>
                  <a:lnTo>
                    <a:pt x="284672" y="707366"/>
                  </a:lnTo>
                  <a:lnTo>
                    <a:pt x="267419" y="733245"/>
                  </a:lnTo>
                  <a:lnTo>
                    <a:pt x="207034" y="854015"/>
                  </a:lnTo>
                  <a:lnTo>
                    <a:pt x="181155" y="931652"/>
                  </a:lnTo>
                  <a:lnTo>
                    <a:pt x="155276" y="983411"/>
                  </a:lnTo>
                  <a:lnTo>
                    <a:pt x="198408" y="1035169"/>
                  </a:lnTo>
                  <a:lnTo>
                    <a:pt x="181155" y="1078301"/>
                  </a:lnTo>
                  <a:lnTo>
                    <a:pt x="163902" y="1104181"/>
                  </a:lnTo>
                  <a:lnTo>
                    <a:pt x="163902" y="1104181"/>
                  </a:lnTo>
                  <a:lnTo>
                    <a:pt x="155276" y="1155939"/>
                  </a:lnTo>
                  <a:lnTo>
                    <a:pt x="181155" y="1190445"/>
                  </a:lnTo>
                  <a:lnTo>
                    <a:pt x="181155" y="1190445"/>
                  </a:lnTo>
                  <a:lnTo>
                    <a:pt x="181155" y="1276709"/>
                  </a:lnTo>
                  <a:lnTo>
                    <a:pt x="181155" y="1276709"/>
                  </a:lnTo>
                  <a:lnTo>
                    <a:pt x="189781" y="1337094"/>
                  </a:lnTo>
                  <a:lnTo>
                    <a:pt x="267419" y="1380226"/>
                  </a:lnTo>
                  <a:lnTo>
                    <a:pt x="353683" y="1414732"/>
                  </a:lnTo>
                  <a:lnTo>
                    <a:pt x="431321" y="1457864"/>
                  </a:lnTo>
                  <a:lnTo>
                    <a:pt x="405442" y="1500996"/>
                  </a:lnTo>
                  <a:lnTo>
                    <a:pt x="370936" y="1518249"/>
                  </a:lnTo>
                  <a:lnTo>
                    <a:pt x="293298" y="1526875"/>
                  </a:lnTo>
                  <a:lnTo>
                    <a:pt x="267419" y="1544128"/>
                  </a:lnTo>
                  <a:lnTo>
                    <a:pt x="241540" y="1587260"/>
                  </a:lnTo>
                  <a:lnTo>
                    <a:pt x="224287" y="1604513"/>
                  </a:lnTo>
                  <a:lnTo>
                    <a:pt x="267419" y="1664898"/>
                  </a:lnTo>
                  <a:lnTo>
                    <a:pt x="276046" y="1725283"/>
                  </a:lnTo>
                  <a:lnTo>
                    <a:pt x="250166" y="1768415"/>
                  </a:lnTo>
                  <a:lnTo>
                    <a:pt x="241540" y="1811547"/>
                  </a:lnTo>
                  <a:lnTo>
                    <a:pt x="284672" y="1854679"/>
                  </a:lnTo>
                  <a:lnTo>
                    <a:pt x="431321" y="1897811"/>
                  </a:lnTo>
                  <a:lnTo>
                    <a:pt x="431321" y="1897811"/>
                  </a:lnTo>
                  <a:lnTo>
                    <a:pt x="500332" y="1915064"/>
                  </a:lnTo>
                  <a:lnTo>
                    <a:pt x="517585" y="1949569"/>
                  </a:lnTo>
                  <a:lnTo>
                    <a:pt x="569344" y="1966822"/>
                  </a:lnTo>
                  <a:lnTo>
                    <a:pt x="569344" y="1966822"/>
                  </a:lnTo>
                  <a:lnTo>
                    <a:pt x="638355" y="2027207"/>
                  </a:lnTo>
                  <a:lnTo>
                    <a:pt x="672861" y="2061713"/>
                  </a:lnTo>
                  <a:lnTo>
                    <a:pt x="681487" y="2078966"/>
                  </a:lnTo>
                  <a:lnTo>
                    <a:pt x="681487" y="2122098"/>
                  </a:lnTo>
                  <a:lnTo>
                    <a:pt x="646981" y="2182483"/>
                  </a:lnTo>
                  <a:lnTo>
                    <a:pt x="560717" y="2234241"/>
                  </a:lnTo>
                  <a:lnTo>
                    <a:pt x="500332" y="2251494"/>
                  </a:lnTo>
                  <a:lnTo>
                    <a:pt x="439948" y="2286000"/>
                  </a:lnTo>
                  <a:lnTo>
                    <a:pt x="396815" y="2294626"/>
                  </a:lnTo>
                  <a:lnTo>
                    <a:pt x="422695" y="2329132"/>
                  </a:lnTo>
                  <a:lnTo>
                    <a:pt x="414068" y="2363637"/>
                  </a:lnTo>
                  <a:lnTo>
                    <a:pt x="457200" y="2398143"/>
                  </a:lnTo>
                  <a:lnTo>
                    <a:pt x="483080" y="2441275"/>
                  </a:lnTo>
                  <a:lnTo>
                    <a:pt x="439948" y="2458528"/>
                  </a:lnTo>
                  <a:lnTo>
                    <a:pt x="396815" y="2501660"/>
                  </a:lnTo>
                  <a:lnTo>
                    <a:pt x="474453" y="2536166"/>
                  </a:lnTo>
                  <a:lnTo>
                    <a:pt x="508959" y="2553418"/>
                  </a:lnTo>
                  <a:lnTo>
                    <a:pt x="457200" y="2605177"/>
                  </a:lnTo>
                  <a:lnTo>
                    <a:pt x="465827" y="2639683"/>
                  </a:lnTo>
                  <a:lnTo>
                    <a:pt x="414068" y="2674188"/>
                  </a:lnTo>
                  <a:lnTo>
                    <a:pt x="388189" y="2708694"/>
                  </a:lnTo>
                  <a:lnTo>
                    <a:pt x="439948" y="2725947"/>
                  </a:lnTo>
                  <a:lnTo>
                    <a:pt x="483080" y="2777705"/>
                  </a:lnTo>
                  <a:lnTo>
                    <a:pt x="491706" y="2820837"/>
                  </a:lnTo>
                  <a:lnTo>
                    <a:pt x="508959" y="2872596"/>
                  </a:lnTo>
                  <a:lnTo>
                    <a:pt x="508959" y="2872596"/>
                  </a:lnTo>
                  <a:lnTo>
                    <a:pt x="439948" y="2967486"/>
                  </a:lnTo>
                  <a:lnTo>
                    <a:pt x="465827" y="3036498"/>
                  </a:lnTo>
                  <a:lnTo>
                    <a:pt x="0" y="3027871"/>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983207" y="3002669"/>
              <a:ext cx="500332" cy="3838755"/>
            </a:xfrm>
            <a:custGeom>
              <a:avLst/>
              <a:gdLst>
                <a:gd name="connsiteX0" fmla="*/ 0 w 500332"/>
                <a:gd name="connsiteY0" fmla="*/ 0 h 3838755"/>
                <a:gd name="connsiteX1" fmla="*/ 465826 w 500332"/>
                <a:gd name="connsiteY1" fmla="*/ 8627 h 3838755"/>
                <a:gd name="connsiteX2" fmla="*/ 414068 w 500332"/>
                <a:gd name="connsiteY2" fmla="*/ 51759 h 3838755"/>
                <a:gd name="connsiteX3" fmla="*/ 431321 w 500332"/>
                <a:gd name="connsiteY3" fmla="*/ 86264 h 3838755"/>
                <a:gd name="connsiteX4" fmla="*/ 370936 w 500332"/>
                <a:gd name="connsiteY4" fmla="*/ 120770 h 3838755"/>
                <a:gd name="connsiteX5" fmla="*/ 396815 w 500332"/>
                <a:gd name="connsiteY5" fmla="*/ 181155 h 3838755"/>
                <a:gd name="connsiteX6" fmla="*/ 431321 w 500332"/>
                <a:gd name="connsiteY6" fmla="*/ 258793 h 3838755"/>
                <a:gd name="connsiteX7" fmla="*/ 439947 w 500332"/>
                <a:gd name="connsiteY7" fmla="*/ 405442 h 3838755"/>
                <a:gd name="connsiteX8" fmla="*/ 431321 w 500332"/>
                <a:gd name="connsiteY8" fmla="*/ 474453 h 3838755"/>
                <a:gd name="connsiteX9" fmla="*/ 465826 w 500332"/>
                <a:gd name="connsiteY9" fmla="*/ 517585 h 3838755"/>
                <a:gd name="connsiteX10" fmla="*/ 448574 w 500332"/>
                <a:gd name="connsiteY10" fmla="*/ 569344 h 3838755"/>
                <a:gd name="connsiteX11" fmla="*/ 448574 w 500332"/>
                <a:gd name="connsiteY11" fmla="*/ 621102 h 3838755"/>
                <a:gd name="connsiteX12" fmla="*/ 439947 w 500332"/>
                <a:gd name="connsiteY12" fmla="*/ 672861 h 3838755"/>
                <a:gd name="connsiteX13" fmla="*/ 491706 w 500332"/>
                <a:gd name="connsiteY13" fmla="*/ 741872 h 3838755"/>
                <a:gd name="connsiteX14" fmla="*/ 439947 w 500332"/>
                <a:gd name="connsiteY14" fmla="*/ 802257 h 3838755"/>
                <a:gd name="connsiteX15" fmla="*/ 396815 w 500332"/>
                <a:gd name="connsiteY15" fmla="*/ 819510 h 3838755"/>
                <a:gd name="connsiteX16" fmla="*/ 405441 w 500332"/>
                <a:gd name="connsiteY16" fmla="*/ 862642 h 3838755"/>
                <a:gd name="connsiteX17" fmla="*/ 379562 w 500332"/>
                <a:gd name="connsiteY17" fmla="*/ 879895 h 3838755"/>
                <a:gd name="connsiteX18" fmla="*/ 439947 w 500332"/>
                <a:gd name="connsiteY18" fmla="*/ 931653 h 3838755"/>
                <a:gd name="connsiteX19" fmla="*/ 448574 w 500332"/>
                <a:gd name="connsiteY19" fmla="*/ 983412 h 3838755"/>
                <a:gd name="connsiteX20" fmla="*/ 465826 w 500332"/>
                <a:gd name="connsiteY20" fmla="*/ 1009291 h 3838755"/>
                <a:gd name="connsiteX21" fmla="*/ 439947 w 500332"/>
                <a:gd name="connsiteY21" fmla="*/ 1061049 h 3838755"/>
                <a:gd name="connsiteX22" fmla="*/ 457200 w 500332"/>
                <a:gd name="connsiteY22" fmla="*/ 1104181 h 3838755"/>
                <a:gd name="connsiteX23" fmla="*/ 457200 w 500332"/>
                <a:gd name="connsiteY23" fmla="*/ 1181819 h 3838755"/>
                <a:gd name="connsiteX24" fmla="*/ 431321 w 500332"/>
                <a:gd name="connsiteY24" fmla="*/ 1207698 h 3838755"/>
                <a:gd name="connsiteX25" fmla="*/ 465826 w 500332"/>
                <a:gd name="connsiteY25" fmla="*/ 1250830 h 3838755"/>
                <a:gd name="connsiteX26" fmla="*/ 465826 w 500332"/>
                <a:gd name="connsiteY26" fmla="*/ 1328468 h 3838755"/>
                <a:gd name="connsiteX27" fmla="*/ 465826 w 500332"/>
                <a:gd name="connsiteY27" fmla="*/ 1449238 h 3838755"/>
                <a:gd name="connsiteX28" fmla="*/ 465826 w 500332"/>
                <a:gd name="connsiteY28" fmla="*/ 1509623 h 3838755"/>
                <a:gd name="connsiteX29" fmla="*/ 439947 w 500332"/>
                <a:gd name="connsiteY29" fmla="*/ 1552755 h 3838755"/>
                <a:gd name="connsiteX30" fmla="*/ 396815 w 500332"/>
                <a:gd name="connsiteY30" fmla="*/ 1587261 h 3838755"/>
                <a:gd name="connsiteX31" fmla="*/ 405441 w 500332"/>
                <a:gd name="connsiteY31" fmla="*/ 1682151 h 3838755"/>
                <a:gd name="connsiteX32" fmla="*/ 396815 w 500332"/>
                <a:gd name="connsiteY32" fmla="*/ 1777042 h 3838755"/>
                <a:gd name="connsiteX33" fmla="*/ 388189 w 500332"/>
                <a:gd name="connsiteY33" fmla="*/ 1802921 h 3838755"/>
                <a:gd name="connsiteX34" fmla="*/ 431321 w 500332"/>
                <a:gd name="connsiteY34" fmla="*/ 1854680 h 3838755"/>
                <a:gd name="connsiteX35" fmla="*/ 448574 w 500332"/>
                <a:gd name="connsiteY35" fmla="*/ 1906438 h 3838755"/>
                <a:gd name="connsiteX36" fmla="*/ 414068 w 500332"/>
                <a:gd name="connsiteY36" fmla="*/ 1949570 h 3838755"/>
                <a:gd name="connsiteX37" fmla="*/ 396815 w 500332"/>
                <a:gd name="connsiteY37" fmla="*/ 1966823 h 3838755"/>
                <a:gd name="connsiteX38" fmla="*/ 405441 w 500332"/>
                <a:gd name="connsiteY38" fmla="*/ 1992702 h 3838755"/>
                <a:gd name="connsiteX39" fmla="*/ 362309 w 500332"/>
                <a:gd name="connsiteY39" fmla="*/ 2053087 h 3838755"/>
                <a:gd name="connsiteX40" fmla="*/ 345057 w 500332"/>
                <a:gd name="connsiteY40" fmla="*/ 2087593 h 3838755"/>
                <a:gd name="connsiteX41" fmla="*/ 405441 w 500332"/>
                <a:gd name="connsiteY41" fmla="*/ 2113472 h 3838755"/>
                <a:gd name="connsiteX42" fmla="*/ 457200 w 500332"/>
                <a:gd name="connsiteY42" fmla="*/ 2130725 h 3838755"/>
                <a:gd name="connsiteX43" fmla="*/ 483079 w 500332"/>
                <a:gd name="connsiteY43" fmla="*/ 2156604 h 3838755"/>
                <a:gd name="connsiteX44" fmla="*/ 483079 w 500332"/>
                <a:gd name="connsiteY44" fmla="*/ 2191110 h 3838755"/>
                <a:gd name="connsiteX45" fmla="*/ 491706 w 500332"/>
                <a:gd name="connsiteY45" fmla="*/ 2251495 h 3838755"/>
                <a:gd name="connsiteX46" fmla="*/ 422694 w 500332"/>
                <a:gd name="connsiteY46" fmla="*/ 2329132 h 3838755"/>
                <a:gd name="connsiteX47" fmla="*/ 448574 w 500332"/>
                <a:gd name="connsiteY47" fmla="*/ 2320506 h 3838755"/>
                <a:gd name="connsiteX48" fmla="*/ 431321 w 500332"/>
                <a:gd name="connsiteY48" fmla="*/ 2372264 h 3838755"/>
                <a:gd name="connsiteX49" fmla="*/ 474453 w 500332"/>
                <a:gd name="connsiteY49" fmla="*/ 2432649 h 3838755"/>
                <a:gd name="connsiteX50" fmla="*/ 500332 w 500332"/>
                <a:gd name="connsiteY50" fmla="*/ 2458529 h 3838755"/>
                <a:gd name="connsiteX51" fmla="*/ 474453 w 500332"/>
                <a:gd name="connsiteY51" fmla="*/ 2536166 h 3838755"/>
                <a:gd name="connsiteX52" fmla="*/ 448574 w 500332"/>
                <a:gd name="connsiteY52" fmla="*/ 2613804 h 3838755"/>
                <a:gd name="connsiteX53" fmla="*/ 474453 w 500332"/>
                <a:gd name="connsiteY53" fmla="*/ 2674189 h 3838755"/>
                <a:gd name="connsiteX54" fmla="*/ 483079 w 500332"/>
                <a:gd name="connsiteY54" fmla="*/ 2734574 h 3838755"/>
                <a:gd name="connsiteX55" fmla="*/ 457200 w 500332"/>
                <a:gd name="connsiteY55" fmla="*/ 2872597 h 3838755"/>
                <a:gd name="connsiteX56" fmla="*/ 439947 w 500332"/>
                <a:gd name="connsiteY56" fmla="*/ 2907102 h 3838755"/>
                <a:gd name="connsiteX57" fmla="*/ 457200 w 500332"/>
                <a:gd name="connsiteY57" fmla="*/ 2958861 h 3838755"/>
                <a:gd name="connsiteX58" fmla="*/ 457200 w 500332"/>
                <a:gd name="connsiteY58" fmla="*/ 2993366 h 3838755"/>
                <a:gd name="connsiteX59" fmla="*/ 483079 w 500332"/>
                <a:gd name="connsiteY59" fmla="*/ 3027872 h 3838755"/>
                <a:gd name="connsiteX60" fmla="*/ 448574 w 500332"/>
                <a:gd name="connsiteY60" fmla="*/ 3088257 h 3838755"/>
                <a:gd name="connsiteX61" fmla="*/ 448574 w 500332"/>
                <a:gd name="connsiteY61" fmla="*/ 3088257 h 3838755"/>
                <a:gd name="connsiteX62" fmla="*/ 422694 w 500332"/>
                <a:gd name="connsiteY62" fmla="*/ 3165895 h 3838755"/>
                <a:gd name="connsiteX63" fmla="*/ 422694 w 500332"/>
                <a:gd name="connsiteY63" fmla="*/ 3165895 h 3838755"/>
                <a:gd name="connsiteX64" fmla="*/ 439947 w 500332"/>
                <a:gd name="connsiteY64" fmla="*/ 3278038 h 3838755"/>
                <a:gd name="connsiteX65" fmla="*/ 483079 w 500332"/>
                <a:gd name="connsiteY65" fmla="*/ 3312544 h 3838755"/>
                <a:gd name="connsiteX66" fmla="*/ 483079 w 500332"/>
                <a:gd name="connsiteY66" fmla="*/ 3329797 h 3838755"/>
                <a:gd name="connsiteX67" fmla="*/ 439947 w 500332"/>
                <a:gd name="connsiteY67" fmla="*/ 3372929 h 3838755"/>
                <a:gd name="connsiteX68" fmla="*/ 448574 w 500332"/>
                <a:gd name="connsiteY68" fmla="*/ 3441940 h 3838755"/>
                <a:gd name="connsiteX69" fmla="*/ 457200 w 500332"/>
                <a:gd name="connsiteY69" fmla="*/ 3450566 h 3838755"/>
                <a:gd name="connsiteX70" fmla="*/ 431321 w 500332"/>
                <a:gd name="connsiteY70" fmla="*/ 3467819 h 3838755"/>
                <a:gd name="connsiteX71" fmla="*/ 370936 w 500332"/>
                <a:gd name="connsiteY71" fmla="*/ 3493698 h 3838755"/>
                <a:gd name="connsiteX72" fmla="*/ 370936 w 500332"/>
                <a:gd name="connsiteY72" fmla="*/ 3493698 h 3838755"/>
                <a:gd name="connsiteX73" fmla="*/ 414068 w 500332"/>
                <a:gd name="connsiteY73" fmla="*/ 3562710 h 3838755"/>
                <a:gd name="connsiteX74" fmla="*/ 474453 w 500332"/>
                <a:gd name="connsiteY74" fmla="*/ 3597215 h 3838755"/>
                <a:gd name="connsiteX75" fmla="*/ 439947 w 500332"/>
                <a:gd name="connsiteY75" fmla="*/ 3631721 h 3838755"/>
                <a:gd name="connsiteX76" fmla="*/ 431321 w 500332"/>
                <a:gd name="connsiteY76" fmla="*/ 3674853 h 3838755"/>
                <a:gd name="connsiteX77" fmla="*/ 457200 w 500332"/>
                <a:gd name="connsiteY77" fmla="*/ 3709359 h 3838755"/>
                <a:gd name="connsiteX78" fmla="*/ 483079 w 500332"/>
                <a:gd name="connsiteY78" fmla="*/ 3761117 h 3838755"/>
                <a:gd name="connsiteX79" fmla="*/ 483079 w 500332"/>
                <a:gd name="connsiteY79" fmla="*/ 3830129 h 3838755"/>
                <a:gd name="connsiteX80" fmla="*/ 474453 w 500332"/>
                <a:gd name="connsiteY80" fmla="*/ 3838755 h 3838755"/>
                <a:gd name="connsiteX81" fmla="*/ 8626 w 500332"/>
                <a:gd name="connsiteY81" fmla="*/ 3838755 h 3838755"/>
                <a:gd name="connsiteX82" fmla="*/ 0 w 500332"/>
                <a:gd name="connsiteY82" fmla="*/ 0 h 38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0332" h="3838755">
                  <a:moveTo>
                    <a:pt x="0" y="0"/>
                  </a:moveTo>
                  <a:lnTo>
                    <a:pt x="465826" y="8627"/>
                  </a:lnTo>
                  <a:lnTo>
                    <a:pt x="414068" y="51759"/>
                  </a:lnTo>
                  <a:lnTo>
                    <a:pt x="431321" y="86264"/>
                  </a:lnTo>
                  <a:lnTo>
                    <a:pt x="370936" y="120770"/>
                  </a:lnTo>
                  <a:lnTo>
                    <a:pt x="396815" y="181155"/>
                  </a:lnTo>
                  <a:lnTo>
                    <a:pt x="431321" y="258793"/>
                  </a:lnTo>
                  <a:lnTo>
                    <a:pt x="439947" y="405442"/>
                  </a:lnTo>
                  <a:lnTo>
                    <a:pt x="431321" y="474453"/>
                  </a:lnTo>
                  <a:lnTo>
                    <a:pt x="465826" y="517585"/>
                  </a:lnTo>
                  <a:lnTo>
                    <a:pt x="448574" y="569344"/>
                  </a:lnTo>
                  <a:lnTo>
                    <a:pt x="448574" y="621102"/>
                  </a:lnTo>
                  <a:lnTo>
                    <a:pt x="439947" y="672861"/>
                  </a:lnTo>
                  <a:lnTo>
                    <a:pt x="491706" y="741872"/>
                  </a:lnTo>
                  <a:lnTo>
                    <a:pt x="439947" y="802257"/>
                  </a:lnTo>
                  <a:lnTo>
                    <a:pt x="396815" y="819510"/>
                  </a:lnTo>
                  <a:lnTo>
                    <a:pt x="405441" y="862642"/>
                  </a:lnTo>
                  <a:lnTo>
                    <a:pt x="379562" y="879895"/>
                  </a:lnTo>
                  <a:lnTo>
                    <a:pt x="439947" y="931653"/>
                  </a:lnTo>
                  <a:lnTo>
                    <a:pt x="448574" y="983412"/>
                  </a:lnTo>
                  <a:lnTo>
                    <a:pt x="465826" y="1009291"/>
                  </a:lnTo>
                  <a:lnTo>
                    <a:pt x="439947" y="1061049"/>
                  </a:lnTo>
                  <a:lnTo>
                    <a:pt x="457200" y="1104181"/>
                  </a:lnTo>
                  <a:lnTo>
                    <a:pt x="457200" y="1181819"/>
                  </a:lnTo>
                  <a:lnTo>
                    <a:pt x="431321" y="1207698"/>
                  </a:lnTo>
                  <a:lnTo>
                    <a:pt x="465826" y="1250830"/>
                  </a:lnTo>
                  <a:lnTo>
                    <a:pt x="465826" y="1328468"/>
                  </a:lnTo>
                  <a:lnTo>
                    <a:pt x="465826" y="1449238"/>
                  </a:lnTo>
                  <a:lnTo>
                    <a:pt x="465826" y="1509623"/>
                  </a:lnTo>
                  <a:lnTo>
                    <a:pt x="439947" y="1552755"/>
                  </a:lnTo>
                  <a:lnTo>
                    <a:pt x="396815" y="1587261"/>
                  </a:lnTo>
                  <a:lnTo>
                    <a:pt x="405441" y="1682151"/>
                  </a:lnTo>
                  <a:lnTo>
                    <a:pt x="396815" y="1777042"/>
                  </a:lnTo>
                  <a:lnTo>
                    <a:pt x="388189" y="1802921"/>
                  </a:lnTo>
                  <a:lnTo>
                    <a:pt x="431321" y="1854680"/>
                  </a:lnTo>
                  <a:lnTo>
                    <a:pt x="448574" y="1906438"/>
                  </a:lnTo>
                  <a:lnTo>
                    <a:pt x="414068" y="1949570"/>
                  </a:lnTo>
                  <a:lnTo>
                    <a:pt x="396815" y="1966823"/>
                  </a:lnTo>
                  <a:lnTo>
                    <a:pt x="405441" y="1992702"/>
                  </a:lnTo>
                  <a:lnTo>
                    <a:pt x="362309" y="2053087"/>
                  </a:lnTo>
                  <a:lnTo>
                    <a:pt x="345057" y="2087593"/>
                  </a:lnTo>
                  <a:lnTo>
                    <a:pt x="405441" y="2113472"/>
                  </a:lnTo>
                  <a:lnTo>
                    <a:pt x="457200" y="2130725"/>
                  </a:lnTo>
                  <a:lnTo>
                    <a:pt x="483079" y="2156604"/>
                  </a:lnTo>
                  <a:lnTo>
                    <a:pt x="483079" y="2191110"/>
                  </a:lnTo>
                  <a:lnTo>
                    <a:pt x="491706" y="2251495"/>
                  </a:lnTo>
                  <a:lnTo>
                    <a:pt x="422694" y="2329132"/>
                  </a:lnTo>
                  <a:lnTo>
                    <a:pt x="448574" y="2320506"/>
                  </a:lnTo>
                  <a:lnTo>
                    <a:pt x="431321" y="2372264"/>
                  </a:lnTo>
                  <a:lnTo>
                    <a:pt x="474453" y="2432649"/>
                  </a:lnTo>
                  <a:lnTo>
                    <a:pt x="500332" y="2458529"/>
                  </a:lnTo>
                  <a:lnTo>
                    <a:pt x="474453" y="2536166"/>
                  </a:lnTo>
                  <a:lnTo>
                    <a:pt x="448574" y="2613804"/>
                  </a:lnTo>
                  <a:lnTo>
                    <a:pt x="474453" y="2674189"/>
                  </a:lnTo>
                  <a:lnTo>
                    <a:pt x="483079" y="2734574"/>
                  </a:lnTo>
                  <a:lnTo>
                    <a:pt x="457200" y="2872597"/>
                  </a:lnTo>
                  <a:lnTo>
                    <a:pt x="439947" y="2907102"/>
                  </a:lnTo>
                  <a:lnTo>
                    <a:pt x="457200" y="2958861"/>
                  </a:lnTo>
                  <a:lnTo>
                    <a:pt x="457200" y="2993366"/>
                  </a:lnTo>
                  <a:lnTo>
                    <a:pt x="483079" y="3027872"/>
                  </a:lnTo>
                  <a:lnTo>
                    <a:pt x="448574" y="3088257"/>
                  </a:lnTo>
                  <a:lnTo>
                    <a:pt x="448574" y="3088257"/>
                  </a:lnTo>
                  <a:lnTo>
                    <a:pt x="422694" y="3165895"/>
                  </a:lnTo>
                  <a:lnTo>
                    <a:pt x="422694" y="3165895"/>
                  </a:lnTo>
                  <a:lnTo>
                    <a:pt x="439947" y="3278038"/>
                  </a:lnTo>
                  <a:lnTo>
                    <a:pt x="483079" y="3312544"/>
                  </a:lnTo>
                  <a:lnTo>
                    <a:pt x="483079" y="3329797"/>
                  </a:lnTo>
                  <a:lnTo>
                    <a:pt x="439947" y="3372929"/>
                  </a:lnTo>
                  <a:lnTo>
                    <a:pt x="448574" y="3441940"/>
                  </a:lnTo>
                  <a:lnTo>
                    <a:pt x="457200" y="3450566"/>
                  </a:lnTo>
                  <a:lnTo>
                    <a:pt x="431321" y="3467819"/>
                  </a:lnTo>
                  <a:lnTo>
                    <a:pt x="370936" y="3493698"/>
                  </a:lnTo>
                  <a:lnTo>
                    <a:pt x="370936" y="3493698"/>
                  </a:lnTo>
                  <a:lnTo>
                    <a:pt x="414068" y="3562710"/>
                  </a:lnTo>
                  <a:lnTo>
                    <a:pt x="474453" y="3597215"/>
                  </a:lnTo>
                  <a:lnTo>
                    <a:pt x="439947" y="3631721"/>
                  </a:lnTo>
                  <a:lnTo>
                    <a:pt x="431321" y="3674853"/>
                  </a:lnTo>
                  <a:lnTo>
                    <a:pt x="457200" y="3709359"/>
                  </a:lnTo>
                  <a:lnTo>
                    <a:pt x="483079" y="3761117"/>
                  </a:lnTo>
                  <a:lnTo>
                    <a:pt x="483079" y="3830129"/>
                  </a:lnTo>
                  <a:lnTo>
                    <a:pt x="474453" y="3838755"/>
                  </a:lnTo>
                  <a:lnTo>
                    <a:pt x="8626" y="3838755"/>
                  </a:lnTo>
                  <a:cubicBezTo>
                    <a:pt x="5751" y="2553419"/>
                    <a:pt x="2875" y="1268083"/>
                    <a:pt x="0" y="0"/>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236501" y="2"/>
            <a:ext cx="85519" cy="6857998"/>
            <a:chOff x="4236501" y="2"/>
            <a:chExt cx="85519" cy="6857998"/>
          </a:xfrm>
        </p:grpSpPr>
        <p:sp>
          <p:nvSpPr>
            <p:cNvPr id="12" name="Freeform 11"/>
            <p:cNvSpPr/>
            <p:nvPr/>
          </p:nvSpPr>
          <p:spPr>
            <a:xfrm>
              <a:off x="4236501" y="3002669"/>
              <a:ext cx="85519" cy="13535"/>
            </a:xfrm>
            <a:custGeom>
              <a:avLst/>
              <a:gdLst>
                <a:gd name="connsiteX0" fmla="*/ 0 w 85519"/>
                <a:gd name="connsiteY0" fmla="*/ 13535 h 13535"/>
                <a:gd name="connsiteX1" fmla="*/ 26313 w 85519"/>
                <a:gd name="connsiteY1" fmla="*/ 3668 h 13535"/>
                <a:gd name="connsiteX2" fmla="*/ 39470 w 85519"/>
                <a:gd name="connsiteY2" fmla="*/ 378 h 13535"/>
                <a:gd name="connsiteX3" fmla="*/ 85519 w 85519"/>
                <a:gd name="connsiteY3" fmla="*/ 378 h 13535"/>
              </a:gdLst>
              <a:ahLst/>
              <a:cxnLst>
                <a:cxn ang="0">
                  <a:pos x="connsiteX0" y="connsiteY0"/>
                </a:cxn>
                <a:cxn ang="0">
                  <a:pos x="connsiteX1" y="connsiteY1"/>
                </a:cxn>
                <a:cxn ang="0">
                  <a:pos x="connsiteX2" y="connsiteY2"/>
                </a:cxn>
                <a:cxn ang="0">
                  <a:pos x="connsiteX3" y="connsiteY3"/>
                </a:cxn>
              </a:cxnLst>
              <a:rect l="l" t="t" r="r" b="b"/>
              <a:pathLst>
                <a:path w="85519" h="13535">
                  <a:moveTo>
                    <a:pt x="0" y="13535"/>
                  </a:moveTo>
                  <a:cubicBezTo>
                    <a:pt x="8691" y="10059"/>
                    <a:pt x="17289" y="6247"/>
                    <a:pt x="26313" y="3668"/>
                  </a:cubicBezTo>
                  <a:cubicBezTo>
                    <a:pt x="30660" y="2426"/>
                    <a:pt x="34956" y="629"/>
                    <a:pt x="39470" y="378"/>
                  </a:cubicBezTo>
                  <a:cubicBezTo>
                    <a:pt x="54796" y="-474"/>
                    <a:pt x="70169" y="378"/>
                    <a:pt x="85519" y="378"/>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4238980" y="3009014"/>
              <a:ext cx="0" cy="3848986"/>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313560" y="2"/>
              <a:ext cx="0" cy="3009012"/>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78828" y="2095652"/>
            <a:ext cx="2615607" cy="923330"/>
          </a:xfrm>
          <a:prstGeom prst="rect">
            <a:avLst/>
          </a:prstGeom>
          <a:solidFill>
            <a:schemeClr val="bg1"/>
          </a:solidFill>
          <a:ln>
            <a:solidFill>
              <a:srgbClr val="FF0000"/>
            </a:solidFill>
          </a:ln>
        </p:spPr>
        <p:txBody>
          <a:bodyPr wrap="square" rtlCol="0">
            <a:spAutoFit/>
          </a:bodyPr>
          <a:lstStyle/>
          <a:p>
            <a:r>
              <a:rPr lang="en-US" b="1" dirty="0" smtClean="0">
                <a:solidFill>
                  <a:srgbClr val="FF0000"/>
                </a:solidFill>
                <a:latin typeface="Arial Narrow" pitchFamily="34" charset="0"/>
              </a:rPr>
              <a:t>Remember:  1,000 </a:t>
            </a:r>
            <a:r>
              <a:rPr lang="en-US" b="1" dirty="0">
                <a:solidFill>
                  <a:srgbClr val="FF0000"/>
                </a:solidFill>
                <a:latin typeface="Arial Narrow" pitchFamily="34" charset="0"/>
              </a:rPr>
              <a:t>feet to 2,000 feet: 2 ½ ohms or higher is </a:t>
            </a:r>
            <a:r>
              <a:rPr lang="en-US" b="1" dirty="0" smtClean="0">
                <a:solidFill>
                  <a:srgbClr val="FF0000"/>
                </a:solidFill>
                <a:latin typeface="Arial Narrow" pitchFamily="34" charset="0"/>
              </a:rPr>
              <a:t>USDW</a:t>
            </a:r>
            <a:endParaRPr lang="en-US" dirty="0">
              <a:solidFill>
                <a:srgbClr val="FF0000"/>
              </a:solidFill>
            </a:endParaRPr>
          </a:p>
        </p:txBody>
      </p:sp>
      <p:cxnSp>
        <p:nvCxnSpPr>
          <p:cNvPr id="26" name="Straight Arrow Connector 25"/>
          <p:cNvCxnSpPr>
            <a:stCxn id="25" idx="3"/>
          </p:cNvCxnSpPr>
          <p:nvPr/>
        </p:nvCxnSpPr>
        <p:spPr>
          <a:xfrm>
            <a:off x="2536779" y="2557317"/>
            <a:ext cx="1701068" cy="9214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23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811" b="5991"/>
          <a:stretch/>
        </p:blipFill>
        <p:spPr bwMode="auto">
          <a:xfrm>
            <a:off x="1371600" y="1"/>
            <a:ext cx="640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6106296" y="2"/>
            <a:ext cx="0" cy="685799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599" y="2806187"/>
            <a:ext cx="6400801"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1600" y="2202333"/>
            <a:ext cx="1297173"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USDW at</a:t>
            </a:r>
          </a:p>
          <a:p>
            <a:r>
              <a:rPr lang="en-US" sz="1600" dirty="0" smtClean="0">
                <a:solidFill>
                  <a:srgbClr val="FF0000"/>
                </a:solidFill>
              </a:rPr>
              <a:t>1,435 FEET</a:t>
            </a:r>
            <a:endParaRPr lang="en-US" sz="1600" dirty="0">
              <a:solidFill>
                <a:srgbClr val="FF0000"/>
              </a:solidFill>
            </a:endParaRPr>
          </a:p>
        </p:txBody>
      </p:sp>
      <p:sp>
        <p:nvSpPr>
          <p:cNvPr id="12" name="TextBox 11"/>
          <p:cNvSpPr txBox="1"/>
          <p:nvPr/>
        </p:nvSpPr>
        <p:spPr>
          <a:xfrm>
            <a:off x="3205992" y="2456982"/>
            <a:ext cx="777215" cy="246221"/>
          </a:xfrm>
          <a:prstGeom prst="rect">
            <a:avLst/>
          </a:prstGeom>
          <a:noFill/>
        </p:spPr>
        <p:txBody>
          <a:bodyPr wrap="square" rtlCol="0">
            <a:spAutoFit/>
          </a:bodyPr>
          <a:lstStyle/>
          <a:p>
            <a:pPr algn="r"/>
            <a:r>
              <a:rPr lang="en-US" sz="1000" b="1" dirty="0" smtClean="0">
                <a:solidFill>
                  <a:srgbClr val="FF0000"/>
                </a:solidFill>
              </a:rPr>
              <a:t>Scale    0</a:t>
            </a:r>
            <a:endParaRPr lang="en-US" sz="1000" b="1" dirty="0">
              <a:solidFill>
                <a:srgbClr val="FF0000"/>
              </a:solidFill>
            </a:endParaRPr>
          </a:p>
        </p:txBody>
      </p:sp>
      <p:sp>
        <p:nvSpPr>
          <p:cNvPr id="13" name="TextBox 12"/>
          <p:cNvSpPr txBox="1"/>
          <p:nvPr/>
        </p:nvSpPr>
        <p:spPr>
          <a:xfrm>
            <a:off x="5852259" y="2464716"/>
            <a:ext cx="437859" cy="246221"/>
          </a:xfrm>
          <a:prstGeom prst="rect">
            <a:avLst/>
          </a:prstGeom>
          <a:noFill/>
        </p:spPr>
        <p:txBody>
          <a:bodyPr wrap="square" rtlCol="0">
            <a:spAutoFit/>
          </a:bodyPr>
          <a:lstStyle/>
          <a:p>
            <a:r>
              <a:rPr lang="en-US" sz="1000" b="1" dirty="0" smtClean="0">
                <a:solidFill>
                  <a:srgbClr val="FF0000"/>
                </a:solidFill>
              </a:rPr>
              <a:t>20</a:t>
            </a:r>
            <a:endParaRPr lang="en-US" sz="1000" b="1" dirty="0">
              <a:solidFill>
                <a:srgbClr val="FF0000"/>
              </a:solidFill>
            </a:endParaRPr>
          </a:p>
        </p:txBody>
      </p:sp>
      <p:grpSp>
        <p:nvGrpSpPr>
          <p:cNvPr id="17" name="Group 16"/>
          <p:cNvGrpSpPr/>
          <p:nvPr/>
        </p:nvGrpSpPr>
        <p:grpSpPr>
          <a:xfrm>
            <a:off x="3983207" y="-11927"/>
            <a:ext cx="779227" cy="6869927"/>
            <a:chOff x="3959750" y="-7951"/>
            <a:chExt cx="779227" cy="6869927"/>
          </a:xfrm>
        </p:grpSpPr>
        <p:sp>
          <p:nvSpPr>
            <p:cNvPr id="15" name="Freeform 14"/>
            <p:cNvSpPr/>
            <p:nvPr/>
          </p:nvSpPr>
          <p:spPr>
            <a:xfrm>
              <a:off x="3967701" y="-7951"/>
              <a:ext cx="771276" cy="3808674"/>
            </a:xfrm>
            <a:custGeom>
              <a:avLst/>
              <a:gdLst>
                <a:gd name="connsiteX0" fmla="*/ 0 w 771276"/>
                <a:gd name="connsiteY0" fmla="*/ 0 h 3808674"/>
                <a:gd name="connsiteX1" fmla="*/ 0 w 771276"/>
                <a:gd name="connsiteY1" fmla="*/ 3808674 h 3808674"/>
                <a:gd name="connsiteX2" fmla="*/ 206734 w 771276"/>
                <a:gd name="connsiteY2" fmla="*/ 3808674 h 3808674"/>
                <a:gd name="connsiteX3" fmla="*/ 206734 w 771276"/>
                <a:gd name="connsiteY3" fmla="*/ 3745064 h 3808674"/>
                <a:gd name="connsiteX4" fmla="*/ 182880 w 771276"/>
                <a:gd name="connsiteY4" fmla="*/ 3689405 h 3808674"/>
                <a:gd name="connsiteX5" fmla="*/ 198782 w 771276"/>
                <a:gd name="connsiteY5" fmla="*/ 3625794 h 3808674"/>
                <a:gd name="connsiteX6" fmla="*/ 230588 w 771276"/>
                <a:gd name="connsiteY6" fmla="*/ 3554233 h 3808674"/>
                <a:gd name="connsiteX7" fmla="*/ 214685 w 771276"/>
                <a:gd name="connsiteY7" fmla="*/ 3458817 h 3808674"/>
                <a:gd name="connsiteX8" fmla="*/ 238539 w 771276"/>
                <a:gd name="connsiteY8" fmla="*/ 3403158 h 3808674"/>
                <a:gd name="connsiteX9" fmla="*/ 190831 w 771276"/>
                <a:gd name="connsiteY9" fmla="*/ 3331596 h 3808674"/>
                <a:gd name="connsiteX10" fmla="*/ 222636 w 771276"/>
                <a:gd name="connsiteY10" fmla="*/ 3267986 h 3808674"/>
                <a:gd name="connsiteX11" fmla="*/ 238539 w 771276"/>
                <a:gd name="connsiteY11" fmla="*/ 3220278 h 3808674"/>
                <a:gd name="connsiteX12" fmla="*/ 262393 w 771276"/>
                <a:gd name="connsiteY12" fmla="*/ 3172570 h 3808674"/>
                <a:gd name="connsiteX13" fmla="*/ 294198 w 771276"/>
                <a:gd name="connsiteY13" fmla="*/ 3116911 h 3808674"/>
                <a:gd name="connsiteX14" fmla="*/ 286247 w 771276"/>
                <a:gd name="connsiteY14" fmla="*/ 3005593 h 3808674"/>
                <a:gd name="connsiteX15" fmla="*/ 278296 w 771276"/>
                <a:gd name="connsiteY15" fmla="*/ 2934031 h 3808674"/>
                <a:gd name="connsiteX16" fmla="*/ 294198 w 771276"/>
                <a:gd name="connsiteY16" fmla="*/ 2862469 h 3808674"/>
                <a:gd name="connsiteX17" fmla="*/ 270344 w 771276"/>
                <a:gd name="connsiteY17" fmla="*/ 2806810 h 3808674"/>
                <a:gd name="connsiteX18" fmla="*/ 333955 w 771276"/>
                <a:gd name="connsiteY18" fmla="*/ 2759102 h 3808674"/>
                <a:gd name="connsiteX19" fmla="*/ 445273 w 771276"/>
                <a:gd name="connsiteY19" fmla="*/ 2727297 h 3808674"/>
                <a:gd name="connsiteX20" fmla="*/ 516835 w 771276"/>
                <a:gd name="connsiteY20" fmla="*/ 2687541 h 3808674"/>
                <a:gd name="connsiteX21" fmla="*/ 461176 w 771276"/>
                <a:gd name="connsiteY21" fmla="*/ 2647784 h 3808674"/>
                <a:gd name="connsiteX22" fmla="*/ 445273 w 771276"/>
                <a:gd name="connsiteY22" fmla="*/ 2615979 h 3808674"/>
                <a:gd name="connsiteX23" fmla="*/ 469127 w 771276"/>
                <a:gd name="connsiteY23" fmla="*/ 2576222 h 3808674"/>
                <a:gd name="connsiteX24" fmla="*/ 397565 w 771276"/>
                <a:gd name="connsiteY24" fmla="*/ 2560320 h 3808674"/>
                <a:gd name="connsiteX25" fmla="*/ 318052 w 771276"/>
                <a:gd name="connsiteY25" fmla="*/ 2520563 h 3808674"/>
                <a:gd name="connsiteX26" fmla="*/ 278296 w 771276"/>
                <a:gd name="connsiteY26" fmla="*/ 2488758 h 3808674"/>
                <a:gd name="connsiteX27" fmla="*/ 310101 w 771276"/>
                <a:gd name="connsiteY27" fmla="*/ 2456953 h 3808674"/>
                <a:gd name="connsiteX28" fmla="*/ 373711 w 771276"/>
                <a:gd name="connsiteY28" fmla="*/ 2417196 h 3808674"/>
                <a:gd name="connsiteX29" fmla="*/ 437322 w 771276"/>
                <a:gd name="connsiteY29" fmla="*/ 2393342 h 3808674"/>
                <a:gd name="connsiteX30" fmla="*/ 461176 w 771276"/>
                <a:gd name="connsiteY30" fmla="*/ 2321781 h 3808674"/>
                <a:gd name="connsiteX31" fmla="*/ 445273 w 771276"/>
                <a:gd name="connsiteY31" fmla="*/ 2289975 h 3808674"/>
                <a:gd name="connsiteX32" fmla="*/ 413468 w 771276"/>
                <a:gd name="connsiteY32" fmla="*/ 2234316 h 3808674"/>
                <a:gd name="connsiteX33" fmla="*/ 429370 w 771276"/>
                <a:gd name="connsiteY33" fmla="*/ 2186608 h 3808674"/>
                <a:gd name="connsiteX34" fmla="*/ 429370 w 771276"/>
                <a:gd name="connsiteY34" fmla="*/ 2146852 h 3808674"/>
                <a:gd name="connsiteX35" fmla="*/ 429370 w 771276"/>
                <a:gd name="connsiteY35" fmla="*/ 2091193 h 3808674"/>
                <a:gd name="connsiteX36" fmla="*/ 365760 w 771276"/>
                <a:gd name="connsiteY36" fmla="*/ 2035534 h 3808674"/>
                <a:gd name="connsiteX37" fmla="*/ 373711 w 771276"/>
                <a:gd name="connsiteY37" fmla="*/ 1971923 h 3808674"/>
                <a:gd name="connsiteX38" fmla="*/ 461176 w 771276"/>
                <a:gd name="connsiteY38" fmla="*/ 1924215 h 3808674"/>
                <a:gd name="connsiteX39" fmla="*/ 564542 w 771276"/>
                <a:gd name="connsiteY39" fmla="*/ 1908313 h 3808674"/>
                <a:gd name="connsiteX40" fmla="*/ 723569 w 771276"/>
                <a:gd name="connsiteY40" fmla="*/ 1884459 h 3808674"/>
                <a:gd name="connsiteX41" fmla="*/ 723569 w 771276"/>
                <a:gd name="connsiteY41" fmla="*/ 1884459 h 3808674"/>
                <a:gd name="connsiteX42" fmla="*/ 659958 w 771276"/>
                <a:gd name="connsiteY42" fmla="*/ 1844702 h 3808674"/>
                <a:gd name="connsiteX43" fmla="*/ 524786 w 771276"/>
                <a:gd name="connsiteY43" fmla="*/ 1844702 h 3808674"/>
                <a:gd name="connsiteX44" fmla="*/ 397565 w 771276"/>
                <a:gd name="connsiteY44" fmla="*/ 1836751 h 3808674"/>
                <a:gd name="connsiteX45" fmla="*/ 365760 w 771276"/>
                <a:gd name="connsiteY45" fmla="*/ 1796994 h 3808674"/>
                <a:gd name="connsiteX46" fmla="*/ 326003 w 771276"/>
                <a:gd name="connsiteY46" fmla="*/ 1765189 h 3808674"/>
                <a:gd name="connsiteX47" fmla="*/ 381662 w 771276"/>
                <a:gd name="connsiteY47" fmla="*/ 1661822 h 3808674"/>
                <a:gd name="connsiteX48" fmla="*/ 421419 w 771276"/>
                <a:gd name="connsiteY48" fmla="*/ 1598212 h 3808674"/>
                <a:gd name="connsiteX49" fmla="*/ 397565 w 771276"/>
                <a:gd name="connsiteY49" fmla="*/ 1566407 h 3808674"/>
                <a:gd name="connsiteX50" fmla="*/ 373711 w 771276"/>
                <a:gd name="connsiteY50" fmla="*/ 1494845 h 3808674"/>
                <a:gd name="connsiteX51" fmla="*/ 341906 w 771276"/>
                <a:gd name="connsiteY51" fmla="*/ 1470991 h 3808674"/>
                <a:gd name="connsiteX52" fmla="*/ 310101 w 771276"/>
                <a:gd name="connsiteY52" fmla="*/ 1439186 h 3808674"/>
                <a:gd name="connsiteX53" fmla="*/ 357809 w 771276"/>
                <a:gd name="connsiteY53" fmla="*/ 1391478 h 3808674"/>
                <a:gd name="connsiteX54" fmla="*/ 341906 w 771276"/>
                <a:gd name="connsiteY54" fmla="*/ 1367624 h 3808674"/>
                <a:gd name="connsiteX55" fmla="*/ 365760 w 771276"/>
                <a:gd name="connsiteY55" fmla="*/ 1296062 h 3808674"/>
                <a:gd name="connsiteX56" fmla="*/ 373711 w 771276"/>
                <a:gd name="connsiteY56" fmla="*/ 1240403 h 3808674"/>
                <a:gd name="connsiteX57" fmla="*/ 373711 w 771276"/>
                <a:gd name="connsiteY57" fmla="*/ 1240403 h 3808674"/>
                <a:gd name="connsiteX58" fmla="*/ 429370 w 771276"/>
                <a:gd name="connsiteY58" fmla="*/ 1129085 h 3808674"/>
                <a:gd name="connsiteX59" fmla="*/ 429370 w 771276"/>
                <a:gd name="connsiteY59" fmla="*/ 1105231 h 3808674"/>
                <a:gd name="connsiteX60" fmla="*/ 349857 w 771276"/>
                <a:gd name="connsiteY60" fmla="*/ 1057523 h 3808674"/>
                <a:gd name="connsiteX61" fmla="*/ 270344 w 771276"/>
                <a:gd name="connsiteY61" fmla="*/ 1033669 h 3808674"/>
                <a:gd name="connsiteX62" fmla="*/ 294198 w 771276"/>
                <a:gd name="connsiteY62" fmla="*/ 1001864 h 3808674"/>
                <a:gd name="connsiteX63" fmla="*/ 365760 w 771276"/>
                <a:gd name="connsiteY63" fmla="*/ 978010 h 3808674"/>
                <a:gd name="connsiteX64" fmla="*/ 421419 w 771276"/>
                <a:gd name="connsiteY64" fmla="*/ 954156 h 3808674"/>
                <a:gd name="connsiteX65" fmla="*/ 429370 w 771276"/>
                <a:gd name="connsiteY65" fmla="*/ 858741 h 3808674"/>
                <a:gd name="connsiteX66" fmla="*/ 453224 w 771276"/>
                <a:gd name="connsiteY66" fmla="*/ 826935 h 3808674"/>
                <a:gd name="connsiteX67" fmla="*/ 461176 w 771276"/>
                <a:gd name="connsiteY67" fmla="*/ 763325 h 3808674"/>
                <a:gd name="connsiteX68" fmla="*/ 461176 w 771276"/>
                <a:gd name="connsiteY68" fmla="*/ 763325 h 3808674"/>
                <a:gd name="connsiteX69" fmla="*/ 477078 w 771276"/>
                <a:gd name="connsiteY69" fmla="*/ 644055 h 3808674"/>
                <a:gd name="connsiteX70" fmla="*/ 492981 w 771276"/>
                <a:gd name="connsiteY70" fmla="*/ 604299 h 3808674"/>
                <a:gd name="connsiteX71" fmla="*/ 564542 w 771276"/>
                <a:gd name="connsiteY71" fmla="*/ 588396 h 3808674"/>
                <a:gd name="connsiteX72" fmla="*/ 659958 w 771276"/>
                <a:gd name="connsiteY72" fmla="*/ 556591 h 3808674"/>
                <a:gd name="connsiteX73" fmla="*/ 755374 w 771276"/>
                <a:gd name="connsiteY73" fmla="*/ 540688 h 3808674"/>
                <a:gd name="connsiteX74" fmla="*/ 771276 w 771276"/>
                <a:gd name="connsiteY74" fmla="*/ 524786 h 3808674"/>
                <a:gd name="connsiteX75" fmla="*/ 691763 w 771276"/>
                <a:gd name="connsiteY75" fmla="*/ 500932 h 3808674"/>
                <a:gd name="connsiteX76" fmla="*/ 612250 w 771276"/>
                <a:gd name="connsiteY76" fmla="*/ 485029 h 3808674"/>
                <a:gd name="connsiteX77" fmla="*/ 580445 w 771276"/>
                <a:gd name="connsiteY77" fmla="*/ 461175 h 3808674"/>
                <a:gd name="connsiteX78" fmla="*/ 445273 w 771276"/>
                <a:gd name="connsiteY78" fmla="*/ 429370 h 3808674"/>
                <a:gd name="connsiteX79" fmla="*/ 365760 w 771276"/>
                <a:gd name="connsiteY79" fmla="*/ 397565 h 3808674"/>
                <a:gd name="connsiteX80" fmla="*/ 357809 w 771276"/>
                <a:gd name="connsiteY80" fmla="*/ 349857 h 3808674"/>
                <a:gd name="connsiteX81" fmla="*/ 381662 w 771276"/>
                <a:gd name="connsiteY81" fmla="*/ 302149 h 3808674"/>
                <a:gd name="connsiteX82" fmla="*/ 437322 w 771276"/>
                <a:gd name="connsiteY82" fmla="*/ 254441 h 3808674"/>
                <a:gd name="connsiteX83" fmla="*/ 485029 w 771276"/>
                <a:gd name="connsiteY83" fmla="*/ 222636 h 3808674"/>
                <a:gd name="connsiteX84" fmla="*/ 445273 w 771276"/>
                <a:gd name="connsiteY84" fmla="*/ 182880 h 3808674"/>
                <a:gd name="connsiteX85" fmla="*/ 413468 w 771276"/>
                <a:gd name="connsiteY85" fmla="*/ 143123 h 3808674"/>
                <a:gd name="connsiteX86" fmla="*/ 445273 w 771276"/>
                <a:gd name="connsiteY86" fmla="*/ 87464 h 3808674"/>
                <a:gd name="connsiteX87" fmla="*/ 492981 w 771276"/>
                <a:gd name="connsiteY87" fmla="*/ 31805 h 3808674"/>
                <a:gd name="connsiteX88" fmla="*/ 492981 w 771276"/>
                <a:gd name="connsiteY88" fmla="*/ 7951 h 3808674"/>
                <a:gd name="connsiteX89" fmla="*/ 0 w 771276"/>
                <a:gd name="connsiteY89" fmla="*/ 0 h 380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71276" h="3808674">
                  <a:moveTo>
                    <a:pt x="0" y="0"/>
                  </a:moveTo>
                  <a:lnTo>
                    <a:pt x="0" y="3808674"/>
                  </a:lnTo>
                  <a:lnTo>
                    <a:pt x="206734" y="3808674"/>
                  </a:lnTo>
                  <a:lnTo>
                    <a:pt x="206734" y="3745064"/>
                  </a:lnTo>
                  <a:lnTo>
                    <a:pt x="182880" y="3689405"/>
                  </a:lnTo>
                  <a:lnTo>
                    <a:pt x="198782" y="3625794"/>
                  </a:lnTo>
                  <a:lnTo>
                    <a:pt x="230588" y="3554233"/>
                  </a:lnTo>
                  <a:lnTo>
                    <a:pt x="214685" y="3458817"/>
                  </a:lnTo>
                  <a:lnTo>
                    <a:pt x="238539" y="3403158"/>
                  </a:lnTo>
                  <a:lnTo>
                    <a:pt x="190831" y="3331596"/>
                  </a:lnTo>
                  <a:lnTo>
                    <a:pt x="222636" y="3267986"/>
                  </a:lnTo>
                  <a:lnTo>
                    <a:pt x="238539" y="3220278"/>
                  </a:lnTo>
                  <a:lnTo>
                    <a:pt x="262393" y="3172570"/>
                  </a:lnTo>
                  <a:lnTo>
                    <a:pt x="294198" y="3116911"/>
                  </a:lnTo>
                  <a:lnTo>
                    <a:pt x="286247" y="3005593"/>
                  </a:lnTo>
                  <a:lnTo>
                    <a:pt x="278296" y="2934031"/>
                  </a:lnTo>
                  <a:lnTo>
                    <a:pt x="294198" y="2862469"/>
                  </a:lnTo>
                  <a:lnTo>
                    <a:pt x="270344" y="2806810"/>
                  </a:lnTo>
                  <a:lnTo>
                    <a:pt x="333955" y="2759102"/>
                  </a:lnTo>
                  <a:lnTo>
                    <a:pt x="445273" y="2727297"/>
                  </a:lnTo>
                  <a:lnTo>
                    <a:pt x="516835" y="2687541"/>
                  </a:lnTo>
                  <a:lnTo>
                    <a:pt x="461176" y="2647784"/>
                  </a:lnTo>
                  <a:lnTo>
                    <a:pt x="445273" y="2615979"/>
                  </a:lnTo>
                  <a:lnTo>
                    <a:pt x="469127" y="2576222"/>
                  </a:lnTo>
                  <a:lnTo>
                    <a:pt x="397565" y="2560320"/>
                  </a:lnTo>
                  <a:lnTo>
                    <a:pt x="318052" y="2520563"/>
                  </a:lnTo>
                  <a:lnTo>
                    <a:pt x="278296" y="2488758"/>
                  </a:lnTo>
                  <a:lnTo>
                    <a:pt x="310101" y="2456953"/>
                  </a:lnTo>
                  <a:lnTo>
                    <a:pt x="373711" y="2417196"/>
                  </a:lnTo>
                  <a:lnTo>
                    <a:pt x="437322" y="2393342"/>
                  </a:lnTo>
                  <a:lnTo>
                    <a:pt x="461176" y="2321781"/>
                  </a:lnTo>
                  <a:lnTo>
                    <a:pt x="445273" y="2289975"/>
                  </a:lnTo>
                  <a:lnTo>
                    <a:pt x="413468" y="2234316"/>
                  </a:lnTo>
                  <a:lnTo>
                    <a:pt x="429370" y="2186608"/>
                  </a:lnTo>
                  <a:lnTo>
                    <a:pt x="429370" y="2146852"/>
                  </a:lnTo>
                  <a:lnTo>
                    <a:pt x="429370" y="2091193"/>
                  </a:lnTo>
                  <a:lnTo>
                    <a:pt x="365760" y="2035534"/>
                  </a:lnTo>
                  <a:lnTo>
                    <a:pt x="373711" y="1971923"/>
                  </a:lnTo>
                  <a:lnTo>
                    <a:pt x="461176" y="1924215"/>
                  </a:lnTo>
                  <a:lnTo>
                    <a:pt x="564542" y="1908313"/>
                  </a:lnTo>
                  <a:lnTo>
                    <a:pt x="723569" y="1884459"/>
                  </a:lnTo>
                  <a:lnTo>
                    <a:pt x="723569" y="1884459"/>
                  </a:lnTo>
                  <a:lnTo>
                    <a:pt x="659958" y="1844702"/>
                  </a:lnTo>
                  <a:lnTo>
                    <a:pt x="524786" y="1844702"/>
                  </a:lnTo>
                  <a:lnTo>
                    <a:pt x="397565" y="1836751"/>
                  </a:lnTo>
                  <a:lnTo>
                    <a:pt x="365760" y="1796994"/>
                  </a:lnTo>
                  <a:lnTo>
                    <a:pt x="326003" y="1765189"/>
                  </a:lnTo>
                  <a:lnTo>
                    <a:pt x="381662" y="1661822"/>
                  </a:lnTo>
                  <a:lnTo>
                    <a:pt x="421419" y="1598212"/>
                  </a:lnTo>
                  <a:lnTo>
                    <a:pt x="397565" y="1566407"/>
                  </a:lnTo>
                  <a:lnTo>
                    <a:pt x="373711" y="1494845"/>
                  </a:lnTo>
                  <a:lnTo>
                    <a:pt x="341906" y="1470991"/>
                  </a:lnTo>
                  <a:lnTo>
                    <a:pt x="310101" y="1439186"/>
                  </a:lnTo>
                  <a:lnTo>
                    <a:pt x="357809" y="1391478"/>
                  </a:lnTo>
                  <a:lnTo>
                    <a:pt x="341906" y="1367624"/>
                  </a:lnTo>
                  <a:lnTo>
                    <a:pt x="365760" y="1296062"/>
                  </a:lnTo>
                  <a:lnTo>
                    <a:pt x="373711" y="1240403"/>
                  </a:lnTo>
                  <a:lnTo>
                    <a:pt x="373711" y="1240403"/>
                  </a:lnTo>
                  <a:lnTo>
                    <a:pt x="429370" y="1129085"/>
                  </a:lnTo>
                  <a:lnTo>
                    <a:pt x="429370" y="1105231"/>
                  </a:lnTo>
                  <a:lnTo>
                    <a:pt x="349857" y="1057523"/>
                  </a:lnTo>
                  <a:lnTo>
                    <a:pt x="270344" y="1033669"/>
                  </a:lnTo>
                  <a:lnTo>
                    <a:pt x="294198" y="1001864"/>
                  </a:lnTo>
                  <a:lnTo>
                    <a:pt x="365760" y="978010"/>
                  </a:lnTo>
                  <a:lnTo>
                    <a:pt x="421419" y="954156"/>
                  </a:lnTo>
                  <a:lnTo>
                    <a:pt x="429370" y="858741"/>
                  </a:lnTo>
                  <a:lnTo>
                    <a:pt x="453224" y="826935"/>
                  </a:lnTo>
                  <a:lnTo>
                    <a:pt x="461176" y="763325"/>
                  </a:lnTo>
                  <a:lnTo>
                    <a:pt x="461176" y="763325"/>
                  </a:lnTo>
                  <a:lnTo>
                    <a:pt x="477078" y="644055"/>
                  </a:lnTo>
                  <a:lnTo>
                    <a:pt x="492981" y="604299"/>
                  </a:lnTo>
                  <a:lnTo>
                    <a:pt x="564542" y="588396"/>
                  </a:lnTo>
                  <a:lnTo>
                    <a:pt x="659958" y="556591"/>
                  </a:lnTo>
                  <a:lnTo>
                    <a:pt x="755374" y="540688"/>
                  </a:lnTo>
                  <a:lnTo>
                    <a:pt x="771276" y="524786"/>
                  </a:lnTo>
                  <a:lnTo>
                    <a:pt x="691763" y="500932"/>
                  </a:lnTo>
                  <a:lnTo>
                    <a:pt x="612250" y="485029"/>
                  </a:lnTo>
                  <a:lnTo>
                    <a:pt x="580445" y="461175"/>
                  </a:lnTo>
                  <a:lnTo>
                    <a:pt x="445273" y="429370"/>
                  </a:lnTo>
                  <a:lnTo>
                    <a:pt x="365760" y="397565"/>
                  </a:lnTo>
                  <a:lnTo>
                    <a:pt x="357809" y="349857"/>
                  </a:lnTo>
                  <a:lnTo>
                    <a:pt x="381662" y="302149"/>
                  </a:lnTo>
                  <a:lnTo>
                    <a:pt x="437322" y="254441"/>
                  </a:lnTo>
                  <a:lnTo>
                    <a:pt x="485029" y="222636"/>
                  </a:lnTo>
                  <a:lnTo>
                    <a:pt x="445273" y="182880"/>
                  </a:lnTo>
                  <a:lnTo>
                    <a:pt x="413468" y="143123"/>
                  </a:lnTo>
                  <a:lnTo>
                    <a:pt x="445273" y="87464"/>
                  </a:lnTo>
                  <a:lnTo>
                    <a:pt x="492981" y="31805"/>
                  </a:lnTo>
                  <a:lnTo>
                    <a:pt x="492981" y="7951"/>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959750" y="3792772"/>
              <a:ext cx="206733" cy="3069204"/>
            </a:xfrm>
            <a:custGeom>
              <a:avLst/>
              <a:gdLst>
                <a:gd name="connsiteX0" fmla="*/ 0 w 206733"/>
                <a:gd name="connsiteY0" fmla="*/ 0 h 3069204"/>
                <a:gd name="connsiteX1" fmla="*/ 0 w 206733"/>
                <a:gd name="connsiteY1" fmla="*/ 3061252 h 3069204"/>
                <a:gd name="connsiteX2" fmla="*/ 127220 w 206733"/>
                <a:gd name="connsiteY2" fmla="*/ 3069204 h 3069204"/>
                <a:gd name="connsiteX3" fmla="*/ 127220 w 206733"/>
                <a:gd name="connsiteY3" fmla="*/ 2989691 h 3069204"/>
                <a:gd name="connsiteX4" fmla="*/ 135172 w 206733"/>
                <a:gd name="connsiteY4" fmla="*/ 2941983 h 3069204"/>
                <a:gd name="connsiteX5" fmla="*/ 135172 w 206733"/>
                <a:gd name="connsiteY5" fmla="*/ 2870421 h 3069204"/>
                <a:gd name="connsiteX6" fmla="*/ 143123 w 206733"/>
                <a:gd name="connsiteY6" fmla="*/ 2814762 h 3069204"/>
                <a:gd name="connsiteX7" fmla="*/ 119269 w 206733"/>
                <a:gd name="connsiteY7" fmla="*/ 2743200 h 3069204"/>
                <a:gd name="connsiteX8" fmla="*/ 135172 w 206733"/>
                <a:gd name="connsiteY8" fmla="*/ 2679590 h 3069204"/>
                <a:gd name="connsiteX9" fmla="*/ 143123 w 206733"/>
                <a:gd name="connsiteY9" fmla="*/ 2592125 h 3069204"/>
                <a:gd name="connsiteX10" fmla="*/ 143123 w 206733"/>
                <a:gd name="connsiteY10" fmla="*/ 2480807 h 3069204"/>
                <a:gd name="connsiteX11" fmla="*/ 159026 w 206733"/>
                <a:gd name="connsiteY11" fmla="*/ 2425148 h 3069204"/>
                <a:gd name="connsiteX12" fmla="*/ 143123 w 206733"/>
                <a:gd name="connsiteY12" fmla="*/ 2337684 h 3069204"/>
                <a:gd name="connsiteX13" fmla="*/ 159026 w 206733"/>
                <a:gd name="connsiteY13" fmla="*/ 2210463 h 3069204"/>
                <a:gd name="connsiteX14" fmla="*/ 159026 w 206733"/>
                <a:gd name="connsiteY14" fmla="*/ 2138901 h 3069204"/>
                <a:gd name="connsiteX15" fmla="*/ 143123 w 206733"/>
                <a:gd name="connsiteY15" fmla="*/ 2035534 h 3069204"/>
                <a:gd name="connsiteX16" fmla="*/ 143123 w 206733"/>
                <a:gd name="connsiteY16" fmla="*/ 1940118 h 3069204"/>
                <a:gd name="connsiteX17" fmla="*/ 166977 w 206733"/>
                <a:gd name="connsiteY17" fmla="*/ 1836751 h 3069204"/>
                <a:gd name="connsiteX18" fmla="*/ 159026 w 206733"/>
                <a:gd name="connsiteY18" fmla="*/ 1717482 h 3069204"/>
                <a:gd name="connsiteX19" fmla="*/ 159026 w 206733"/>
                <a:gd name="connsiteY19" fmla="*/ 1598212 h 3069204"/>
                <a:gd name="connsiteX20" fmla="*/ 174928 w 206733"/>
                <a:gd name="connsiteY20" fmla="*/ 1455089 h 3069204"/>
                <a:gd name="connsiteX21" fmla="*/ 174928 w 206733"/>
                <a:gd name="connsiteY21" fmla="*/ 1288111 h 3069204"/>
                <a:gd name="connsiteX22" fmla="*/ 190831 w 206733"/>
                <a:gd name="connsiteY22" fmla="*/ 1232452 h 3069204"/>
                <a:gd name="connsiteX23" fmla="*/ 190831 w 206733"/>
                <a:gd name="connsiteY23" fmla="*/ 1097280 h 3069204"/>
                <a:gd name="connsiteX24" fmla="*/ 190831 w 206733"/>
                <a:gd name="connsiteY24" fmla="*/ 922351 h 3069204"/>
                <a:gd name="connsiteX25" fmla="*/ 198782 w 206733"/>
                <a:gd name="connsiteY25" fmla="*/ 842838 h 3069204"/>
                <a:gd name="connsiteX26" fmla="*/ 182880 w 206733"/>
                <a:gd name="connsiteY26" fmla="*/ 803082 h 3069204"/>
                <a:gd name="connsiteX27" fmla="*/ 190831 w 206733"/>
                <a:gd name="connsiteY27" fmla="*/ 683812 h 3069204"/>
                <a:gd name="connsiteX28" fmla="*/ 206733 w 206733"/>
                <a:gd name="connsiteY28" fmla="*/ 636105 h 3069204"/>
                <a:gd name="connsiteX29" fmla="*/ 182880 w 206733"/>
                <a:gd name="connsiteY29" fmla="*/ 516835 h 3069204"/>
                <a:gd name="connsiteX30" fmla="*/ 182880 w 206733"/>
                <a:gd name="connsiteY30" fmla="*/ 349858 h 3069204"/>
                <a:gd name="connsiteX31" fmla="*/ 190831 w 206733"/>
                <a:gd name="connsiteY31" fmla="*/ 230588 h 3069204"/>
                <a:gd name="connsiteX32" fmla="*/ 206733 w 206733"/>
                <a:gd name="connsiteY32" fmla="*/ 127221 h 3069204"/>
                <a:gd name="connsiteX33" fmla="*/ 206733 w 206733"/>
                <a:gd name="connsiteY33" fmla="*/ 0 h 3069204"/>
                <a:gd name="connsiteX34" fmla="*/ 0 w 206733"/>
                <a:gd name="connsiteY34" fmla="*/ 0 h 30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733" h="3069204">
                  <a:moveTo>
                    <a:pt x="0" y="0"/>
                  </a:moveTo>
                  <a:lnTo>
                    <a:pt x="0" y="3061252"/>
                  </a:lnTo>
                  <a:lnTo>
                    <a:pt x="127220" y="3069204"/>
                  </a:lnTo>
                  <a:lnTo>
                    <a:pt x="127220" y="2989691"/>
                  </a:lnTo>
                  <a:lnTo>
                    <a:pt x="135172" y="2941983"/>
                  </a:lnTo>
                  <a:lnTo>
                    <a:pt x="135172" y="2870421"/>
                  </a:lnTo>
                  <a:lnTo>
                    <a:pt x="143123" y="2814762"/>
                  </a:lnTo>
                  <a:lnTo>
                    <a:pt x="119269" y="2743200"/>
                  </a:lnTo>
                  <a:lnTo>
                    <a:pt x="135172" y="2679590"/>
                  </a:lnTo>
                  <a:lnTo>
                    <a:pt x="143123" y="2592125"/>
                  </a:lnTo>
                  <a:lnTo>
                    <a:pt x="143123" y="2480807"/>
                  </a:lnTo>
                  <a:lnTo>
                    <a:pt x="159026" y="2425148"/>
                  </a:lnTo>
                  <a:lnTo>
                    <a:pt x="143123" y="2337684"/>
                  </a:lnTo>
                  <a:lnTo>
                    <a:pt x="159026" y="2210463"/>
                  </a:lnTo>
                  <a:lnTo>
                    <a:pt x="159026" y="2138901"/>
                  </a:lnTo>
                  <a:lnTo>
                    <a:pt x="143123" y="2035534"/>
                  </a:lnTo>
                  <a:lnTo>
                    <a:pt x="143123" y="1940118"/>
                  </a:lnTo>
                  <a:lnTo>
                    <a:pt x="166977" y="1836751"/>
                  </a:lnTo>
                  <a:lnTo>
                    <a:pt x="159026" y="1717482"/>
                  </a:lnTo>
                  <a:lnTo>
                    <a:pt x="159026" y="1598212"/>
                  </a:lnTo>
                  <a:lnTo>
                    <a:pt x="174928" y="1455089"/>
                  </a:lnTo>
                  <a:lnTo>
                    <a:pt x="174928" y="1288111"/>
                  </a:lnTo>
                  <a:lnTo>
                    <a:pt x="190831" y="1232452"/>
                  </a:lnTo>
                  <a:lnTo>
                    <a:pt x="190831" y="1097280"/>
                  </a:lnTo>
                  <a:lnTo>
                    <a:pt x="190831" y="922351"/>
                  </a:lnTo>
                  <a:lnTo>
                    <a:pt x="198782" y="842838"/>
                  </a:lnTo>
                  <a:lnTo>
                    <a:pt x="182880" y="803082"/>
                  </a:lnTo>
                  <a:lnTo>
                    <a:pt x="190831" y="683812"/>
                  </a:lnTo>
                  <a:lnTo>
                    <a:pt x="206733" y="636105"/>
                  </a:lnTo>
                  <a:lnTo>
                    <a:pt x="182880" y="516835"/>
                  </a:lnTo>
                  <a:lnTo>
                    <a:pt x="182880" y="349858"/>
                  </a:lnTo>
                  <a:lnTo>
                    <a:pt x="190831" y="230588"/>
                  </a:lnTo>
                  <a:lnTo>
                    <a:pt x="206733" y="127221"/>
                  </a:lnTo>
                  <a:lnTo>
                    <a:pt x="206733" y="0"/>
                  </a:lnTo>
                  <a:lnTo>
                    <a:pt x="0" y="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flipV="1">
            <a:off x="4237847" y="2"/>
            <a:ext cx="0" cy="6858001"/>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64596" y="3327131"/>
            <a:ext cx="2615607" cy="923330"/>
          </a:xfrm>
          <a:prstGeom prst="rect">
            <a:avLst/>
          </a:prstGeom>
          <a:solidFill>
            <a:schemeClr val="bg1"/>
          </a:solidFill>
          <a:ln>
            <a:solidFill>
              <a:srgbClr val="FF0000"/>
            </a:solidFill>
          </a:ln>
        </p:spPr>
        <p:txBody>
          <a:bodyPr wrap="square" rtlCol="0">
            <a:spAutoFit/>
          </a:bodyPr>
          <a:lstStyle/>
          <a:p>
            <a:r>
              <a:rPr lang="en-US" b="1" dirty="0" smtClean="0">
                <a:solidFill>
                  <a:srgbClr val="FF0000"/>
                </a:solidFill>
                <a:latin typeface="Arial Narrow" pitchFamily="34" charset="0"/>
              </a:rPr>
              <a:t>Remember:  1,000 </a:t>
            </a:r>
            <a:r>
              <a:rPr lang="en-US" b="1" dirty="0">
                <a:solidFill>
                  <a:srgbClr val="FF0000"/>
                </a:solidFill>
                <a:latin typeface="Arial Narrow" pitchFamily="34" charset="0"/>
              </a:rPr>
              <a:t>feet to 2,000 feet: 2 ½ ohms or higher is </a:t>
            </a:r>
            <a:r>
              <a:rPr lang="en-US" b="1" dirty="0" smtClean="0">
                <a:solidFill>
                  <a:srgbClr val="FF0000"/>
                </a:solidFill>
                <a:latin typeface="Arial Narrow" pitchFamily="34" charset="0"/>
              </a:rPr>
              <a:t>USDW</a:t>
            </a:r>
            <a:endParaRPr lang="en-US" dirty="0">
              <a:solidFill>
                <a:srgbClr val="FF0000"/>
              </a:solidFill>
            </a:endParaRPr>
          </a:p>
        </p:txBody>
      </p:sp>
      <p:cxnSp>
        <p:nvCxnSpPr>
          <p:cNvPr id="5" name="Straight Arrow Connector 4"/>
          <p:cNvCxnSpPr>
            <a:stCxn id="11" idx="1"/>
          </p:cNvCxnSpPr>
          <p:nvPr/>
        </p:nvCxnSpPr>
        <p:spPr>
          <a:xfrm flipH="1" flipV="1">
            <a:off x="4237847" y="3478805"/>
            <a:ext cx="2226749" cy="309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3983207" y="0"/>
            <a:ext cx="0" cy="685800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55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60341"/>
            <a:ext cx="9144000" cy="769441"/>
          </a:xfrm>
          <a:prstGeom prst="rect">
            <a:avLst/>
          </a:prstGeom>
        </p:spPr>
        <p:txBody>
          <a:bodyPr wrap="square">
            <a:spAutoFit/>
          </a:bodyPr>
          <a:lstStyle/>
          <a:p>
            <a:pPr algn="just"/>
            <a:r>
              <a:rPr lang="en-US" sz="2200" dirty="0" smtClean="0">
                <a:latin typeface="Arial Narrow" pitchFamily="34" charset="0"/>
              </a:rPr>
              <a:t>If the log of the well proposed for conversion shows the base of the USDW, mark the depth of the base of the USDW on the log and label the log as </a:t>
            </a:r>
            <a:r>
              <a:rPr lang="en-US" sz="2200" b="1" dirty="0" smtClean="0">
                <a:latin typeface="Arial Narrow" pitchFamily="34" charset="0"/>
              </a:rPr>
              <a:t>Attachment 5A</a:t>
            </a:r>
            <a:r>
              <a:rPr lang="en-US" sz="2200" dirty="0" smtClean="0">
                <a:latin typeface="Arial Narrow" pitchFamily="34" charset="0"/>
              </a:rPr>
              <a:t>.</a:t>
            </a:r>
          </a:p>
        </p:txBody>
      </p:sp>
      <p:sp>
        <p:nvSpPr>
          <p:cNvPr id="3" name="Rectangle 2"/>
          <p:cNvSpPr/>
          <p:nvPr/>
        </p:nvSpPr>
        <p:spPr>
          <a:xfrm>
            <a:off x="0" y="2947916"/>
            <a:ext cx="9144000" cy="1785104"/>
          </a:xfrm>
          <a:prstGeom prst="rect">
            <a:avLst/>
          </a:prstGeom>
        </p:spPr>
        <p:txBody>
          <a:bodyPr wrap="square">
            <a:spAutoFit/>
          </a:bodyPr>
          <a:lstStyle/>
          <a:p>
            <a:pPr algn="just"/>
            <a:r>
              <a:rPr lang="en-US" sz="2200" dirty="0">
                <a:latin typeface="Arial Narrow" pitchFamily="34" charset="0"/>
              </a:rPr>
              <a:t>If the e-log of the proposed well does not show the base of the USDW, then the  applicant should expand the search to the e-logs of the closest wells to the proposed well until an e-log is located that shows the base of the USDW. Once an e-log is found, mark the depth of the base of the USDW and label the log as </a:t>
            </a:r>
            <a:r>
              <a:rPr lang="en-US" sz="2200" b="1" dirty="0">
                <a:latin typeface="Arial Narrow" pitchFamily="34" charset="0"/>
              </a:rPr>
              <a:t>Attachment 5A </a:t>
            </a:r>
            <a:r>
              <a:rPr lang="en-US" sz="2200" dirty="0">
                <a:latin typeface="Arial Narrow" pitchFamily="34" charset="0"/>
              </a:rPr>
              <a:t>and </a:t>
            </a:r>
            <a:r>
              <a:rPr lang="en-US" sz="2200" dirty="0" smtClean="0">
                <a:latin typeface="Arial Narrow" pitchFamily="34" charset="0"/>
              </a:rPr>
              <a:t>include as </a:t>
            </a:r>
            <a:r>
              <a:rPr lang="en-US" sz="2200" dirty="0">
                <a:latin typeface="Arial Narrow" pitchFamily="34" charset="0"/>
              </a:rPr>
              <a:t>part of the Application.</a:t>
            </a:r>
          </a:p>
        </p:txBody>
      </p:sp>
    </p:spTree>
    <p:extLst>
      <p:ext uri="{BB962C8B-B14F-4D97-AF65-F5344CB8AC3E}">
        <p14:creationId xmlns:p14="http://schemas.microsoft.com/office/powerpoint/2010/main" val="1572125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522009" y="0"/>
            <a:ext cx="5601564" cy="547906"/>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sz="2400" dirty="0" smtClean="0">
                <a:latin typeface="Arial Narrow" pitchFamily="34" charset="0"/>
              </a:rPr>
              <a:t>Determining </a:t>
            </a:r>
            <a:r>
              <a:rPr lang="en-US" sz="2400" dirty="0">
                <a:latin typeface="Arial Narrow" pitchFamily="34" charset="0"/>
              </a:rPr>
              <a:t>the Proposed Injection Interval</a:t>
            </a:r>
          </a:p>
          <a:p>
            <a:pPr marL="626364" lvl="1" indent="-342900">
              <a:buClrTx/>
              <a:buFont typeface="+mj-lt"/>
              <a:buAutoNum type="arabicPeriod"/>
            </a:pPr>
            <a:endParaRPr lang="en-US" sz="1600" dirty="0">
              <a:latin typeface="Arial Narrow" pitchFamily="34" charset="0"/>
            </a:endParaRPr>
          </a:p>
        </p:txBody>
      </p:sp>
      <p:sp>
        <p:nvSpPr>
          <p:cNvPr id="6" name="Rectangle 5"/>
          <p:cNvSpPr/>
          <p:nvPr/>
        </p:nvSpPr>
        <p:spPr>
          <a:xfrm>
            <a:off x="-26713" y="689635"/>
            <a:ext cx="9169784" cy="707886"/>
          </a:xfrm>
          <a:prstGeom prst="rect">
            <a:avLst/>
          </a:prstGeom>
        </p:spPr>
        <p:txBody>
          <a:bodyPr wrap="square">
            <a:spAutoFit/>
          </a:bodyPr>
          <a:lstStyle/>
          <a:p>
            <a:pPr marL="283464" lvl="1" algn="just">
              <a:buClrTx/>
            </a:pPr>
            <a:r>
              <a:rPr lang="en-US" sz="2000" dirty="0" smtClean="0">
                <a:latin typeface="Arial Narrow" pitchFamily="34" charset="0"/>
              </a:rPr>
              <a:t>Applicants should conduct a search of available e-logs in the project area to identify the closest well with an e-log that shows the top and bottom of the proposed injection zone. </a:t>
            </a:r>
            <a:endParaRPr lang="en-US" sz="2000" dirty="0">
              <a:latin typeface="Arial Narrow" pitchFamily="34" charset="0"/>
            </a:endParaRPr>
          </a:p>
        </p:txBody>
      </p:sp>
      <p:sp>
        <p:nvSpPr>
          <p:cNvPr id="48" name="Rectangle 47"/>
          <p:cNvSpPr/>
          <p:nvPr/>
        </p:nvSpPr>
        <p:spPr>
          <a:xfrm>
            <a:off x="2108460" y="5602726"/>
            <a:ext cx="2256410" cy="253916"/>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5404574" y="5624693"/>
            <a:ext cx="1707080" cy="253916"/>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404574" y="4209923"/>
            <a:ext cx="1707080" cy="4234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108463" y="1659430"/>
            <a:ext cx="5003194" cy="1216954"/>
          </a:xfrm>
          <a:prstGeom prst="rect">
            <a:avLst/>
          </a:prstGeom>
          <a:gradFill>
            <a:gsLst>
              <a:gs pos="0">
                <a:schemeClr val="bg2">
                  <a:lumMod val="75000"/>
                </a:schemeClr>
              </a:gs>
              <a:gs pos="100000">
                <a:schemeClr val="tx2">
                  <a:lumMod val="20000"/>
                  <a:lumOff val="80000"/>
                </a:schemeClr>
              </a:gs>
              <a:gs pos="100000">
                <a:schemeClr val="accent2">
                  <a:tint val="15000"/>
                  <a:satMod val="350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93" name="Picture 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847" y="6527861"/>
            <a:ext cx="793783" cy="1288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 name="Line 921"/>
          <p:cNvSpPr>
            <a:spLocks noChangeShapeType="1"/>
          </p:cNvSpPr>
          <p:nvPr/>
        </p:nvSpPr>
        <p:spPr bwMode="auto">
          <a:xfrm flipH="1">
            <a:off x="4356096" y="1952332"/>
            <a:ext cx="8773" cy="470174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922"/>
          <p:cNvSpPr>
            <a:spLocks noChangeShapeType="1"/>
          </p:cNvSpPr>
          <p:nvPr/>
        </p:nvSpPr>
        <p:spPr bwMode="auto">
          <a:xfrm>
            <a:off x="5143629" y="1972194"/>
            <a:ext cx="12501" cy="46859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6" name="Picture 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4517" y="1952332"/>
            <a:ext cx="186383" cy="2726499"/>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 name="Picture 9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9846" y="4678832"/>
            <a:ext cx="793783" cy="77951"/>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 name="Rectangle 97" descr="Granite"/>
          <p:cNvSpPr>
            <a:spLocks noChangeArrowheads="1"/>
          </p:cNvSpPr>
          <p:nvPr/>
        </p:nvSpPr>
        <p:spPr bwMode="auto">
          <a:xfrm>
            <a:off x="5174085" y="1972194"/>
            <a:ext cx="219728" cy="4684566"/>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grpSp>
        <p:nvGrpSpPr>
          <p:cNvPr id="99" name="Group 98"/>
          <p:cNvGrpSpPr>
            <a:grpSpLocks/>
          </p:cNvGrpSpPr>
          <p:nvPr/>
        </p:nvGrpSpPr>
        <p:grpSpPr bwMode="auto">
          <a:xfrm>
            <a:off x="4170950" y="5740701"/>
            <a:ext cx="166968" cy="133350"/>
            <a:chOff x="0" y="0"/>
            <a:chExt cx="18" cy="14"/>
          </a:xfrm>
        </p:grpSpPr>
        <p:sp>
          <p:nvSpPr>
            <p:cNvPr id="145" name="Rectangle 144"/>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6" name="Rectangle 145"/>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7" name="Rectangle 146"/>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sp>
        <p:nvSpPr>
          <p:cNvPr id="100" name="Rectangle 99" descr="Granite"/>
          <p:cNvSpPr>
            <a:spLocks noChangeArrowheads="1"/>
          </p:cNvSpPr>
          <p:nvPr/>
        </p:nvSpPr>
        <p:spPr bwMode="auto">
          <a:xfrm>
            <a:off x="4137124" y="1947006"/>
            <a:ext cx="212722" cy="4680854"/>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101" name="TextBox 100"/>
          <p:cNvSpPr txBox="1"/>
          <p:nvPr/>
        </p:nvSpPr>
        <p:spPr>
          <a:xfrm>
            <a:off x="2031192" y="2592111"/>
            <a:ext cx="2071263" cy="307777"/>
          </a:xfrm>
          <a:prstGeom prst="rect">
            <a:avLst/>
          </a:prstGeom>
          <a:noFill/>
        </p:spPr>
        <p:txBody>
          <a:bodyPr wrap="square" rtlCol="0">
            <a:spAutoFit/>
          </a:bodyPr>
          <a:lstStyle/>
          <a:p>
            <a:r>
              <a:rPr lang="en-US" sz="1400" b="1" dirty="0" smtClean="0">
                <a:latin typeface="+mn-lt"/>
              </a:rPr>
              <a:t>BASE OF THE USDW</a:t>
            </a:r>
            <a:endParaRPr lang="en-US" sz="1400" b="1" dirty="0">
              <a:latin typeface="+mn-lt"/>
            </a:endParaRPr>
          </a:p>
        </p:txBody>
      </p:sp>
      <p:sp>
        <p:nvSpPr>
          <p:cNvPr id="102" name="Line 59"/>
          <p:cNvSpPr>
            <a:spLocks noChangeShapeType="1"/>
          </p:cNvSpPr>
          <p:nvPr/>
        </p:nvSpPr>
        <p:spPr bwMode="auto">
          <a:xfrm flipV="1">
            <a:off x="2108462" y="4633333"/>
            <a:ext cx="5003194" cy="15656"/>
          </a:xfrm>
          <a:prstGeom prst="line">
            <a:avLst/>
          </a:prstGeom>
          <a:ln w="19050">
            <a:headEnd/>
            <a:tailEnd/>
          </a:ln>
        </p:spPr>
        <p:style>
          <a:lnRef idx="3">
            <a:schemeClr val="dk1"/>
          </a:lnRef>
          <a:fillRef idx="0">
            <a:schemeClr val="dk1"/>
          </a:fillRef>
          <a:effectRef idx="2">
            <a:schemeClr val="dk1"/>
          </a:effectRef>
          <a:fontRef idx="minor">
            <a:schemeClr val="tx1"/>
          </a:fontRef>
        </p:style>
        <p:txBody>
          <a:bodyPr/>
          <a:lstStyle/>
          <a:p>
            <a:endParaRPr lang="en-US"/>
          </a:p>
        </p:txBody>
      </p:sp>
      <p:sp>
        <p:nvSpPr>
          <p:cNvPr id="103" name="Line 59"/>
          <p:cNvSpPr>
            <a:spLocks noChangeShapeType="1"/>
          </p:cNvSpPr>
          <p:nvPr/>
        </p:nvSpPr>
        <p:spPr bwMode="auto">
          <a:xfrm>
            <a:off x="2108460" y="5595619"/>
            <a:ext cx="5003194" cy="29074"/>
          </a:xfrm>
          <a:prstGeom prst="line">
            <a:avLst/>
          </a:prstGeom>
          <a:ln w="19050">
            <a:headEnd/>
            <a:tailEn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04" name="TextBox 103"/>
          <p:cNvSpPr txBox="1"/>
          <p:nvPr/>
        </p:nvSpPr>
        <p:spPr>
          <a:xfrm>
            <a:off x="5462344" y="4652448"/>
            <a:ext cx="999582"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dirty="0"/>
              <a:t>TOP OF ZONE</a:t>
            </a:r>
          </a:p>
        </p:txBody>
      </p:sp>
      <p:sp>
        <p:nvSpPr>
          <p:cNvPr id="105" name="TextBox 104"/>
          <p:cNvSpPr txBox="1"/>
          <p:nvPr/>
        </p:nvSpPr>
        <p:spPr>
          <a:xfrm>
            <a:off x="5462344" y="5356948"/>
            <a:ext cx="1256757" cy="253916"/>
          </a:xfrm>
          <a:prstGeom prst="rect">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b="1"/>
            </a:lvl1pPr>
          </a:lstStyle>
          <a:p>
            <a:r>
              <a:rPr lang="en-US" dirty="0"/>
              <a:t>BOTTOM OF ZONE</a:t>
            </a:r>
          </a:p>
        </p:txBody>
      </p:sp>
      <p:sp>
        <p:nvSpPr>
          <p:cNvPr id="106" name="Line Callout 2 105"/>
          <p:cNvSpPr/>
          <p:nvPr/>
        </p:nvSpPr>
        <p:spPr>
          <a:xfrm>
            <a:off x="2145728" y="4961316"/>
            <a:ext cx="1397200" cy="365236"/>
          </a:xfrm>
          <a:prstGeom prst="borderCallout2">
            <a:avLst>
              <a:gd name="adj1" fmla="val 36522"/>
              <a:gd name="adj2" fmla="val 100771"/>
              <a:gd name="adj3" fmla="val 36637"/>
              <a:gd name="adj4" fmla="val 124932"/>
              <a:gd name="adj5" fmla="val 96350"/>
              <a:gd name="adj6" fmla="val 148503"/>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INJECTION PERFORATIONS</a:t>
            </a:r>
            <a:endParaRPr lang="en-US" sz="1000" b="1" dirty="0"/>
          </a:p>
        </p:txBody>
      </p:sp>
      <p:sp>
        <p:nvSpPr>
          <p:cNvPr id="107" name="Rectangle 106"/>
          <p:cNvSpPr/>
          <p:nvPr/>
        </p:nvSpPr>
        <p:spPr>
          <a:xfrm>
            <a:off x="2112509" y="4209923"/>
            <a:ext cx="2024615" cy="4234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rPr>
              <a:t>SHALE</a:t>
            </a: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grpSp>
        <p:nvGrpSpPr>
          <p:cNvPr id="108" name="Group 107"/>
          <p:cNvGrpSpPr>
            <a:grpSpLocks/>
          </p:cNvGrpSpPr>
          <p:nvPr/>
        </p:nvGrpSpPr>
        <p:grpSpPr bwMode="auto">
          <a:xfrm>
            <a:off x="4235539" y="5304102"/>
            <a:ext cx="166968" cy="133350"/>
            <a:chOff x="0" y="0"/>
            <a:chExt cx="18" cy="14"/>
          </a:xfrm>
        </p:grpSpPr>
        <p:sp>
          <p:nvSpPr>
            <p:cNvPr id="142" name="Rectangle 141"/>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3" name="Rectangle 142"/>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4" name="Rectangle 143"/>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grpSp>
        <p:nvGrpSpPr>
          <p:cNvPr id="109" name="Group 108"/>
          <p:cNvGrpSpPr>
            <a:grpSpLocks/>
          </p:cNvGrpSpPr>
          <p:nvPr/>
        </p:nvGrpSpPr>
        <p:grpSpPr bwMode="auto">
          <a:xfrm>
            <a:off x="5116981" y="5304102"/>
            <a:ext cx="166968" cy="133350"/>
            <a:chOff x="0" y="0"/>
            <a:chExt cx="18" cy="14"/>
          </a:xfrm>
        </p:grpSpPr>
        <p:sp>
          <p:nvSpPr>
            <p:cNvPr id="139" name="Rectangle 138"/>
            <p:cNvSpPr>
              <a:spLocks noChangeArrowheads="1"/>
            </p:cNvSpPr>
            <p:nvPr/>
          </p:nvSpPr>
          <p:spPr bwMode="auto">
            <a:xfrm>
              <a:off x="0" y="5"/>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0" name="Rectangle 139"/>
            <p:cNvSpPr>
              <a:spLocks noChangeArrowheads="1"/>
            </p:cNvSpPr>
            <p:nvPr/>
          </p:nvSpPr>
          <p:spPr bwMode="auto">
            <a:xfrm>
              <a:off x="0" y="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sp>
          <p:nvSpPr>
            <p:cNvPr id="141" name="Rectangle 140"/>
            <p:cNvSpPr>
              <a:spLocks noChangeArrowheads="1"/>
            </p:cNvSpPr>
            <p:nvPr/>
          </p:nvSpPr>
          <p:spPr bwMode="auto">
            <a:xfrm>
              <a:off x="0" y="10"/>
              <a:ext cx="18" cy="4"/>
            </a:xfrm>
            <a:prstGeom prst="rect">
              <a:avLst/>
            </a:prstGeom>
            <a:gradFill rotWithShape="0">
              <a:gsLst>
                <a:gs pos="0">
                  <a:srgbClr val="800000"/>
                </a:gs>
                <a:gs pos="100000">
                  <a:srgbClr val="FFFFFF"/>
                </a:gs>
              </a:gsLst>
              <a:lin ang="5400000" scaled="1"/>
            </a:gra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a:lstStyle/>
            <a:p>
              <a:endParaRPr lang="en-US"/>
            </a:p>
          </p:txBody>
        </p:sp>
      </p:grpSp>
      <p:cxnSp>
        <p:nvCxnSpPr>
          <p:cNvPr id="110" name="Elbow Connector 109"/>
          <p:cNvCxnSpPr>
            <a:stCxn id="105" idx="3"/>
          </p:cNvCxnSpPr>
          <p:nvPr/>
        </p:nvCxnSpPr>
        <p:spPr>
          <a:xfrm>
            <a:off x="6719101" y="5483906"/>
            <a:ext cx="125855" cy="126958"/>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cxnSp>
        <p:nvCxnSpPr>
          <p:cNvPr id="111" name="Elbow Connector 110"/>
          <p:cNvCxnSpPr>
            <a:stCxn id="104" idx="3"/>
          </p:cNvCxnSpPr>
          <p:nvPr/>
        </p:nvCxnSpPr>
        <p:spPr>
          <a:xfrm flipV="1">
            <a:off x="6461926" y="4633333"/>
            <a:ext cx="116330" cy="146073"/>
          </a:xfrm>
          <a:prstGeom prst="bentConnector2">
            <a:avLst/>
          </a:prstGeom>
          <a:solidFill>
            <a:srgbClr val="FFFF00">
              <a:alpha val="50000"/>
            </a:srgbClr>
          </a:solidFill>
          <a:ln>
            <a:tailEnd type="triangle"/>
          </a:ln>
        </p:spPr>
        <p:style>
          <a:lnRef idx="1">
            <a:schemeClr val="dk1"/>
          </a:lnRef>
          <a:fillRef idx="2">
            <a:schemeClr val="dk1"/>
          </a:fillRef>
          <a:effectRef idx="1">
            <a:schemeClr val="dk1"/>
          </a:effectRef>
          <a:fontRef idx="minor">
            <a:schemeClr val="dk1"/>
          </a:fontRef>
        </p:style>
      </p:cxnSp>
      <p:sp>
        <p:nvSpPr>
          <p:cNvPr id="112" name="Rectangle 111"/>
          <p:cNvSpPr/>
          <p:nvPr/>
        </p:nvSpPr>
        <p:spPr>
          <a:xfrm>
            <a:off x="5404574" y="3947437"/>
            <a:ext cx="1707080" cy="109019"/>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112509" y="4001946"/>
            <a:ext cx="2011359" cy="5451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14" name="Rectangle 113"/>
          <p:cNvSpPr/>
          <p:nvPr/>
        </p:nvSpPr>
        <p:spPr>
          <a:xfrm>
            <a:off x="5404577" y="3703710"/>
            <a:ext cx="1707080" cy="129288"/>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112512" y="3703710"/>
            <a:ext cx="2024615" cy="129288"/>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16" name="Rectangle 115"/>
          <p:cNvSpPr/>
          <p:nvPr/>
        </p:nvSpPr>
        <p:spPr>
          <a:xfrm>
            <a:off x="5404577" y="3188493"/>
            <a:ext cx="1707080" cy="38593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112512" y="3188493"/>
            <a:ext cx="2024615" cy="385930"/>
          </a:xfrm>
          <a:prstGeom prst="rect">
            <a:avLst/>
          </a:prstGeom>
          <a:pattFill prst="dashHorz">
            <a:fgClr>
              <a:schemeClr val="tx1">
                <a:lumMod val="75000"/>
                <a:lumOff val="25000"/>
              </a:schemeClr>
            </a:fgClr>
            <a:bgClr>
              <a:srgbClr val="B68524"/>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18" name="Rectangle 117"/>
          <p:cNvSpPr/>
          <p:nvPr/>
        </p:nvSpPr>
        <p:spPr>
          <a:xfrm>
            <a:off x="5405729" y="3832998"/>
            <a:ext cx="1707080" cy="16410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113664" y="3832998"/>
            <a:ext cx="2024615" cy="16410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rPr>
              <a:t>SAND</a:t>
            </a:r>
          </a:p>
        </p:txBody>
      </p:sp>
      <p:sp>
        <p:nvSpPr>
          <p:cNvPr id="120" name="Rectangle 119"/>
          <p:cNvSpPr/>
          <p:nvPr/>
        </p:nvSpPr>
        <p:spPr>
          <a:xfrm>
            <a:off x="5405729" y="3574423"/>
            <a:ext cx="1707080" cy="12928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113664" y="3574423"/>
            <a:ext cx="2024615" cy="12928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22" name="Rectangle 121"/>
          <p:cNvSpPr/>
          <p:nvPr/>
        </p:nvSpPr>
        <p:spPr>
          <a:xfrm>
            <a:off x="5405729" y="4056456"/>
            <a:ext cx="1707080" cy="15346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2113664" y="4056456"/>
            <a:ext cx="2024615" cy="153467"/>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24" name="Rectangle 123"/>
          <p:cNvSpPr/>
          <p:nvPr/>
        </p:nvSpPr>
        <p:spPr>
          <a:xfrm>
            <a:off x="5405729" y="2899888"/>
            <a:ext cx="1707080" cy="288605"/>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2113664" y="2899888"/>
            <a:ext cx="2024615" cy="288605"/>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26" name="Rectangle 125" descr="Granite"/>
          <p:cNvSpPr>
            <a:spLocks noChangeArrowheads="1"/>
          </p:cNvSpPr>
          <p:nvPr/>
        </p:nvSpPr>
        <p:spPr bwMode="auto">
          <a:xfrm>
            <a:off x="3896511" y="1952332"/>
            <a:ext cx="219728" cy="1358021"/>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127" name="Line 921"/>
          <p:cNvSpPr>
            <a:spLocks noChangeShapeType="1"/>
          </p:cNvSpPr>
          <p:nvPr/>
        </p:nvSpPr>
        <p:spPr bwMode="auto">
          <a:xfrm flipH="1">
            <a:off x="4123868" y="1947006"/>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Rectangle 127" descr="Granite"/>
          <p:cNvSpPr>
            <a:spLocks noChangeArrowheads="1"/>
          </p:cNvSpPr>
          <p:nvPr/>
        </p:nvSpPr>
        <p:spPr bwMode="auto">
          <a:xfrm>
            <a:off x="5426890" y="1972194"/>
            <a:ext cx="219728" cy="1352647"/>
          </a:xfrm>
          <a:prstGeom prst="rect">
            <a:avLst/>
          </a:prstGeom>
          <a:blipFill dpi="0" rotWithShape="0">
            <a:blip r:embed="rId5" cstate="print"/>
            <a:srcRect/>
            <a:tile tx="0" ty="0" sx="100000" sy="100000" flip="none" algn="tl"/>
          </a:blipFill>
          <a:ln w="9525">
            <a:solidFill>
              <a:srgbClr val="FFFFFF"/>
            </a:solidFill>
            <a:miter lim="800000"/>
            <a:headEnd/>
            <a:tailEnd/>
          </a:ln>
        </p:spPr>
        <p:txBody>
          <a:bodyPr/>
          <a:lstStyle/>
          <a:p>
            <a:endParaRPr lang="en-US"/>
          </a:p>
        </p:txBody>
      </p:sp>
      <p:sp>
        <p:nvSpPr>
          <p:cNvPr id="129" name="Line 921"/>
          <p:cNvSpPr>
            <a:spLocks noChangeShapeType="1"/>
          </p:cNvSpPr>
          <p:nvPr/>
        </p:nvSpPr>
        <p:spPr bwMode="auto">
          <a:xfrm>
            <a:off x="5404574" y="1972194"/>
            <a:ext cx="0" cy="13526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60"/>
          <p:cNvSpPr>
            <a:spLocks noChangeShapeType="1"/>
          </p:cNvSpPr>
          <p:nvPr/>
        </p:nvSpPr>
        <p:spPr bwMode="auto">
          <a:xfrm flipV="1">
            <a:off x="2108463" y="2876384"/>
            <a:ext cx="5003194" cy="6756"/>
          </a:xfrm>
          <a:prstGeom prst="line">
            <a:avLst/>
          </a:prstGeom>
          <a:ln w="41275">
            <a:prstDash val="sysDash"/>
            <a:headEnd/>
            <a:tailEnd/>
          </a:ln>
        </p:spPr>
        <p:style>
          <a:lnRef idx="1">
            <a:schemeClr val="accent3"/>
          </a:lnRef>
          <a:fillRef idx="0">
            <a:schemeClr val="accent3"/>
          </a:fillRef>
          <a:effectRef idx="0">
            <a:schemeClr val="accent3"/>
          </a:effectRef>
          <a:fontRef idx="minor">
            <a:schemeClr val="tx1"/>
          </a:fontRef>
        </p:style>
        <p:txBody>
          <a:bodyPr/>
          <a:lstStyle/>
          <a:p>
            <a:endParaRPr lang="en-US"/>
          </a:p>
        </p:txBody>
      </p:sp>
      <p:sp>
        <p:nvSpPr>
          <p:cNvPr id="131" name="Up-Down Arrow 130"/>
          <p:cNvSpPr/>
          <p:nvPr/>
        </p:nvSpPr>
        <p:spPr>
          <a:xfrm>
            <a:off x="5738777" y="3188493"/>
            <a:ext cx="109864" cy="14556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6009051" y="3797051"/>
            <a:ext cx="835903" cy="400110"/>
          </a:xfrm>
          <a:prstGeom prst="rect">
            <a:avLst/>
          </a:prstGeom>
          <a:noFill/>
        </p:spPr>
        <p:txBody>
          <a:bodyPr wrap="square" rtlCol="0">
            <a:spAutoFit/>
          </a:bodyPr>
          <a:lstStyle/>
          <a:p>
            <a:pPr algn="ctr"/>
            <a:r>
              <a:rPr lang="en-US" sz="1000" b="1" dirty="0">
                <a:effectLst>
                  <a:glow rad="101600">
                    <a:schemeClr val="bg1">
                      <a:alpha val="40000"/>
                    </a:schemeClr>
                  </a:glow>
                  <a:outerShdw blurRad="38100" dist="38100" dir="2700000" algn="tl">
                    <a:srgbClr val="000000">
                      <a:alpha val="43137"/>
                    </a:srgbClr>
                  </a:outerShdw>
                </a:effectLst>
                <a:latin typeface="Arial Rounded MT Bold" pitchFamily="34" charset="0"/>
              </a:rPr>
              <a:t>100 </a:t>
            </a:r>
            <a:r>
              <a:rPr lang="en-US" sz="1000" b="1" dirty="0" err="1">
                <a:effectLst>
                  <a:glow rad="101600">
                    <a:schemeClr val="bg1">
                      <a:alpha val="40000"/>
                    </a:schemeClr>
                  </a:glow>
                  <a:outerShdw blurRad="38100" dist="38100" dir="2700000" algn="tl">
                    <a:srgbClr val="000000">
                      <a:alpha val="43137"/>
                    </a:srgbClr>
                  </a:outerShdw>
                </a:effectLst>
                <a:latin typeface="Arial Rounded MT Bold" pitchFamily="34" charset="0"/>
              </a:rPr>
              <a:t>ft</a:t>
            </a:r>
            <a:r>
              <a:rPr lang="en-US" sz="1000" b="1" dirty="0">
                <a:effectLst>
                  <a:glow rad="101600">
                    <a:schemeClr val="bg1">
                      <a:alpha val="40000"/>
                    </a:schemeClr>
                  </a:glow>
                  <a:outerShdw blurRad="38100" dist="38100" dir="2700000" algn="tl">
                    <a:srgbClr val="000000">
                      <a:alpha val="43137"/>
                    </a:srgbClr>
                  </a:outerShdw>
                </a:effectLst>
                <a:latin typeface="Arial Rounded MT Bold" pitchFamily="34" charset="0"/>
              </a:rPr>
              <a:t> of Net Shale</a:t>
            </a:r>
          </a:p>
        </p:txBody>
      </p:sp>
      <p:sp>
        <p:nvSpPr>
          <p:cNvPr id="133" name="Rectangle 132"/>
          <p:cNvSpPr/>
          <p:nvPr/>
        </p:nvSpPr>
        <p:spPr>
          <a:xfrm>
            <a:off x="5405729" y="5855001"/>
            <a:ext cx="1707080" cy="37231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2113664" y="5855001"/>
            <a:ext cx="2024615" cy="372318"/>
          </a:xfrm>
          <a:prstGeom prst="rect">
            <a:avLst/>
          </a:prstGeom>
          <a:pattFill prst="dashHorz">
            <a:fgClr>
              <a:schemeClr val="tx1">
                <a:lumMod val="75000"/>
                <a:lumOff val="25000"/>
              </a:schemeClr>
            </a:fgClr>
            <a:bgClr>
              <a:srgbClr val="F5F0B1"/>
            </a:bgClr>
          </a:patt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35" name="Line Callout 2 134"/>
          <p:cNvSpPr/>
          <p:nvPr/>
        </p:nvSpPr>
        <p:spPr>
          <a:xfrm>
            <a:off x="2518036" y="6289314"/>
            <a:ext cx="1073349" cy="466725"/>
          </a:xfrm>
          <a:prstGeom prst="borderCallout2">
            <a:avLst>
              <a:gd name="adj1" fmla="val 36522"/>
              <a:gd name="adj2" fmla="val 100771"/>
              <a:gd name="adj3" fmla="val 36637"/>
              <a:gd name="adj4" fmla="val 129383"/>
              <a:gd name="adj5" fmla="val -14386"/>
              <a:gd name="adj6" fmla="val 171767"/>
            </a:avLst>
          </a:prstGeom>
          <a:no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INJECTION CASING </a:t>
            </a:r>
            <a:br>
              <a:rPr lang="en-US" sz="1000" b="1" dirty="0" smtClean="0"/>
            </a:br>
            <a:r>
              <a:rPr lang="en-US" sz="800" dirty="0" smtClean="0"/>
              <a:t>(LONG STRING)</a:t>
            </a:r>
            <a:endParaRPr lang="en-US" sz="800" dirty="0"/>
          </a:p>
        </p:txBody>
      </p:sp>
      <p:sp>
        <p:nvSpPr>
          <p:cNvPr id="136" name="Line Callout 2 135"/>
          <p:cNvSpPr/>
          <p:nvPr/>
        </p:nvSpPr>
        <p:spPr>
          <a:xfrm>
            <a:off x="2518036" y="2023500"/>
            <a:ext cx="987625" cy="365236"/>
          </a:xfrm>
          <a:prstGeom prst="borderCallout2">
            <a:avLst>
              <a:gd name="adj1" fmla="val 36522"/>
              <a:gd name="adj2" fmla="val 100771"/>
              <a:gd name="adj3" fmla="val 36637"/>
              <a:gd name="adj4" fmla="val 120600"/>
              <a:gd name="adj5" fmla="val 108597"/>
              <a:gd name="adj6" fmla="val 158999"/>
            </a:avLst>
          </a:prstGeom>
          <a:noFill/>
          <a:ln>
            <a:tailEnd type="triangle"/>
          </a:ln>
        </p:spPr>
        <p:style>
          <a:lnRef idx="1">
            <a:schemeClr val="dk1"/>
          </a:lnRef>
          <a:fillRef idx="2">
            <a:schemeClr val="dk1"/>
          </a:fillRef>
          <a:effectRef idx="1">
            <a:schemeClr val="dk1"/>
          </a:effectRef>
          <a:fontRef idx="minor">
            <a:schemeClr val="dk1"/>
          </a:fontRef>
        </p:style>
        <p:txBody>
          <a:bodyPr rtlCol="0" anchor="ctr"/>
          <a:lstStyle/>
          <a:p>
            <a:pPr algn="ctr"/>
            <a:r>
              <a:rPr lang="en-US" sz="1000" b="1" dirty="0" smtClean="0"/>
              <a:t>SURFACE </a:t>
            </a:r>
            <a:br>
              <a:rPr lang="en-US" sz="1000" b="1" dirty="0" smtClean="0"/>
            </a:br>
            <a:r>
              <a:rPr lang="en-US" sz="1000" b="1" dirty="0" smtClean="0"/>
              <a:t>CASING</a:t>
            </a:r>
            <a:endParaRPr lang="en-US" sz="1000" b="1" dirty="0"/>
          </a:p>
        </p:txBody>
      </p:sp>
      <p:sp>
        <p:nvSpPr>
          <p:cNvPr id="137" name="Rectangle 136"/>
          <p:cNvSpPr/>
          <p:nvPr/>
        </p:nvSpPr>
        <p:spPr>
          <a:xfrm>
            <a:off x="2920995" y="5614268"/>
            <a:ext cx="580608" cy="230832"/>
          </a:xfrm>
          <a:prstGeom prst="rect">
            <a:avLst/>
          </a:prstGeom>
        </p:spPr>
        <p:txBody>
          <a:bodyPr wrap="none">
            <a:spAutoFit/>
          </a:bodyPr>
          <a:lstStyle/>
          <a:p>
            <a:r>
              <a:rPr lang="en-US" sz="900" b="1" dirty="0" smtClean="0">
                <a:effectLst>
                  <a:glow rad="101600">
                    <a:schemeClr val="bg1">
                      <a:alpha val="40000"/>
                    </a:schemeClr>
                  </a:glow>
                  <a:outerShdw blurRad="38100" dist="38100" dir="2700000" algn="tl">
                    <a:srgbClr val="000000">
                      <a:alpha val="43137"/>
                    </a:srgbClr>
                  </a:outerShdw>
                </a:effectLst>
                <a:latin typeface="Arial Rounded MT Bold" pitchFamily="34" charset="0"/>
              </a:rPr>
              <a:t>SHALE</a:t>
            </a:r>
            <a:endParaRPr lang="en-US" sz="900" b="1" dirty="0">
              <a:effectLst>
                <a:glow rad="101600">
                  <a:schemeClr val="bg1">
                    <a:alpha val="40000"/>
                  </a:schemeClr>
                </a:glow>
                <a:outerShdw blurRad="38100" dist="38100" dir="2700000" algn="tl">
                  <a:srgbClr val="000000">
                    <a:alpha val="43137"/>
                  </a:srgbClr>
                </a:outerShdw>
              </a:effectLst>
              <a:latin typeface="Arial Rounded MT Bold" pitchFamily="34" charset="0"/>
            </a:endParaRPr>
          </a:p>
        </p:txBody>
      </p:sp>
      <p:sp>
        <p:nvSpPr>
          <p:cNvPr id="138" name="Rectangle 137"/>
          <p:cNvSpPr/>
          <p:nvPr/>
        </p:nvSpPr>
        <p:spPr>
          <a:xfrm>
            <a:off x="2977619" y="5965131"/>
            <a:ext cx="518091" cy="230832"/>
          </a:xfrm>
          <a:prstGeom prst="rect">
            <a:avLst/>
          </a:prstGeom>
        </p:spPr>
        <p:txBody>
          <a:bodyPr wrap="none">
            <a:spAutoFit/>
          </a:bodyPr>
          <a:lstStyle/>
          <a:p>
            <a:pPr algn="ctr"/>
            <a:r>
              <a:rPr lang="en-US" sz="900" b="1" dirty="0">
                <a:effectLst>
                  <a:glow rad="101600">
                    <a:schemeClr val="bg1">
                      <a:alpha val="40000"/>
                    </a:schemeClr>
                  </a:glow>
                  <a:outerShdw blurRad="38100" dist="38100" dir="2700000" algn="tl">
                    <a:srgbClr val="000000">
                      <a:alpha val="43137"/>
                    </a:srgbClr>
                  </a:outerShdw>
                </a:effectLst>
                <a:latin typeface="Arial Rounded MT Bold" pitchFamily="34" charset="0"/>
              </a:rPr>
              <a:t>SAND</a:t>
            </a:r>
          </a:p>
        </p:txBody>
      </p:sp>
    </p:spTree>
    <p:extLst>
      <p:ext uri="{BB962C8B-B14F-4D97-AF65-F5344CB8AC3E}">
        <p14:creationId xmlns:p14="http://schemas.microsoft.com/office/powerpoint/2010/main" val="5491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grpId="1" nodeType="clickEffect">
                                  <p:stCondLst>
                                    <p:cond delay="0"/>
                                  </p:stCondLst>
                                  <p:childTnLst>
                                    <p:animClr clrSpc="rgb" dir="cw">
                                      <p:cBhvr>
                                        <p:cTn id="20" dur="750" fill="hold"/>
                                        <p:tgtEl>
                                          <p:spTgt spid="104"/>
                                        </p:tgtEl>
                                        <p:attrNameLst>
                                          <p:attrName>fillcolor</p:attrName>
                                        </p:attrNameLst>
                                      </p:cBhvr>
                                      <p:to>
                                        <a:schemeClr val="accent2"/>
                                      </p:to>
                                    </p:animClr>
                                    <p:set>
                                      <p:cBhvr>
                                        <p:cTn id="21" dur="750" fill="hold"/>
                                        <p:tgtEl>
                                          <p:spTgt spid="104"/>
                                        </p:tgtEl>
                                        <p:attrNameLst>
                                          <p:attrName>fill.type</p:attrName>
                                        </p:attrNameLst>
                                      </p:cBhvr>
                                      <p:to>
                                        <p:strVal val="solid"/>
                                      </p:to>
                                    </p:set>
                                    <p:set>
                                      <p:cBhvr>
                                        <p:cTn id="22" dur="750" fill="hold"/>
                                        <p:tgtEl>
                                          <p:spTgt spid="104"/>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750" fill="hold"/>
                                        <p:tgtEl>
                                          <p:spTgt spid="111"/>
                                        </p:tgtEl>
                                        <p:attrNameLst>
                                          <p:attrName>fillcolor</p:attrName>
                                        </p:attrNameLst>
                                      </p:cBhvr>
                                      <p:to>
                                        <a:schemeClr val="accent2"/>
                                      </p:to>
                                    </p:animClr>
                                    <p:set>
                                      <p:cBhvr>
                                        <p:cTn id="25" dur="750" fill="hold"/>
                                        <p:tgtEl>
                                          <p:spTgt spid="111"/>
                                        </p:tgtEl>
                                        <p:attrNameLst>
                                          <p:attrName>fill.type</p:attrName>
                                        </p:attrNameLst>
                                      </p:cBhvr>
                                      <p:to>
                                        <p:strVal val="solid"/>
                                      </p:to>
                                    </p:set>
                                    <p:set>
                                      <p:cBhvr>
                                        <p:cTn id="26" dur="750" fill="hold"/>
                                        <p:tgtEl>
                                          <p:spTgt spid="111"/>
                                        </p:tgtEl>
                                        <p:attrNameLst>
                                          <p:attrName>fill.on</p:attrName>
                                        </p:attrNameLst>
                                      </p:cBhvr>
                                      <p:to>
                                        <p:strVal val="true"/>
                                      </p:to>
                                    </p:set>
                                  </p:childTnLst>
                                </p:cTn>
                              </p:par>
                              <p:par>
                                <p:cTn id="27" presetID="1" presetClass="emph" presetSubtype="2" fill="hold" grpId="1" nodeType="withEffect">
                                  <p:stCondLst>
                                    <p:cond delay="0"/>
                                  </p:stCondLst>
                                  <p:childTnLst>
                                    <p:animClr clrSpc="rgb" dir="cw">
                                      <p:cBhvr>
                                        <p:cTn id="28" dur="750" fill="hold"/>
                                        <p:tgtEl>
                                          <p:spTgt spid="105"/>
                                        </p:tgtEl>
                                        <p:attrNameLst>
                                          <p:attrName>fillcolor</p:attrName>
                                        </p:attrNameLst>
                                      </p:cBhvr>
                                      <p:to>
                                        <a:schemeClr val="accent2"/>
                                      </p:to>
                                    </p:animClr>
                                    <p:set>
                                      <p:cBhvr>
                                        <p:cTn id="29" dur="750" fill="hold"/>
                                        <p:tgtEl>
                                          <p:spTgt spid="105"/>
                                        </p:tgtEl>
                                        <p:attrNameLst>
                                          <p:attrName>fill.type</p:attrName>
                                        </p:attrNameLst>
                                      </p:cBhvr>
                                      <p:to>
                                        <p:strVal val="solid"/>
                                      </p:to>
                                    </p:set>
                                    <p:set>
                                      <p:cBhvr>
                                        <p:cTn id="30" dur="750" fill="hold"/>
                                        <p:tgtEl>
                                          <p:spTgt spid="105"/>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750" fill="hold"/>
                                        <p:tgtEl>
                                          <p:spTgt spid="110"/>
                                        </p:tgtEl>
                                        <p:attrNameLst>
                                          <p:attrName>fillcolor</p:attrName>
                                        </p:attrNameLst>
                                      </p:cBhvr>
                                      <p:to>
                                        <a:schemeClr val="accent2"/>
                                      </p:to>
                                    </p:animClr>
                                    <p:set>
                                      <p:cBhvr>
                                        <p:cTn id="33" dur="750" fill="hold"/>
                                        <p:tgtEl>
                                          <p:spTgt spid="110"/>
                                        </p:tgtEl>
                                        <p:attrNameLst>
                                          <p:attrName>fill.type</p:attrName>
                                        </p:attrNameLst>
                                      </p:cBhvr>
                                      <p:to>
                                        <p:strVal val="solid"/>
                                      </p:to>
                                    </p:set>
                                    <p:set>
                                      <p:cBhvr>
                                        <p:cTn id="34" dur="750" fill="hold"/>
                                        <p:tgtEl>
                                          <p:spTgt spid="1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4" grpId="0" animBg="1"/>
      <p:bldP spid="104" grpId="1" animBg="1"/>
      <p:bldP spid="105" grpId="0" animBg="1"/>
      <p:bldP spid="10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87973"/>
            <a:ext cx="9144000" cy="1323439"/>
          </a:xfrm>
          <a:prstGeom prst="rect">
            <a:avLst/>
          </a:prstGeom>
        </p:spPr>
        <p:txBody>
          <a:bodyPr wrap="square">
            <a:spAutoFit/>
          </a:bodyPr>
          <a:lstStyle/>
          <a:p>
            <a:pPr marL="283464" lvl="1" algn="just">
              <a:buClrTx/>
            </a:pPr>
            <a:r>
              <a:rPr lang="en-US" sz="2000" dirty="0">
                <a:latin typeface="Arial Narrow" pitchFamily="34" charset="0"/>
              </a:rPr>
              <a:t>It may be necessary to submit more than one e-log to show both the top and bottom of the proposed injection zone, if both do not occur on the same log. One e-log may show the top of the injection zone, but not the bottom; and, another e-log may show the bottom of the proposed injection zone, but not the top. </a:t>
            </a:r>
          </a:p>
        </p:txBody>
      </p:sp>
      <p:sp>
        <p:nvSpPr>
          <p:cNvPr id="8" name="Rectangle 7"/>
          <p:cNvSpPr/>
          <p:nvPr/>
        </p:nvSpPr>
        <p:spPr>
          <a:xfrm>
            <a:off x="0" y="5082786"/>
            <a:ext cx="9144000" cy="1015663"/>
          </a:xfrm>
          <a:prstGeom prst="rect">
            <a:avLst/>
          </a:prstGeom>
        </p:spPr>
        <p:txBody>
          <a:bodyPr wrap="square">
            <a:spAutoFit/>
          </a:bodyPr>
          <a:lstStyle/>
          <a:p>
            <a:pPr marL="283464" lvl="1" algn="just">
              <a:buClrTx/>
            </a:pPr>
            <a:r>
              <a:rPr lang="en-US" sz="2000" dirty="0">
                <a:latin typeface="Arial Narrow" pitchFamily="34" charset="0"/>
              </a:rPr>
              <a:t>If </a:t>
            </a:r>
            <a:r>
              <a:rPr lang="en-US" sz="2000" dirty="0" smtClean="0">
                <a:latin typeface="Arial Narrow" pitchFamily="34" charset="0"/>
              </a:rPr>
              <a:t>more than one log is required to be submitted, mark </a:t>
            </a:r>
            <a:r>
              <a:rPr lang="en-US" sz="2000" dirty="0">
                <a:latin typeface="Arial Narrow" pitchFamily="34" charset="0"/>
              </a:rPr>
              <a:t>the depth of the top or bottom of the proposed injection </a:t>
            </a:r>
            <a:r>
              <a:rPr lang="en-US" sz="2000" dirty="0" smtClean="0">
                <a:latin typeface="Arial Narrow" pitchFamily="34" charset="0"/>
              </a:rPr>
              <a:t>zone and the proposed completion interval (initial perforations, screen or open hole).  Label the log(s) as </a:t>
            </a:r>
            <a:r>
              <a:rPr lang="en-US" sz="2000" b="1" dirty="0" smtClean="0">
                <a:latin typeface="Arial Narrow" pitchFamily="34" charset="0"/>
              </a:rPr>
              <a:t>Attachment </a:t>
            </a:r>
            <a:r>
              <a:rPr lang="en-US" sz="2000" b="1" dirty="0">
                <a:latin typeface="Arial Narrow" pitchFamily="34" charset="0"/>
              </a:rPr>
              <a:t>5B </a:t>
            </a:r>
            <a:r>
              <a:rPr lang="en-US" sz="2000" dirty="0" smtClean="0">
                <a:latin typeface="Arial Narrow" pitchFamily="34" charset="0"/>
              </a:rPr>
              <a:t>and include them as part of the </a:t>
            </a:r>
            <a:r>
              <a:rPr lang="en-US" sz="2000" dirty="0">
                <a:latin typeface="Arial Narrow" pitchFamily="34" charset="0"/>
              </a:rPr>
              <a:t>Application.</a:t>
            </a:r>
          </a:p>
        </p:txBody>
      </p:sp>
      <p:sp>
        <p:nvSpPr>
          <p:cNvPr id="4" name="Rectangle 3"/>
          <p:cNvSpPr/>
          <p:nvPr/>
        </p:nvSpPr>
        <p:spPr>
          <a:xfrm>
            <a:off x="0" y="1800936"/>
            <a:ext cx="9144000" cy="1015663"/>
          </a:xfrm>
          <a:prstGeom prst="rect">
            <a:avLst/>
          </a:prstGeom>
        </p:spPr>
        <p:txBody>
          <a:bodyPr wrap="square">
            <a:spAutoFit/>
          </a:bodyPr>
          <a:lstStyle/>
          <a:p>
            <a:pPr marL="283464" lvl="1">
              <a:buClrTx/>
            </a:pPr>
            <a:r>
              <a:rPr lang="en-US" sz="2000" dirty="0">
                <a:latin typeface="Arial Narrow" pitchFamily="34" charset="0"/>
              </a:rPr>
              <a:t>If the e-log of the proposed well does not show the top and bottom of the proposed injection zone, then the applicant should expand the search to the e-logs of the closest wells to the proposed well until an e-log is located that shows the proposed injection zone. </a:t>
            </a:r>
          </a:p>
        </p:txBody>
      </p:sp>
      <p:sp>
        <p:nvSpPr>
          <p:cNvPr id="6" name="Rectangle 5"/>
          <p:cNvSpPr/>
          <p:nvPr/>
        </p:nvSpPr>
        <p:spPr>
          <a:xfrm>
            <a:off x="0" y="313899"/>
            <a:ext cx="9144000" cy="1015663"/>
          </a:xfrm>
          <a:prstGeom prst="rect">
            <a:avLst/>
          </a:prstGeom>
        </p:spPr>
        <p:txBody>
          <a:bodyPr wrap="square">
            <a:spAutoFit/>
          </a:bodyPr>
          <a:lstStyle/>
          <a:p>
            <a:pPr marL="283464" lvl="1">
              <a:buClrTx/>
            </a:pPr>
            <a:r>
              <a:rPr lang="en-US" sz="2000" dirty="0" smtClean="0">
                <a:latin typeface="Arial Narrow" pitchFamily="34" charset="0"/>
              </a:rPr>
              <a:t>Begin by looking at the log of the well proposed for conversion. If the log of the well proposed for conversion shows the proposed injection zone, mark the depths of the top and bottom of the proposed injection zone on the log and label it as </a:t>
            </a:r>
            <a:r>
              <a:rPr lang="en-US" sz="2000" b="1" dirty="0" smtClean="0">
                <a:latin typeface="Arial Narrow" pitchFamily="34" charset="0"/>
              </a:rPr>
              <a:t>Attachment 5B.</a:t>
            </a:r>
            <a:endParaRPr lang="en-US" sz="2000" b="1" dirty="0">
              <a:latin typeface="Arial Narrow" pitchFamily="34" charset="0"/>
            </a:endParaRPr>
          </a:p>
        </p:txBody>
      </p:sp>
    </p:spTree>
    <p:extLst>
      <p:ext uri="{BB962C8B-B14F-4D97-AF65-F5344CB8AC3E}">
        <p14:creationId xmlns:p14="http://schemas.microsoft.com/office/powerpoint/2010/main" val="9824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287940"/>
            <a:ext cx="9144000" cy="777922"/>
          </a:xfrm>
        </p:spPr>
        <p:txBody>
          <a:bodyPr>
            <a:normAutofit/>
          </a:bodyPr>
          <a:lstStyle/>
          <a:p>
            <a:pPr marL="0" indent="0" algn="ctr">
              <a:buNone/>
            </a:pPr>
            <a:r>
              <a:rPr lang="en-US" sz="3000" dirty="0" smtClean="0">
                <a:solidFill>
                  <a:schemeClr val="tx1"/>
                </a:solidFill>
                <a:latin typeface="Arial Narrow" pitchFamily="34" charset="0"/>
              </a:rPr>
              <a:t>Productive Interval Search</a:t>
            </a:r>
          </a:p>
          <a:p>
            <a:pPr marL="347472" lvl="1" indent="0" algn="just">
              <a:buNone/>
            </a:pPr>
            <a:endParaRPr lang="en-US" sz="2200" dirty="0" smtClean="0">
              <a:solidFill>
                <a:schemeClr val="tx1"/>
              </a:solidFill>
              <a:latin typeface="Arial Narrow" pitchFamily="34" charset="0"/>
            </a:endParaRPr>
          </a:p>
          <a:p>
            <a:pPr marL="347472" lvl="1" indent="0" algn="just">
              <a:buNone/>
            </a:pPr>
            <a:endParaRPr lang="en-US" sz="2200" dirty="0" smtClean="0">
              <a:solidFill>
                <a:schemeClr val="tx1"/>
              </a:solidFill>
              <a:latin typeface="Arial Narrow" pitchFamily="34" charset="0"/>
            </a:endParaRPr>
          </a:p>
          <a:p>
            <a:endParaRPr lang="en-US" dirty="0"/>
          </a:p>
        </p:txBody>
      </p:sp>
      <p:sp>
        <p:nvSpPr>
          <p:cNvPr id="2" name="Rectangle 1"/>
          <p:cNvSpPr/>
          <p:nvPr/>
        </p:nvSpPr>
        <p:spPr>
          <a:xfrm>
            <a:off x="244549" y="4310179"/>
            <a:ext cx="6870625" cy="1446550"/>
          </a:xfrm>
          <a:prstGeom prst="rect">
            <a:avLst/>
          </a:prstGeom>
        </p:spPr>
        <p:txBody>
          <a:bodyPr wrap="square">
            <a:spAutoFit/>
          </a:bodyPr>
          <a:lstStyle/>
          <a:p>
            <a:pPr marL="633222" lvl="1" indent="-285750" algn="just">
              <a:buFont typeface="Arial" pitchFamily="34" charset="0"/>
              <a:buChar char="•"/>
            </a:pPr>
            <a:r>
              <a:rPr lang="en-US" sz="2200" dirty="0">
                <a:latin typeface="Arial Narrow" pitchFamily="34" charset="0"/>
              </a:rPr>
              <a:t>If productive wells are located within a one-mile radius, evidence of at least </a:t>
            </a:r>
            <a:r>
              <a:rPr lang="en-US" sz="2200" b="1" dirty="0">
                <a:latin typeface="Arial Narrow" pitchFamily="34" charset="0"/>
              </a:rPr>
              <a:t>100 feet </a:t>
            </a:r>
            <a:r>
              <a:rPr lang="en-US" sz="2200" dirty="0">
                <a:latin typeface="Arial Narrow" pitchFamily="34" charset="0"/>
              </a:rPr>
              <a:t>of net shale between the proposed injection zone and any productive intervals must be provided.  </a:t>
            </a:r>
          </a:p>
        </p:txBody>
      </p:sp>
      <p:sp>
        <p:nvSpPr>
          <p:cNvPr id="4" name="Rectangle 3"/>
          <p:cNvSpPr/>
          <p:nvPr/>
        </p:nvSpPr>
        <p:spPr>
          <a:xfrm>
            <a:off x="244546" y="2525568"/>
            <a:ext cx="6870625" cy="1446550"/>
          </a:xfrm>
          <a:prstGeom prst="rect">
            <a:avLst/>
          </a:prstGeom>
        </p:spPr>
        <p:txBody>
          <a:bodyPr wrap="square">
            <a:spAutoFit/>
          </a:bodyPr>
          <a:lstStyle/>
          <a:p>
            <a:pPr marL="633222" lvl="1" indent="-285750" algn="just">
              <a:buFont typeface="Arial" pitchFamily="34" charset="0"/>
              <a:buChar char="•"/>
            </a:pPr>
            <a:r>
              <a:rPr lang="en-US" sz="2200" dirty="0">
                <a:latin typeface="Arial Narrow" pitchFamily="34" charset="0"/>
              </a:rPr>
              <a:t>An injection zone of multiple sands may be permitted provided that the sands capable of hydrocarbon production are isolated. Please conduct a </a:t>
            </a:r>
            <a:r>
              <a:rPr lang="en-US" sz="2200" b="1" dirty="0">
                <a:latin typeface="Arial Narrow" pitchFamily="34" charset="0"/>
              </a:rPr>
              <a:t>one-mile</a:t>
            </a:r>
            <a:r>
              <a:rPr lang="en-US" sz="2200" dirty="0">
                <a:latin typeface="Arial Narrow" pitchFamily="34" charset="0"/>
              </a:rPr>
              <a:t> radius search from the proposed well location to locate productive wells. </a:t>
            </a:r>
          </a:p>
        </p:txBody>
      </p:sp>
      <p:sp>
        <p:nvSpPr>
          <p:cNvPr id="5" name="Rectangle 4"/>
          <p:cNvSpPr/>
          <p:nvPr/>
        </p:nvSpPr>
        <p:spPr>
          <a:xfrm>
            <a:off x="244552" y="1079510"/>
            <a:ext cx="6870623" cy="1107996"/>
          </a:xfrm>
          <a:prstGeom prst="rect">
            <a:avLst/>
          </a:prstGeom>
        </p:spPr>
        <p:txBody>
          <a:bodyPr wrap="square">
            <a:spAutoFit/>
          </a:bodyPr>
          <a:lstStyle/>
          <a:p>
            <a:pPr marL="633222" lvl="1" indent="-285750" algn="just">
              <a:buFont typeface="Arial" pitchFamily="34" charset="0"/>
              <a:buChar char="•"/>
            </a:pPr>
            <a:r>
              <a:rPr lang="en-US" sz="2200" dirty="0">
                <a:latin typeface="Arial Narrow" pitchFamily="34" charset="0"/>
              </a:rPr>
              <a:t>Why is this needed</a:t>
            </a:r>
            <a:r>
              <a:rPr lang="en-US" sz="2200" dirty="0" smtClean="0">
                <a:latin typeface="Arial Narrow" pitchFamily="34" charset="0"/>
              </a:rPr>
              <a:t>?  Injection into a productive zone is prohibited unless authorized by the Commissioner per LAC 43:XIX.303.D </a:t>
            </a:r>
            <a:endParaRPr lang="en-US" sz="2200" dirty="0">
              <a:latin typeface="Arial Narrow" pitchFamily="34" charset="0"/>
            </a:endParaRPr>
          </a:p>
        </p:txBody>
      </p:sp>
      <p:pic>
        <p:nvPicPr>
          <p:cNvPr id="7" name="oilwell (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6809738" y="45254"/>
            <a:ext cx="2608109" cy="2608109"/>
          </a:xfrm>
          <a:prstGeom prst="rect">
            <a:avLst/>
          </a:prstGeom>
        </p:spPr>
      </p:pic>
    </p:spTree>
    <p:extLst>
      <p:ext uri="{BB962C8B-B14F-4D97-AF65-F5344CB8AC3E}">
        <p14:creationId xmlns:p14="http://schemas.microsoft.com/office/powerpoint/2010/main" val="11946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322"/>
            <a:ext cx="9144000" cy="830997"/>
          </a:xfrm>
          <a:prstGeom prst="rect">
            <a:avLst/>
          </a:prstGeom>
        </p:spPr>
        <p:txBody>
          <a:bodyPr wrap="square">
            <a:spAutoFit/>
          </a:bodyPr>
          <a:lstStyle/>
          <a:p>
            <a:pPr algn="ctr"/>
            <a:r>
              <a:rPr lang="en-US" sz="2400" b="1" u="sng" dirty="0" smtClean="0">
                <a:latin typeface="Arial Narrow" pitchFamily="34" charset="0"/>
              </a:rPr>
              <a:t>Steps to conduct a Productive Interval Search </a:t>
            </a:r>
          </a:p>
          <a:p>
            <a:pPr algn="ctr"/>
            <a:r>
              <a:rPr lang="en-US" sz="2400" dirty="0" smtClean="0">
                <a:latin typeface="Arial Narrow" pitchFamily="34" charset="0"/>
              </a:rPr>
              <a:t>Step 1:  Go to the DNR homepage at </a:t>
            </a:r>
            <a:r>
              <a:rPr lang="en-US" sz="2400" dirty="0" smtClean="0">
                <a:solidFill>
                  <a:schemeClr val="accent1">
                    <a:lumMod val="50000"/>
                  </a:schemeClr>
                </a:solidFill>
                <a:latin typeface="Arial Narrow" pitchFamily="34" charset="0"/>
                <a:hlinkClick r:id="rId2"/>
              </a:rPr>
              <a:t>http://dnr.louisiana.gov/</a:t>
            </a:r>
            <a:endParaRPr lang="en-US" sz="2400" dirty="0">
              <a:solidFill>
                <a:schemeClr val="accent1">
                  <a:lumMod val="50000"/>
                </a:schemeClr>
              </a:solidFill>
              <a:latin typeface="Arial Narrow" pitchFamily="34" charset="0"/>
            </a:endParaRPr>
          </a:p>
        </p:txBody>
      </p:sp>
      <p:sp>
        <p:nvSpPr>
          <p:cNvPr id="4" name="Right Arrow 3"/>
          <p:cNvSpPr/>
          <p:nvPr/>
        </p:nvSpPr>
        <p:spPr>
          <a:xfrm rot="10800000">
            <a:off x="8081423" y="463182"/>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14893"/>
            <a:ext cx="9144000" cy="574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169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14893"/>
            <a:ext cx="9144000" cy="574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9144000" cy="461665"/>
          </a:xfrm>
          <a:prstGeom prst="rect">
            <a:avLst/>
          </a:prstGeom>
        </p:spPr>
        <p:txBody>
          <a:bodyPr wrap="square">
            <a:spAutoFit/>
          </a:bodyPr>
          <a:lstStyle/>
          <a:p>
            <a:pPr algn="ctr"/>
            <a:r>
              <a:rPr lang="en-US" sz="2400" dirty="0" smtClean="0">
                <a:latin typeface="Arial Narrow" pitchFamily="34" charset="0"/>
              </a:rPr>
              <a:t>Step 2:  Select the </a:t>
            </a:r>
            <a:r>
              <a:rPr lang="en-US" sz="2400" dirty="0" smtClean="0">
                <a:ln>
                  <a:solidFill>
                    <a:srgbClr val="F44E0C"/>
                  </a:solidFill>
                </a:ln>
                <a:solidFill>
                  <a:srgbClr val="F44E0C"/>
                </a:solidFill>
                <a:latin typeface="Arial Narrow" pitchFamily="34" charset="0"/>
              </a:rPr>
              <a:t>SONRIS</a:t>
            </a:r>
            <a:r>
              <a:rPr lang="en-US" sz="2400" dirty="0" smtClean="0">
                <a:ln>
                  <a:solidFill>
                    <a:schemeClr val="accent5"/>
                  </a:solidFill>
                </a:ln>
                <a:solidFill>
                  <a:schemeClr val="accent5">
                    <a:lumMod val="60000"/>
                    <a:lumOff val="40000"/>
                  </a:schemeClr>
                </a:solidFill>
                <a:latin typeface="Arial Narrow" pitchFamily="34" charset="0"/>
              </a:rPr>
              <a:t> </a:t>
            </a:r>
            <a:r>
              <a:rPr lang="en-US" sz="2400" dirty="0">
                <a:latin typeface="Arial Narrow" pitchFamily="34" charset="0"/>
              </a:rPr>
              <a:t>button</a:t>
            </a:r>
          </a:p>
        </p:txBody>
      </p:sp>
      <p:sp>
        <p:nvSpPr>
          <p:cNvPr id="5" name="Right Arrow 4"/>
          <p:cNvSpPr/>
          <p:nvPr/>
        </p:nvSpPr>
        <p:spPr>
          <a:xfrm rot="10800000">
            <a:off x="2502976" y="4020564"/>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673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17288"/>
            <a:ext cx="9144000" cy="574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9734"/>
            <a:ext cx="9144000" cy="461665"/>
          </a:xfrm>
          <a:prstGeom prst="rect">
            <a:avLst/>
          </a:prstGeom>
        </p:spPr>
        <p:txBody>
          <a:bodyPr wrap="square">
            <a:spAutoFit/>
          </a:bodyPr>
          <a:lstStyle/>
          <a:p>
            <a:pPr algn="ctr"/>
            <a:r>
              <a:rPr lang="en-US" sz="2400" dirty="0" smtClean="0">
                <a:latin typeface="Arial Narrow" pitchFamily="34" charset="0"/>
              </a:rPr>
              <a:t>Step 3:  Select the </a:t>
            </a:r>
            <a:r>
              <a:rPr lang="en-US" sz="2400" dirty="0" smtClean="0">
                <a:solidFill>
                  <a:srgbClr val="FF0000"/>
                </a:solidFill>
                <a:latin typeface="Arial Narrow" pitchFamily="34" charset="0"/>
              </a:rPr>
              <a:t>Data Access New </a:t>
            </a:r>
            <a:r>
              <a:rPr lang="en-US" sz="2400" dirty="0" smtClean="0">
                <a:latin typeface="Arial Narrow" pitchFamily="34" charset="0"/>
              </a:rPr>
              <a:t>button</a:t>
            </a:r>
            <a:endParaRPr lang="en-US" sz="2400" dirty="0">
              <a:latin typeface="Arial Narrow" pitchFamily="34" charset="0"/>
            </a:endParaRPr>
          </a:p>
        </p:txBody>
      </p:sp>
      <p:sp>
        <p:nvSpPr>
          <p:cNvPr id="5" name="Right Arrow 4"/>
          <p:cNvSpPr/>
          <p:nvPr/>
        </p:nvSpPr>
        <p:spPr>
          <a:xfrm rot="5400000">
            <a:off x="169211" y="176600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388358"/>
            <a:ext cx="1146412" cy="2320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3594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6488"/>
            <a:ext cx="9144000" cy="57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92091" y="4756507"/>
            <a:ext cx="2301987" cy="268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461665"/>
          </a:xfrm>
          <a:prstGeom prst="rect">
            <a:avLst/>
          </a:prstGeom>
        </p:spPr>
        <p:txBody>
          <a:bodyPr wrap="square">
            <a:spAutoFit/>
          </a:bodyPr>
          <a:lstStyle/>
          <a:p>
            <a:pPr algn="ctr"/>
            <a:r>
              <a:rPr lang="en-US" sz="2400" dirty="0" smtClean="0">
                <a:latin typeface="Arial Narrow" pitchFamily="34" charset="0"/>
              </a:rPr>
              <a:t>Step 4:  Under the </a:t>
            </a:r>
            <a:r>
              <a:rPr lang="en-US" sz="2400" dirty="0" smtClean="0">
                <a:solidFill>
                  <a:srgbClr val="FF0000"/>
                </a:solidFill>
                <a:latin typeface="Arial Narrow" pitchFamily="34" charset="0"/>
              </a:rPr>
              <a:t>Conservation</a:t>
            </a:r>
            <a:r>
              <a:rPr lang="en-US" sz="2400" dirty="0" smtClean="0">
                <a:latin typeface="Arial Narrow" pitchFamily="34" charset="0"/>
              </a:rPr>
              <a:t> tab, select </a:t>
            </a:r>
            <a:r>
              <a:rPr lang="en-US" sz="2400" dirty="0" smtClean="0">
                <a:solidFill>
                  <a:srgbClr val="FF0000"/>
                </a:solidFill>
                <a:latin typeface="Arial Narrow" pitchFamily="34" charset="0"/>
              </a:rPr>
              <a:t>Injection Information</a:t>
            </a:r>
            <a:endParaRPr lang="en-US" sz="2400" dirty="0">
              <a:solidFill>
                <a:srgbClr val="FF0000"/>
              </a:solidFill>
              <a:latin typeface="Arial Narrow" pitchFamily="34" charset="0"/>
            </a:endParaRPr>
          </a:p>
        </p:txBody>
      </p:sp>
      <p:sp>
        <p:nvSpPr>
          <p:cNvPr id="9" name="Right Arrow 8"/>
          <p:cNvSpPr/>
          <p:nvPr/>
        </p:nvSpPr>
        <p:spPr>
          <a:xfrm rot="10800000">
            <a:off x="3889613" y="3280490"/>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44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3.22849E-6 L 2.22222E-6 0.19843 " pathEditMode="relative" rAng="0" ptsTypes="AA">
                                      <p:cBhvr>
                                        <p:cTn id="6" dur="1000" fill="hold"/>
                                        <p:tgtEl>
                                          <p:spTgt spid="9"/>
                                        </p:tgtEl>
                                        <p:attrNameLst>
                                          <p:attrName>ppt_x</p:attrName>
                                          <p:attrName>ppt_y</p:attrName>
                                        </p:attrNameLst>
                                      </p:cBhvr>
                                      <p:rCtr x="0" y="9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50"/>
          <a:stretch/>
        </p:blipFill>
        <p:spPr bwMode="auto">
          <a:xfrm>
            <a:off x="777240" y="1093023"/>
            <a:ext cx="7589520" cy="578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0"/>
            <a:ext cx="9144000" cy="1015663"/>
          </a:xfrm>
          <a:prstGeom prst="rect">
            <a:avLst/>
          </a:prstGeom>
        </p:spPr>
        <p:txBody>
          <a:bodyPr wrap="square">
            <a:spAutoFit/>
          </a:bodyPr>
          <a:lstStyle/>
          <a:p>
            <a:pPr algn="ctr"/>
            <a:r>
              <a:rPr lang="en-US" sz="3600" b="1" dirty="0" smtClean="0">
                <a:latin typeface="Arial Narrow" pitchFamily="34" charset="0"/>
              </a:rPr>
              <a:t>Form UIC-2 SWD Conversion</a:t>
            </a:r>
            <a:endParaRPr lang="en-US" sz="3600" b="1" dirty="0">
              <a:latin typeface="Arial Narrow" pitchFamily="34" charset="0"/>
            </a:endParaRPr>
          </a:p>
          <a:p>
            <a:pPr algn="ctr"/>
            <a:endParaRPr lang="en-US" sz="2400" dirty="0">
              <a:latin typeface="Arial Narrow" pitchFamily="34" charset="0"/>
            </a:endParaRPr>
          </a:p>
        </p:txBody>
      </p:sp>
      <p:grpSp>
        <p:nvGrpSpPr>
          <p:cNvPr id="3" name="Group 2"/>
          <p:cNvGrpSpPr/>
          <p:nvPr/>
        </p:nvGrpSpPr>
        <p:grpSpPr>
          <a:xfrm>
            <a:off x="3814542" y="2092353"/>
            <a:ext cx="5329458" cy="225635"/>
            <a:chOff x="3814542" y="2092353"/>
            <a:chExt cx="5329458" cy="225635"/>
          </a:xfrm>
        </p:grpSpPr>
        <p:sp>
          <p:nvSpPr>
            <p:cNvPr id="7" name="Double Bracket 6"/>
            <p:cNvSpPr/>
            <p:nvPr/>
          </p:nvSpPr>
          <p:spPr>
            <a:xfrm>
              <a:off x="3814542" y="2118303"/>
              <a:ext cx="1521733"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ine Callout 1 (Accent Bar) 8"/>
            <p:cNvSpPr/>
            <p:nvPr/>
          </p:nvSpPr>
          <p:spPr>
            <a:xfrm>
              <a:off x="6681082" y="2092353"/>
              <a:ext cx="2462918" cy="225635"/>
            </a:xfrm>
            <a:prstGeom prst="accentCallout1">
              <a:avLst>
                <a:gd name="adj1" fmla="val 45448"/>
                <a:gd name="adj2" fmla="val -3491"/>
                <a:gd name="adj3" fmla="val 56861"/>
                <a:gd name="adj4" fmla="val -55442"/>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OPERATOR INFORMATION</a:t>
              </a:r>
              <a:endParaRPr lang="en-US" sz="1600" b="1" dirty="0">
                <a:solidFill>
                  <a:schemeClr val="tx1"/>
                </a:solidFill>
                <a:latin typeface="+mj-lt"/>
              </a:endParaRPr>
            </a:p>
          </p:txBody>
        </p:sp>
      </p:grpSp>
      <p:grpSp>
        <p:nvGrpSpPr>
          <p:cNvPr id="4" name="Group 3"/>
          <p:cNvGrpSpPr/>
          <p:nvPr/>
        </p:nvGrpSpPr>
        <p:grpSpPr>
          <a:xfrm>
            <a:off x="3955189" y="3857506"/>
            <a:ext cx="5188811" cy="241306"/>
            <a:chOff x="3955189" y="3857506"/>
            <a:chExt cx="5188811" cy="241306"/>
          </a:xfrm>
        </p:grpSpPr>
        <p:sp>
          <p:nvSpPr>
            <p:cNvPr id="8" name="Double Bracket 7"/>
            <p:cNvSpPr/>
            <p:nvPr/>
          </p:nvSpPr>
          <p:spPr>
            <a:xfrm>
              <a:off x="3955189" y="3857506"/>
              <a:ext cx="1197256" cy="17187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ine Callout 1 (Accent Bar) 9"/>
            <p:cNvSpPr/>
            <p:nvPr/>
          </p:nvSpPr>
          <p:spPr>
            <a:xfrm>
              <a:off x="6681082" y="3873177"/>
              <a:ext cx="2462918" cy="225635"/>
            </a:xfrm>
            <a:prstGeom prst="accentCallout1">
              <a:avLst>
                <a:gd name="adj1" fmla="val 45448"/>
                <a:gd name="adj2" fmla="val -3491"/>
                <a:gd name="adj3" fmla="val 35809"/>
                <a:gd name="adj4" fmla="val -61710"/>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WELL INFORMATION</a:t>
              </a:r>
              <a:endParaRPr lang="en-US" sz="1600" b="1" dirty="0">
                <a:solidFill>
                  <a:schemeClr val="tx1"/>
                </a:solidFill>
                <a:latin typeface="+mj-lt"/>
              </a:endParaRPr>
            </a:p>
          </p:txBody>
        </p:sp>
      </p:grpSp>
    </p:spTree>
    <p:extLst>
      <p:ext uri="{BB962C8B-B14F-4D97-AF65-F5344CB8AC3E}">
        <p14:creationId xmlns:p14="http://schemas.microsoft.com/office/powerpoint/2010/main" val="298401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3152"/>
            <a:ext cx="9144000" cy="573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83188" y="5885987"/>
            <a:ext cx="7488975"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3944"/>
            <a:ext cx="9144000" cy="830997"/>
          </a:xfrm>
          <a:prstGeom prst="rect">
            <a:avLst/>
          </a:prstGeom>
        </p:spPr>
        <p:txBody>
          <a:bodyPr wrap="square">
            <a:spAutoFit/>
          </a:bodyPr>
          <a:lstStyle/>
          <a:p>
            <a:pPr algn="ctr"/>
            <a:r>
              <a:rPr lang="en-US" sz="2400" dirty="0" smtClean="0">
                <a:latin typeface="Arial Narrow" pitchFamily="34" charset="0"/>
              </a:rPr>
              <a:t>Step 5:  Scroll down to </a:t>
            </a:r>
            <a:r>
              <a:rPr lang="en-US" sz="2400" dirty="0" smtClean="0">
                <a:solidFill>
                  <a:srgbClr val="FF0000"/>
                </a:solidFill>
                <a:latin typeface="Arial Narrow" pitchFamily="34" charset="0"/>
              </a:rPr>
              <a:t>UIC </a:t>
            </a:r>
            <a:r>
              <a:rPr lang="en-US" sz="2400" dirty="0" err="1" smtClean="0">
                <a:solidFill>
                  <a:srgbClr val="FF0000"/>
                </a:solidFill>
                <a:latin typeface="Arial Narrow" pitchFamily="34" charset="0"/>
              </a:rPr>
              <a:t>Appl</a:t>
            </a:r>
            <a:r>
              <a:rPr lang="en-US" sz="2400" dirty="0" smtClean="0">
                <a:solidFill>
                  <a:srgbClr val="FF0000"/>
                </a:solidFill>
                <a:latin typeface="Arial Narrow" pitchFamily="34" charset="0"/>
              </a:rPr>
              <a:t>:  Production Search By Lambert X/Y Coordinates</a:t>
            </a:r>
            <a:r>
              <a:rPr lang="en-US" sz="2400" dirty="0" smtClean="0">
                <a:latin typeface="Arial Narrow" pitchFamily="34" charset="0"/>
              </a:rPr>
              <a:t> &amp; select Reports on Demand </a:t>
            </a:r>
            <a:r>
              <a:rPr lang="en-US" sz="2400" dirty="0" smtClean="0">
                <a:solidFill>
                  <a:srgbClr val="FF0000"/>
                </a:solidFill>
                <a:latin typeface="Arial Narrow" pitchFamily="34" charset="0"/>
              </a:rPr>
              <a:t>(ROD)</a:t>
            </a:r>
            <a:r>
              <a:rPr lang="en-US" sz="2400" dirty="0" smtClean="0">
                <a:latin typeface="Arial Narrow" pitchFamily="34" charset="0"/>
              </a:rPr>
              <a:t> link</a:t>
            </a:r>
            <a:endParaRPr lang="en-US" sz="2400" dirty="0">
              <a:latin typeface="Arial Narrow" pitchFamily="34" charset="0"/>
            </a:endParaRPr>
          </a:p>
        </p:txBody>
      </p:sp>
      <p:sp>
        <p:nvSpPr>
          <p:cNvPr id="9" name="Right Arrow 8"/>
          <p:cNvSpPr/>
          <p:nvPr/>
        </p:nvSpPr>
        <p:spPr>
          <a:xfrm rot="5400000">
            <a:off x="7912980" y="520463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6122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08" y="822960"/>
            <a:ext cx="8125984"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9144000" cy="1200329"/>
          </a:xfrm>
          <a:prstGeom prst="rect">
            <a:avLst/>
          </a:prstGeom>
        </p:spPr>
        <p:txBody>
          <a:bodyPr wrap="square">
            <a:spAutoFit/>
          </a:bodyPr>
          <a:lstStyle/>
          <a:p>
            <a:pPr algn="ctr"/>
            <a:r>
              <a:rPr lang="en-US" sz="2400" dirty="0" smtClean="0">
                <a:latin typeface="Arial Narrow" pitchFamily="34" charset="0"/>
              </a:rPr>
              <a:t>Step </a:t>
            </a:r>
            <a:r>
              <a:rPr lang="en-US" sz="2400" dirty="0">
                <a:latin typeface="Arial Narrow" pitchFamily="34" charset="0"/>
              </a:rPr>
              <a:t>6</a:t>
            </a:r>
            <a:r>
              <a:rPr lang="en-US" sz="2400" dirty="0" smtClean="0">
                <a:latin typeface="Arial Narrow" pitchFamily="34" charset="0"/>
              </a:rPr>
              <a:t>:  In the Edit Parameter Values box </a:t>
            </a:r>
            <a:r>
              <a:rPr lang="en-US" sz="2400" dirty="0">
                <a:latin typeface="Arial Narrow" pitchFamily="34" charset="0"/>
              </a:rPr>
              <a:t>enter the </a:t>
            </a:r>
            <a:r>
              <a:rPr lang="en-US" sz="2400" dirty="0" smtClean="0">
                <a:latin typeface="Arial Narrow" pitchFamily="34" charset="0"/>
              </a:rPr>
              <a:t>Lambert </a:t>
            </a:r>
            <a:r>
              <a:rPr lang="en-US" sz="2400" dirty="0">
                <a:latin typeface="Arial Narrow" pitchFamily="34" charset="0"/>
              </a:rPr>
              <a:t>X and Y coordinates of the well</a:t>
            </a:r>
            <a:endParaRPr lang="en-US" sz="2400" dirty="0">
              <a:solidFill>
                <a:srgbClr val="FF0000"/>
              </a:solidFill>
              <a:latin typeface="Arial Narrow" pitchFamily="34" charset="0"/>
            </a:endParaRPr>
          </a:p>
          <a:p>
            <a:pPr algn="ctr"/>
            <a:r>
              <a:rPr lang="en-US" sz="2400" dirty="0" smtClean="0">
                <a:latin typeface="Arial Narrow" pitchFamily="34" charset="0"/>
              </a:rPr>
              <a:t> </a:t>
            </a:r>
            <a:endParaRPr lang="en-US" sz="2400" dirty="0">
              <a:solidFill>
                <a:srgbClr val="FF0000"/>
              </a:solidFill>
              <a:latin typeface="Arial Narrow" pitchFamily="34" charset="0"/>
            </a:endParaRPr>
          </a:p>
        </p:txBody>
      </p:sp>
      <p:sp>
        <p:nvSpPr>
          <p:cNvPr id="4" name="Right Arrow 3"/>
          <p:cNvSpPr/>
          <p:nvPr/>
        </p:nvSpPr>
        <p:spPr>
          <a:xfrm rot="10800000">
            <a:off x="6503927" y="232742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78491" y="2361063"/>
            <a:ext cx="2170076" cy="438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439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533" y="822960"/>
            <a:ext cx="8332934"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0800000">
            <a:off x="6597895" y="3074378"/>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461665"/>
          </a:xfrm>
          <a:prstGeom prst="rect">
            <a:avLst/>
          </a:prstGeom>
        </p:spPr>
        <p:txBody>
          <a:bodyPr wrap="square">
            <a:spAutoFit/>
          </a:bodyPr>
          <a:lstStyle/>
          <a:p>
            <a:pPr algn="ctr"/>
            <a:r>
              <a:rPr lang="en-US" sz="2400" dirty="0" smtClean="0">
                <a:latin typeface="Arial Narrow" pitchFamily="34" charset="0"/>
              </a:rPr>
              <a:t>Step 7: </a:t>
            </a:r>
            <a:r>
              <a:rPr lang="en-US" sz="2400" dirty="0">
                <a:latin typeface="Arial Narrow" pitchFamily="34" charset="0"/>
              </a:rPr>
              <a:t>Use the drop down </a:t>
            </a:r>
            <a:r>
              <a:rPr lang="en-US" sz="2400" dirty="0" smtClean="0">
                <a:latin typeface="Arial Narrow" pitchFamily="34" charset="0"/>
              </a:rPr>
              <a:t>box </a:t>
            </a:r>
            <a:r>
              <a:rPr lang="en-US" sz="2400" dirty="0">
                <a:latin typeface="Arial Narrow" pitchFamily="34" charset="0"/>
              </a:rPr>
              <a:t>to select the Surface Coordinates Zone </a:t>
            </a:r>
            <a:endParaRPr lang="en-US" sz="2400" dirty="0">
              <a:solidFill>
                <a:srgbClr val="FF0000"/>
              </a:solidFill>
              <a:latin typeface="Arial Narrow" pitchFamily="34" charset="0"/>
            </a:endParaRPr>
          </a:p>
        </p:txBody>
      </p:sp>
      <p:sp>
        <p:nvSpPr>
          <p:cNvPr id="6" name="Rectangle 5"/>
          <p:cNvSpPr/>
          <p:nvPr/>
        </p:nvSpPr>
        <p:spPr>
          <a:xfrm>
            <a:off x="6100467" y="3014204"/>
            <a:ext cx="442837" cy="560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83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706" y="822960"/>
            <a:ext cx="7948589"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0800000">
            <a:off x="6764550" y="3211441"/>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830997"/>
          </a:xfrm>
          <a:prstGeom prst="rect">
            <a:avLst/>
          </a:prstGeom>
        </p:spPr>
        <p:txBody>
          <a:bodyPr wrap="square">
            <a:spAutoFit/>
          </a:bodyPr>
          <a:lstStyle/>
          <a:p>
            <a:pPr algn="ctr"/>
            <a:r>
              <a:rPr lang="en-US" sz="2400" dirty="0" smtClean="0">
                <a:latin typeface="Arial Narrow" pitchFamily="34" charset="0"/>
              </a:rPr>
              <a:t>Step 8:  Use </a:t>
            </a:r>
            <a:r>
              <a:rPr lang="en-US" sz="2400" dirty="0">
                <a:latin typeface="Arial Narrow" pitchFamily="34" charset="0"/>
              </a:rPr>
              <a:t>the drop down </a:t>
            </a:r>
            <a:r>
              <a:rPr lang="en-US" sz="2400" dirty="0" smtClean="0">
                <a:latin typeface="Arial Narrow" pitchFamily="34" charset="0"/>
              </a:rPr>
              <a:t>box </a:t>
            </a:r>
            <a:r>
              <a:rPr lang="en-US" sz="2400" dirty="0">
                <a:latin typeface="Arial Narrow" pitchFamily="34" charset="0"/>
              </a:rPr>
              <a:t>to select the </a:t>
            </a:r>
            <a:r>
              <a:rPr lang="en-US" sz="2400" dirty="0" smtClean="0">
                <a:latin typeface="Arial Narrow" pitchFamily="34" charset="0"/>
              </a:rPr>
              <a:t>Surface Coordinate System </a:t>
            </a:r>
            <a:endParaRPr lang="en-US" sz="2400" dirty="0" smtClean="0">
              <a:solidFill>
                <a:srgbClr val="FF0000"/>
              </a:solidFill>
              <a:latin typeface="Arial Narrow" pitchFamily="34" charset="0"/>
            </a:endParaRPr>
          </a:p>
          <a:p>
            <a:pPr algn="ctr"/>
            <a:endParaRPr lang="en-US" sz="2400" dirty="0">
              <a:solidFill>
                <a:srgbClr val="FF0000"/>
              </a:solidFill>
              <a:latin typeface="Arial Narrow" pitchFamily="34" charset="0"/>
            </a:endParaRPr>
          </a:p>
        </p:txBody>
      </p:sp>
      <p:sp>
        <p:nvSpPr>
          <p:cNvPr id="5" name="Rectangle 4"/>
          <p:cNvSpPr/>
          <p:nvPr/>
        </p:nvSpPr>
        <p:spPr>
          <a:xfrm>
            <a:off x="4449169" y="3262620"/>
            <a:ext cx="2251881" cy="334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61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597" y="822960"/>
            <a:ext cx="8368807"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314688" y="4640260"/>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086"/>
            <a:ext cx="9144000" cy="830997"/>
          </a:xfrm>
          <a:prstGeom prst="rect">
            <a:avLst/>
          </a:prstGeom>
        </p:spPr>
        <p:txBody>
          <a:bodyPr wrap="square">
            <a:spAutoFit/>
          </a:bodyPr>
          <a:lstStyle/>
          <a:p>
            <a:pPr algn="ctr"/>
            <a:r>
              <a:rPr lang="en-US" sz="2400" dirty="0" smtClean="0">
                <a:latin typeface="Arial Narrow" pitchFamily="34" charset="0"/>
              </a:rPr>
              <a:t>Step 9: To conduct a </a:t>
            </a:r>
            <a:r>
              <a:rPr lang="en-US" sz="2400" b="1" dirty="0" smtClean="0">
                <a:latin typeface="Arial Narrow" pitchFamily="34" charset="0"/>
              </a:rPr>
              <a:t>one-mile</a:t>
            </a:r>
            <a:r>
              <a:rPr lang="en-US" sz="2400" dirty="0" smtClean="0">
                <a:latin typeface="Arial Narrow" pitchFamily="34" charset="0"/>
              </a:rPr>
              <a:t> </a:t>
            </a:r>
            <a:r>
              <a:rPr lang="en-US" sz="2400" dirty="0">
                <a:latin typeface="Arial Narrow" pitchFamily="34" charset="0"/>
              </a:rPr>
              <a:t>radius search </a:t>
            </a:r>
            <a:r>
              <a:rPr lang="en-US" sz="2400" dirty="0" smtClean="0">
                <a:latin typeface="Arial Narrow" pitchFamily="34" charset="0"/>
              </a:rPr>
              <a:t>from </a:t>
            </a:r>
            <a:r>
              <a:rPr lang="en-US" sz="2400" dirty="0">
                <a:latin typeface="Arial Narrow" pitchFamily="34" charset="0"/>
              </a:rPr>
              <a:t>the proposed well location to locate productive </a:t>
            </a:r>
            <a:r>
              <a:rPr lang="en-US" sz="2400" dirty="0" smtClean="0">
                <a:latin typeface="Arial Narrow" pitchFamily="34" charset="0"/>
              </a:rPr>
              <a:t>wells, press the </a:t>
            </a:r>
            <a:r>
              <a:rPr lang="en-US" sz="2400" dirty="0" smtClean="0">
                <a:solidFill>
                  <a:srgbClr val="FF0000"/>
                </a:solidFill>
                <a:latin typeface="Arial Narrow" pitchFamily="34" charset="0"/>
              </a:rPr>
              <a:t>OK</a:t>
            </a:r>
            <a:r>
              <a:rPr lang="en-US" sz="2400" dirty="0" smtClean="0">
                <a:latin typeface="Arial Narrow" pitchFamily="34" charset="0"/>
              </a:rPr>
              <a:t> button</a:t>
            </a:r>
            <a:endParaRPr lang="en-US" sz="2400" dirty="0">
              <a:solidFill>
                <a:srgbClr val="FF0000"/>
              </a:solidFill>
              <a:latin typeface="Arial Narrow" pitchFamily="34" charset="0"/>
            </a:endParaRPr>
          </a:p>
        </p:txBody>
      </p:sp>
      <p:sp>
        <p:nvSpPr>
          <p:cNvPr id="7" name="Rectangle 6"/>
          <p:cNvSpPr/>
          <p:nvPr/>
        </p:nvSpPr>
        <p:spPr>
          <a:xfrm>
            <a:off x="5173476" y="4686300"/>
            <a:ext cx="706623" cy="2883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0536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111" y="822960"/>
            <a:ext cx="8363778"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9144000" cy="461665"/>
          </a:xfrm>
          <a:prstGeom prst="rect">
            <a:avLst/>
          </a:prstGeom>
        </p:spPr>
        <p:txBody>
          <a:bodyPr wrap="square">
            <a:spAutoFit/>
          </a:bodyPr>
          <a:lstStyle/>
          <a:p>
            <a:pPr algn="ctr"/>
            <a:r>
              <a:rPr lang="en-US" sz="2400" dirty="0" smtClean="0">
                <a:latin typeface="Arial Narrow" pitchFamily="34" charset="0"/>
              </a:rPr>
              <a:t>Step 10:  The resulting Production Search is shown in spreadsheet format</a:t>
            </a:r>
            <a:endParaRPr lang="en-US" sz="2400" dirty="0">
              <a:solidFill>
                <a:srgbClr val="FF0000"/>
              </a:solidFill>
              <a:latin typeface="Arial Narrow" pitchFamily="34" charset="0"/>
            </a:endParaRPr>
          </a:p>
        </p:txBody>
      </p:sp>
      <p:sp>
        <p:nvSpPr>
          <p:cNvPr id="4" name="Rectangle 3"/>
          <p:cNvSpPr/>
          <p:nvPr/>
        </p:nvSpPr>
        <p:spPr>
          <a:xfrm>
            <a:off x="6527263" y="2714995"/>
            <a:ext cx="1072945" cy="27595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5400000">
            <a:off x="6659740" y="2028574"/>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374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925" y="561974"/>
            <a:ext cx="729615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0" y="-16260"/>
            <a:ext cx="9144000" cy="627957"/>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dirty="0" smtClean="0">
                <a:latin typeface="Arial Narrow" pitchFamily="34" charset="0"/>
              </a:rPr>
              <a:t>Here’s the marked </a:t>
            </a:r>
            <a:r>
              <a:rPr lang="en-US" dirty="0">
                <a:latin typeface="Arial Narrow" pitchFamily="34" charset="0"/>
              </a:rPr>
              <a:t>e-Log </a:t>
            </a:r>
            <a:r>
              <a:rPr lang="en-US" dirty="0" smtClean="0">
                <a:latin typeface="Arial Narrow" pitchFamily="34" charset="0"/>
              </a:rPr>
              <a:t>of our example </a:t>
            </a:r>
          </a:p>
          <a:p>
            <a:pPr marL="0" indent="0" algn="ctr">
              <a:buNone/>
            </a:pPr>
            <a:endParaRPr lang="en-US" sz="1600" dirty="0">
              <a:latin typeface="Arial Narrow" pitchFamily="34" charset="0"/>
            </a:endParaRPr>
          </a:p>
        </p:txBody>
      </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925" y="561975"/>
            <a:ext cx="729615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0" y="1739443"/>
            <a:ext cx="9144000" cy="227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1134843"/>
            <a:ext cx="1314828"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Top of Zone at 4,120 feet</a:t>
            </a:r>
            <a:endParaRPr lang="en-US" sz="1600" dirty="0">
              <a:solidFill>
                <a:srgbClr val="FF0000"/>
              </a:solidFill>
            </a:endParaRPr>
          </a:p>
        </p:txBody>
      </p:sp>
      <p:sp>
        <p:nvSpPr>
          <p:cNvPr id="20" name="TextBox 19"/>
          <p:cNvSpPr txBox="1"/>
          <p:nvPr/>
        </p:nvSpPr>
        <p:spPr>
          <a:xfrm>
            <a:off x="5241768" y="611697"/>
            <a:ext cx="774719" cy="461665"/>
          </a:xfrm>
          <a:prstGeom prst="rect">
            <a:avLst/>
          </a:prstGeom>
          <a:solidFill>
            <a:schemeClr val="bg1"/>
          </a:solidFill>
          <a:ln>
            <a:solidFill>
              <a:srgbClr val="FF0000"/>
            </a:solidFill>
          </a:ln>
        </p:spPr>
        <p:txBody>
          <a:bodyPr wrap="square" rtlCol="0">
            <a:spAutoFit/>
          </a:bodyPr>
          <a:lstStyle/>
          <a:p>
            <a:pPr algn="ctr"/>
            <a:r>
              <a:rPr lang="en-US" sz="1200" b="1" dirty="0" smtClean="0"/>
              <a:t>Sand Stringer</a:t>
            </a:r>
            <a:endParaRPr lang="en-US" sz="1200" b="1" dirty="0"/>
          </a:p>
        </p:txBody>
      </p:sp>
      <p:cxnSp>
        <p:nvCxnSpPr>
          <p:cNvPr id="9" name="Straight Arrow Connector 8"/>
          <p:cNvCxnSpPr/>
          <p:nvPr/>
        </p:nvCxnSpPr>
        <p:spPr>
          <a:xfrm flipH="1">
            <a:off x="2509903" y="791728"/>
            <a:ext cx="2731865" cy="9835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46859" y="1882989"/>
            <a:ext cx="891677" cy="461665"/>
          </a:xfrm>
          <a:prstGeom prst="rect">
            <a:avLst/>
          </a:prstGeom>
          <a:solidFill>
            <a:schemeClr val="bg1"/>
          </a:solidFill>
          <a:ln>
            <a:solidFill>
              <a:srgbClr val="FF0000"/>
            </a:solidFill>
          </a:ln>
        </p:spPr>
        <p:txBody>
          <a:bodyPr wrap="square" rtlCol="0">
            <a:spAutoFit/>
          </a:bodyPr>
          <a:lstStyle/>
          <a:p>
            <a:pPr algn="ctr"/>
            <a:r>
              <a:rPr lang="en-US" sz="1200" b="1" dirty="0" smtClean="0"/>
              <a:t>Isolating Shale</a:t>
            </a:r>
            <a:endParaRPr lang="en-US" sz="1200" b="1" dirty="0"/>
          </a:p>
        </p:txBody>
      </p:sp>
      <p:cxnSp>
        <p:nvCxnSpPr>
          <p:cNvPr id="19" name="Straight Arrow Connector 18"/>
          <p:cNvCxnSpPr/>
          <p:nvPr/>
        </p:nvCxnSpPr>
        <p:spPr>
          <a:xfrm flipH="1" flipV="1">
            <a:off x="2702257" y="1323073"/>
            <a:ext cx="1144603" cy="798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364432" y="927288"/>
            <a:ext cx="311409" cy="791570"/>
          </a:xfrm>
          <a:custGeom>
            <a:avLst/>
            <a:gdLst>
              <a:gd name="connsiteX0" fmla="*/ 0 w 614150"/>
              <a:gd name="connsiteY0" fmla="*/ 839337 h 839337"/>
              <a:gd name="connsiteX1" fmla="*/ 122830 w 614150"/>
              <a:gd name="connsiteY1" fmla="*/ 818865 h 839337"/>
              <a:gd name="connsiteX2" fmla="*/ 286603 w 614150"/>
              <a:gd name="connsiteY2" fmla="*/ 812041 h 839337"/>
              <a:gd name="connsiteX3" fmla="*/ 423081 w 614150"/>
              <a:gd name="connsiteY3" fmla="*/ 805218 h 839337"/>
              <a:gd name="connsiteX4" fmla="*/ 464024 w 614150"/>
              <a:gd name="connsiteY4" fmla="*/ 805218 h 839337"/>
              <a:gd name="connsiteX5" fmla="*/ 532263 w 614150"/>
              <a:gd name="connsiteY5" fmla="*/ 764274 h 839337"/>
              <a:gd name="connsiteX6" fmla="*/ 504968 w 614150"/>
              <a:gd name="connsiteY6" fmla="*/ 736979 h 839337"/>
              <a:gd name="connsiteX7" fmla="*/ 539087 w 614150"/>
              <a:gd name="connsiteY7" fmla="*/ 709683 h 839337"/>
              <a:gd name="connsiteX8" fmla="*/ 525439 w 614150"/>
              <a:gd name="connsiteY8" fmla="*/ 682388 h 839337"/>
              <a:gd name="connsiteX9" fmla="*/ 525439 w 614150"/>
              <a:gd name="connsiteY9" fmla="*/ 641444 h 839337"/>
              <a:gd name="connsiteX10" fmla="*/ 511792 w 614150"/>
              <a:gd name="connsiteY10" fmla="*/ 627797 h 839337"/>
              <a:gd name="connsiteX11" fmla="*/ 484496 w 614150"/>
              <a:gd name="connsiteY11" fmla="*/ 614149 h 839337"/>
              <a:gd name="connsiteX12" fmla="*/ 416257 w 614150"/>
              <a:gd name="connsiteY12" fmla="*/ 614149 h 839337"/>
              <a:gd name="connsiteX13" fmla="*/ 518615 w 614150"/>
              <a:gd name="connsiteY13" fmla="*/ 593677 h 839337"/>
              <a:gd name="connsiteX14" fmla="*/ 498144 w 614150"/>
              <a:gd name="connsiteY14" fmla="*/ 573206 h 839337"/>
              <a:gd name="connsiteX15" fmla="*/ 545911 w 614150"/>
              <a:gd name="connsiteY15" fmla="*/ 552734 h 839337"/>
              <a:gd name="connsiteX16" fmla="*/ 593678 w 614150"/>
              <a:gd name="connsiteY16" fmla="*/ 539086 h 839337"/>
              <a:gd name="connsiteX17" fmla="*/ 586854 w 614150"/>
              <a:gd name="connsiteY17" fmla="*/ 511791 h 839337"/>
              <a:gd name="connsiteX18" fmla="*/ 586854 w 614150"/>
              <a:gd name="connsiteY18" fmla="*/ 504967 h 839337"/>
              <a:gd name="connsiteX19" fmla="*/ 559559 w 614150"/>
              <a:gd name="connsiteY19" fmla="*/ 464023 h 839337"/>
              <a:gd name="connsiteX20" fmla="*/ 559559 w 614150"/>
              <a:gd name="connsiteY20" fmla="*/ 423080 h 839337"/>
              <a:gd name="connsiteX21" fmla="*/ 566383 w 614150"/>
              <a:gd name="connsiteY21" fmla="*/ 423080 h 839337"/>
              <a:gd name="connsiteX22" fmla="*/ 539087 w 614150"/>
              <a:gd name="connsiteY22" fmla="*/ 395785 h 839337"/>
              <a:gd name="connsiteX23" fmla="*/ 477672 w 614150"/>
              <a:gd name="connsiteY23" fmla="*/ 382137 h 839337"/>
              <a:gd name="connsiteX24" fmla="*/ 388962 w 614150"/>
              <a:gd name="connsiteY24" fmla="*/ 375313 h 839337"/>
              <a:gd name="connsiteX25" fmla="*/ 341194 w 614150"/>
              <a:gd name="connsiteY25" fmla="*/ 375313 h 839337"/>
              <a:gd name="connsiteX26" fmla="*/ 320723 w 614150"/>
              <a:gd name="connsiteY26" fmla="*/ 354841 h 839337"/>
              <a:gd name="connsiteX27" fmla="*/ 375314 w 614150"/>
              <a:gd name="connsiteY27" fmla="*/ 348018 h 839337"/>
              <a:gd name="connsiteX28" fmla="*/ 436729 w 614150"/>
              <a:gd name="connsiteY28" fmla="*/ 334370 h 839337"/>
              <a:gd name="connsiteX29" fmla="*/ 470848 w 614150"/>
              <a:gd name="connsiteY29" fmla="*/ 320722 h 839337"/>
              <a:gd name="connsiteX30" fmla="*/ 518615 w 614150"/>
              <a:gd name="connsiteY30" fmla="*/ 313898 h 839337"/>
              <a:gd name="connsiteX31" fmla="*/ 600502 w 614150"/>
              <a:gd name="connsiteY31" fmla="*/ 307074 h 839337"/>
              <a:gd name="connsiteX32" fmla="*/ 614150 w 614150"/>
              <a:gd name="connsiteY32" fmla="*/ 300250 h 839337"/>
              <a:gd name="connsiteX33" fmla="*/ 559559 w 614150"/>
              <a:gd name="connsiteY33" fmla="*/ 286603 h 839337"/>
              <a:gd name="connsiteX34" fmla="*/ 532263 w 614150"/>
              <a:gd name="connsiteY34" fmla="*/ 279779 h 839337"/>
              <a:gd name="connsiteX35" fmla="*/ 545911 w 614150"/>
              <a:gd name="connsiteY35" fmla="*/ 266131 h 839337"/>
              <a:gd name="connsiteX36" fmla="*/ 559559 w 614150"/>
              <a:gd name="connsiteY36" fmla="*/ 238835 h 839337"/>
              <a:gd name="connsiteX37" fmla="*/ 580030 w 614150"/>
              <a:gd name="connsiteY37" fmla="*/ 204716 h 839337"/>
              <a:gd name="connsiteX38" fmla="*/ 573206 w 614150"/>
              <a:gd name="connsiteY38" fmla="*/ 191068 h 839337"/>
              <a:gd name="connsiteX39" fmla="*/ 539087 w 614150"/>
              <a:gd name="connsiteY39" fmla="*/ 177420 h 839337"/>
              <a:gd name="connsiteX40" fmla="*/ 491320 w 614150"/>
              <a:gd name="connsiteY40" fmla="*/ 177420 h 839337"/>
              <a:gd name="connsiteX41" fmla="*/ 450377 w 614150"/>
              <a:gd name="connsiteY41" fmla="*/ 170597 h 839337"/>
              <a:gd name="connsiteX42" fmla="*/ 511792 w 614150"/>
              <a:gd name="connsiteY42" fmla="*/ 156949 h 839337"/>
              <a:gd name="connsiteX43" fmla="*/ 559559 w 614150"/>
              <a:gd name="connsiteY43" fmla="*/ 150125 h 839337"/>
              <a:gd name="connsiteX44" fmla="*/ 580030 w 614150"/>
              <a:gd name="connsiteY44" fmla="*/ 129653 h 839337"/>
              <a:gd name="connsiteX45" fmla="*/ 580030 w 614150"/>
              <a:gd name="connsiteY45" fmla="*/ 102358 h 839337"/>
              <a:gd name="connsiteX46" fmla="*/ 552735 w 614150"/>
              <a:gd name="connsiteY46" fmla="*/ 88710 h 839337"/>
              <a:gd name="connsiteX47" fmla="*/ 518615 w 614150"/>
              <a:gd name="connsiteY47" fmla="*/ 75062 h 839337"/>
              <a:gd name="connsiteX48" fmla="*/ 491320 w 614150"/>
              <a:gd name="connsiteY48" fmla="*/ 61415 h 839337"/>
              <a:gd name="connsiteX49" fmla="*/ 429905 w 614150"/>
              <a:gd name="connsiteY49" fmla="*/ 47767 h 839337"/>
              <a:gd name="connsiteX50" fmla="*/ 375314 w 614150"/>
              <a:gd name="connsiteY50" fmla="*/ 47767 h 839337"/>
              <a:gd name="connsiteX51" fmla="*/ 307075 w 614150"/>
              <a:gd name="connsiteY51" fmla="*/ 47767 h 839337"/>
              <a:gd name="connsiteX52" fmla="*/ 259308 w 614150"/>
              <a:gd name="connsiteY52" fmla="*/ 47767 h 839337"/>
              <a:gd name="connsiteX53" fmla="*/ 163774 w 614150"/>
              <a:gd name="connsiteY53" fmla="*/ 40943 h 839337"/>
              <a:gd name="connsiteX54" fmla="*/ 75063 w 614150"/>
              <a:gd name="connsiteY54" fmla="*/ 20471 h 839337"/>
              <a:gd name="connsiteX55" fmla="*/ 0 w 614150"/>
              <a:gd name="connsiteY55" fmla="*/ 0 h 839337"/>
              <a:gd name="connsiteX56" fmla="*/ 0 w 614150"/>
              <a:gd name="connsiteY56" fmla="*/ 839337 h 839337"/>
              <a:gd name="connsiteX0" fmla="*/ 8667 w 622817"/>
              <a:gd name="connsiteY0" fmla="*/ 818866 h 818866"/>
              <a:gd name="connsiteX1" fmla="*/ 131497 w 622817"/>
              <a:gd name="connsiteY1" fmla="*/ 798394 h 818866"/>
              <a:gd name="connsiteX2" fmla="*/ 295270 w 622817"/>
              <a:gd name="connsiteY2" fmla="*/ 791570 h 818866"/>
              <a:gd name="connsiteX3" fmla="*/ 431748 w 622817"/>
              <a:gd name="connsiteY3" fmla="*/ 784747 h 818866"/>
              <a:gd name="connsiteX4" fmla="*/ 472691 w 622817"/>
              <a:gd name="connsiteY4" fmla="*/ 784747 h 818866"/>
              <a:gd name="connsiteX5" fmla="*/ 540930 w 622817"/>
              <a:gd name="connsiteY5" fmla="*/ 743803 h 818866"/>
              <a:gd name="connsiteX6" fmla="*/ 513635 w 622817"/>
              <a:gd name="connsiteY6" fmla="*/ 716508 h 818866"/>
              <a:gd name="connsiteX7" fmla="*/ 547754 w 622817"/>
              <a:gd name="connsiteY7" fmla="*/ 689212 h 818866"/>
              <a:gd name="connsiteX8" fmla="*/ 534106 w 622817"/>
              <a:gd name="connsiteY8" fmla="*/ 661917 h 818866"/>
              <a:gd name="connsiteX9" fmla="*/ 534106 w 622817"/>
              <a:gd name="connsiteY9" fmla="*/ 620973 h 818866"/>
              <a:gd name="connsiteX10" fmla="*/ 520459 w 622817"/>
              <a:gd name="connsiteY10" fmla="*/ 607326 h 818866"/>
              <a:gd name="connsiteX11" fmla="*/ 493163 w 622817"/>
              <a:gd name="connsiteY11" fmla="*/ 593678 h 818866"/>
              <a:gd name="connsiteX12" fmla="*/ 424924 w 622817"/>
              <a:gd name="connsiteY12" fmla="*/ 593678 h 818866"/>
              <a:gd name="connsiteX13" fmla="*/ 527282 w 622817"/>
              <a:gd name="connsiteY13" fmla="*/ 573206 h 818866"/>
              <a:gd name="connsiteX14" fmla="*/ 506811 w 622817"/>
              <a:gd name="connsiteY14" fmla="*/ 552735 h 818866"/>
              <a:gd name="connsiteX15" fmla="*/ 554578 w 622817"/>
              <a:gd name="connsiteY15" fmla="*/ 532263 h 818866"/>
              <a:gd name="connsiteX16" fmla="*/ 602345 w 622817"/>
              <a:gd name="connsiteY16" fmla="*/ 518615 h 818866"/>
              <a:gd name="connsiteX17" fmla="*/ 595521 w 622817"/>
              <a:gd name="connsiteY17" fmla="*/ 491320 h 818866"/>
              <a:gd name="connsiteX18" fmla="*/ 595521 w 622817"/>
              <a:gd name="connsiteY18" fmla="*/ 484496 h 818866"/>
              <a:gd name="connsiteX19" fmla="*/ 568226 w 622817"/>
              <a:gd name="connsiteY19" fmla="*/ 443552 h 818866"/>
              <a:gd name="connsiteX20" fmla="*/ 568226 w 622817"/>
              <a:gd name="connsiteY20" fmla="*/ 402609 h 818866"/>
              <a:gd name="connsiteX21" fmla="*/ 575050 w 622817"/>
              <a:gd name="connsiteY21" fmla="*/ 402609 h 818866"/>
              <a:gd name="connsiteX22" fmla="*/ 547754 w 622817"/>
              <a:gd name="connsiteY22" fmla="*/ 375314 h 818866"/>
              <a:gd name="connsiteX23" fmla="*/ 486339 w 622817"/>
              <a:gd name="connsiteY23" fmla="*/ 361666 h 818866"/>
              <a:gd name="connsiteX24" fmla="*/ 397629 w 622817"/>
              <a:gd name="connsiteY24" fmla="*/ 354842 h 818866"/>
              <a:gd name="connsiteX25" fmla="*/ 349861 w 622817"/>
              <a:gd name="connsiteY25" fmla="*/ 354842 h 818866"/>
              <a:gd name="connsiteX26" fmla="*/ 329390 w 622817"/>
              <a:gd name="connsiteY26" fmla="*/ 334370 h 818866"/>
              <a:gd name="connsiteX27" fmla="*/ 383981 w 622817"/>
              <a:gd name="connsiteY27" fmla="*/ 327547 h 818866"/>
              <a:gd name="connsiteX28" fmla="*/ 445396 w 622817"/>
              <a:gd name="connsiteY28" fmla="*/ 313899 h 818866"/>
              <a:gd name="connsiteX29" fmla="*/ 479515 w 622817"/>
              <a:gd name="connsiteY29" fmla="*/ 300251 h 818866"/>
              <a:gd name="connsiteX30" fmla="*/ 527282 w 622817"/>
              <a:gd name="connsiteY30" fmla="*/ 293427 h 818866"/>
              <a:gd name="connsiteX31" fmla="*/ 609169 w 622817"/>
              <a:gd name="connsiteY31" fmla="*/ 286603 h 818866"/>
              <a:gd name="connsiteX32" fmla="*/ 622817 w 622817"/>
              <a:gd name="connsiteY32" fmla="*/ 279779 h 818866"/>
              <a:gd name="connsiteX33" fmla="*/ 568226 w 622817"/>
              <a:gd name="connsiteY33" fmla="*/ 266132 h 818866"/>
              <a:gd name="connsiteX34" fmla="*/ 540930 w 622817"/>
              <a:gd name="connsiteY34" fmla="*/ 259308 h 818866"/>
              <a:gd name="connsiteX35" fmla="*/ 554578 w 622817"/>
              <a:gd name="connsiteY35" fmla="*/ 245660 h 818866"/>
              <a:gd name="connsiteX36" fmla="*/ 568226 w 622817"/>
              <a:gd name="connsiteY36" fmla="*/ 218364 h 818866"/>
              <a:gd name="connsiteX37" fmla="*/ 588697 w 622817"/>
              <a:gd name="connsiteY37" fmla="*/ 184245 h 818866"/>
              <a:gd name="connsiteX38" fmla="*/ 581873 w 622817"/>
              <a:gd name="connsiteY38" fmla="*/ 170597 h 818866"/>
              <a:gd name="connsiteX39" fmla="*/ 547754 w 622817"/>
              <a:gd name="connsiteY39" fmla="*/ 156949 h 818866"/>
              <a:gd name="connsiteX40" fmla="*/ 499987 w 622817"/>
              <a:gd name="connsiteY40" fmla="*/ 156949 h 818866"/>
              <a:gd name="connsiteX41" fmla="*/ 459044 w 622817"/>
              <a:gd name="connsiteY41" fmla="*/ 150126 h 818866"/>
              <a:gd name="connsiteX42" fmla="*/ 520459 w 622817"/>
              <a:gd name="connsiteY42" fmla="*/ 136478 h 818866"/>
              <a:gd name="connsiteX43" fmla="*/ 568226 w 622817"/>
              <a:gd name="connsiteY43" fmla="*/ 129654 h 818866"/>
              <a:gd name="connsiteX44" fmla="*/ 588697 w 622817"/>
              <a:gd name="connsiteY44" fmla="*/ 109182 h 818866"/>
              <a:gd name="connsiteX45" fmla="*/ 588697 w 622817"/>
              <a:gd name="connsiteY45" fmla="*/ 81887 h 818866"/>
              <a:gd name="connsiteX46" fmla="*/ 561402 w 622817"/>
              <a:gd name="connsiteY46" fmla="*/ 68239 h 818866"/>
              <a:gd name="connsiteX47" fmla="*/ 527282 w 622817"/>
              <a:gd name="connsiteY47" fmla="*/ 54591 h 818866"/>
              <a:gd name="connsiteX48" fmla="*/ 499987 w 622817"/>
              <a:gd name="connsiteY48" fmla="*/ 40944 h 818866"/>
              <a:gd name="connsiteX49" fmla="*/ 438572 w 622817"/>
              <a:gd name="connsiteY49" fmla="*/ 27296 h 818866"/>
              <a:gd name="connsiteX50" fmla="*/ 383981 w 622817"/>
              <a:gd name="connsiteY50" fmla="*/ 27296 h 818866"/>
              <a:gd name="connsiteX51" fmla="*/ 315742 w 622817"/>
              <a:gd name="connsiteY51" fmla="*/ 27296 h 818866"/>
              <a:gd name="connsiteX52" fmla="*/ 267975 w 622817"/>
              <a:gd name="connsiteY52" fmla="*/ 27296 h 818866"/>
              <a:gd name="connsiteX53" fmla="*/ 172441 w 622817"/>
              <a:gd name="connsiteY53" fmla="*/ 20472 h 818866"/>
              <a:gd name="connsiteX54" fmla="*/ 83730 w 622817"/>
              <a:gd name="connsiteY54" fmla="*/ 0 h 818866"/>
              <a:gd name="connsiteX55" fmla="*/ 0 w 622817"/>
              <a:gd name="connsiteY55" fmla="*/ 5531 h 818866"/>
              <a:gd name="connsiteX56" fmla="*/ 8667 w 622817"/>
              <a:gd name="connsiteY56" fmla="*/ 818866 h 818866"/>
              <a:gd name="connsiteX0" fmla="*/ 8667 w 622817"/>
              <a:gd name="connsiteY0" fmla="*/ 813335 h 813335"/>
              <a:gd name="connsiteX1" fmla="*/ 131497 w 622817"/>
              <a:gd name="connsiteY1" fmla="*/ 792863 h 813335"/>
              <a:gd name="connsiteX2" fmla="*/ 295270 w 622817"/>
              <a:gd name="connsiteY2" fmla="*/ 786039 h 813335"/>
              <a:gd name="connsiteX3" fmla="*/ 431748 w 622817"/>
              <a:gd name="connsiteY3" fmla="*/ 779216 h 813335"/>
              <a:gd name="connsiteX4" fmla="*/ 472691 w 622817"/>
              <a:gd name="connsiteY4" fmla="*/ 779216 h 813335"/>
              <a:gd name="connsiteX5" fmla="*/ 540930 w 622817"/>
              <a:gd name="connsiteY5" fmla="*/ 738272 h 813335"/>
              <a:gd name="connsiteX6" fmla="*/ 513635 w 622817"/>
              <a:gd name="connsiteY6" fmla="*/ 710977 h 813335"/>
              <a:gd name="connsiteX7" fmla="*/ 547754 w 622817"/>
              <a:gd name="connsiteY7" fmla="*/ 683681 h 813335"/>
              <a:gd name="connsiteX8" fmla="*/ 534106 w 622817"/>
              <a:gd name="connsiteY8" fmla="*/ 656386 h 813335"/>
              <a:gd name="connsiteX9" fmla="*/ 534106 w 622817"/>
              <a:gd name="connsiteY9" fmla="*/ 615442 h 813335"/>
              <a:gd name="connsiteX10" fmla="*/ 520459 w 622817"/>
              <a:gd name="connsiteY10" fmla="*/ 601795 h 813335"/>
              <a:gd name="connsiteX11" fmla="*/ 493163 w 622817"/>
              <a:gd name="connsiteY11" fmla="*/ 588147 h 813335"/>
              <a:gd name="connsiteX12" fmla="*/ 424924 w 622817"/>
              <a:gd name="connsiteY12" fmla="*/ 588147 h 813335"/>
              <a:gd name="connsiteX13" fmla="*/ 527282 w 622817"/>
              <a:gd name="connsiteY13" fmla="*/ 567675 h 813335"/>
              <a:gd name="connsiteX14" fmla="*/ 506811 w 622817"/>
              <a:gd name="connsiteY14" fmla="*/ 547204 h 813335"/>
              <a:gd name="connsiteX15" fmla="*/ 554578 w 622817"/>
              <a:gd name="connsiteY15" fmla="*/ 526732 h 813335"/>
              <a:gd name="connsiteX16" fmla="*/ 602345 w 622817"/>
              <a:gd name="connsiteY16" fmla="*/ 513084 h 813335"/>
              <a:gd name="connsiteX17" fmla="*/ 595521 w 622817"/>
              <a:gd name="connsiteY17" fmla="*/ 485789 h 813335"/>
              <a:gd name="connsiteX18" fmla="*/ 595521 w 622817"/>
              <a:gd name="connsiteY18" fmla="*/ 478965 h 813335"/>
              <a:gd name="connsiteX19" fmla="*/ 568226 w 622817"/>
              <a:gd name="connsiteY19" fmla="*/ 438021 h 813335"/>
              <a:gd name="connsiteX20" fmla="*/ 568226 w 622817"/>
              <a:gd name="connsiteY20" fmla="*/ 397078 h 813335"/>
              <a:gd name="connsiteX21" fmla="*/ 575050 w 622817"/>
              <a:gd name="connsiteY21" fmla="*/ 397078 h 813335"/>
              <a:gd name="connsiteX22" fmla="*/ 547754 w 622817"/>
              <a:gd name="connsiteY22" fmla="*/ 369783 h 813335"/>
              <a:gd name="connsiteX23" fmla="*/ 486339 w 622817"/>
              <a:gd name="connsiteY23" fmla="*/ 356135 h 813335"/>
              <a:gd name="connsiteX24" fmla="*/ 397629 w 622817"/>
              <a:gd name="connsiteY24" fmla="*/ 349311 h 813335"/>
              <a:gd name="connsiteX25" fmla="*/ 349861 w 622817"/>
              <a:gd name="connsiteY25" fmla="*/ 349311 h 813335"/>
              <a:gd name="connsiteX26" fmla="*/ 329390 w 622817"/>
              <a:gd name="connsiteY26" fmla="*/ 328839 h 813335"/>
              <a:gd name="connsiteX27" fmla="*/ 383981 w 622817"/>
              <a:gd name="connsiteY27" fmla="*/ 322016 h 813335"/>
              <a:gd name="connsiteX28" fmla="*/ 445396 w 622817"/>
              <a:gd name="connsiteY28" fmla="*/ 308368 h 813335"/>
              <a:gd name="connsiteX29" fmla="*/ 479515 w 622817"/>
              <a:gd name="connsiteY29" fmla="*/ 294720 h 813335"/>
              <a:gd name="connsiteX30" fmla="*/ 527282 w 622817"/>
              <a:gd name="connsiteY30" fmla="*/ 287896 h 813335"/>
              <a:gd name="connsiteX31" fmla="*/ 609169 w 622817"/>
              <a:gd name="connsiteY31" fmla="*/ 281072 h 813335"/>
              <a:gd name="connsiteX32" fmla="*/ 622817 w 622817"/>
              <a:gd name="connsiteY32" fmla="*/ 274248 h 813335"/>
              <a:gd name="connsiteX33" fmla="*/ 568226 w 622817"/>
              <a:gd name="connsiteY33" fmla="*/ 260601 h 813335"/>
              <a:gd name="connsiteX34" fmla="*/ 540930 w 622817"/>
              <a:gd name="connsiteY34" fmla="*/ 253777 h 813335"/>
              <a:gd name="connsiteX35" fmla="*/ 554578 w 622817"/>
              <a:gd name="connsiteY35" fmla="*/ 240129 h 813335"/>
              <a:gd name="connsiteX36" fmla="*/ 568226 w 622817"/>
              <a:gd name="connsiteY36" fmla="*/ 212833 h 813335"/>
              <a:gd name="connsiteX37" fmla="*/ 588697 w 622817"/>
              <a:gd name="connsiteY37" fmla="*/ 178714 h 813335"/>
              <a:gd name="connsiteX38" fmla="*/ 581873 w 622817"/>
              <a:gd name="connsiteY38" fmla="*/ 165066 h 813335"/>
              <a:gd name="connsiteX39" fmla="*/ 547754 w 622817"/>
              <a:gd name="connsiteY39" fmla="*/ 151418 h 813335"/>
              <a:gd name="connsiteX40" fmla="*/ 499987 w 622817"/>
              <a:gd name="connsiteY40" fmla="*/ 151418 h 813335"/>
              <a:gd name="connsiteX41" fmla="*/ 459044 w 622817"/>
              <a:gd name="connsiteY41" fmla="*/ 144595 h 813335"/>
              <a:gd name="connsiteX42" fmla="*/ 520459 w 622817"/>
              <a:gd name="connsiteY42" fmla="*/ 130947 h 813335"/>
              <a:gd name="connsiteX43" fmla="*/ 568226 w 622817"/>
              <a:gd name="connsiteY43" fmla="*/ 124123 h 813335"/>
              <a:gd name="connsiteX44" fmla="*/ 588697 w 622817"/>
              <a:gd name="connsiteY44" fmla="*/ 103651 h 813335"/>
              <a:gd name="connsiteX45" fmla="*/ 588697 w 622817"/>
              <a:gd name="connsiteY45" fmla="*/ 76356 h 813335"/>
              <a:gd name="connsiteX46" fmla="*/ 561402 w 622817"/>
              <a:gd name="connsiteY46" fmla="*/ 62708 h 813335"/>
              <a:gd name="connsiteX47" fmla="*/ 527282 w 622817"/>
              <a:gd name="connsiteY47" fmla="*/ 49060 h 813335"/>
              <a:gd name="connsiteX48" fmla="*/ 499987 w 622817"/>
              <a:gd name="connsiteY48" fmla="*/ 35413 h 813335"/>
              <a:gd name="connsiteX49" fmla="*/ 438572 w 622817"/>
              <a:gd name="connsiteY49" fmla="*/ 21765 h 813335"/>
              <a:gd name="connsiteX50" fmla="*/ 383981 w 622817"/>
              <a:gd name="connsiteY50" fmla="*/ 21765 h 813335"/>
              <a:gd name="connsiteX51" fmla="*/ 315742 w 622817"/>
              <a:gd name="connsiteY51" fmla="*/ 21765 h 813335"/>
              <a:gd name="connsiteX52" fmla="*/ 267975 w 622817"/>
              <a:gd name="connsiteY52" fmla="*/ 21765 h 813335"/>
              <a:gd name="connsiteX53" fmla="*/ 172441 w 622817"/>
              <a:gd name="connsiteY53" fmla="*/ 14941 h 813335"/>
              <a:gd name="connsiteX54" fmla="*/ 79396 w 622817"/>
              <a:gd name="connsiteY54" fmla="*/ 7470 h 813335"/>
              <a:gd name="connsiteX55" fmla="*/ 0 w 622817"/>
              <a:gd name="connsiteY55" fmla="*/ 0 h 813335"/>
              <a:gd name="connsiteX56" fmla="*/ 8667 w 622817"/>
              <a:gd name="connsiteY56" fmla="*/ 813335 h 813335"/>
              <a:gd name="connsiteX0" fmla="*/ 8667 w 622817"/>
              <a:gd name="connsiteY0" fmla="*/ 805865 h 805865"/>
              <a:gd name="connsiteX1" fmla="*/ 131497 w 622817"/>
              <a:gd name="connsiteY1" fmla="*/ 785393 h 805865"/>
              <a:gd name="connsiteX2" fmla="*/ 295270 w 622817"/>
              <a:gd name="connsiteY2" fmla="*/ 778569 h 805865"/>
              <a:gd name="connsiteX3" fmla="*/ 431748 w 622817"/>
              <a:gd name="connsiteY3" fmla="*/ 771746 h 805865"/>
              <a:gd name="connsiteX4" fmla="*/ 472691 w 622817"/>
              <a:gd name="connsiteY4" fmla="*/ 771746 h 805865"/>
              <a:gd name="connsiteX5" fmla="*/ 540930 w 622817"/>
              <a:gd name="connsiteY5" fmla="*/ 730802 h 805865"/>
              <a:gd name="connsiteX6" fmla="*/ 513635 w 622817"/>
              <a:gd name="connsiteY6" fmla="*/ 703507 h 805865"/>
              <a:gd name="connsiteX7" fmla="*/ 547754 w 622817"/>
              <a:gd name="connsiteY7" fmla="*/ 676211 h 805865"/>
              <a:gd name="connsiteX8" fmla="*/ 534106 w 622817"/>
              <a:gd name="connsiteY8" fmla="*/ 648916 h 805865"/>
              <a:gd name="connsiteX9" fmla="*/ 534106 w 622817"/>
              <a:gd name="connsiteY9" fmla="*/ 607972 h 805865"/>
              <a:gd name="connsiteX10" fmla="*/ 520459 w 622817"/>
              <a:gd name="connsiteY10" fmla="*/ 594325 h 805865"/>
              <a:gd name="connsiteX11" fmla="*/ 493163 w 622817"/>
              <a:gd name="connsiteY11" fmla="*/ 580677 h 805865"/>
              <a:gd name="connsiteX12" fmla="*/ 424924 w 622817"/>
              <a:gd name="connsiteY12" fmla="*/ 580677 h 805865"/>
              <a:gd name="connsiteX13" fmla="*/ 527282 w 622817"/>
              <a:gd name="connsiteY13" fmla="*/ 560205 h 805865"/>
              <a:gd name="connsiteX14" fmla="*/ 506811 w 622817"/>
              <a:gd name="connsiteY14" fmla="*/ 539734 h 805865"/>
              <a:gd name="connsiteX15" fmla="*/ 554578 w 622817"/>
              <a:gd name="connsiteY15" fmla="*/ 519262 h 805865"/>
              <a:gd name="connsiteX16" fmla="*/ 602345 w 622817"/>
              <a:gd name="connsiteY16" fmla="*/ 505614 h 805865"/>
              <a:gd name="connsiteX17" fmla="*/ 595521 w 622817"/>
              <a:gd name="connsiteY17" fmla="*/ 478319 h 805865"/>
              <a:gd name="connsiteX18" fmla="*/ 595521 w 622817"/>
              <a:gd name="connsiteY18" fmla="*/ 471495 h 805865"/>
              <a:gd name="connsiteX19" fmla="*/ 568226 w 622817"/>
              <a:gd name="connsiteY19" fmla="*/ 430551 h 805865"/>
              <a:gd name="connsiteX20" fmla="*/ 568226 w 622817"/>
              <a:gd name="connsiteY20" fmla="*/ 389608 h 805865"/>
              <a:gd name="connsiteX21" fmla="*/ 575050 w 622817"/>
              <a:gd name="connsiteY21" fmla="*/ 389608 h 805865"/>
              <a:gd name="connsiteX22" fmla="*/ 547754 w 622817"/>
              <a:gd name="connsiteY22" fmla="*/ 362313 h 805865"/>
              <a:gd name="connsiteX23" fmla="*/ 486339 w 622817"/>
              <a:gd name="connsiteY23" fmla="*/ 348665 h 805865"/>
              <a:gd name="connsiteX24" fmla="*/ 397629 w 622817"/>
              <a:gd name="connsiteY24" fmla="*/ 341841 h 805865"/>
              <a:gd name="connsiteX25" fmla="*/ 349861 w 622817"/>
              <a:gd name="connsiteY25" fmla="*/ 341841 h 805865"/>
              <a:gd name="connsiteX26" fmla="*/ 329390 w 622817"/>
              <a:gd name="connsiteY26" fmla="*/ 321369 h 805865"/>
              <a:gd name="connsiteX27" fmla="*/ 383981 w 622817"/>
              <a:gd name="connsiteY27" fmla="*/ 314546 h 805865"/>
              <a:gd name="connsiteX28" fmla="*/ 445396 w 622817"/>
              <a:gd name="connsiteY28" fmla="*/ 300898 h 805865"/>
              <a:gd name="connsiteX29" fmla="*/ 479515 w 622817"/>
              <a:gd name="connsiteY29" fmla="*/ 287250 h 805865"/>
              <a:gd name="connsiteX30" fmla="*/ 527282 w 622817"/>
              <a:gd name="connsiteY30" fmla="*/ 280426 h 805865"/>
              <a:gd name="connsiteX31" fmla="*/ 609169 w 622817"/>
              <a:gd name="connsiteY31" fmla="*/ 273602 h 805865"/>
              <a:gd name="connsiteX32" fmla="*/ 622817 w 622817"/>
              <a:gd name="connsiteY32" fmla="*/ 266778 h 805865"/>
              <a:gd name="connsiteX33" fmla="*/ 568226 w 622817"/>
              <a:gd name="connsiteY33" fmla="*/ 253131 h 805865"/>
              <a:gd name="connsiteX34" fmla="*/ 540930 w 622817"/>
              <a:gd name="connsiteY34" fmla="*/ 246307 h 805865"/>
              <a:gd name="connsiteX35" fmla="*/ 554578 w 622817"/>
              <a:gd name="connsiteY35" fmla="*/ 232659 h 805865"/>
              <a:gd name="connsiteX36" fmla="*/ 568226 w 622817"/>
              <a:gd name="connsiteY36" fmla="*/ 205363 h 805865"/>
              <a:gd name="connsiteX37" fmla="*/ 588697 w 622817"/>
              <a:gd name="connsiteY37" fmla="*/ 171244 h 805865"/>
              <a:gd name="connsiteX38" fmla="*/ 581873 w 622817"/>
              <a:gd name="connsiteY38" fmla="*/ 157596 h 805865"/>
              <a:gd name="connsiteX39" fmla="*/ 547754 w 622817"/>
              <a:gd name="connsiteY39" fmla="*/ 143948 h 805865"/>
              <a:gd name="connsiteX40" fmla="*/ 499987 w 622817"/>
              <a:gd name="connsiteY40" fmla="*/ 143948 h 805865"/>
              <a:gd name="connsiteX41" fmla="*/ 459044 w 622817"/>
              <a:gd name="connsiteY41" fmla="*/ 137125 h 805865"/>
              <a:gd name="connsiteX42" fmla="*/ 520459 w 622817"/>
              <a:gd name="connsiteY42" fmla="*/ 123477 h 805865"/>
              <a:gd name="connsiteX43" fmla="*/ 568226 w 622817"/>
              <a:gd name="connsiteY43" fmla="*/ 116653 h 805865"/>
              <a:gd name="connsiteX44" fmla="*/ 588697 w 622817"/>
              <a:gd name="connsiteY44" fmla="*/ 96181 h 805865"/>
              <a:gd name="connsiteX45" fmla="*/ 588697 w 622817"/>
              <a:gd name="connsiteY45" fmla="*/ 68886 h 805865"/>
              <a:gd name="connsiteX46" fmla="*/ 561402 w 622817"/>
              <a:gd name="connsiteY46" fmla="*/ 55238 h 805865"/>
              <a:gd name="connsiteX47" fmla="*/ 527282 w 622817"/>
              <a:gd name="connsiteY47" fmla="*/ 41590 h 805865"/>
              <a:gd name="connsiteX48" fmla="*/ 499987 w 622817"/>
              <a:gd name="connsiteY48" fmla="*/ 27943 h 805865"/>
              <a:gd name="connsiteX49" fmla="*/ 438572 w 622817"/>
              <a:gd name="connsiteY49" fmla="*/ 14295 h 805865"/>
              <a:gd name="connsiteX50" fmla="*/ 383981 w 622817"/>
              <a:gd name="connsiteY50" fmla="*/ 14295 h 805865"/>
              <a:gd name="connsiteX51" fmla="*/ 315742 w 622817"/>
              <a:gd name="connsiteY51" fmla="*/ 14295 h 805865"/>
              <a:gd name="connsiteX52" fmla="*/ 267975 w 622817"/>
              <a:gd name="connsiteY52" fmla="*/ 14295 h 805865"/>
              <a:gd name="connsiteX53" fmla="*/ 172441 w 622817"/>
              <a:gd name="connsiteY53" fmla="*/ 7471 h 805865"/>
              <a:gd name="connsiteX54" fmla="*/ 79396 w 622817"/>
              <a:gd name="connsiteY54" fmla="*/ 0 h 805865"/>
              <a:gd name="connsiteX55" fmla="*/ 0 w 622817"/>
              <a:gd name="connsiteY55" fmla="*/ 30630 h 805865"/>
              <a:gd name="connsiteX56" fmla="*/ 8667 w 622817"/>
              <a:gd name="connsiteY56" fmla="*/ 805865 h 805865"/>
              <a:gd name="connsiteX0" fmla="*/ 8667 w 622817"/>
              <a:gd name="connsiteY0" fmla="*/ 798394 h 798394"/>
              <a:gd name="connsiteX1" fmla="*/ 131497 w 622817"/>
              <a:gd name="connsiteY1" fmla="*/ 777922 h 798394"/>
              <a:gd name="connsiteX2" fmla="*/ 295270 w 622817"/>
              <a:gd name="connsiteY2" fmla="*/ 771098 h 798394"/>
              <a:gd name="connsiteX3" fmla="*/ 431748 w 622817"/>
              <a:gd name="connsiteY3" fmla="*/ 764275 h 798394"/>
              <a:gd name="connsiteX4" fmla="*/ 472691 w 622817"/>
              <a:gd name="connsiteY4" fmla="*/ 764275 h 798394"/>
              <a:gd name="connsiteX5" fmla="*/ 540930 w 622817"/>
              <a:gd name="connsiteY5" fmla="*/ 723331 h 798394"/>
              <a:gd name="connsiteX6" fmla="*/ 513635 w 622817"/>
              <a:gd name="connsiteY6" fmla="*/ 696036 h 798394"/>
              <a:gd name="connsiteX7" fmla="*/ 547754 w 622817"/>
              <a:gd name="connsiteY7" fmla="*/ 668740 h 798394"/>
              <a:gd name="connsiteX8" fmla="*/ 534106 w 622817"/>
              <a:gd name="connsiteY8" fmla="*/ 641445 h 798394"/>
              <a:gd name="connsiteX9" fmla="*/ 534106 w 622817"/>
              <a:gd name="connsiteY9" fmla="*/ 600501 h 798394"/>
              <a:gd name="connsiteX10" fmla="*/ 520459 w 622817"/>
              <a:gd name="connsiteY10" fmla="*/ 586854 h 798394"/>
              <a:gd name="connsiteX11" fmla="*/ 493163 w 622817"/>
              <a:gd name="connsiteY11" fmla="*/ 573206 h 798394"/>
              <a:gd name="connsiteX12" fmla="*/ 424924 w 622817"/>
              <a:gd name="connsiteY12" fmla="*/ 573206 h 798394"/>
              <a:gd name="connsiteX13" fmla="*/ 527282 w 622817"/>
              <a:gd name="connsiteY13" fmla="*/ 552734 h 798394"/>
              <a:gd name="connsiteX14" fmla="*/ 506811 w 622817"/>
              <a:gd name="connsiteY14" fmla="*/ 532263 h 798394"/>
              <a:gd name="connsiteX15" fmla="*/ 554578 w 622817"/>
              <a:gd name="connsiteY15" fmla="*/ 511791 h 798394"/>
              <a:gd name="connsiteX16" fmla="*/ 602345 w 622817"/>
              <a:gd name="connsiteY16" fmla="*/ 498143 h 798394"/>
              <a:gd name="connsiteX17" fmla="*/ 595521 w 622817"/>
              <a:gd name="connsiteY17" fmla="*/ 470848 h 798394"/>
              <a:gd name="connsiteX18" fmla="*/ 595521 w 622817"/>
              <a:gd name="connsiteY18" fmla="*/ 464024 h 798394"/>
              <a:gd name="connsiteX19" fmla="*/ 568226 w 622817"/>
              <a:gd name="connsiteY19" fmla="*/ 423080 h 798394"/>
              <a:gd name="connsiteX20" fmla="*/ 568226 w 622817"/>
              <a:gd name="connsiteY20" fmla="*/ 382137 h 798394"/>
              <a:gd name="connsiteX21" fmla="*/ 575050 w 622817"/>
              <a:gd name="connsiteY21" fmla="*/ 382137 h 798394"/>
              <a:gd name="connsiteX22" fmla="*/ 547754 w 622817"/>
              <a:gd name="connsiteY22" fmla="*/ 354842 h 798394"/>
              <a:gd name="connsiteX23" fmla="*/ 486339 w 622817"/>
              <a:gd name="connsiteY23" fmla="*/ 341194 h 798394"/>
              <a:gd name="connsiteX24" fmla="*/ 397629 w 622817"/>
              <a:gd name="connsiteY24" fmla="*/ 334370 h 798394"/>
              <a:gd name="connsiteX25" fmla="*/ 349861 w 622817"/>
              <a:gd name="connsiteY25" fmla="*/ 334370 h 798394"/>
              <a:gd name="connsiteX26" fmla="*/ 329390 w 622817"/>
              <a:gd name="connsiteY26" fmla="*/ 313898 h 798394"/>
              <a:gd name="connsiteX27" fmla="*/ 383981 w 622817"/>
              <a:gd name="connsiteY27" fmla="*/ 307075 h 798394"/>
              <a:gd name="connsiteX28" fmla="*/ 445396 w 622817"/>
              <a:gd name="connsiteY28" fmla="*/ 293427 h 798394"/>
              <a:gd name="connsiteX29" fmla="*/ 479515 w 622817"/>
              <a:gd name="connsiteY29" fmla="*/ 279779 h 798394"/>
              <a:gd name="connsiteX30" fmla="*/ 527282 w 622817"/>
              <a:gd name="connsiteY30" fmla="*/ 272955 h 798394"/>
              <a:gd name="connsiteX31" fmla="*/ 609169 w 622817"/>
              <a:gd name="connsiteY31" fmla="*/ 266131 h 798394"/>
              <a:gd name="connsiteX32" fmla="*/ 622817 w 622817"/>
              <a:gd name="connsiteY32" fmla="*/ 259307 h 798394"/>
              <a:gd name="connsiteX33" fmla="*/ 568226 w 622817"/>
              <a:gd name="connsiteY33" fmla="*/ 245660 h 798394"/>
              <a:gd name="connsiteX34" fmla="*/ 540930 w 622817"/>
              <a:gd name="connsiteY34" fmla="*/ 238836 h 798394"/>
              <a:gd name="connsiteX35" fmla="*/ 554578 w 622817"/>
              <a:gd name="connsiteY35" fmla="*/ 225188 h 798394"/>
              <a:gd name="connsiteX36" fmla="*/ 568226 w 622817"/>
              <a:gd name="connsiteY36" fmla="*/ 197892 h 798394"/>
              <a:gd name="connsiteX37" fmla="*/ 588697 w 622817"/>
              <a:gd name="connsiteY37" fmla="*/ 163773 h 798394"/>
              <a:gd name="connsiteX38" fmla="*/ 581873 w 622817"/>
              <a:gd name="connsiteY38" fmla="*/ 150125 h 798394"/>
              <a:gd name="connsiteX39" fmla="*/ 547754 w 622817"/>
              <a:gd name="connsiteY39" fmla="*/ 136477 h 798394"/>
              <a:gd name="connsiteX40" fmla="*/ 499987 w 622817"/>
              <a:gd name="connsiteY40" fmla="*/ 136477 h 798394"/>
              <a:gd name="connsiteX41" fmla="*/ 459044 w 622817"/>
              <a:gd name="connsiteY41" fmla="*/ 129654 h 798394"/>
              <a:gd name="connsiteX42" fmla="*/ 520459 w 622817"/>
              <a:gd name="connsiteY42" fmla="*/ 116006 h 798394"/>
              <a:gd name="connsiteX43" fmla="*/ 568226 w 622817"/>
              <a:gd name="connsiteY43" fmla="*/ 109182 h 798394"/>
              <a:gd name="connsiteX44" fmla="*/ 588697 w 622817"/>
              <a:gd name="connsiteY44" fmla="*/ 88710 h 798394"/>
              <a:gd name="connsiteX45" fmla="*/ 588697 w 622817"/>
              <a:gd name="connsiteY45" fmla="*/ 61415 h 798394"/>
              <a:gd name="connsiteX46" fmla="*/ 561402 w 622817"/>
              <a:gd name="connsiteY46" fmla="*/ 47767 h 798394"/>
              <a:gd name="connsiteX47" fmla="*/ 527282 w 622817"/>
              <a:gd name="connsiteY47" fmla="*/ 34119 h 798394"/>
              <a:gd name="connsiteX48" fmla="*/ 499987 w 622817"/>
              <a:gd name="connsiteY48" fmla="*/ 20472 h 798394"/>
              <a:gd name="connsiteX49" fmla="*/ 438572 w 622817"/>
              <a:gd name="connsiteY49" fmla="*/ 6824 h 798394"/>
              <a:gd name="connsiteX50" fmla="*/ 383981 w 622817"/>
              <a:gd name="connsiteY50" fmla="*/ 6824 h 798394"/>
              <a:gd name="connsiteX51" fmla="*/ 315742 w 622817"/>
              <a:gd name="connsiteY51" fmla="*/ 6824 h 798394"/>
              <a:gd name="connsiteX52" fmla="*/ 267975 w 622817"/>
              <a:gd name="connsiteY52" fmla="*/ 6824 h 798394"/>
              <a:gd name="connsiteX53" fmla="*/ 172441 w 622817"/>
              <a:gd name="connsiteY53" fmla="*/ 0 h 798394"/>
              <a:gd name="connsiteX54" fmla="*/ 79396 w 622817"/>
              <a:gd name="connsiteY54" fmla="*/ 30629 h 798394"/>
              <a:gd name="connsiteX55" fmla="*/ 0 w 622817"/>
              <a:gd name="connsiteY55" fmla="*/ 23159 h 798394"/>
              <a:gd name="connsiteX56" fmla="*/ 8667 w 622817"/>
              <a:gd name="connsiteY56" fmla="*/ 798394 h 798394"/>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329390 w 622817"/>
              <a:gd name="connsiteY26" fmla="*/ 3070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459044 w 622817"/>
              <a:gd name="connsiteY41" fmla="*/ 12283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329390 w 622817"/>
              <a:gd name="connsiteY26" fmla="*/ 3070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13490 w 622817"/>
              <a:gd name="connsiteY26" fmla="*/ 3070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13490 w 622817"/>
              <a:gd name="connsiteY26" fmla="*/ 3070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424924 w 622817"/>
              <a:gd name="connsiteY12" fmla="*/ 5663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253474 w 622817"/>
              <a:gd name="connsiteY12" fmla="*/ 5790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253474 w 622817"/>
              <a:gd name="connsiteY12" fmla="*/ 5790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253474 w 622817"/>
              <a:gd name="connsiteY12" fmla="*/ 579082 h 791570"/>
              <a:gd name="connsiteX13" fmla="*/ 527282 w 622817"/>
              <a:gd name="connsiteY13" fmla="*/ 545910 h 791570"/>
              <a:gd name="connsiteX14" fmla="*/ 50681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66382 h 791570"/>
              <a:gd name="connsiteX12" fmla="*/ 253474 w 622817"/>
              <a:gd name="connsiteY12" fmla="*/ 579082 h 791570"/>
              <a:gd name="connsiteX13" fmla="*/ 527282 w 622817"/>
              <a:gd name="connsiteY13" fmla="*/ 545910 h 791570"/>
              <a:gd name="connsiteX14" fmla="*/ 44966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513635 w 622817"/>
              <a:gd name="connsiteY6" fmla="*/ 689212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79082 h 791570"/>
              <a:gd name="connsiteX12" fmla="*/ 253474 w 622817"/>
              <a:gd name="connsiteY12" fmla="*/ 579082 h 791570"/>
              <a:gd name="connsiteX13" fmla="*/ 527282 w 622817"/>
              <a:gd name="connsiteY13" fmla="*/ 545910 h 791570"/>
              <a:gd name="connsiteX14" fmla="*/ 44966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30 w 622817"/>
              <a:gd name="connsiteY5" fmla="*/ 716507 h 791570"/>
              <a:gd name="connsiteX6" fmla="*/ 469185 w 622817"/>
              <a:gd name="connsiteY6" fmla="*/ 698737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79082 h 791570"/>
              <a:gd name="connsiteX12" fmla="*/ 253474 w 622817"/>
              <a:gd name="connsiteY12" fmla="*/ 579082 h 791570"/>
              <a:gd name="connsiteX13" fmla="*/ 527282 w 622817"/>
              <a:gd name="connsiteY13" fmla="*/ 545910 h 791570"/>
              <a:gd name="connsiteX14" fmla="*/ 44966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72691 w 622817"/>
              <a:gd name="connsiteY4" fmla="*/ 757451 h 791570"/>
              <a:gd name="connsiteX5" fmla="*/ 540929 w 622817"/>
              <a:gd name="connsiteY5" fmla="*/ 710157 h 791570"/>
              <a:gd name="connsiteX6" fmla="*/ 469185 w 622817"/>
              <a:gd name="connsiteY6" fmla="*/ 698737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79082 h 791570"/>
              <a:gd name="connsiteX12" fmla="*/ 253474 w 622817"/>
              <a:gd name="connsiteY12" fmla="*/ 579082 h 791570"/>
              <a:gd name="connsiteX13" fmla="*/ 527282 w 622817"/>
              <a:gd name="connsiteY13" fmla="*/ 545910 h 791570"/>
              <a:gd name="connsiteX14" fmla="*/ 44966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 name="connsiteX0" fmla="*/ 8667 w 622817"/>
              <a:gd name="connsiteY0" fmla="*/ 791570 h 791570"/>
              <a:gd name="connsiteX1" fmla="*/ 131497 w 622817"/>
              <a:gd name="connsiteY1" fmla="*/ 771098 h 791570"/>
              <a:gd name="connsiteX2" fmla="*/ 295270 w 622817"/>
              <a:gd name="connsiteY2" fmla="*/ 764274 h 791570"/>
              <a:gd name="connsiteX3" fmla="*/ 431748 w 622817"/>
              <a:gd name="connsiteY3" fmla="*/ 757451 h 791570"/>
              <a:gd name="connsiteX4" fmla="*/ 466341 w 622817"/>
              <a:gd name="connsiteY4" fmla="*/ 744751 h 791570"/>
              <a:gd name="connsiteX5" fmla="*/ 540929 w 622817"/>
              <a:gd name="connsiteY5" fmla="*/ 710157 h 791570"/>
              <a:gd name="connsiteX6" fmla="*/ 469185 w 622817"/>
              <a:gd name="connsiteY6" fmla="*/ 698737 h 791570"/>
              <a:gd name="connsiteX7" fmla="*/ 547754 w 622817"/>
              <a:gd name="connsiteY7" fmla="*/ 661916 h 791570"/>
              <a:gd name="connsiteX8" fmla="*/ 534106 w 622817"/>
              <a:gd name="connsiteY8" fmla="*/ 634621 h 791570"/>
              <a:gd name="connsiteX9" fmla="*/ 534106 w 622817"/>
              <a:gd name="connsiteY9" fmla="*/ 593677 h 791570"/>
              <a:gd name="connsiteX10" fmla="*/ 520459 w 622817"/>
              <a:gd name="connsiteY10" fmla="*/ 580030 h 791570"/>
              <a:gd name="connsiteX11" fmla="*/ 493163 w 622817"/>
              <a:gd name="connsiteY11" fmla="*/ 579082 h 791570"/>
              <a:gd name="connsiteX12" fmla="*/ 253474 w 622817"/>
              <a:gd name="connsiteY12" fmla="*/ 579082 h 791570"/>
              <a:gd name="connsiteX13" fmla="*/ 527282 w 622817"/>
              <a:gd name="connsiteY13" fmla="*/ 545910 h 791570"/>
              <a:gd name="connsiteX14" fmla="*/ 449661 w 622817"/>
              <a:gd name="connsiteY14" fmla="*/ 525439 h 791570"/>
              <a:gd name="connsiteX15" fmla="*/ 554578 w 622817"/>
              <a:gd name="connsiteY15" fmla="*/ 504967 h 791570"/>
              <a:gd name="connsiteX16" fmla="*/ 602345 w 622817"/>
              <a:gd name="connsiteY16" fmla="*/ 491319 h 791570"/>
              <a:gd name="connsiteX17" fmla="*/ 595521 w 622817"/>
              <a:gd name="connsiteY17" fmla="*/ 464024 h 791570"/>
              <a:gd name="connsiteX18" fmla="*/ 595521 w 622817"/>
              <a:gd name="connsiteY18" fmla="*/ 457200 h 791570"/>
              <a:gd name="connsiteX19" fmla="*/ 568226 w 622817"/>
              <a:gd name="connsiteY19" fmla="*/ 416256 h 791570"/>
              <a:gd name="connsiteX20" fmla="*/ 568226 w 622817"/>
              <a:gd name="connsiteY20" fmla="*/ 375313 h 791570"/>
              <a:gd name="connsiteX21" fmla="*/ 575050 w 622817"/>
              <a:gd name="connsiteY21" fmla="*/ 375313 h 791570"/>
              <a:gd name="connsiteX22" fmla="*/ 547754 w 622817"/>
              <a:gd name="connsiteY22" fmla="*/ 348018 h 791570"/>
              <a:gd name="connsiteX23" fmla="*/ 486339 w 622817"/>
              <a:gd name="connsiteY23" fmla="*/ 334370 h 791570"/>
              <a:gd name="connsiteX24" fmla="*/ 397629 w 622817"/>
              <a:gd name="connsiteY24" fmla="*/ 327546 h 791570"/>
              <a:gd name="connsiteX25" fmla="*/ 349861 w 622817"/>
              <a:gd name="connsiteY25" fmla="*/ 327546 h 791570"/>
              <a:gd name="connsiteX26" fmla="*/ 107140 w 622817"/>
              <a:gd name="connsiteY26" fmla="*/ 319774 h 791570"/>
              <a:gd name="connsiteX27" fmla="*/ 383981 w 622817"/>
              <a:gd name="connsiteY27" fmla="*/ 300251 h 791570"/>
              <a:gd name="connsiteX28" fmla="*/ 445396 w 622817"/>
              <a:gd name="connsiteY28" fmla="*/ 286603 h 791570"/>
              <a:gd name="connsiteX29" fmla="*/ 479515 w 622817"/>
              <a:gd name="connsiteY29" fmla="*/ 272955 h 791570"/>
              <a:gd name="connsiteX30" fmla="*/ 527282 w 622817"/>
              <a:gd name="connsiteY30" fmla="*/ 266131 h 791570"/>
              <a:gd name="connsiteX31" fmla="*/ 609169 w 622817"/>
              <a:gd name="connsiteY31" fmla="*/ 259307 h 791570"/>
              <a:gd name="connsiteX32" fmla="*/ 622817 w 622817"/>
              <a:gd name="connsiteY32" fmla="*/ 252483 h 791570"/>
              <a:gd name="connsiteX33" fmla="*/ 568226 w 622817"/>
              <a:gd name="connsiteY33" fmla="*/ 238836 h 791570"/>
              <a:gd name="connsiteX34" fmla="*/ 540930 w 622817"/>
              <a:gd name="connsiteY34" fmla="*/ 232012 h 791570"/>
              <a:gd name="connsiteX35" fmla="*/ 554578 w 622817"/>
              <a:gd name="connsiteY35" fmla="*/ 218364 h 791570"/>
              <a:gd name="connsiteX36" fmla="*/ 568226 w 622817"/>
              <a:gd name="connsiteY36" fmla="*/ 191068 h 791570"/>
              <a:gd name="connsiteX37" fmla="*/ 588697 w 622817"/>
              <a:gd name="connsiteY37" fmla="*/ 156949 h 791570"/>
              <a:gd name="connsiteX38" fmla="*/ 581873 w 622817"/>
              <a:gd name="connsiteY38" fmla="*/ 143301 h 791570"/>
              <a:gd name="connsiteX39" fmla="*/ 547754 w 622817"/>
              <a:gd name="connsiteY39" fmla="*/ 129653 h 791570"/>
              <a:gd name="connsiteX40" fmla="*/ 499987 w 622817"/>
              <a:gd name="connsiteY40" fmla="*/ 129653 h 791570"/>
              <a:gd name="connsiteX41" fmla="*/ 332043 w 622817"/>
              <a:gd name="connsiteY41" fmla="*/ 129180 h 791570"/>
              <a:gd name="connsiteX42" fmla="*/ 520459 w 622817"/>
              <a:gd name="connsiteY42" fmla="*/ 109182 h 791570"/>
              <a:gd name="connsiteX43" fmla="*/ 568226 w 622817"/>
              <a:gd name="connsiteY43" fmla="*/ 102358 h 791570"/>
              <a:gd name="connsiteX44" fmla="*/ 588697 w 622817"/>
              <a:gd name="connsiteY44" fmla="*/ 81886 h 791570"/>
              <a:gd name="connsiteX45" fmla="*/ 588697 w 622817"/>
              <a:gd name="connsiteY45" fmla="*/ 54591 h 791570"/>
              <a:gd name="connsiteX46" fmla="*/ 561402 w 622817"/>
              <a:gd name="connsiteY46" fmla="*/ 40943 h 791570"/>
              <a:gd name="connsiteX47" fmla="*/ 527282 w 622817"/>
              <a:gd name="connsiteY47" fmla="*/ 27295 h 791570"/>
              <a:gd name="connsiteX48" fmla="*/ 499987 w 622817"/>
              <a:gd name="connsiteY48" fmla="*/ 13648 h 791570"/>
              <a:gd name="connsiteX49" fmla="*/ 438572 w 622817"/>
              <a:gd name="connsiteY49" fmla="*/ 0 h 791570"/>
              <a:gd name="connsiteX50" fmla="*/ 383981 w 622817"/>
              <a:gd name="connsiteY50" fmla="*/ 0 h 791570"/>
              <a:gd name="connsiteX51" fmla="*/ 315742 w 622817"/>
              <a:gd name="connsiteY51" fmla="*/ 0 h 791570"/>
              <a:gd name="connsiteX52" fmla="*/ 267975 w 622817"/>
              <a:gd name="connsiteY52" fmla="*/ 0 h 791570"/>
              <a:gd name="connsiteX53" fmla="*/ 172441 w 622817"/>
              <a:gd name="connsiteY53" fmla="*/ 12226 h 791570"/>
              <a:gd name="connsiteX54" fmla="*/ 79396 w 622817"/>
              <a:gd name="connsiteY54" fmla="*/ 23805 h 791570"/>
              <a:gd name="connsiteX55" fmla="*/ 0 w 622817"/>
              <a:gd name="connsiteY55" fmla="*/ 16335 h 791570"/>
              <a:gd name="connsiteX56" fmla="*/ 8667 w 622817"/>
              <a:gd name="connsiteY56"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2817" h="791570">
                <a:moveTo>
                  <a:pt x="8667" y="791570"/>
                </a:moveTo>
                <a:lnTo>
                  <a:pt x="131497" y="771098"/>
                </a:lnTo>
                <a:lnTo>
                  <a:pt x="295270" y="764274"/>
                </a:lnTo>
                <a:lnTo>
                  <a:pt x="431748" y="757451"/>
                </a:lnTo>
                <a:lnTo>
                  <a:pt x="466341" y="744751"/>
                </a:lnTo>
                <a:lnTo>
                  <a:pt x="540929" y="710157"/>
                </a:lnTo>
                <a:lnTo>
                  <a:pt x="469185" y="698737"/>
                </a:lnTo>
                <a:lnTo>
                  <a:pt x="547754" y="661916"/>
                </a:lnTo>
                <a:lnTo>
                  <a:pt x="534106" y="634621"/>
                </a:lnTo>
                <a:lnTo>
                  <a:pt x="534106" y="593677"/>
                </a:lnTo>
                <a:lnTo>
                  <a:pt x="520459" y="580030"/>
                </a:lnTo>
                <a:lnTo>
                  <a:pt x="493163" y="579082"/>
                </a:lnTo>
                <a:cubicBezTo>
                  <a:pt x="413267" y="583315"/>
                  <a:pt x="333369" y="593899"/>
                  <a:pt x="253474" y="579082"/>
                </a:cubicBezTo>
                <a:cubicBezTo>
                  <a:pt x="325693" y="558500"/>
                  <a:pt x="436013" y="556967"/>
                  <a:pt x="527282" y="545910"/>
                </a:cubicBezTo>
                <a:lnTo>
                  <a:pt x="449661" y="525439"/>
                </a:lnTo>
                <a:lnTo>
                  <a:pt x="554578" y="504967"/>
                </a:lnTo>
                <a:lnTo>
                  <a:pt x="602345" y="491319"/>
                </a:lnTo>
                <a:lnTo>
                  <a:pt x="595521" y="464024"/>
                </a:lnTo>
                <a:lnTo>
                  <a:pt x="595521" y="457200"/>
                </a:lnTo>
                <a:lnTo>
                  <a:pt x="568226" y="416256"/>
                </a:lnTo>
                <a:lnTo>
                  <a:pt x="568226" y="375313"/>
                </a:lnTo>
                <a:lnTo>
                  <a:pt x="575050" y="375313"/>
                </a:lnTo>
                <a:lnTo>
                  <a:pt x="547754" y="348018"/>
                </a:lnTo>
                <a:lnTo>
                  <a:pt x="486339" y="334370"/>
                </a:lnTo>
                <a:lnTo>
                  <a:pt x="397629" y="327546"/>
                </a:lnTo>
                <a:lnTo>
                  <a:pt x="349861" y="327546"/>
                </a:lnTo>
                <a:cubicBezTo>
                  <a:pt x="271071" y="320722"/>
                  <a:pt x="179580" y="345648"/>
                  <a:pt x="107140" y="319774"/>
                </a:cubicBezTo>
                <a:cubicBezTo>
                  <a:pt x="193070" y="297391"/>
                  <a:pt x="291701" y="306759"/>
                  <a:pt x="383981" y="300251"/>
                </a:cubicBezTo>
                <a:lnTo>
                  <a:pt x="445396" y="286603"/>
                </a:lnTo>
                <a:lnTo>
                  <a:pt x="479515" y="272955"/>
                </a:lnTo>
                <a:lnTo>
                  <a:pt x="527282" y="266131"/>
                </a:lnTo>
                <a:lnTo>
                  <a:pt x="609169" y="259307"/>
                </a:lnTo>
                <a:lnTo>
                  <a:pt x="622817" y="252483"/>
                </a:lnTo>
                <a:lnTo>
                  <a:pt x="568226" y="238836"/>
                </a:lnTo>
                <a:lnTo>
                  <a:pt x="540930" y="232012"/>
                </a:lnTo>
                <a:lnTo>
                  <a:pt x="554578" y="218364"/>
                </a:lnTo>
                <a:lnTo>
                  <a:pt x="568226" y="191068"/>
                </a:lnTo>
                <a:lnTo>
                  <a:pt x="588697" y="156949"/>
                </a:lnTo>
                <a:lnTo>
                  <a:pt x="581873" y="143301"/>
                </a:lnTo>
                <a:lnTo>
                  <a:pt x="547754" y="129653"/>
                </a:lnTo>
                <a:lnTo>
                  <a:pt x="499987" y="129653"/>
                </a:lnTo>
                <a:lnTo>
                  <a:pt x="332043" y="129180"/>
                </a:lnTo>
                <a:lnTo>
                  <a:pt x="520459" y="109182"/>
                </a:lnTo>
                <a:lnTo>
                  <a:pt x="568226" y="102358"/>
                </a:lnTo>
                <a:lnTo>
                  <a:pt x="588697" y="81886"/>
                </a:lnTo>
                <a:lnTo>
                  <a:pt x="588697" y="54591"/>
                </a:lnTo>
                <a:lnTo>
                  <a:pt x="561402" y="40943"/>
                </a:lnTo>
                <a:lnTo>
                  <a:pt x="527282" y="27295"/>
                </a:lnTo>
                <a:lnTo>
                  <a:pt x="499987" y="13648"/>
                </a:lnTo>
                <a:lnTo>
                  <a:pt x="438572" y="0"/>
                </a:lnTo>
                <a:lnTo>
                  <a:pt x="383981" y="0"/>
                </a:lnTo>
                <a:lnTo>
                  <a:pt x="315742" y="0"/>
                </a:lnTo>
                <a:lnTo>
                  <a:pt x="267975" y="0"/>
                </a:lnTo>
                <a:lnTo>
                  <a:pt x="172441" y="12226"/>
                </a:lnTo>
                <a:lnTo>
                  <a:pt x="79396" y="23805"/>
                </a:lnTo>
                <a:lnTo>
                  <a:pt x="0" y="16335"/>
                </a:lnTo>
                <a:lnTo>
                  <a:pt x="8667" y="791570"/>
                </a:lnTo>
                <a:close/>
              </a:path>
            </a:pathLst>
          </a:custGeom>
          <a:solidFill>
            <a:srgbClr val="DDB055">
              <a:alpha val="50000"/>
            </a:srgbClr>
          </a:solidFill>
          <a:ln>
            <a:solidFill>
              <a:srgbClr val="B68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70232" y="842530"/>
            <a:ext cx="294732" cy="95103"/>
          </a:xfrm>
          <a:custGeom>
            <a:avLst/>
            <a:gdLst>
              <a:gd name="connsiteX0" fmla="*/ 507413 w 544412"/>
              <a:gd name="connsiteY0" fmla="*/ 116282 h 116282"/>
              <a:gd name="connsiteX1" fmla="*/ 422844 w 544412"/>
              <a:gd name="connsiteY1" fmla="*/ 95140 h 116282"/>
              <a:gd name="connsiteX2" fmla="*/ 332990 w 544412"/>
              <a:gd name="connsiteY2" fmla="*/ 89855 h 116282"/>
              <a:gd name="connsiteX3" fmla="*/ 227279 w 544412"/>
              <a:gd name="connsiteY3" fmla="*/ 89855 h 116282"/>
              <a:gd name="connsiteX4" fmla="*/ 89854 w 544412"/>
              <a:gd name="connsiteY4" fmla="*/ 79283 h 116282"/>
              <a:gd name="connsiteX5" fmla="*/ 0 w 544412"/>
              <a:gd name="connsiteY5" fmla="*/ 47570 h 116282"/>
              <a:gd name="connsiteX6" fmla="*/ 110997 w 544412"/>
              <a:gd name="connsiteY6" fmla="*/ 47570 h 116282"/>
              <a:gd name="connsiteX7" fmla="*/ 211422 w 544412"/>
              <a:gd name="connsiteY7" fmla="*/ 42285 h 116282"/>
              <a:gd name="connsiteX8" fmla="*/ 295991 w 544412"/>
              <a:gd name="connsiteY8" fmla="*/ 42285 h 116282"/>
              <a:gd name="connsiteX9" fmla="*/ 295991 w 544412"/>
              <a:gd name="connsiteY9" fmla="*/ 26428 h 116282"/>
              <a:gd name="connsiteX10" fmla="*/ 359417 w 544412"/>
              <a:gd name="connsiteY10" fmla="*/ 26428 h 116282"/>
              <a:gd name="connsiteX11" fmla="*/ 438701 w 544412"/>
              <a:gd name="connsiteY11" fmla="*/ 26428 h 116282"/>
              <a:gd name="connsiteX12" fmla="*/ 491556 w 544412"/>
              <a:gd name="connsiteY12" fmla="*/ 15857 h 116282"/>
              <a:gd name="connsiteX13" fmla="*/ 544412 w 544412"/>
              <a:gd name="connsiteY13" fmla="*/ 0 h 116282"/>
              <a:gd name="connsiteX14" fmla="*/ 507413 w 544412"/>
              <a:gd name="connsiteY14" fmla="*/ 116282 h 116282"/>
              <a:gd name="connsiteX0" fmla="*/ 549698 w 549698"/>
              <a:gd name="connsiteY0" fmla="*/ 121568 h 121568"/>
              <a:gd name="connsiteX1" fmla="*/ 422844 w 549698"/>
              <a:gd name="connsiteY1" fmla="*/ 95140 h 121568"/>
              <a:gd name="connsiteX2" fmla="*/ 332990 w 549698"/>
              <a:gd name="connsiteY2" fmla="*/ 89855 h 121568"/>
              <a:gd name="connsiteX3" fmla="*/ 227279 w 549698"/>
              <a:gd name="connsiteY3" fmla="*/ 89855 h 121568"/>
              <a:gd name="connsiteX4" fmla="*/ 89854 w 549698"/>
              <a:gd name="connsiteY4" fmla="*/ 79283 h 121568"/>
              <a:gd name="connsiteX5" fmla="*/ 0 w 549698"/>
              <a:gd name="connsiteY5" fmla="*/ 47570 h 121568"/>
              <a:gd name="connsiteX6" fmla="*/ 110997 w 549698"/>
              <a:gd name="connsiteY6" fmla="*/ 47570 h 121568"/>
              <a:gd name="connsiteX7" fmla="*/ 211422 w 549698"/>
              <a:gd name="connsiteY7" fmla="*/ 42285 h 121568"/>
              <a:gd name="connsiteX8" fmla="*/ 295991 w 549698"/>
              <a:gd name="connsiteY8" fmla="*/ 42285 h 121568"/>
              <a:gd name="connsiteX9" fmla="*/ 295991 w 549698"/>
              <a:gd name="connsiteY9" fmla="*/ 26428 h 121568"/>
              <a:gd name="connsiteX10" fmla="*/ 359417 w 549698"/>
              <a:gd name="connsiteY10" fmla="*/ 26428 h 121568"/>
              <a:gd name="connsiteX11" fmla="*/ 438701 w 549698"/>
              <a:gd name="connsiteY11" fmla="*/ 26428 h 121568"/>
              <a:gd name="connsiteX12" fmla="*/ 491556 w 549698"/>
              <a:gd name="connsiteY12" fmla="*/ 15857 h 121568"/>
              <a:gd name="connsiteX13" fmla="*/ 544412 w 549698"/>
              <a:gd name="connsiteY13" fmla="*/ 0 h 121568"/>
              <a:gd name="connsiteX14" fmla="*/ 549698 w 549698"/>
              <a:gd name="connsiteY14" fmla="*/ 121568 h 121568"/>
              <a:gd name="connsiteX0" fmla="*/ 539127 w 544412"/>
              <a:gd name="connsiteY0" fmla="*/ 142710 h 142710"/>
              <a:gd name="connsiteX1" fmla="*/ 422844 w 544412"/>
              <a:gd name="connsiteY1" fmla="*/ 95140 h 142710"/>
              <a:gd name="connsiteX2" fmla="*/ 332990 w 544412"/>
              <a:gd name="connsiteY2" fmla="*/ 89855 h 142710"/>
              <a:gd name="connsiteX3" fmla="*/ 227279 w 544412"/>
              <a:gd name="connsiteY3" fmla="*/ 89855 h 142710"/>
              <a:gd name="connsiteX4" fmla="*/ 89854 w 544412"/>
              <a:gd name="connsiteY4" fmla="*/ 79283 h 142710"/>
              <a:gd name="connsiteX5" fmla="*/ 0 w 544412"/>
              <a:gd name="connsiteY5" fmla="*/ 47570 h 142710"/>
              <a:gd name="connsiteX6" fmla="*/ 110997 w 544412"/>
              <a:gd name="connsiteY6" fmla="*/ 47570 h 142710"/>
              <a:gd name="connsiteX7" fmla="*/ 211422 w 544412"/>
              <a:gd name="connsiteY7" fmla="*/ 42285 h 142710"/>
              <a:gd name="connsiteX8" fmla="*/ 295991 w 544412"/>
              <a:gd name="connsiteY8" fmla="*/ 42285 h 142710"/>
              <a:gd name="connsiteX9" fmla="*/ 295991 w 544412"/>
              <a:gd name="connsiteY9" fmla="*/ 26428 h 142710"/>
              <a:gd name="connsiteX10" fmla="*/ 359417 w 544412"/>
              <a:gd name="connsiteY10" fmla="*/ 26428 h 142710"/>
              <a:gd name="connsiteX11" fmla="*/ 438701 w 544412"/>
              <a:gd name="connsiteY11" fmla="*/ 26428 h 142710"/>
              <a:gd name="connsiteX12" fmla="*/ 491556 w 544412"/>
              <a:gd name="connsiteY12" fmla="*/ 15857 h 142710"/>
              <a:gd name="connsiteX13" fmla="*/ 544412 w 544412"/>
              <a:gd name="connsiteY13" fmla="*/ 0 h 142710"/>
              <a:gd name="connsiteX14" fmla="*/ 539127 w 544412"/>
              <a:gd name="connsiteY14" fmla="*/ 142710 h 142710"/>
              <a:gd name="connsiteX0" fmla="*/ 549698 w 549698"/>
              <a:gd name="connsiteY0" fmla="*/ 126853 h 126853"/>
              <a:gd name="connsiteX1" fmla="*/ 422844 w 549698"/>
              <a:gd name="connsiteY1" fmla="*/ 95140 h 126853"/>
              <a:gd name="connsiteX2" fmla="*/ 332990 w 549698"/>
              <a:gd name="connsiteY2" fmla="*/ 89855 h 126853"/>
              <a:gd name="connsiteX3" fmla="*/ 227279 w 549698"/>
              <a:gd name="connsiteY3" fmla="*/ 89855 h 126853"/>
              <a:gd name="connsiteX4" fmla="*/ 89854 w 549698"/>
              <a:gd name="connsiteY4" fmla="*/ 79283 h 126853"/>
              <a:gd name="connsiteX5" fmla="*/ 0 w 549698"/>
              <a:gd name="connsiteY5" fmla="*/ 47570 h 126853"/>
              <a:gd name="connsiteX6" fmla="*/ 110997 w 549698"/>
              <a:gd name="connsiteY6" fmla="*/ 47570 h 126853"/>
              <a:gd name="connsiteX7" fmla="*/ 211422 w 549698"/>
              <a:gd name="connsiteY7" fmla="*/ 42285 h 126853"/>
              <a:gd name="connsiteX8" fmla="*/ 295991 w 549698"/>
              <a:gd name="connsiteY8" fmla="*/ 42285 h 126853"/>
              <a:gd name="connsiteX9" fmla="*/ 295991 w 549698"/>
              <a:gd name="connsiteY9" fmla="*/ 26428 h 126853"/>
              <a:gd name="connsiteX10" fmla="*/ 359417 w 549698"/>
              <a:gd name="connsiteY10" fmla="*/ 26428 h 126853"/>
              <a:gd name="connsiteX11" fmla="*/ 438701 w 549698"/>
              <a:gd name="connsiteY11" fmla="*/ 26428 h 126853"/>
              <a:gd name="connsiteX12" fmla="*/ 491556 w 549698"/>
              <a:gd name="connsiteY12" fmla="*/ 15857 h 126853"/>
              <a:gd name="connsiteX13" fmla="*/ 544412 w 549698"/>
              <a:gd name="connsiteY13" fmla="*/ 0 h 126853"/>
              <a:gd name="connsiteX14" fmla="*/ 549698 w 549698"/>
              <a:gd name="connsiteY14" fmla="*/ 126853 h 126853"/>
              <a:gd name="connsiteX0" fmla="*/ 575700 w 575700"/>
              <a:gd name="connsiteY0" fmla="*/ 126853 h 126853"/>
              <a:gd name="connsiteX1" fmla="*/ 448846 w 575700"/>
              <a:gd name="connsiteY1" fmla="*/ 95140 h 126853"/>
              <a:gd name="connsiteX2" fmla="*/ 358992 w 575700"/>
              <a:gd name="connsiteY2" fmla="*/ 89855 h 126853"/>
              <a:gd name="connsiteX3" fmla="*/ 253281 w 575700"/>
              <a:gd name="connsiteY3" fmla="*/ 89855 h 126853"/>
              <a:gd name="connsiteX4" fmla="*/ 115856 w 575700"/>
              <a:gd name="connsiteY4" fmla="*/ 79283 h 126853"/>
              <a:gd name="connsiteX5" fmla="*/ 0 w 575700"/>
              <a:gd name="connsiteY5" fmla="*/ 56237 h 126853"/>
              <a:gd name="connsiteX6" fmla="*/ 136999 w 575700"/>
              <a:gd name="connsiteY6" fmla="*/ 47570 h 126853"/>
              <a:gd name="connsiteX7" fmla="*/ 237424 w 575700"/>
              <a:gd name="connsiteY7" fmla="*/ 42285 h 126853"/>
              <a:gd name="connsiteX8" fmla="*/ 321993 w 575700"/>
              <a:gd name="connsiteY8" fmla="*/ 42285 h 126853"/>
              <a:gd name="connsiteX9" fmla="*/ 321993 w 575700"/>
              <a:gd name="connsiteY9" fmla="*/ 26428 h 126853"/>
              <a:gd name="connsiteX10" fmla="*/ 385419 w 575700"/>
              <a:gd name="connsiteY10" fmla="*/ 26428 h 126853"/>
              <a:gd name="connsiteX11" fmla="*/ 464703 w 575700"/>
              <a:gd name="connsiteY11" fmla="*/ 26428 h 126853"/>
              <a:gd name="connsiteX12" fmla="*/ 517558 w 575700"/>
              <a:gd name="connsiteY12" fmla="*/ 15857 h 126853"/>
              <a:gd name="connsiteX13" fmla="*/ 570414 w 575700"/>
              <a:gd name="connsiteY13" fmla="*/ 0 h 126853"/>
              <a:gd name="connsiteX14" fmla="*/ 575700 w 575700"/>
              <a:gd name="connsiteY14" fmla="*/ 126853 h 126853"/>
              <a:gd name="connsiteX0" fmla="*/ 575700 w 575700"/>
              <a:gd name="connsiteY0" fmla="*/ 126853 h 126853"/>
              <a:gd name="connsiteX1" fmla="*/ 448846 w 575700"/>
              <a:gd name="connsiteY1" fmla="*/ 95140 h 126853"/>
              <a:gd name="connsiteX2" fmla="*/ 358992 w 575700"/>
              <a:gd name="connsiteY2" fmla="*/ 89855 h 126853"/>
              <a:gd name="connsiteX3" fmla="*/ 253281 w 575700"/>
              <a:gd name="connsiteY3" fmla="*/ 89855 h 126853"/>
              <a:gd name="connsiteX4" fmla="*/ 115856 w 575700"/>
              <a:gd name="connsiteY4" fmla="*/ 79283 h 126853"/>
              <a:gd name="connsiteX5" fmla="*/ 0 w 575700"/>
              <a:gd name="connsiteY5" fmla="*/ 56237 h 126853"/>
              <a:gd name="connsiteX6" fmla="*/ 136999 w 575700"/>
              <a:gd name="connsiteY6" fmla="*/ 47570 h 126853"/>
              <a:gd name="connsiteX7" fmla="*/ 237424 w 575700"/>
              <a:gd name="connsiteY7" fmla="*/ 42285 h 126853"/>
              <a:gd name="connsiteX8" fmla="*/ 321993 w 575700"/>
              <a:gd name="connsiteY8" fmla="*/ 42285 h 126853"/>
              <a:gd name="connsiteX9" fmla="*/ 321993 w 575700"/>
              <a:gd name="connsiteY9" fmla="*/ 26428 h 126853"/>
              <a:gd name="connsiteX10" fmla="*/ 385419 w 575700"/>
              <a:gd name="connsiteY10" fmla="*/ 26428 h 126853"/>
              <a:gd name="connsiteX11" fmla="*/ 464703 w 575700"/>
              <a:gd name="connsiteY11" fmla="*/ 26428 h 126853"/>
              <a:gd name="connsiteX12" fmla="*/ 517558 w 575700"/>
              <a:gd name="connsiteY12" fmla="*/ 15857 h 126853"/>
              <a:gd name="connsiteX13" fmla="*/ 570414 w 575700"/>
              <a:gd name="connsiteY13" fmla="*/ 0 h 126853"/>
              <a:gd name="connsiteX14" fmla="*/ 575700 w 5757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28556 w 588400"/>
              <a:gd name="connsiteY4" fmla="*/ 79283 h 126853"/>
              <a:gd name="connsiteX5" fmla="*/ 0 w 588400"/>
              <a:gd name="connsiteY5" fmla="*/ 75287 h 126853"/>
              <a:gd name="connsiteX6" fmla="*/ 149699 w 588400"/>
              <a:gd name="connsiteY6" fmla="*/ 47570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28556 w 588400"/>
              <a:gd name="connsiteY4" fmla="*/ 104683 h 126853"/>
              <a:gd name="connsiteX5" fmla="*/ 0 w 588400"/>
              <a:gd name="connsiteY5" fmla="*/ 75287 h 126853"/>
              <a:gd name="connsiteX6" fmla="*/ 149699 w 588400"/>
              <a:gd name="connsiteY6" fmla="*/ 47570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28556 w 588400"/>
              <a:gd name="connsiteY4" fmla="*/ 104683 h 126853"/>
              <a:gd name="connsiteX5" fmla="*/ 0 w 588400"/>
              <a:gd name="connsiteY5" fmla="*/ 75287 h 126853"/>
              <a:gd name="connsiteX6" fmla="*/ 149699 w 588400"/>
              <a:gd name="connsiteY6" fmla="*/ 28520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28556 w 588400"/>
              <a:gd name="connsiteY4" fmla="*/ 104683 h 126853"/>
              <a:gd name="connsiteX5" fmla="*/ 0 w 588400"/>
              <a:gd name="connsiteY5" fmla="*/ 56237 h 126853"/>
              <a:gd name="connsiteX6" fmla="*/ 149699 w 588400"/>
              <a:gd name="connsiteY6" fmla="*/ 28520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60306 w 588400"/>
              <a:gd name="connsiteY4" fmla="*/ 91983 h 126853"/>
              <a:gd name="connsiteX5" fmla="*/ 0 w 588400"/>
              <a:gd name="connsiteY5" fmla="*/ 56237 h 126853"/>
              <a:gd name="connsiteX6" fmla="*/ 149699 w 588400"/>
              <a:gd name="connsiteY6" fmla="*/ 28520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60306 w 588400"/>
              <a:gd name="connsiteY4" fmla="*/ 91983 h 126853"/>
              <a:gd name="connsiteX5" fmla="*/ 0 w 588400"/>
              <a:gd name="connsiteY5" fmla="*/ 56237 h 126853"/>
              <a:gd name="connsiteX6" fmla="*/ 156050 w 588400"/>
              <a:gd name="connsiteY6" fmla="*/ 38045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77403 w 588400"/>
              <a:gd name="connsiteY11" fmla="*/ 264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60306 w 588400"/>
              <a:gd name="connsiteY4" fmla="*/ 91983 h 126853"/>
              <a:gd name="connsiteX5" fmla="*/ 0 w 588400"/>
              <a:gd name="connsiteY5" fmla="*/ 56237 h 126853"/>
              <a:gd name="connsiteX6" fmla="*/ 156050 w 588400"/>
              <a:gd name="connsiteY6" fmla="*/ 38045 h 126853"/>
              <a:gd name="connsiteX7" fmla="*/ 250124 w 588400"/>
              <a:gd name="connsiteY7" fmla="*/ 42285 h 126853"/>
              <a:gd name="connsiteX8" fmla="*/ 334693 w 588400"/>
              <a:gd name="connsiteY8" fmla="*/ 42285 h 126853"/>
              <a:gd name="connsiteX9" fmla="*/ 334693 w 588400"/>
              <a:gd name="connsiteY9" fmla="*/ 26428 h 126853"/>
              <a:gd name="connsiteX10" fmla="*/ 398119 w 588400"/>
              <a:gd name="connsiteY10" fmla="*/ 26428 h 126853"/>
              <a:gd name="connsiteX11" fmla="*/ 490104 w 588400"/>
              <a:gd name="connsiteY11" fmla="*/ 391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60306 w 588400"/>
              <a:gd name="connsiteY4" fmla="*/ 91983 h 126853"/>
              <a:gd name="connsiteX5" fmla="*/ 0 w 588400"/>
              <a:gd name="connsiteY5" fmla="*/ 56237 h 126853"/>
              <a:gd name="connsiteX6" fmla="*/ 156050 w 588400"/>
              <a:gd name="connsiteY6" fmla="*/ 38045 h 126853"/>
              <a:gd name="connsiteX7" fmla="*/ 250124 w 588400"/>
              <a:gd name="connsiteY7" fmla="*/ 42285 h 126853"/>
              <a:gd name="connsiteX8" fmla="*/ 334693 w 588400"/>
              <a:gd name="connsiteY8" fmla="*/ 42285 h 126853"/>
              <a:gd name="connsiteX9" fmla="*/ 334693 w 588400"/>
              <a:gd name="connsiteY9" fmla="*/ 26428 h 126853"/>
              <a:gd name="connsiteX10" fmla="*/ 398120 w 588400"/>
              <a:gd name="connsiteY10" fmla="*/ 42303 h 126853"/>
              <a:gd name="connsiteX11" fmla="*/ 490104 w 588400"/>
              <a:gd name="connsiteY11" fmla="*/ 39128 h 126853"/>
              <a:gd name="connsiteX12" fmla="*/ 530258 w 588400"/>
              <a:gd name="connsiteY12" fmla="*/ 15857 h 126853"/>
              <a:gd name="connsiteX13" fmla="*/ 583114 w 588400"/>
              <a:gd name="connsiteY13" fmla="*/ 0 h 126853"/>
              <a:gd name="connsiteX14" fmla="*/ 588400 w 588400"/>
              <a:gd name="connsiteY14" fmla="*/ 126853 h 126853"/>
              <a:gd name="connsiteX0" fmla="*/ 588400 w 588400"/>
              <a:gd name="connsiteY0" fmla="*/ 126853 h 126853"/>
              <a:gd name="connsiteX1" fmla="*/ 461546 w 588400"/>
              <a:gd name="connsiteY1" fmla="*/ 95140 h 126853"/>
              <a:gd name="connsiteX2" fmla="*/ 371692 w 588400"/>
              <a:gd name="connsiteY2" fmla="*/ 89855 h 126853"/>
              <a:gd name="connsiteX3" fmla="*/ 265981 w 588400"/>
              <a:gd name="connsiteY3" fmla="*/ 89855 h 126853"/>
              <a:gd name="connsiteX4" fmla="*/ 160306 w 588400"/>
              <a:gd name="connsiteY4" fmla="*/ 91983 h 126853"/>
              <a:gd name="connsiteX5" fmla="*/ 0 w 588400"/>
              <a:gd name="connsiteY5" fmla="*/ 56237 h 126853"/>
              <a:gd name="connsiteX6" fmla="*/ 156050 w 588400"/>
              <a:gd name="connsiteY6" fmla="*/ 38045 h 126853"/>
              <a:gd name="connsiteX7" fmla="*/ 250124 w 588400"/>
              <a:gd name="connsiteY7" fmla="*/ 42285 h 126853"/>
              <a:gd name="connsiteX8" fmla="*/ 334693 w 588400"/>
              <a:gd name="connsiteY8" fmla="*/ 42285 h 126853"/>
              <a:gd name="connsiteX9" fmla="*/ 334693 w 588400"/>
              <a:gd name="connsiteY9" fmla="*/ 26428 h 126853"/>
              <a:gd name="connsiteX10" fmla="*/ 398120 w 588400"/>
              <a:gd name="connsiteY10" fmla="*/ 42303 h 126853"/>
              <a:gd name="connsiteX11" fmla="*/ 490104 w 588400"/>
              <a:gd name="connsiteY11" fmla="*/ 39128 h 126853"/>
              <a:gd name="connsiteX12" fmla="*/ 555658 w 588400"/>
              <a:gd name="connsiteY12" fmla="*/ 22207 h 126853"/>
              <a:gd name="connsiteX13" fmla="*/ 583114 w 588400"/>
              <a:gd name="connsiteY13" fmla="*/ 0 h 126853"/>
              <a:gd name="connsiteX14" fmla="*/ 588400 w 588400"/>
              <a:gd name="connsiteY14" fmla="*/ 126853 h 126853"/>
              <a:gd name="connsiteX0" fmla="*/ 588400 w 589464"/>
              <a:gd name="connsiteY0" fmla="*/ 114153 h 114153"/>
              <a:gd name="connsiteX1" fmla="*/ 461546 w 589464"/>
              <a:gd name="connsiteY1" fmla="*/ 82440 h 114153"/>
              <a:gd name="connsiteX2" fmla="*/ 371692 w 589464"/>
              <a:gd name="connsiteY2" fmla="*/ 77155 h 114153"/>
              <a:gd name="connsiteX3" fmla="*/ 265981 w 589464"/>
              <a:gd name="connsiteY3" fmla="*/ 77155 h 114153"/>
              <a:gd name="connsiteX4" fmla="*/ 160306 w 589464"/>
              <a:gd name="connsiteY4" fmla="*/ 79283 h 114153"/>
              <a:gd name="connsiteX5" fmla="*/ 0 w 589464"/>
              <a:gd name="connsiteY5" fmla="*/ 43537 h 114153"/>
              <a:gd name="connsiteX6" fmla="*/ 156050 w 589464"/>
              <a:gd name="connsiteY6" fmla="*/ 25345 h 114153"/>
              <a:gd name="connsiteX7" fmla="*/ 250124 w 589464"/>
              <a:gd name="connsiteY7" fmla="*/ 29585 h 114153"/>
              <a:gd name="connsiteX8" fmla="*/ 334693 w 589464"/>
              <a:gd name="connsiteY8" fmla="*/ 29585 h 114153"/>
              <a:gd name="connsiteX9" fmla="*/ 334693 w 589464"/>
              <a:gd name="connsiteY9" fmla="*/ 13728 h 114153"/>
              <a:gd name="connsiteX10" fmla="*/ 398120 w 589464"/>
              <a:gd name="connsiteY10" fmla="*/ 29603 h 114153"/>
              <a:gd name="connsiteX11" fmla="*/ 490104 w 589464"/>
              <a:gd name="connsiteY11" fmla="*/ 26428 h 114153"/>
              <a:gd name="connsiteX12" fmla="*/ 555658 w 589464"/>
              <a:gd name="connsiteY12" fmla="*/ 9507 h 114153"/>
              <a:gd name="connsiteX13" fmla="*/ 589464 w 589464"/>
              <a:gd name="connsiteY13" fmla="*/ 0 h 114153"/>
              <a:gd name="connsiteX14" fmla="*/ 588400 w 589464"/>
              <a:gd name="connsiteY14" fmla="*/ 114153 h 114153"/>
              <a:gd name="connsiteX0" fmla="*/ 588400 w 589464"/>
              <a:gd name="connsiteY0" fmla="*/ 95103 h 95103"/>
              <a:gd name="connsiteX1" fmla="*/ 461546 w 589464"/>
              <a:gd name="connsiteY1" fmla="*/ 82440 h 95103"/>
              <a:gd name="connsiteX2" fmla="*/ 371692 w 589464"/>
              <a:gd name="connsiteY2" fmla="*/ 77155 h 95103"/>
              <a:gd name="connsiteX3" fmla="*/ 265981 w 589464"/>
              <a:gd name="connsiteY3" fmla="*/ 77155 h 95103"/>
              <a:gd name="connsiteX4" fmla="*/ 160306 w 589464"/>
              <a:gd name="connsiteY4" fmla="*/ 79283 h 95103"/>
              <a:gd name="connsiteX5" fmla="*/ 0 w 589464"/>
              <a:gd name="connsiteY5" fmla="*/ 43537 h 95103"/>
              <a:gd name="connsiteX6" fmla="*/ 156050 w 589464"/>
              <a:gd name="connsiteY6" fmla="*/ 25345 h 95103"/>
              <a:gd name="connsiteX7" fmla="*/ 250124 w 589464"/>
              <a:gd name="connsiteY7" fmla="*/ 29585 h 95103"/>
              <a:gd name="connsiteX8" fmla="*/ 334693 w 589464"/>
              <a:gd name="connsiteY8" fmla="*/ 29585 h 95103"/>
              <a:gd name="connsiteX9" fmla="*/ 334693 w 589464"/>
              <a:gd name="connsiteY9" fmla="*/ 13728 h 95103"/>
              <a:gd name="connsiteX10" fmla="*/ 398120 w 589464"/>
              <a:gd name="connsiteY10" fmla="*/ 29603 h 95103"/>
              <a:gd name="connsiteX11" fmla="*/ 490104 w 589464"/>
              <a:gd name="connsiteY11" fmla="*/ 26428 h 95103"/>
              <a:gd name="connsiteX12" fmla="*/ 555658 w 589464"/>
              <a:gd name="connsiteY12" fmla="*/ 9507 h 95103"/>
              <a:gd name="connsiteX13" fmla="*/ 589464 w 589464"/>
              <a:gd name="connsiteY13" fmla="*/ 0 h 95103"/>
              <a:gd name="connsiteX14" fmla="*/ 588400 w 589464"/>
              <a:gd name="connsiteY14" fmla="*/ 95103 h 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464" h="95103">
                <a:moveTo>
                  <a:pt x="588400" y="95103"/>
                </a:moveTo>
                <a:lnTo>
                  <a:pt x="461546" y="82440"/>
                </a:lnTo>
                <a:lnTo>
                  <a:pt x="371692" y="77155"/>
                </a:lnTo>
                <a:lnTo>
                  <a:pt x="265981" y="77155"/>
                </a:lnTo>
                <a:cubicBezTo>
                  <a:pt x="220173" y="82098"/>
                  <a:pt x="206114" y="74340"/>
                  <a:pt x="160306" y="79283"/>
                </a:cubicBezTo>
                <a:cubicBezTo>
                  <a:pt x="121687" y="71601"/>
                  <a:pt x="34286" y="68553"/>
                  <a:pt x="0" y="43537"/>
                </a:cubicBezTo>
                <a:lnTo>
                  <a:pt x="156050" y="25345"/>
                </a:lnTo>
                <a:lnTo>
                  <a:pt x="250124" y="29585"/>
                </a:lnTo>
                <a:lnTo>
                  <a:pt x="334693" y="29585"/>
                </a:lnTo>
                <a:lnTo>
                  <a:pt x="334693" y="13728"/>
                </a:lnTo>
                <a:lnTo>
                  <a:pt x="398120" y="29603"/>
                </a:lnTo>
                <a:lnTo>
                  <a:pt x="490104" y="26428"/>
                </a:lnTo>
                <a:lnTo>
                  <a:pt x="555658" y="9507"/>
                </a:lnTo>
                <a:lnTo>
                  <a:pt x="589464" y="0"/>
                </a:lnTo>
                <a:cubicBezTo>
                  <a:pt x="589109" y="38051"/>
                  <a:pt x="588755" y="57052"/>
                  <a:pt x="588400" y="95103"/>
                </a:cubicBezTo>
                <a:close/>
              </a:path>
            </a:pathLst>
          </a:cu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1268091" y="932949"/>
            <a:ext cx="2491109"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68091" y="1696901"/>
            <a:ext cx="2491109" cy="22717"/>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60606" y="829830"/>
            <a:ext cx="2498594"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268091" y="932233"/>
            <a:ext cx="2498593" cy="716"/>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01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par>
                                <p:cTn id="24" presetID="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par>
                                <p:cTn id="37" presetID="22"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par>
                                <p:cTn id="43" presetID="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13" grpId="0" animBg="1"/>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162" y="0"/>
            <a:ext cx="73056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162" y="0"/>
            <a:ext cx="7324725"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0" y="5081566"/>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5098046"/>
            <a:ext cx="1116419" cy="830997"/>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Bottom of Zone at 5,270 feet</a:t>
            </a:r>
            <a:endParaRPr lang="en-US" sz="1600" dirty="0">
              <a:solidFill>
                <a:srgbClr val="FF0000"/>
              </a:solidFill>
            </a:endParaRPr>
          </a:p>
        </p:txBody>
      </p:sp>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3" y="3392560"/>
            <a:ext cx="209550" cy="7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0" y="3279070"/>
            <a:ext cx="1309075" cy="600164"/>
          </a:xfrm>
          <a:prstGeom prst="rect">
            <a:avLst/>
          </a:prstGeom>
          <a:solidFill>
            <a:schemeClr val="bg1"/>
          </a:solidFill>
        </p:spPr>
        <p:txBody>
          <a:bodyPr wrap="square" rtlCol="0">
            <a:spAutoFit/>
          </a:bodyPr>
          <a:lstStyle/>
          <a:p>
            <a:r>
              <a:rPr lang="en-US" sz="1100" dirty="0" smtClean="0">
                <a:solidFill>
                  <a:srgbClr val="FF0000"/>
                </a:solidFill>
              </a:rPr>
              <a:t>Perforations from </a:t>
            </a:r>
          </a:p>
          <a:p>
            <a:r>
              <a:rPr lang="en-US" sz="1100" dirty="0" smtClean="0">
                <a:solidFill>
                  <a:srgbClr val="FF0000"/>
                </a:solidFill>
              </a:rPr>
              <a:t>5,080 – 5,130 &amp; </a:t>
            </a:r>
          </a:p>
          <a:p>
            <a:r>
              <a:rPr lang="en-US" sz="1100" dirty="0" smtClean="0">
                <a:solidFill>
                  <a:srgbClr val="FF0000"/>
                </a:solidFill>
              </a:rPr>
              <a:t>5,150 - 5,170 feet</a:t>
            </a:r>
            <a:endParaRPr lang="en-US" sz="1100" dirty="0">
              <a:solidFill>
                <a:srgbClr val="FF0000"/>
              </a:solidFill>
            </a:endParaRPr>
          </a:p>
        </p:txBody>
      </p:sp>
      <p:sp>
        <p:nvSpPr>
          <p:cNvPr id="19" name="TextBox 18"/>
          <p:cNvSpPr txBox="1"/>
          <p:nvPr/>
        </p:nvSpPr>
        <p:spPr>
          <a:xfrm>
            <a:off x="5369098" y="5903346"/>
            <a:ext cx="774719" cy="461665"/>
          </a:xfrm>
          <a:prstGeom prst="rect">
            <a:avLst/>
          </a:prstGeom>
          <a:solidFill>
            <a:schemeClr val="bg1"/>
          </a:solidFill>
          <a:ln>
            <a:solidFill>
              <a:srgbClr val="FF0000"/>
            </a:solidFill>
          </a:ln>
        </p:spPr>
        <p:txBody>
          <a:bodyPr wrap="square" rtlCol="0">
            <a:spAutoFit/>
          </a:bodyPr>
          <a:lstStyle/>
          <a:p>
            <a:pPr algn="ctr"/>
            <a:r>
              <a:rPr lang="en-US" sz="1200" b="1" dirty="0" smtClean="0"/>
              <a:t>Sand Stringer</a:t>
            </a:r>
            <a:endParaRPr lang="en-US" sz="1200" b="1" dirty="0"/>
          </a:p>
        </p:txBody>
      </p:sp>
      <p:cxnSp>
        <p:nvCxnSpPr>
          <p:cNvPr id="20" name="Straight Arrow Connector 19"/>
          <p:cNvCxnSpPr/>
          <p:nvPr/>
        </p:nvCxnSpPr>
        <p:spPr>
          <a:xfrm flipH="1" flipV="1">
            <a:off x="2497681" y="5653738"/>
            <a:ext cx="2871418" cy="48044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69098" y="5192073"/>
            <a:ext cx="891677" cy="461665"/>
          </a:xfrm>
          <a:prstGeom prst="rect">
            <a:avLst/>
          </a:prstGeom>
          <a:solidFill>
            <a:schemeClr val="bg1"/>
          </a:solidFill>
          <a:ln>
            <a:solidFill>
              <a:srgbClr val="FF0000"/>
            </a:solidFill>
          </a:ln>
        </p:spPr>
        <p:txBody>
          <a:bodyPr wrap="square" rtlCol="0">
            <a:spAutoFit/>
          </a:bodyPr>
          <a:lstStyle/>
          <a:p>
            <a:pPr algn="ctr"/>
            <a:r>
              <a:rPr lang="en-US" sz="1200" b="1" dirty="0" smtClean="0"/>
              <a:t>Isolating Shale</a:t>
            </a:r>
            <a:endParaRPr lang="en-US" sz="1200" b="1" dirty="0"/>
          </a:p>
        </p:txBody>
      </p:sp>
      <p:cxnSp>
        <p:nvCxnSpPr>
          <p:cNvPr id="23" name="Straight Arrow Connector 22"/>
          <p:cNvCxnSpPr>
            <a:stCxn id="22" idx="1"/>
          </p:cNvCxnSpPr>
          <p:nvPr/>
        </p:nvCxnSpPr>
        <p:spPr>
          <a:xfrm flipH="1" flipV="1">
            <a:off x="2755075" y="5321300"/>
            <a:ext cx="2614023" cy="1016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347414" y="5086350"/>
            <a:ext cx="300535" cy="469900"/>
          </a:xfrm>
          <a:custGeom>
            <a:avLst/>
            <a:gdLst>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546100 w 609600"/>
              <a:gd name="connsiteY20" fmla="*/ 139700 h 469900"/>
              <a:gd name="connsiteX21" fmla="*/ 565150 w 609600"/>
              <a:gd name="connsiteY21" fmla="*/ 127000 h 469900"/>
              <a:gd name="connsiteX22" fmla="*/ 539750 w 609600"/>
              <a:gd name="connsiteY22" fmla="*/ 114300 h 469900"/>
              <a:gd name="connsiteX23" fmla="*/ 495300 w 609600"/>
              <a:gd name="connsiteY23" fmla="*/ 107950 h 469900"/>
              <a:gd name="connsiteX24" fmla="*/ 571500 w 609600"/>
              <a:gd name="connsiteY24" fmla="*/ 88900 h 469900"/>
              <a:gd name="connsiteX25" fmla="*/ 603250 w 609600"/>
              <a:gd name="connsiteY25" fmla="*/ 82550 h 469900"/>
              <a:gd name="connsiteX26" fmla="*/ 609600 w 609600"/>
              <a:gd name="connsiteY26" fmla="*/ 63500 h 469900"/>
              <a:gd name="connsiteX27" fmla="*/ 539750 w 609600"/>
              <a:gd name="connsiteY27" fmla="*/ 50800 h 469900"/>
              <a:gd name="connsiteX28" fmla="*/ 482600 w 609600"/>
              <a:gd name="connsiteY28" fmla="*/ 50800 h 469900"/>
              <a:gd name="connsiteX29" fmla="*/ 419100 w 609600"/>
              <a:gd name="connsiteY29" fmla="*/ 50800 h 469900"/>
              <a:gd name="connsiteX30" fmla="*/ 381000 w 609600"/>
              <a:gd name="connsiteY30" fmla="*/ 31750 h 469900"/>
              <a:gd name="connsiteX31" fmla="*/ 457200 w 609600"/>
              <a:gd name="connsiteY31" fmla="*/ 25400 h 469900"/>
              <a:gd name="connsiteX32" fmla="*/ 527050 w 609600"/>
              <a:gd name="connsiteY32" fmla="*/ 25400 h 469900"/>
              <a:gd name="connsiteX33" fmla="*/ 584200 w 609600"/>
              <a:gd name="connsiteY33" fmla="*/ 12700 h 469900"/>
              <a:gd name="connsiteX34" fmla="*/ 0 w 609600"/>
              <a:gd name="connsiteY34" fmla="*/ 0 h 469900"/>
              <a:gd name="connsiteX35" fmla="*/ 6350 w 609600"/>
              <a:gd name="connsiteY35"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546100 w 609600"/>
              <a:gd name="connsiteY20" fmla="*/ 139700 h 469900"/>
              <a:gd name="connsiteX21" fmla="*/ 565150 w 609600"/>
              <a:gd name="connsiteY21" fmla="*/ 127000 h 469900"/>
              <a:gd name="connsiteX22" fmla="*/ 539750 w 609600"/>
              <a:gd name="connsiteY22" fmla="*/ 114300 h 469900"/>
              <a:gd name="connsiteX23" fmla="*/ 495300 w 609600"/>
              <a:gd name="connsiteY23" fmla="*/ 107950 h 469900"/>
              <a:gd name="connsiteX24" fmla="*/ 571500 w 609600"/>
              <a:gd name="connsiteY24" fmla="*/ 88900 h 469900"/>
              <a:gd name="connsiteX25" fmla="*/ 603250 w 609600"/>
              <a:gd name="connsiteY25" fmla="*/ 82550 h 469900"/>
              <a:gd name="connsiteX26" fmla="*/ 609600 w 609600"/>
              <a:gd name="connsiteY26" fmla="*/ 63500 h 469900"/>
              <a:gd name="connsiteX27" fmla="*/ 539750 w 609600"/>
              <a:gd name="connsiteY27" fmla="*/ 50800 h 469900"/>
              <a:gd name="connsiteX28" fmla="*/ 482600 w 609600"/>
              <a:gd name="connsiteY28" fmla="*/ 50800 h 469900"/>
              <a:gd name="connsiteX29" fmla="*/ 419100 w 609600"/>
              <a:gd name="connsiteY29" fmla="*/ 50800 h 469900"/>
              <a:gd name="connsiteX30" fmla="*/ 84239 w 609600"/>
              <a:gd name="connsiteY30" fmla="*/ 31750 h 469900"/>
              <a:gd name="connsiteX31" fmla="*/ 457200 w 609600"/>
              <a:gd name="connsiteY31" fmla="*/ 25400 h 469900"/>
              <a:gd name="connsiteX32" fmla="*/ 527050 w 609600"/>
              <a:gd name="connsiteY32" fmla="*/ 25400 h 469900"/>
              <a:gd name="connsiteX33" fmla="*/ 584200 w 609600"/>
              <a:gd name="connsiteY33" fmla="*/ 12700 h 469900"/>
              <a:gd name="connsiteX34" fmla="*/ 0 w 609600"/>
              <a:gd name="connsiteY34" fmla="*/ 0 h 469900"/>
              <a:gd name="connsiteX35" fmla="*/ 6350 w 609600"/>
              <a:gd name="connsiteY35"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546100 w 609600"/>
              <a:gd name="connsiteY20" fmla="*/ 139700 h 469900"/>
              <a:gd name="connsiteX21" fmla="*/ 565150 w 609600"/>
              <a:gd name="connsiteY21" fmla="*/ 127000 h 469900"/>
              <a:gd name="connsiteX22" fmla="*/ 539750 w 609600"/>
              <a:gd name="connsiteY22" fmla="*/ 114300 h 469900"/>
              <a:gd name="connsiteX23" fmla="*/ 354340 w 609600"/>
              <a:gd name="connsiteY23" fmla="*/ 115265 h 469900"/>
              <a:gd name="connsiteX24" fmla="*/ 571500 w 609600"/>
              <a:gd name="connsiteY24" fmla="*/ 88900 h 469900"/>
              <a:gd name="connsiteX25" fmla="*/ 603250 w 609600"/>
              <a:gd name="connsiteY25" fmla="*/ 82550 h 469900"/>
              <a:gd name="connsiteX26" fmla="*/ 609600 w 609600"/>
              <a:gd name="connsiteY26" fmla="*/ 63500 h 469900"/>
              <a:gd name="connsiteX27" fmla="*/ 539750 w 609600"/>
              <a:gd name="connsiteY27" fmla="*/ 50800 h 469900"/>
              <a:gd name="connsiteX28" fmla="*/ 482600 w 609600"/>
              <a:gd name="connsiteY28" fmla="*/ 50800 h 469900"/>
              <a:gd name="connsiteX29" fmla="*/ 419100 w 609600"/>
              <a:gd name="connsiteY29" fmla="*/ 50800 h 469900"/>
              <a:gd name="connsiteX30" fmla="*/ 84239 w 609600"/>
              <a:gd name="connsiteY30" fmla="*/ 31750 h 469900"/>
              <a:gd name="connsiteX31" fmla="*/ 457200 w 609600"/>
              <a:gd name="connsiteY31" fmla="*/ 25400 h 469900"/>
              <a:gd name="connsiteX32" fmla="*/ 527050 w 609600"/>
              <a:gd name="connsiteY32" fmla="*/ 25400 h 469900"/>
              <a:gd name="connsiteX33" fmla="*/ 584200 w 609600"/>
              <a:gd name="connsiteY33" fmla="*/ 12700 h 469900"/>
              <a:gd name="connsiteX34" fmla="*/ 0 w 609600"/>
              <a:gd name="connsiteY34" fmla="*/ 0 h 469900"/>
              <a:gd name="connsiteX35" fmla="*/ 6350 w 609600"/>
              <a:gd name="connsiteY35"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546100 w 609600"/>
              <a:gd name="connsiteY20" fmla="*/ 139700 h 469900"/>
              <a:gd name="connsiteX21" fmla="*/ 565150 w 609600"/>
              <a:gd name="connsiteY21" fmla="*/ 127000 h 469900"/>
              <a:gd name="connsiteX22" fmla="*/ 539750 w 609600"/>
              <a:gd name="connsiteY22" fmla="*/ 114300 h 469900"/>
              <a:gd name="connsiteX23" fmla="*/ 354340 w 609600"/>
              <a:gd name="connsiteY23" fmla="*/ 115265 h 469900"/>
              <a:gd name="connsiteX24" fmla="*/ 468950 w 609600"/>
              <a:gd name="connsiteY24" fmla="*/ 89154 h 469900"/>
              <a:gd name="connsiteX25" fmla="*/ 571500 w 609600"/>
              <a:gd name="connsiteY25" fmla="*/ 88900 h 469900"/>
              <a:gd name="connsiteX26" fmla="*/ 603250 w 609600"/>
              <a:gd name="connsiteY26" fmla="*/ 82550 h 469900"/>
              <a:gd name="connsiteX27" fmla="*/ 609600 w 609600"/>
              <a:gd name="connsiteY27" fmla="*/ 63500 h 469900"/>
              <a:gd name="connsiteX28" fmla="*/ 539750 w 609600"/>
              <a:gd name="connsiteY28" fmla="*/ 50800 h 469900"/>
              <a:gd name="connsiteX29" fmla="*/ 482600 w 609600"/>
              <a:gd name="connsiteY29" fmla="*/ 50800 h 469900"/>
              <a:gd name="connsiteX30" fmla="*/ 419100 w 609600"/>
              <a:gd name="connsiteY30" fmla="*/ 50800 h 469900"/>
              <a:gd name="connsiteX31" fmla="*/ 84239 w 609600"/>
              <a:gd name="connsiteY31" fmla="*/ 31750 h 469900"/>
              <a:gd name="connsiteX32" fmla="*/ 457200 w 609600"/>
              <a:gd name="connsiteY32" fmla="*/ 25400 h 469900"/>
              <a:gd name="connsiteX33" fmla="*/ 527050 w 609600"/>
              <a:gd name="connsiteY33" fmla="*/ 25400 h 469900"/>
              <a:gd name="connsiteX34" fmla="*/ 584200 w 609600"/>
              <a:gd name="connsiteY34" fmla="*/ 12700 h 469900"/>
              <a:gd name="connsiteX35" fmla="*/ 0 w 609600"/>
              <a:gd name="connsiteY35" fmla="*/ 0 h 469900"/>
              <a:gd name="connsiteX36" fmla="*/ 6350 w 609600"/>
              <a:gd name="connsiteY36"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546100 w 609600"/>
              <a:gd name="connsiteY20" fmla="*/ 139700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514350 w 609600"/>
              <a:gd name="connsiteY19" fmla="*/ 184150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33400 w 609600"/>
              <a:gd name="connsiteY17" fmla="*/ 203200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58800 w 609600"/>
              <a:gd name="connsiteY16" fmla="*/ 234950 h 469900"/>
              <a:gd name="connsiteX17" fmla="*/ 518560 w 609600"/>
              <a:gd name="connsiteY17" fmla="*/ 225145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539750 w 609600"/>
              <a:gd name="connsiteY10" fmla="*/ 374650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36542 w 609600"/>
              <a:gd name="connsiteY16" fmla="*/ 253238 h 469900"/>
              <a:gd name="connsiteX17" fmla="*/ 518560 w 609600"/>
              <a:gd name="connsiteY17" fmla="*/ 225145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84200 w 609600"/>
              <a:gd name="connsiteY9" fmla="*/ 425450 h 469900"/>
              <a:gd name="connsiteX10" fmla="*/ 480398 w 609600"/>
              <a:gd name="connsiteY10" fmla="*/ 378308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36542 w 609600"/>
              <a:gd name="connsiteY16" fmla="*/ 253238 h 469900"/>
              <a:gd name="connsiteX17" fmla="*/ 518560 w 609600"/>
              <a:gd name="connsiteY17" fmla="*/ 225145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47106 w 609600"/>
              <a:gd name="connsiteY9" fmla="*/ 425450 h 469900"/>
              <a:gd name="connsiteX10" fmla="*/ 480398 w 609600"/>
              <a:gd name="connsiteY10" fmla="*/ 378308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36542 w 609600"/>
              <a:gd name="connsiteY16" fmla="*/ 253238 h 469900"/>
              <a:gd name="connsiteX17" fmla="*/ 518560 w 609600"/>
              <a:gd name="connsiteY17" fmla="*/ 225145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68950 w 609600"/>
              <a:gd name="connsiteY25" fmla="*/ 89154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 name="connsiteX0" fmla="*/ 6350 w 609600"/>
              <a:gd name="connsiteY0" fmla="*/ 469900 h 469900"/>
              <a:gd name="connsiteX1" fmla="*/ 114300 w 609600"/>
              <a:gd name="connsiteY1" fmla="*/ 469900 h 469900"/>
              <a:gd name="connsiteX2" fmla="*/ 177800 w 609600"/>
              <a:gd name="connsiteY2" fmla="*/ 457200 h 469900"/>
              <a:gd name="connsiteX3" fmla="*/ 241300 w 609600"/>
              <a:gd name="connsiteY3" fmla="*/ 450850 h 469900"/>
              <a:gd name="connsiteX4" fmla="*/ 355600 w 609600"/>
              <a:gd name="connsiteY4" fmla="*/ 450850 h 469900"/>
              <a:gd name="connsiteX5" fmla="*/ 393700 w 609600"/>
              <a:gd name="connsiteY5" fmla="*/ 444500 h 469900"/>
              <a:gd name="connsiteX6" fmla="*/ 476250 w 609600"/>
              <a:gd name="connsiteY6" fmla="*/ 444500 h 469900"/>
              <a:gd name="connsiteX7" fmla="*/ 539750 w 609600"/>
              <a:gd name="connsiteY7" fmla="*/ 444500 h 469900"/>
              <a:gd name="connsiteX8" fmla="*/ 584200 w 609600"/>
              <a:gd name="connsiteY8" fmla="*/ 425450 h 469900"/>
              <a:gd name="connsiteX9" fmla="*/ 547106 w 609600"/>
              <a:gd name="connsiteY9" fmla="*/ 425450 h 469900"/>
              <a:gd name="connsiteX10" fmla="*/ 480398 w 609600"/>
              <a:gd name="connsiteY10" fmla="*/ 378308 h 469900"/>
              <a:gd name="connsiteX11" fmla="*/ 584200 w 609600"/>
              <a:gd name="connsiteY11" fmla="*/ 368300 h 469900"/>
              <a:gd name="connsiteX12" fmla="*/ 603250 w 609600"/>
              <a:gd name="connsiteY12" fmla="*/ 330200 h 469900"/>
              <a:gd name="connsiteX13" fmla="*/ 590550 w 609600"/>
              <a:gd name="connsiteY13" fmla="*/ 323850 h 469900"/>
              <a:gd name="connsiteX14" fmla="*/ 577850 w 609600"/>
              <a:gd name="connsiteY14" fmla="*/ 285750 h 469900"/>
              <a:gd name="connsiteX15" fmla="*/ 571500 w 609600"/>
              <a:gd name="connsiteY15" fmla="*/ 273050 h 469900"/>
              <a:gd name="connsiteX16" fmla="*/ 536542 w 609600"/>
              <a:gd name="connsiteY16" fmla="*/ 253238 h 469900"/>
              <a:gd name="connsiteX17" fmla="*/ 518560 w 609600"/>
              <a:gd name="connsiteY17" fmla="*/ 225145 h 469900"/>
              <a:gd name="connsiteX18" fmla="*/ 514350 w 609600"/>
              <a:gd name="connsiteY18" fmla="*/ 184150 h 469900"/>
              <a:gd name="connsiteX19" fmla="*/ 432739 w 609600"/>
              <a:gd name="connsiteY19" fmla="*/ 195123 h 469900"/>
              <a:gd name="connsiteX20" fmla="*/ 464490 w 609600"/>
              <a:gd name="connsiteY20" fmla="*/ 157988 h 469900"/>
              <a:gd name="connsiteX21" fmla="*/ 565150 w 609600"/>
              <a:gd name="connsiteY21" fmla="*/ 127000 h 469900"/>
              <a:gd name="connsiteX22" fmla="*/ 539750 w 609600"/>
              <a:gd name="connsiteY22" fmla="*/ 114300 h 469900"/>
              <a:gd name="connsiteX23" fmla="*/ 454112 w 609600"/>
              <a:gd name="connsiteY23" fmla="*/ 122072 h 469900"/>
              <a:gd name="connsiteX24" fmla="*/ 354340 w 609600"/>
              <a:gd name="connsiteY24" fmla="*/ 115265 h 469900"/>
              <a:gd name="connsiteX25" fmla="*/ 476370 w 609600"/>
              <a:gd name="connsiteY25" fmla="*/ 100127 h 469900"/>
              <a:gd name="connsiteX26" fmla="*/ 571500 w 609600"/>
              <a:gd name="connsiteY26" fmla="*/ 88900 h 469900"/>
              <a:gd name="connsiteX27" fmla="*/ 603250 w 609600"/>
              <a:gd name="connsiteY27" fmla="*/ 82550 h 469900"/>
              <a:gd name="connsiteX28" fmla="*/ 609600 w 609600"/>
              <a:gd name="connsiteY28" fmla="*/ 63500 h 469900"/>
              <a:gd name="connsiteX29" fmla="*/ 539750 w 609600"/>
              <a:gd name="connsiteY29" fmla="*/ 50800 h 469900"/>
              <a:gd name="connsiteX30" fmla="*/ 482600 w 609600"/>
              <a:gd name="connsiteY30" fmla="*/ 50800 h 469900"/>
              <a:gd name="connsiteX31" fmla="*/ 419100 w 609600"/>
              <a:gd name="connsiteY31" fmla="*/ 50800 h 469900"/>
              <a:gd name="connsiteX32" fmla="*/ 84239 w 609600"/>
              <a:gd name="connsiteY32" fmla="*/ 31750 h 469900"/>
              <a:gd name="connsiteX33" fmla="*/ 457200 w 609600"/>
              <a:gd name="connsiteY33" fmla="*/ 25400 h 469900"/>
              <a:gd name="connsiteX34" fmla="*/ 527050 w 609600"/>
              <a:gd name="connsiteY34" fmla="*/ 25400 h 469900"/>
              <a:gd name="connsiteX35" fmla="*/ 584200 w 609600"/>
              <a:gd name="connsiteY35" fmla="*/ 12700 h 469900"/>
              <a:gd name="connsiteX36" fmla="*/ 0 w 609600"/>
              <a:gd name="connsiteY36" fmla="*/ 0 h 469900"/>
              <a:gd name="connsiteX37" fmla="*/ 6350 w 609600"/>
              <a:gd name="connsiteY37" fmla="*/ 469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600" h="469900">
                <a:moveTo>
                  <a:pt x="6350" y="469900"/>
                </a:moveTo>
                <a:lnTo>
                  <a:pt x="114300" y="469900"/>
                </a:lnTo>
                <a:lnTo>
                  <a:pt x="177800" y="457200"/>
                </a:lnTo>
                <a:lnTo>
                  <a:pt x="241300" y="450850"/>
                </a:lnTo>
                <a:lnTo>
                  <a:pt x="355600" y="450850"/>
                </a:lnTo>
                <a:lnTo>
                  <a:pt x="393700" y="444500"/>
                </a:lnTo>
                <a:lnTo>
                  <a:pt x="476250" y="444500"/>
                </a:lnTo>
                <a:lnTo>
                  <a:pt x="539750" y="444500"/>
                </a:lnTo>
                <a:lnTo>
                  <a:pt x="584200" y="425450"/>
                </a:lnTo>
                <a:lnTo>
                  <a:pt x="547106" y="425450"/>
                </a:lnTo>
                <a:lnTo>
                  <a:pt x="480398" y="378308"/>
                </a:lnTo>
                <a:lnTo>
                  <a:pt x="584200" y="368300"/>
                </a:lnTo>
                <a:lnTo>
                  <a:pt x="603250" y="330200"/>
                </a:lnTo>
                <a:lnTo>
                  <a:pt x="590550" y="323850"/>
                </a:lnTo>
                <a:lnTo>
                  <a:pt x="577850" y="285750"/>
                </a:lnTo>
                <a:lnTo>
                  <a:pt x="571500" y="273050"/>
                </a:lnTo>
                <a:lnTo>
                  <a:pt x="536542" y="253238"/>
                </a:lnTo>
                <a:lnTo>
                  <a:pt x="518560" y="225145"/>
                </a:lnTo>
                <a:lnTo>
                  <a:pt x="514350" y="184150"/>
                </a:lnTo>
                <a:lnTo>
                  <a:pt x="432739" y="195123"/>
                </a:lnTo>
                <a:lnTo>
                  <a:pt x="464490" y="157988"/>
                </a:lnTo>
                <a:lnTo>
                  <a:pt x="565150" y="127000"/>
                </a:lnTo>
                <a:lnTo>
                  <a:pt x="539750" y="114300"/>
                </a:lnTo>
                <a:cubicBezTo>
                  <a:pt x="511204" y="113233"/>
                  <a:pt x="482658" y="123139"/>
                  <a:pt x="454112" y="122072"/>
                </a:cubicBezTo>
                <a:lnTo>
                  <a:pt x="354340" y="115265"/>
                </a:lnTo>
                <a:lnTo>
                  <a:pt x="476370" y="100127"/>
                </a:lnTo>
                <a:lnTo>
                  <a:pt x="571500" y="88900"/>
                </a:lnTo>
                <a:lnTo>
                  <a:pt x="603250" y="82550"/>
                </a:lnTo>
                <a:lnTo>
                  <a:pt x="609600" y="63500"/>
                </a:lnTo>
                <a:lnTo>
                  <a:pt x="539750" y="50800"/>
                </a:lnTo>
                <a:lnTo>
                  <a:pt x="482600" y="50800"/>
                </a:lnTo>
                <a:lnTo>
                  <a:pt x="419100" y="50800"/>
                </a:lnTo>
                <a:lnTo>
                  <a:pt x="84239" y="31750"/>
                </a:lnTo>
                <a:lnTo>
                  <a:pt x="457200" y="25400"/>
                </a:lnTo>
                <a:lnTo>
                  <a:pt x="527050" y="25400"/>
                </a:lnTo>
                <a:lnTo>
                  <a:pt x="584200" y="12700"/>
                </a:lnTo>
                <a:lnTo>
                  <a:pt x="0" y="0"/>
                </a:lnTo>
                <a:cubicBezTo>
                  <a:pt x="2117" y="154517"/>
                  <a:pt x="4233" y="309033"/>
                  <a:pt x="6350" y="469900"/>
                </a:cubicBezTo>
                <a:close/>
              </a:path>
            </a:pathLst>
          </a:custGeom>
          <a:solidFill>
            <a:srgbClr val="DDB055">
              <a:alpha val="50000"/>
            </a:srgbClr>
          </a:solidFill>
          <a:ln>
            <a:solidFill>
              <a:srgbClr val="B68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701800" y="5551726"/>
            <a:ext cx="645615" cy="204024"/>
          </a:xfrm>
          <a:custGeom>
            <a:avLst/>
            <a:gdLst>
              <a:gd name="connsiteX0" fmla="*/ 330200 w 330200"/>
              <a:gd name="connsiteY0" fmla="*/ 12700 h 209550"/>
              <a:gd name="connsiteX1" fmla="*/ 171450 w 330200"/>
              <a:gd name="connsiteY1" fmla="*/ 0 h 209550"/>
              <a:gd name="connsiteX2" fmla="*/ 171450 w 330200"/>
              <a:gd name="connsiteY2" fmla="*/ 0 h 209550"/>
              <a:gd name="connsiteX3" fmla="*/ 57150 w 330200"/>
              <a:gd name="connsiteY3" fmla="*/ 12700 h 209550"/>
              <a:gd name="connsiteX4" fmla="*/ 0 w 330200"/>
              <a:gd name="connsiteY4" fmla="*/ 25400 h 209550"/>
              <a:gd name="connsiteX5" fmla="*/ 0 w 330200"/>
              <a:gd name="connsiteY5" fmla="*/ 25400 h 209550"/>
              <a:gd name="connsiteX6" fmla="*/ 101600 w 330200"/>
              <a:gd name="connsiteY6" fmla="*/ 57150 h 209550"/>
              <a:gd name="connsiteX7" fmla="*/ 127000 w 330200"/>
              <a:gd name="connsiteY7" fmla="*/ 69850 h 209550"/>
              <a:gd name="connsiteX8" fmla="*/ 107950 w 330200"/>
              <a:gd name="connsiteY8" fmla="*/ 88900 h 209550"/>
              <a:gd name="connsiteX9" fmla="*/ 63500 w 330200"/>
              <a:gd name="connsiteY9" fmla="*/ 120650 h 209550"/>
              <a:gd name="connsiteX10" fmla="*/ 82550 w 330200"/>
              <a:gd name="connsiteY10" fmla="*/ 139700 h 209550"/>
              <a:gd name="connsiteX11" fmla="*/ 165100 w 330200"/>
              <a:gd name="connsiteY11" fmla="*/ 184150 h 209550"/>
              <a:gd name="connsiteX12" fmla="*/ 330200 w 330200"/>
              <a:gd name="connsiteY12" fmla="*/ 209550 h 209550"/>
              <a:gd name="connsiteX13" fmla="*/ 330200 w 330200"/>
              <a:gd name="connsiteY13" fmla="*/ 12700 h 209550"/>
              <a:gd name="connsiteX0" fmla="*/ 566336 w 566336"/>
              <a:gd name="connsiteY0" fmla="*/ 7676 h 209550"/>
              <a:gd name="connsiteX1" fmla="*/ 171450 w 566336"/>
              <a:gd name="connsiteY1" fmla="*/ 0 h 209550"/>
              <a:gd name="connsiteX2" fmla="*/ 171450 w 566336"/>
              <a:gd name="connsiteY2" fmla="*/ 0 h 209550"/>
              <a:gd name="connsiteX3" fmla="*/ 57150 w 566336"/>
              <a:gd name="connsiteY3" fmla="*/ 12700 h 209550"/>
              <a:gd name="connsiteX4" fmla="*/ 0 w 566336"/>
              <a:gd name="connsiteY4" fmla="*/ 25400 h 209550"/>
              <a:gd name="connsiteX5" fmla="*/ 0 w 566336"/>
              <a:gd name="connsiteY5" fmla="*/ 25400 h 209550"/>
              <a:gd name="connsiteX6" fmla="*/ 101600 w 566336"/>
              <a:gd name="connsiteY6" fmla="*/ 57150 h 209550"/>
              <a:gd name="connsiteX7" fmla="*/ 127000 w 566336"/>
              <a:gd name="connsiteY7" fmla="*/ 69850 h 209550"/>
              <a:gd name="connsiteX8" fmla="*/ 107950 w 566336"/>
              <a:gd name="connsiteY8" fmla="*/ 88900 h 209550"/>
              <a:gd name="connsiteX9" fmla="*/ 63500 w 566336"/>
              <a:gd name="connsiteY9" fmla="*/ 120650 h 209550"/>
              <a:gd name="connsiteX10" fmla="*/ 82550 w 566336"/>
              <a:gd name="connsiteY10" fmla="*/ 139700 h 209550"/>
              <a:gd name="connsiteX11" fmla="*/ 165100 w 566336"/>
              <a:gd name="connsiteY11" fmla="*/ 184150 h 209550"/>
              <a:gd name="connsiteX12" fmla="*/ 330200 w 566336"/>
              <a:gd name="connsiteY12" fmla="*/ 209550 h 209550"/>
              <a:gd name="connsiteX13" fmla="*/ 566336 w 566336"/>
              <a:gd name="connsiteY13" fmla="*/ 7676 h 209550"/>
              <a:gd name="connsiteX0" fmla="*/ 566336 w 566336"/>
              <a:gd name="connsiteY0" fmla="*/ 7676 h 209550"/>
              <a:gd name="connsiteX1" fmla="*/ 171450 w 566336"/>
              <a:gd name="connsiteY1" fmla="*/ 0 h 209550"/>
              <a:gd name="connsiteX2" fmla="*/ 171450 w 566336"/>
              <a:gd name="connsiteY2" fmla="*/ 0 h 209550"/>
              <a:gd name="connsiteX3" fmla="*/ 57150 w 566336"/>
              <a:gd name="connsiteY3" fmla="*/ 12700 h 209550"/>
              <a:gd name="connsiteX4" fmla="*/ 0 w 566336"/>
              <a:gd name="connsiteY4" fmla="*/ 25400 h 209550"/>
              <a:gd name="connsiteX5" fmla="*/ 0 w 566336"/>
              <a:gd name="connsiteY5" fmla="*/ 25400 h 209550"/>
              <a:gd name="connsiteX6" fmla="*/ 101600 w 566336"/>
              <a:gd name="connsiteY6" fmla="*/ 57150 h 209550"/>
              <a:gd name="connsiteX7" fmla="*/ 127000 w 566336"/>
              <a:gd name="connsiteY7" fmla="*/ 69850 h 209550"/>
              <a:gd name="connsiteX8" fmla="*/ 107950 w 566336"/>
              <a:gd name="connsiteY8" fmla="*/ 88900 h 209550"/>
              <a:gd name="connsiteX9" fmla="*/ 63500 w 566336"/>
              <a:gd name="connsiteY9" fmla="*/ 120650 h 209550"/>
              <a:gd name="connsiteX10" fmla="*/ 82550 w 566336"/>
              <a:gd name="connsiteY10" fmla="*/ 139700 h 209550"/>
              <a:gd name="connsiteX11" fmla="*/ 165100 w 566336"/>
              <a:gd name="connsiteY11" fmla="*/ 184150 h 209550"/>
              <a:gd name="connsiteX12" fmla="*/ 546240 w 566336"/>
              <a:gd name="connsiteY12" fmla="*/ 209550 h 209550"/>
              <a:gd name="connsiteX13" fmla="*/ 566336 w 566336"/>
              <a:gd name="connsiteY13" fmla="*/ 7676 h 209550"/>
              <a:gd name="connsiteX0" fmla="*/ 566336 w 566337"/>
              <a:gd name="connsiteY0" fmla="*/ 7676 h 209550"/>
              <a:gd name="connsiteX1" fmla="*/ 171450 w 566337"/>
              <a:gd name="connsiteY1" fmla="*/ 0 h 209550"/>
              <a:gd name="connsiteX2" fmla="*/ 171450 w 566337"/>
              <a:gd name="connsiteY2" fmla="*/ 0 h 209550"/>
              <a:gd name="connsiteX3" fmla="*/ 57150 w 566337"/>
              <a:gd name="connsiteY3" fmla="*/ 12700 h 209550"/>
              <a:gd name="connsiteX4" fmla="*/ 0 w 566337"/>
              <a:gd name="connsiteY4" fmla="*/ 25400 h 209550"/>
              <a:gd name="connsiteX5" fmla="*/ 0 w 566337"/>
              <a:gd name="connsiteY5" fmla="*/ 25400 h 209550"/>
              <a:gd name="connsiteX6" fmla="*/ 101600 w 566337"/>
              <a:gd name="connsiteY6" fmla="*/ 57150 h 209550"/>
              <a:gd name="connsiteX7" fmla="*/ 127000 w 566337"/>
              <a:gd name="connsiteY7" fmla="*/ 69850 h 209550"/>
              <a:gd name="connsiteX8" fmla="*/ 107950 w 566337"/>
              <a:gd name="connsiteY8" fmla="*/ 88900 h 209550"/>
              <a:gd name="connsiteX9" fmla="*/ 63500 w 566337"/>
              <a:gd name="connsiteY9" fmla="*/ 120650 h 209550"/>
              <a:gd name="connsiteX10" fmla="*/ 82550 w 566337"/>
              <a:gd name="connsiteY10" fmla="*/ 139700 h 209550"/>
              <a:gd name="connsiteX11" fmla="*/ 165100 w 566337"/>
              <a:gd name="connsiteY11" fmla="*/ 184150 h 209550"/>
              <a:gd name="connsiteX12" fmla="*/ 566337 w 566337"/>
              <a:gd name="connsiteY12" fmla="*/ 209550 h 209550"/>
              <a:gd name="connsiteX13" fmla="*/ 566336 w 566337"/>
              <a:gd name="connsiteY13" fmla="*/ 7676 h 209550"/>
              <a:gd name="connsiteX0" fmla="*/ 566336 w 571361"/>
              <a:gd name="connsiteY0" fmla="*/ 7676 h 199501"/>
              <a:gd name="connsiteX1" fmla="*/ 171450 w 571361"/>
              <a:gd name="connsiteY1" fmla="*/ 0 h 199501"/>
              <a:gd name="connsiteX2" fmla="*/ 171450 w 571361"/>
              <a:gd name="connsiteY2" fmla="*/ 0 h 199501"/>
              <a:gd name="connsiteX3" fmla="*/ 57150 w 571361"/>
              <a:gd name="connsiteY3" fmla="*/ 12700 h 199501"/>
              <a:gd name="connsiteX4" fmla="*/ 0 w 571361"/>
              <a:gd name="connsiteY4" fmla="*/ 25400 h 199501"/>
              <a:gd name="connsiteX5" fmla="*/ 0 w 571361"/>
              <a:gd name="connsiteY5" fmla="*/ 25400 h 199501"/>
              <a:gd name="connsiteX6" fmla="*/ 101600 w 571361"/>
              <a:gd name="connsiteY6" fmla="*/ 57150 h 199501"/>
              <a:gd name="connsiteX7" fmla="*/ 127000 w 571361"/>
              <a:gd name="connsiteY7" fmla="*/ 69850 h 199501"/>
              <a:gd name="connsiteX8" fmla="*/ 107950 w 571361"/>
              <a:gd name="connsiteY8" fmla="*/ 88900 h 199501"/>
              <a:gd name="connsiteX9" fmla="*/ 63500 w 571361"/>
              <a:gd name="connsiteY9" fmla="*/ 120650 h 199501"/>
              <a:gd name="connsiteX10" fmla="*/ 82550 w 571361"/>
              <a:gd name="connsiteY10" fmla="*/ 139700 h 199501"/>
              <a:gd name="connsiteX11" fmla="*/ 165100 w 571361"/>
              <a:gd name="connsiteY11" fmla="*/ 184150 h 199501"/>
              <a:gd name="connsiteX12" fmla="*/ 571361 w 571361"/>
              <a:gd name="connsiteY12" fmla="*/ 199501 h 199501"/>
              <a:gd name="connsiteX13" fmla="*/ 566336 w 571361"/>
              <a:gd name="connsiteY13" fmla="*/ 7676 h 199501"/>
              <a:gd name="connsiteX0" fmla="*/ 550479 w 571361"/>
              <a:gd name="connsiteY0" fmla="*/ 0 h 207682"/>
              <a:gd name="connsiteX1" fmla="*/ 171450 w 571361"/>
              <a:gd name="connsiteY1" fmla="*/ 8181 h 207682"/>
              <a:gd name="connsiteX2" fmla="*/ 171450 w 571361"/>
              <a:gd name="connsiteY2" fmla="*/ 8181 h 207682"/>
              <a:gd name="connsiteX3" fmla="*/ 57150 w 571361"/>
              <a:gd name="connsiteY3" fmla="*/ 20881 h 207682"/>
              <a:gd name="connsiteX4" fmla="*/ 0 w 571361"/>
              <a:gd name="connsiteY4" fmla="*/ 33581 h 207682"/>
              <a:gd name="connsiteX5" fmla="*/ 0 w 571361"/>
              <a:gd name="connsiteY5" fmla="*/ 33581 h 207682"/>
              <a:gd name="connsiteX6" fmla="*/ 101600 w 571361"/>
              <a:gd name="connsiteY6" fmla="*/ 65331 h 207682"/>
              <a:gd name="connsiteX7" fmla="*/ 127000 w 571361"/>
              <a:gd name="connsiteY7" fmla="*/ 78031 h 207682"/>
              <a:gd name="connsiteX8" fmla="*/ 107950 w 571361"/>
              <a:gd name="connsiteY8" fmla="*/ 97081 h 207682"/>
              <a:gd name="connsiteX9" fmla="*/ 63500 w 571361"/>
              <a:gd name="connsiteY9" fmla="*/ 128831 h 207682"/>
              <a:gd name="connsiteX10" fmla="*/ 82550 w 571361"/>
              <a:gd name="connsiteY10" fmla="*/ 147881 h 207682"/>
              <a:gd name="connsiteX11" fmla="*/ 165100 w 571361"/>
              <a:gd name="connsiteY11" fmla="*/ 192331 h 207682"/>
              <a:gd name="connsiteX12" fmla="*/ 571361 w 571361"/>
              <a:gd name="connsiteY12" fmla="*/ 207682 h 207682"/>
              <a:gd name="connsiteX13" fmla="*/ 550479 w 571361"/>
              <a:gd name="connsiteY13" fmla="*/ 0 h 207682"/>
              <a:gd name="connsiteX0" fmla="*/ 573138 w 573138"/>
              <a:gd name="connsiteY0" fmla="*/ 0 h 207682"/>
              <a:gd name="connsiteX1" fmla="*/ 171450 w 573138"/>
              <a:gd name="connsiteY1" fmla="*/ 8181 h 207682"/>
              <a:gd name="connsiteX2" fmla="*/ 171450 w 573138"/>
              <a:gd name="connsiteY2" fmla="*/ 8181 h 207682"/>
              <a:gd name="connsiteX3" fmla="*/ 57150 w 573138"/>
              <a:gd name="connsiteY3" fmla="*/ 20881 h 207682"/>
              <a:gd name="connsiteX4" fmla="*/ 0 w 573138"/>
              <a:gd name="connsiteY4" fmla="*/ 33581 h 207682"/>
              <a:gd name="connsiteX5" fmla="*/ 0 w 573138"/>
              <a:gd name="connsiteY5" fmla="*/ 33581 h 207682"/>
              <a:gd name="connsiteX6" fmla="*/ 101600 w 573138"/>
              <a:gd name="connsiteY6" fmla="*/ 65331 h 207682"/>
              <a:gd name="connsiteX7" fmla="*/ 127000 w 573138"/>
              <a:gd name="connsiteY7" fmla="*/ 78031 h 207682"/>
              <a:gd name="connsiteX8" fmla="*/ 107950 w 573138"/>
              <a:gd name="connsiteY8" fmla="*/ 97081 h 207682"/>
              <a:gd name="connsiteX9" fmla="*/ 63500 w 573138"/>
              <a:gd name="connsiteY9" fmla="*/ 128831 h 207682"/>
              <a:gd name="connsiteX10" fmla="*/ 82550 w 573138"/>
              <a:gd name="connsiteY10" fmla="*/ 147881 h 207682"/>
              <a:gd name="connsiteX11" fmla="*/ 165100 w 573138"/>
              <a:gd name="connsiteY11" fmla="*/ 192331 h 207682"/>
              <a:gd name="connsiteX12" fmla="*/ 571361 w 573138"/>
              <a:gd name="connsiteY12" fmla="*/ 207682 h 207682"/>
              <a:gd name="connsiteX13" fmla="*/ 573138 w 573138"/>
              <a:gd name="connsiteY13" fmla="*/ 0 h 207682"/>
              <a:gd name="connsiteX0" fmla="*/ 569901 w 571361"/>
              <a:gd name="connsiteY0" fmla="*/ 0 h 204024"/>
              <a:gd name="connsiteX1" fmla="*/ 171450 w 571361"/>
              <a:gd name="connsiteY1" fmla="*/ 4523 h 204024"/>
              <a:gd name="connsiteX2" fmla="*/ 171450 w 571361"/>
              <a:gd name="connsiteY2" fmla="*/ 4523 h 204024"/>
              <a:gd name="connsiteX3" fmla="*/ 57150 w 571361"/>
              <a:gd name="connsiteY3" fmla="*/ 17223 h 204024"/>
              <a:gd name="connsiteX4" fmla="*/ 0 w 571361"/>
              <a:gd name="connsiteY4" fmla="*/ 29923 h 204024"/>
              <a:gd name="connsiteX5" fmla="*/ 0 w 571361"/>
              <a:gd name="connsiteY5" fmla="*/ 29923 h 204024"/>
              <a:gd name="connsiteX6" fmla="*/ 101600 w 571361"/>
              <a:gd name="connsiteY6" fmla="*/ 61673 h 204024"/>
              <a:gd name="connsiteX7" fmla="*/ 127000 w 571361"/>
              <a:gd name="connsiteY7" fmla="*/ 74373 h 204024"/>
              <a:gd name="connsiteX8" fmla="*/ 107950 w 571361"/>
              <a:gd name="connsiteY8" fmla="*/ 93423 h 204024"/>
              <a:gd name="connsiteX9" fmla="*/ 63500 w 571361"/>
              <a:gd name="connsiteY9" fmla="*/ 125173 h 204024"/>
              <a:gd name="connsiteX10" fmla="*/ 82550 w 571361"/>
              <a:gd name="connsiteY10" fmla="*/ 144223 h 204024"/>
              <a:gd name="connsiteX11" fmla="*/ 165100 w 571361"/>
              <a:gd name="connsiteY11" fmla="*/ 188673 h 204024"/>
              <a:gd name="connsiteX12" fmla="*/ 571361 w 571361"/>
              <a:gd name="connsiteY12" fmla="*/ 204024 h 204024"/>
              <a:gd name="connsiteX13" fmla="*/ 569901 w 571361"/>
              <a:gd name="connsiteY13" fmla="*/ 0 h 20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361" h="204024">
                <a:moveTo>
                  <a:pt x="569901" y="0"/>
                </a:moveTo>
                <a:lnTo>
                  <a:pt x="171450" y="4523"/>
                </a:lnTo>
                <a:lnTo>
                  <a:pt x="171450" y="4523"/>
                </a:lnTo>
                <a:lnTo>
                  <a:pt x="57150" y="17223"/>
                </a:lnTo>
                <a:lnTo>
                  <a:pt x="0" y="29923"/>
                </a:lnTo>
                <a:lnTo>
                  <a:pt x="0" y="29923"/>
                </a:lnTo>
                <a:lnTo>
                  <a:pt x="101600" y="61673"/>
                </a:lnTo>
                <a:lnTo>
                  <a:pt x="127000" y="74373"/>
                </a:lnTo>
                <a:lnTo>
                  <a:pt x="107950" y="93423"/>
                </a:lnTo>
                <a:lnTo>
                  <a:pt x="63500" y="125173"/>
                </a:lnTo>
                <a:lnTo>
                  <a:pt x="82550" y="144223"/>
                </a:lnTo>
                <a:lnTo>
                  <a:pt x="165100" y="188673"/>
                </a:lnTo>
                <a:lnTo>
                  <a:pt x="571361" y="204024"/>
                </a:lnTo>
                <a:cubicBezTo>
                  <a:pt x="571361" y="136733"/>
                  <a:pt x="569901" y="67291"/>
                  <a:pt x="569901" y="0"/>
                </a:cubicBezTo>
                <a:close/>
              </a:path>
            </a:pathLst>
          </a:cu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309075" y="5086350"/>
            <a:ext cx="2480199" cy="0"/>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09075" y="5533533"/>
            <a:ext cx="2480199" cy="22717"/>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09075" y="5543788"/>
            <a:ext cx="2480199" cy="5678"/>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09075" y="5755750"/>
            <a:ext cx="2480199" cy="22717"/>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987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par>
                                <p:cTn id="24" presetID="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par>
                                <p:cTn id="37" presetID="2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par>
                                <p:cTn id="43" presetID="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9" grpId="0" animBg="1"/>
      <p:bldP spid="22" grpId="0" animBg="1"/>
      <p:bldP spid="2"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0496"/>
            <a:ext cx="9144000" cy="646331"/>
          </a:xfrm>
          <a:prstGeom prst="rect">
            <a:avLst/>
          </a:prstGeom>
        </p:spPr>
        <p:txBody>
          <a:bodyPr wrap="square">
            <a:spAutoFit/>
          </a:bodyPr>
          <a:lstStyle/>
          <a:p>
            <a:pPr algn="just"/>
            <a:r>
              <a:rPr lang="en-US" dirty="0" smtClean="0">
                <a:latin typeface="Arial Narrow" pitchFamily="34" charset="0"/>
              </a:rPr>
              <a:t>Sufficient </a:t>
            </a:r>
            <a:r>
              <a:rPr lang="en-US" dirty="0">
                <a:latin typeface="Arial Narrow" pitchFamily="34" charset="0"/>
              </a:rPr>
              <a:t>external cement isolation is required as per the requirements of LAC XIX.43:419 and </a:t>
            </a:r>
            <a:r>
              <a:rPr lang="en-US" dirty="0" smtClean="0">
                <a:latin typeface="Arial Narrow" pitchFamily="34" charset="0"/>
              </a:rPr>
              <a:t>should prevent upward fluid </a:t>
            </a:r>
            <a:r>
              <a:rPr lang="en-US" dirty="0">
                <a:latin typeface="Arial Narrow" pitchFamily="34" charset="0"/>
              </a:rPr>
              <a:t>migration.</a:t>
            </a:r>
          </a:p>
        </p:txBody>
      </p:sp>
      <p:sp>
        <p:nvSpPr>
          <p:cNvPr id="3" name="Rectangle 2"/>
          <p:cNvSpPr/>
          <p:nvPr/>
        </p:nvSpPr>
        <p:spPr>
          <a:xfrm>
            <a:off x="-20" y="1129907"/>
            <a:ext cx="9143999" cy="923330"/>
          </a:xfrm>
          <a:prstGeom prst="rect">
            <a:avLst/>
          </a:prstGeom>
        </p:spPr>
        <p:txBody>
          <a:bodyPr wrap="square">
            <a:spAutoFit/>
          </a:bodyPr>
          <a:lstStyle/>
          <a:p>
            <a:pPr algn="just"/>
            <a:r>
              <a:rPr lang="en-US" dirty="0" smtClean="0">
                <a:latin typeface="Arial Narrow" pitchFamily="34" charset="0"/>
              </a:rPr>
              <a:t>The </a:t>
            </a:r>
            <a:r>
              <a:rPr lang="en-US" dirty="0">
                <a:latin typeface="Arial Narrow" pitchFamily="34" charset="0"/>
              </a:rPr>
              <a:t>applicant must submit any available CBLs of the proposed well to demonstrate that the annulus between </a:t>
            </a:r>
            <a:r>
              <a:rPr lang="en-US" dirty="0" smtClean="0">
                <a:latin typeface="Arial Narrow" pitchFamily="34" charset="0"/>
              </a:rPr>
              <a:t>the injection </a:t>
            </a:r>
            <a:r>
              <a:rPr lang="en-US" dirty="0">
                <a:latin typeface="Arial Narrow" pitchFamily="34" charset="0"/>
              </a:rPr>
              <a:t>casing and the wellbore has sufficient cement isolation of the proposed injection zone. </a:t>
            </a:r>
            <a:endParaRPr lang="en-US" dirty="0" smtClean="0">
              <a:latin typeface="Arial Narrow" pitchFamily="34" charset="0"/>
            </a:endParaRPr>
          </a:p>
        </p:txBody>
      </p:sp>
      <p:sp>
        <p:nvSpPr>
          <p:cNvPr id="4" name="Rectangle 3"/>
          <p:cNvSpPr/>
          <p:nvPr/>
        </p:nvSpPr>
        <p:spPr>
          <a:xfrm>
            <a:off x="0" y="0"/>
            <a:ext cx="9144000" cy="461665"/>
          </a:xfrm>
          <a:prstGeom prst="rect">
            <a:avLst/>
          </a:prstGeom>
        </p:spPr>
        <p:txBody>
          <a:bodyPr wrap="square">
            <a:spAutoFit/>
          </a:bodyPr>
          <a:lstStyle/>
          <a:p>
            <a:pPr algn="ctr"/>
            <a:r>
              <a:rPr lang="en-US" sz="2400" b="1" dirty="0">
                <a:latin typeface="Arial Narrow" pitchFamily="34" charset="0"/>
              </a:rPr>
              <a:t>Cement Bond Log (CBL)</a:t>
            </a:r>
          </a:p>
        </p:txBody>
      </p:sp>
      <p:sp>
        <p:nvSpPr>
          <p:cNvPr id="5" name="Rectangle 4"/>
          <p:cNvSpPr/>
          <p:nvPr/>
        </p:nvSpPr>
        <p:spPr>
          <a:xfrm>
            <a:off x="-14" y="4160388"/>
            <a:ext cx="9143994" cy="2031325"/>
          </a:xfrm>
          <a:prstGeom prst="rect">
            <a:avLst/>
          </a:prstGeom>
        </p:spPr>
        <p:txBody>
          <a:bodyPr wrap="square">
            <a:spAutoFit/>
          </a:bodyPr>
          <a:lstStyle/>
          <a:p>
            <a:pPr algn="just"/>
            <a:r>
              <a:rPr lang="en-US" dirty="0">
                <a:latin typeface="Arial Narrow" pitchFamily="34" charset="0"/>
              </a:rPr>
              <a:t>The </a:t>
            </a:r>
            <a:r>
              <a:rPr lang="en-US" i="1" dirty="0">
                <a:latin typeface="Arial Narrow" pitchFamily="34" charset="0"/>
              </a:rPr>
              <a:t>Cement Bond Log (CBL) Interpretation Guide </a:t>
            </a:r>
            <a:r>
              <a:rPr lang="en-US" dirty="0">
                <a:latin typeface="Arial Narrow" pitchFamily="34" charset="0"/>
              </a:rPr>
              <a:t>must be used in order to determine the minimum continuous interval of bonded cement that is required to isolate the proposed injection zone. The CBL Interpretation Guide is located on the DNR website at the following link:</a:t>
            </a:r>
          </a:p>
          <a:p>
            <a:pPr algn="just"/>
            <a:endParaRPr lang="en-US" dirty="0">
              <a:latin typeface="Arial Narrow" pitchFamily="34" charset="0"/>
            </a:endParaRPr>
          </a:p>
          <a:p>
            <a:pPr lvl="0" algn="just"/>
            <a:r>
              <a:rPr lang="en-US" b="1" dirty="0">
                <a:solidFill>
                  <a:srgbClr val="FF0000"/>
                </a:solidFill>
                <a:latin typeface="Arial Narrow" pitchFamily="34" charset="0"/>
              </a:rPr>
              <a:t>Go to </a:t>
            </a:r>
            <a:r>
              <a:rPr lang="en-US" b="1" u="sng" dirty="0">
                <a:solidFill>
                  <a:srgbClr val="FF0000"/>
                </a:solidFill>
                <a:latin typeface="Arial Narrow" pitchFamily="34" charset="0"/>
                <a:hlinkClick r:id="rId2"/>
              </a:rPr>
              <a:t>www.dnr.louisiana.gov</a:t>
            </a:r>
            <a:r>
              <a:rPr lang="en-US" dirty="0">
                <a:solidFill>
                  <a:srgbClr val="FF0000"/>
                </a:solidFill>
                <a:latin typeface="Arial Narrow" pitchFamily="34" charset="0"/>
              </a:rPr>
              <a:t>, click on the </a:t>
            </a:r>
            <a:r>
              <a:rPr lang="en-US" b="1" i="1" dirty="0">
                <a:solidFill>
                  <a:srgbClr val="FF0000"/>
                </a:solidFill>
                <a:latin typeface="Arial Narrow" pitchFamily="34" charset="0"/>
              </a:rPr>
              <a:t>Conservation</a:t>
            </a:r>
            <a:r>
              <a:rPr lang="en-US" dirty="0">
                <a:solidFill>
                  <a:srgbClr val="FF0000"/>
                </a:solidFill>
                <a:latin typeface="Arial Narrow" pitchFamily="34" charset="0"/>
              </a:rPr>
              <a:t> tab at the top of the page </a:t>
            </a:r>
            <a:r>
              <a:rPr lang="en-US" b="1" i="1" dirty="0">
                <a:solidFill>
                  <a:srgbClr val="FF0000"/>
                </a:solidFill>
                <a:latin typeface="Arial Narrow" pitchFamily="34" charset="0"/>
              </a:rPr>
              <a:t>&gt;&gt; </a:t>
            </a:r>
            <a:r>
              <a:rPr lang="en-US" dirty="0">
                <a:solidFill>
                  <a:srgbClr val="FF0000"/>
                </a:solidFill>
                <a:latin typeface="Arial Narrow" pitchFamily="34" charset="0"/>
              </a:rPr>
              <a:t>click on </a:t>
            </a:r>
            <a:r>
              <a:rPr lang="en-US" b="1" i="1" dirty="0">
                <a:solidFill>
                  <a:srgbClr val="FF0000"/>
                </a:solidFill>
                <a:latin typeface="Arial Narrow" pitchFamily="34" charset="0"/>
              </a:rPr>
              <a:t>Forms </a:t>
            </a:r>
            <a:r>
              <a:rPr lang="en-US" dirty="0">
                <a:solidFill>
                  <a:srgbClr val="FF0000"/>
                </a:solidFill>
                <a:latin typeface="Arial Narrow" pitchFamily="34" charset="0"/>
              </a:rPr>
              <a:t>(on the left side of the page) </a:t>
            </a:r>
            <a:r>
              <a:rPr lang="en-US" b="1" i="1" dirty="0">
                <a:solidFill>
                  <a:srgbClr val="FF0000"/>
                </a:solidFill>
                <a:latin typeface="Arial Narrow" pitchFamily="34" charset="0"/>
              </a:rPr>
              <a:t>&gt;&gt; </a:t>
            </a:r>
            <a:r>
              <a:rPr lang="en-US" dirty="0">
                <a:solidFill>
                  <a:srgbClr val="FF0000"/>
                </a:solidFill>
                <a:latin typeface="Arial Narrow" pitchFamily="34" charset="0"/>
              </a:rPr>
              <a:t>scroll down to </a:t>
            </a:r>
            <a:r>
              <a:rPr lang="en-US" b="1" i="1" dirty="0">
                <a:solidFill>
                  <a:srgbClr val="FF0000"/>
                </a:solidFill>
                <a:latin typeface="Arial Narrow" pitchFamily="34" charset="0"/>
              </a:rPr>
              <a:t>Cement Bond Logging Guidelines</a:t>
            </a:r>
            <a:r>
              <a:rPr lang="en-US" dirty="0">
                <a:solidFill>
                  <a:srgbClr val="FF0000"/>
                </a:solidFill>
                <a:latin typeface="Arial Narrow" pitchFamily="34" charset="0"/>
              </a:rPr>
              <a:t>  under the Injection and Mining tab and click the PDF link.</a:t>
            </a:r>
          </a:p>
        </p:txBody>
      </p:sp>
      <p:sp>
        <p:nvSpPr>
          <p:cNvPr id="6" name="Rectangle 5"/>
          <p:cNvSpPr/>
          <p:nvPr/>
        </p:nvSpPr>
        <p:spPr>
          <a:xfrm>
            <a:off x="-6" y="2940777"/>
            <a:ext cx="9143993" cy="1200329"/>
          </a:xfrm>
          <a:prstGeom prst="rect">
            <a:avLst/>
          </a:prstGeom>
        </p:spPr>
        <p:txBody>
          <a:bodyPr wrap="square">
            <a:spAutoFit/>
          </a:bodyPr>
          <a:lstStyle/>
          <a:p>
            <a:pPr algn="just"/>
            <a:r>
              <a:rPr lang="en-US" dirty="0">
                <a:latin typeface="Arial Narrow" pitchFamily="34" charset="0"/>
              </a:rPr>
              <a:t>When the CBL is performed on the well, it must show a minimum continuous interval of 60% bonded cement between the injection casing and the wellbore, which is bonded to the first confining shale formation immediately above the proposed injection zone and indicate evidence of cement at or below the bottom of the proposed injection zone.</a:t>
            </a:r>
          </a:p>
        </p:txBody>
      </p:sp>
      <p:sp>
        <p:nvSpPr>
          <p:cNvPr id="7" name="Rectangle 6"/>
          <p:cNvSpPr/>
          <p:nvPr/>
        </p:nvSpPr>
        <p:spPr>
          <a:xfrm>
            <a:off x="-11" y="2136731"/>
            <a:ext cx="9143997" cy="646331"/>
          </a:xfrm>
          <a:prstGeom prst="rect">
            <a:avLst/>
          </a:prstGeom>
        </p:spPr>
        <p:txBody>
          <a:bodyPr wrap="square">
            <a:spAutoFit/>
          </a:bodyPr>
          <a:lstStyle/>
          <a:p>
            <a:pPr algn="just"/>
            <a:r>
              <a:rPr lang="en-US" dirty="0">
                <a:latin typeface="Arial Narrow" pitchFamily="34" charset="0"/>
              </a:rPr>
              <a:t>If a CBL was performed prior to submission of the </a:t>
            </a:r>
            <a:r>
              <a:rPr lang="en-US" dirty="0" smtClean="0">
                <a:latin typeface="Arial Narrow" pitchFamily="34" charset="0"/>
              </a:rPr>
              <a:t>Application</a:t>
            </a:r>
            <a:r>
              <a:rPr lang="en-US" dirty="0">
                <a:latin typeface="Arial Narrow" pitchFamily="34" charset="0"/>
              </a:rPr>
              <a:t>, please submit a copy with the </a:t>
            </a:r>
            <a:r>
              <a:rPr lang="en-US" dirty="0" smtClean="0">
                <a:latin typeface="Arial Narrow" pitchFamily="34" charset="0"/>
              </a:rPr>
              <a:t>Application </a:t>
            </a:r>
            <a:r>
              <a:rPr lang="en-US" dirty="0">
                <a:latin typeface="Arial Narrow" pitchFamily="34" charset="0"/>
              </a:rPr>
              <a:t>and label it as </a:t>
            </a:r>
            <a:r>
              <a:rPr lang="en-US" b="1" dirty="0">
                <a:latin typeface="Arial Narrow" pitchFamily="34" charset="0"/>
              </a:rPr>
              <a:t>Attachment 5C</a:t>
            </a:r>
            <a:r>
              <a:rPr lang="en-US" dirty="0">
                <a:latin typeface="Arial Narrow" pitchFamily="34" charset="0"/>
              </a:rPr>
              <a:t>. </a:t>
            </a:r>
          </a:p>
        </p:txBody>
      </p:sp>
      <p:sp>
        <p:nvSpPr>
          <p:cNvPr id="8" name="Rectangle 7"/>
          <p:cNvSpPr/>
          <p:nvPr/>
        </p:nvSpPr>
        <p:spPr>
          <a:xfrm>
            <a:off x="-12" y="6211669"/>
            <a:ext cx="9143997" cy="646331"/>
          </a:xfrm>
          <a:prstGeom prst="rect">
            <a:avLst/>
          </a:prstGeom>
        </p:spPr>
        <p:txBody>
          <a:bodyPr wrap="square">
            <a:spAutoFit/>
          </a:bodyPr>
          <a:lstStyle/>
          <a:p>
            <a:pPr algn="just"/>
            <a:r>
              <a:rPr lang="en-US" dirty="0">
                <a:latin typeface="Arial Narrow" pitchFamily="34" charset="0"/>
              </a:rPr>
              <a:t>If the CBL does not prove cement isolation of the proposed injection zone, the IMD will require perforating and squeezing cement above and or below the zone and subsequent logging.</a:t>
            </a:r>
          </a:p>
        </p:txBody>
      </p:sp>
    </p:spTree>
    <p:extLst>
      <p:ext uri="{BB962C8B-B14F-4D97-AF65-F5344CB8AC3E}">
        <p14:creationId xmlns:p14="http://schemas.microsoft.com/office/powerpoint/2010/main" val="348258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 y="12868"/>
            <a:ext cx="9144001" cy="830997"/>
          </a:xfrm>
          <a:prstGeom prst="rect">
            <a:avLst/>
          </a:prstGeom>
        </p:spPr>
        <p:txBody>
          <a:bodyPr wrap="square">
            <a:spAutoFit/>
          </a:bodyPr>
          <a:lstStyle/>
          <a:p>
            <a:pPr marL="0" indent="0" algn="ctr">
              <a:buNone/>
            </a:pPr>
            <a:r>
              <a:rPr lang="en-US" sz="2400" dirty="0" smtClean="0">
                <a:latin typeface="Arial Narrow" pitchFamily="34" charset="0"/>
              </a:rPr>
              <a:t>Review of LOGS to be included in</a:t>
            </a:r>
          </a:p>
          <a:p>
            <a:pPr marL="0" indent="0" algn="ctr">
              <a:buNone/>
            </a:pPr>
            <a:r>
              <a:rPr lang="en-US" sz="2400" b="1" dirty="0" smtClean="0">
                <a:latin typeface="Arial Narrow" pitchFamily="34" charset="0"/>
              </a:rPr>
              <a:t>Attachment 5</a:t>
            </a:r>
            <a:endParaRPr lang="en-US" sz="2400" b="1" dirty="0">
              <a:latin typeface="Arial Narrow" pitchFamily="34" charset="0"/>
            </a:endParaRPr>
          </a:p>
        </p:txBody>
      </p:sp>
      <p:sp>
        <p:nvSpPr>
          <p:cNvPr id="3" name="Rectangle 2"/>
          <p:cNvSpPr/>
          <p:nvPr/>
        </p:nvSpPr>
        <p:spPr>
          <a:xfrm>
            <a:off x="-2" y="1031153"/>
            <a:ext cx="9144000" cy="769441"/>
          </a:xfrm>
          <a:prstGeom prst="rect">
            <a:avLst/>
          </a:prstGeom>
        </p:spPr>
        <p:txBody>
          <a:bodyPr wrap="square">
            <a:spAutoFit/>
          </a:bodyPr>
          <a:lstStyle/>
          <a:p>
            <a:pPr algn="just"/>
            <a:r>
              <a:rPr lang="en-US" sz="2200" dirty="0" smtClean="0">
                <a:latin typeface="Arial Narrow" pitchFamily="34" charset="0"/>
              </a:rPr>
              <a:t>Logs must be provided to </a:t>
            </a:r>
            <a:r>
              <a:rPr lang="en-US" sz="2200" dirty="0">
                <a:latin typeface="Arial Narrow" pitchFamily="34" charset="0"/>
              </a:rPr>
              <a:t>indicate the base of the lowermost </a:t>
            </a:r>
            <a:r>
              <a:rPr lang="en-US" sz="2200" dirty="0" smtClean="0">
                <a:latin typeface="Arial Narrow" pitchFamily="34" charset="0"/>
              </a:rPr>
              <a:t>USDW, the </a:t>
            </a:r>
            <a:r>
              <a:rPr lang="en-US" sz="2200" dirty="0">
                <a:latin typeface="Arial Narrow" pitchFamily="34" charset="0"/>
              </a:rPr>
              <a:t>proposed injection zone, and prove cement isolation.</a:t>
            </a:r>
          </a:p>
        </p:txBody>
      </p:sp>
      <p:sp>
        <p:nvSpPr>
          <p:cNvPr id="4" name="Rectangle 3"/>
          <p:cNvSpPr/>
          <p:nvPr/>
        </p:nvSpPr>
        <p:spPr>
          <a:xfrm>
            <a:off x="-2" y="2080242"/>
            <a:ext cx="9144000" cy="1107996"/>
          </a:xfrm>
          <a:prstGeom prst="rect">
            <a:avLst/>
          </a:prstGeom>
        </p:spPr>
        <p:txBody>
          <a:bodyPr wrap="square">
            <a:spAutoFit/>
          </a:bodyPr>
          <a:lstStyle/>
          <a:p>
            <a:pPr algn="just"/>
            <a:r>
              <a:rPr lang="en-US" sz="2200" dirty="0" smtClean="0">
                <a:latin typeface="Arial Narrow" pitchFamily="34" charset="0"/>
              </a:rPr>
              <a:t>The Application must </a:t>
            </a:r>
            <a:r>
              <a:rPr lang="en-US" sz="2200" dirty="0">
                <a:latin typeface="Arial Narrow" pitchFamily="34" charset="0"/>
              </a:rPr>
              <a:t>include electric logs (e-logs), </a:t>
            </a:r>
            <a:r>
              <a:rPr lang="en-US" sz="2200" dirty="0" smtClean="0">
                <a:latin typeface="Arial Narrow" pitchFamily="34" charset="0"/>
              </a:rPr>
              <a:t>preferably with a one </a:t>
            </a:r>
            <a:r>
              <a:rPr lang="en-US" sz="2200" dirty="0">
                <a:latin typeface="Arial Narrow" pitchFamily="34" charset="0"/>
              </a:rPr>
              <a:t>or two inch scale, that </a:t>
            </a:r>
            <a:r>
              <a:rPr lang="en-US" sz="2200" dirty="0" smtClean="0">
                <a:latin typeface="Arial Narrow" pitchFamily="34" charset="0"/>
              </a:rPr>
              <a:t>show </a:t>
            </a:r>
            <a:r>
              <a:rPr lang="en-US" sz="2200" dirty="0">
                <a:latin typeface="Arial Narrow" pitchFamily="34" charset="0"/>
              </a:rPr>
              <a:t>the proposed injection </a:t>
            </a:r>
            <a:r>
              <a:rPr lang="en-US" sz="2200" dirty="0" smtClean="0">
                <a:latin typeface="Arial Narrow" pitchFamily="34" charset="0"/>
              </a:rPr>
              <a:t>zone, the base </a:t>
            </a:r>
            <a:r>
              <a:rPr lang="en-US" sz="2200" dirty="0">
                <a:latin typeface="Arial Narrow" pitchFamily="34" charset="0"/>
              </a:rPr>
              <a:t>of the USDW and, if available, a Cement Bond Log.</a:t>
            </a:r>
          </a:p>
        </p:txBody>
      </p:sp>
      <p:sp>
        <p:nvSpPr>
          <p:cNvPr id="5" name="Rectangle 4"/>
          <p:cNvSpPr/>
          <p:nvPr/>
        </p:nvSpPr>
        <p:spPr>
          <a:xfrm>
            <a:off x="-5" y="3467886"/>
            <a:ext cx="9144000" cy="1107996"/>
          </a:xfrm>
          <a:prstGeom prst="rect">
            <a:avLst/>
          </a:prstGeom>
        </p:spPr>
        <p:txBody>
          <a:bodyPr wrap="square">
            <a:spAutoFit/>
          </a:bodyPr>
          <a:lstStyle/>
          <a:p>
            <a:pPr algn="just"/>
            <a:r>
              <a:rPr lang="en-US" sz="2200" dirty="0">
                <a:latin typeface="Arial Narrow" pitchFamily="34" charset="0"/>
              </a:rPr>
              <a:t>Mark each log with the Serial Number of the well</a:t>
            </a:r>
            <a:r>
              <a:rPr lang="en-US" sz="2200" dirty="0" smtClean="0">
                <a:latin typeface="Arial Narrow" pitchFamily="34" charset="0"/>
              </a:rPr>
              <a:t>, and </a:t>
            </a:r>
            <a:r>
              <a:rPr lang="en-US" sz="2200" dirty="0">
                <a:latin typeface="Arial Narrow" pitchFamily="34" charset="0"/>
              </a:rPr>
              <a:t>ensure that </a:t>
            </a:r>
            <a:r>
              <a:rPr lang="en-US" sz="2200" dirty="0" smtClean="0">
                <a:latin typeface="Arial Narrow" pitchFamily="34" charset="0"/>
              </a:rPr>
              <a:t>it includes the header with scale and that the e-logs include at least 1,000 feet below the bottom of the proposed injection zone or the TD.  (Photocopies </a:t>
            </a:r>
            <a:r>
              <a:rPr lang="en-US" sz="2200" dirty="0">
                <a:latin typeface="Arial Narrow" pitchFamily="34" charset="0"/>
              </a:rPr>
              <a:t>of </a:t>
            </a:r>
            <a:r>
              <a:rPr lang="en-US" sz="2200" dirty="0" smtClean="0">
                <a:latin typeface="Arial Narrow" pitchFamily="34" charset="0"/>
              </a:rPr>
              <a:t>the logs </a:t>
            </a:r>
            <a:r>
              <a:rPr lang="en-US" sz="2200" dirty="0">
                <a:latin typeface="Arial Narrow" pitchFamily="34" charset="0"/>
              </a:rPr>
              <a:t>are acceptable). </a:t>
            </a:r>
          </a:p>
        </p:txBody>
      </p:sp>
      <p:sp>
        <p:nvSpPr>
          <p:cNvPr id="6" name="Rectangle 5"/>
          <p:cNvSpPr/>
          <p:nvPr/>
        </p:nvSpPr>
        <p:spPr>
          <a:xfrm>
            <a:off x="-5" y="4855530"/>
            <a:ext cx="9144001" cy="769441"/>
          </a:xfrm>
          <a:prstGeom prst="rect">
            <a:avLst/>
          </a:prstGeom>
        </p:spPr>
        <p:txBody>
          <a:bodyPr wrap="square">
            <a:spAutoFit/>
          </a:bodyPr>
          <a:lstStyle/>
          <a:p>
            <a:pPr algn="just"/>
            <a:r>
              <a:rPr lang="en-US" sz="2200" dirty="0">
                <a:latin typeface="Arial Narrow" pitchFamily="34" charset="0"/>
              </a:rPr>
              <a:t>An e-log of the well itself, if available, should always be included as part of the Application.</a:t>
            </a:r>
          </a:p>
        </p:txBody>
      </p:sp>
      <p:sp>
        <p:nvSpPr>
          <p:cNvPr id="7" name="Rectangle 6"/>
          <p:cNvSpPr/>
          <p:nvPr/>
        </p:nvSpPr>
        <p:spPr>
          <a:xfrm>
            <a:off x="-7" y="5904619"/>
            <a:ext cx="9144001" cy="430887"/>
          </a:xfrm>
          <a:prstGeom prst="rect">
            <a:avLst/>
          </a:prstGeom>
        </p:spPr>
        <p:txBody>
          <a:bodyPr wrap="square">
            <a:spAutoFit/>
          </a:bodyPr>
          <a:lstStyle/>
          <a:p>
            <a:pPr algn="just"/>
            <a:r>
              <a:rPr lang="en-US" sz="2200" dirty="0" smtClean="0">
                <a:latin typeface="Arial Narrow" pitchFamily="34" charset="0"/>
              </a:rPr>
              <a:t>Below are examples of portions of our marked e-logs.</a:t>
            </a:r>
            <a:endParaRPr lang="en-US" sz="2200" dirty="0">
              <a:latin typeface="Arial Narrow" pitchFamily="34" charset="0"/>
            </a:endParaRPr>
          </a:p>
        </p:txBody>
      </p:sp>
    </p:spTree>
    <p:extLst>
      <p:ext uri="{BB962C8B-B14F-4D97-AF65-F5344CB8AC3E}">
        <p14:creationId xmlns:p14="http://schemas.microsoft.com/office/powerpoint/2010/main" val="20898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679"/>
          <a:stretch/>
        </p:blipFill>
        <p:spPr bwMode="auto">
          <a:xfrm>
            <a:off x="777240" y="0"/>
            <a:ext cx="7589520" cy="405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207419" y="20914"/>
            <a:ext cx="5936581" cy="826879"/>
            <a:chOff x="3207419" y="20914"/>
            <a:chExt cx="5936581" cy="826879"/>
          </a:xfrm>
        </p:grpSpPr>
        <p:sp>
          <p:nvSpPr>
            <p:cNvPr id="6" name="Double Bracket 5"/>
            <p:cNvSpPr/>
            <p:nvPr/>
          </p:nvSpPr>
          <p:spPr>
            <a:xfrm>
              <a:off x="3207419" y="20914"/>
              <a:ext cx="2727551"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ine Callout 1 (Accent Bar) 6"/>
            <p:cNvSpPr/>
            <p:nvPr/>
          </p:nvSpPr>
          <p:spPr>
            <a:xfrm>
              <a:off x="6461982" y="204227"/>
              <a:ext cx="2682018" cy="643566"/>
            </a:xfrm>
            <a:prstGeom prst="accentCallout1">
              <a:avLst>
                <a:gd name="adj1" fmla="val 45448"/>
                <a:gd name="adj2" fmla="val -3491"/>
                <a:gd name="adj3" fmla="val -15980"/>
                <a:gd name="adj4" fmla="val -19161"/>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PROPOSED WELL CONSTRUCTION INFORMATION</a:t>
              </a:r>
              <a:endParaRPr lang="en-US" sz="1600" b="1" dirty="0">
                <a:solidFill>
                  <a:schemeClr val="tx1"/>
                </a:solidFill>
                <a:latin typeface="+mj-lt"/>
              </a:endParaRPr>
            </a:p>
          </p:txBody>
        </p:sp>
      </p:grpSp>
      <p:grpSp>
        <p:nvGrpSpPr>
          <p:cNvPr id="3" name="Group 2"/>
          <p:cNvGrpSpPr/>
          <p:nvPr/>
        </p:nvGrpSpPr>
        <p:grpSpPr>
          <a:xfrm>
            <a:off x="3207420" y="2848285"/>
            <a:ext cx="5936580" cy="663226"/>
            <a:chOff x="3207420" y="2848285"/>
            <a:chExt cx="5936580" cy="663226"/>
          </a:xfrm>
        </p:grpSpPr>
        <p:sp>
          <p:nvSpPr>
            <p:cNvPr id="5" name="Double Bracket 4"/>
            <p:cNvSpPr/>
            <p:nvPr/>
          </p:nvSpPr>
          <p:spPr>
            <a:xfrm>
              <a:off x="3207420" y="2848285"/>
              <a:ext cx="2727551"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ine Callout 1 (Accent Bar) 7"/>
            <p:cNvSpPr/>
            <p:nvPr/>
          </p:nvSpPr>
          <p:spPr>
            <a:xfrm>
              <a:off x="6464808" y="2871431"/>
              <a:ext cx="2679192" cy="640080"/>
            </a:xfrm>
            <a:prstGeom prst="accentCallout1">
              <a:avLst>
                <a:gd name="adj1" fmla="val 45448"/>
                <a:gd name="adj2" fmla="val -3491"/>
                <a:gd name="adj3" fmla="val 11013"/>
                <a:gd name="adj4" fmla="val -19109"/>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PROPOSED INJECTION INTERVAL INFORMATION</a:t>
              </a:r>
              <a:endParaRPr lang="en-US" sz="1600" b="1" dirty="0">
                <a:solidFill>
                  <a:schemeClr val="tx1"/>
                </a:solidFill>
                <a:latin typeface="+mj-lt"/>
              </a:endParaRPr>
            </a:p>
          </p:txBody>
        </p:sp>
      </p:grpSp>
    </p:spTree>
    <p:extLst>
      <p:ext uri="{BB962C8B-B14F-4D97-AF65-F5344CB8AC3E}">
        <p14:creationId xmlns:p14="http://schemas.microsoft.com/office/powerpoint/2010/main" val="2546240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64" b="56142"/>
          <a:stretch/>
        </p:blipFill>
        <p:spPr bwMode="auto">
          <a:xfrm>
            <a:off x="1371600" y="708860"/>
            <a:ext cx="6400800" cy="61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0"/>
            <a:ext cx="9144000" cy="830997"/>
          </a:xfrm>
          <a:prstGeom prst="rect">
            <a:avLst/>
          </a:prstGeom>
        </p:spPr>
        <p:txBody>
          <a:bodyPr wrap="square">
            <a:spAutoFit/>
          </a:bodyPr>
          <a:lstStyle/>
          <a:p>
            <a:pPr marL="0" indent="0" algn="ctr">
              <a:buNone/>
            </a:pPr>
            <a:r>
              <a:rPr lang="en-US" sz="2400" dirty="0" smtClean="0">
                <a:latin typeface="Arial Narrow" pitchFamily="34" charset="0"/>
              </a:rPr>
              <a:t>So just to review, here’s our marked example USDW Log, </a:t>
            </a:r>
          </a:p>
          <a:p>
            <a:pPr marL="0" indent="0" algn="ctr">
              <a:buNone/>
            </a:pPr>
            <a:r>
              <a:rPr lang="en-US" sz="2400" dirty="0" smtClean="0">
                <a:latin typeface="Arial Narrow" pitchFamily="34" charset="0"/>
              </a:rPr>
              <a:t>Labeled Attachment 5A</a:t>
            </a:r>
            <a:endParaRPr lang="en-US" sz="2400" dirty="0">
              <a:latin typeface="Arial Narrow" pitchFamily="34" charset="0"/>
            </a:endParaRPr>
          </a:p>
        </p:txBody>
      </p:sp>
    </p:spTree>
    <p:extLst>
      <p:ext uri="{BB962C8B-B14F-4D97-AF65-F5344CB8AC3E}">
        <p14:creationId xmlns:p14="http://schemas.microsoft.com/office/powerpoint/2010/main" val="98527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 t="43688" b="31142"/>
          <a:stretch/>
        </p:blipFill>
        <p:spPr bwMode="auto">
          <a:xfrm>
            <a:off x="1371600" y="2"/>
            <a:ext cx="640080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685339"/>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811" b="5991"/>
          <a:stretch/>
        </p:blipFill>
        <p:spPr bwMode="auto">
          <a:xfrm>
            <a:off x="1371600" y="1"/>
            <a:ext cx="6400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724617" y="6664362"/>
            <a:ext cx="1047783" cy="246221"/>
          </a:xfrm>
          <a:prstGeom prst="rect">
            <a:avLst/>
          </a:prstGeom>
          <a:solidFill>
            <a:srgbClr val="00FF00"/>
          </a:solidFill>
        </p:spPr>
        <p:txBody>
          <a:bodyPr wrap="square" rtlCol="0">
            <a:spAutoFit/>
          </a:bodyPr>
          <a:lstStyle/>
          <a:p>
            <a:r>
              <a:rPr lang="en-US" sz="1000" dirty="0" smtClean="0"/>
              <a:t>Attachment 5A</a:t>
            </a:r>
            <a:endParaRPr lang="en-US" sz="1000" dirty="0"/>
          </a:p>
        </p:txBody>
      </p:sp>
      <p:cxnSp>
        <p:nvCxnSpPr>
          <p:cNvPr id="4" name="Straight Connector 3"/>
          <p:cNvCxnSpPr/>
          <p:nvPr/>
        </p:nvCxnSpPr>
        <p:spPr>
          <a:xfrm>
            <a:off x="1371600" y="2798452"/>
            <a:ext cx="6400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71599" y="2184484"/>
            <a:ext cx="1297173"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USDW at</a:t>
            </a:r>
          </a:p>
          <a:p>
            <a:r>
              <a:rPr lang="en-US" sz="1600" dirty="0" smtClean="0">
                <a:solidFill>
                  <a:srgbClr val="FF0000"/>
                </a:solidFill>
              </a:rPr>
              <a:t>1,435 FEET</a:t>
            </a:r>
            <a:endParaRPr lang="en-US" sz="1600" dirty="0">
              <a:solidFill>
                <a:srgbClr val="FF0000"/>
              </a:solidFill>
            </a:endParaRPr>
          </a:p>
        </p:txBody>
      </p:sp>
    </p:spTree>
    <p:extLst>
      <p:ext uri="{BB962C8B-B14F-4D97-AF65-F5344CB8AC3E}">
        <p14:creationId xmlns:p14="http://schemas.microsoft.com/office/powerpoint/2010/main" val="2644633497"/>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3352" y="0"/>
            <a:ext cx="5797296" cy="6858000"/>
            <a:chOff x="1673352" y="0"/>
            <a:chExt cx="5797296" cy="7655274"/>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352" y="0"/>
              <a:ext cx="5797296" cy="765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5400000">
              <a:off x="5119147" y="1653327"/>
              <a:ext cx="780850" cy="246221"/>
            </a:xfrm>
            <a:prstGeom prst="rect">
              <a:avLst/>
            </a:prstGeom>
            <a:noFill/>
          </p:spPr>
          <p:txBody>
            <a:bodyPr wrap="square" rtlCol="0">
              <a:spAutoFit/>
            </a:bodyPr>
            <a:lstStyle/>
            <a:p>
              <a:r>
                <a:rPr lang="en-US" sz="1000" dirty="0" smtClean="0">
                  <a:latin typeface="Arial Narrow" pitchFamily="34" charset="0"/>
                </a:rPr>
                <a:t>WINN</a:t>
              </a:r>
              <a:endParaRPr lang="en-US" sz="1000" dirty="0">
                <a:latin typeface="Arial Narrow" pitchFamily="34" charset="0"/>
              </a:endParaRPr>
            </a:p>
          </p:txBody>
        </p:sp>
        <p:sp>
          <p:nvSpPr>
            <p:cNvPr id="5" name="TextBox 4"/>
            <p:cNvSpPr txBox="1"/>
            <p:nvPr/>
          </p:nvSpPr>
          <p:spPr>
            <a:xfrm rot="5400000">
              <a:off x="4745683" y="2918367"/>
              <a:ext cx="780850" cy="246221"/>
            </a:xfrm>
            <a:prstGeom prst="rect">
              <a:avLst/>
            </a:prstGeom>
            <a:noFill/>
          </p:spPr>
          <p:txBody>
            <a:bodyPr wrap="square" rtlCol="0">
              <a:spAutoFit/>
            </a:bodyPr>
            <a:lstStyle/>
            <a:p>
              <a:r>
                <a:rPr lang="en-US" sz="1000" dirty="0" smtClean="0">
                  <a:latin typeface="Arial Narrow" pitchFamily="34" charset="0"/>
                </a:rPr>
                <a:t>123456</a:t>
              </a:r>
              <a:endParaRPr lang="en-US" sz="1000" dirty="0">
                <a:latin typeface="Arial Narrow" pitchFamily="34" charset="0"/>
              </a:endParaRPr>
            </a:p>
          </p:txBody>
        </p:sp>
        <p:sp>
          <p:nvSpPr>
            <p:cNvPr id="6" name="TextBox 5"/>
            <p:cNvSpPr txBox="1"/>
            <p:nvPr/>
          </p:nvSpPr>
          <p:spPr>
            <a:xfrm rot="5400000">
              <a:off x="4258315" y="1636365"/>
              <a:ext cx="2001805" cy="400110"/>
            </a:xfrm>
            <a:prstGeom prst="rect">
              <a:avLst/>
            </a:prstGeom>
            <a:noFill/>
          </p:spPr>
          <p:txBody>
            <a:bodyPr wrap="square" rtlCol="0">
              <a:spAutoFit/>
            </a:bodyPr>
            <a:lstStyle/>
            <a:p>
              <a:r>
                <a:rPr lang="en-US" sz="1000" dirty="0" smtClean="0">
                  <a:latin typeface="Arial Narrow" pitchFamily="34" charset="0"/>
                </a:rPr>
                <a:t>2238’ FNL and 172’ FWL OF SEC 26, TWN 11 N, RGE 1 WEST</a:t>
              </a:r>
              <a:endParaRPr lang="en-US" sz="1000" dirty="0">
                <a:latin typeface="Arial Narrow" pitchFamily="34" charset="0"/>
              </a:endParaRPr>
            </a:p>
          </p:txBody>
        </p:sp>
        <p:sp>
          <p:nvSpPr>
            <p:cNvPr id="7" name="TextBox 6"/>
            <p:cNvSpPr txBox="1"/>
            <p:nvPr/>
          </p:nvSpPr>
          <p:spPr>
            <a:xfrm rot="5400000">
              <a:off x="4291154" y="1239449"/>
              <a:ext cx="1198601" cy="246221"/>
            </a:xfrm>
            <a:prstGeom prst="rect">
              <a:avLst/>
            </a:prstGeom>
            <a:noFill/>
          </p:spPr>
          <p:txBody>
            <a:bodyPr wrap="square" rtlCol="0">
              <a:spAutoFit/>
            </a:bodyPr>
            <a:lstStyle/>
            <a:p>
              <a:r>
                <a:rPr lang="en-US" sz="1000" dirty="0" smtClean="0">
                  <a:latin typeface="Arial Narrow" pitchFamily="34" charset="0"/>
                </a:rPr>
                <a:t>17059220000000</a:t>
              </a:r>
              <a:endParaRPr lang="en-US" sz="1000" dirty="0">
                <a:latin typeface="Arial Narrow" pitchFamily="34" charset="0"/>
              </a:endParaRPr>
            </a:p>
          </p:txBody>
        </p:sp>
        <p:sp>
          <p:nvSpPr>
            <p:cNvPr id="8" name="TextBox 7"/>
            <p:cNvSpPr txBox="1"/>
            <p:nvPr/>
          </p:nvSpPr>
          <p:spPr>
            <a:xfrm rot="5400000">
              <a:off x="4660962" y="1952770"/>
              <a:ext cx="478920" cy="246221"/>
            </a:xfrm>
            <a:prstGeom prst="rect">
              <a:avLst/>
            </a:prstGeom>
            <a:noFill/>
          </p:spPr>
          <p:txBody>
            <a:bodyPr wrap="square" rtlCol="0">
              <a:spAutoFit/>
            </a:bodyPr>
            <a:lstStyle/>
            <a:p>
              <a:r>
                <a:rPr lang="en-US" sz="1000" dirty="0" smtClean="0">
                  <a:latin typeface="Arial Narrow" pitchFamily="34" charset="0"/>
                </a:rPr>
                <a:t>26</a:t>
              </a:r>
              <a:endParaRPr lang="en-US" sz="1000" dirty="0">
                <a:latin typeface="Arial Narrow" pitchFamily="34" charset="0"/>
              </a:endParaRPr>
            </a:p>
          </p:txBody>
        </p:sp>
        <p:sp>
          <p:nvSpPr>
            <p:cNvPr id="9" name="TextBox 8"/>
            <p:cNvSpPr txBox="1"/>
            <p:nvPr/>
          </p:nvSpPr>
          <p:spPr>
            <a:xfrm rot="5400000">
              <a:off x="4605651" y="2426266"/>
              <a:ext cx="589543" cy="246221"/>
            </a:xfrm>
            <a:prstGeom prst="rect">
              <a:avLst/>
            </a:prstGeom>
            <a:noFill/>
          </p:spPr>
          <p:txBody>
            <a:bodyPr wrap="square" rtlCol="0">
              <a:spAutoFit/>
            </a:bodyPr>
            <a:lstStyle/>
            <a:p>
              <a:r>
                <a:rPr lang="en-US" sz="1000" dirty="0" smtClean="0">
                  <a:latin typeface="Arial Narrow" pitchFamily="34" charset="0"/>
                </a:rPr>
                <a:t>11N</a:t>
              </a:r>
              <a:endParaRPr lang="en-US" sz="1000" dirty="0">
                <a:latin typeface="Arial Narrow" pitchFamily="34" charset="0"/>
              </a:endParaRPr>
            </a:p>
          </p:txBody>
        </p:sp>
        <p:sp>
          <p:nvSpPr>
            <p:cNvPr id="10" name="TextBox 9"/>
            <p:cNvSpPr txBox="1"/>
            <p:nvPr/>
          </p:nvSpPr>
          <p:spPr>
            <a:xfrm rot="5400000">
              <a:off x="4565308" y="2962834"/>
              <a:ext cx="670229" cy="246221"/>
            </a:xfrm>
            <a:prstGeom prst="rect">
              <a:avLst/>
            </a:prstGeom>
            <a:noFill/>
          </p:spPr>
          <p:txBody>
            <a:bodyPr wrap="square" rtlCol="0">
              <a:spAutoFit/>
            </a:bodyPr>
            <a:lstStyle/>
            <a:p>
              <a:r>
                <a:rPr lang="en-US" sz="1000" dirty="0" smtClean="0">
                  <a:latin typeface="Arial Narrow" pitchFamily="34" charset="0"/>
                </a:rPr>
                <a:t>01W</a:t>
              </a:r>
              <a:endParaRPr lang="en-US" sz="1000" dirty="0">
                <a:latin typeface="Arial Narrow" pitchFamily="34" charset="0"/>
              </a:endParaRPr>
            </a:p>
          </p:txBody>
        </p:sp>
        <p:sp>
          <p:nvSpPr>
            <p:cNvPr id="11" name="TextBox 10"/>
            <p:cNvSpPr txBox="1"/>
            <p:nvPr/>
          </p:nvSpPr>
          <p:spPr>
            <a:xfrm>
              <a:off x="5082584" y="0"/>
              <a:ext cx="978742" cy="246221"/>
            </a:xfrm>
            <a:prstGeom prst="rect">
              <a:avLst/>
            </a:prstGeom>
            <a:noFill/>
          </p:spPr>
          <p:txBody>
            <a:bodyPr wrap="square" rtlCol="0">
              <a:spAutoFit/>
            </a:bodyPr>
            <a:lstStyle/>
            <a:p>
              <a:r>
                <a:rPr lang="en-US" sz="1000" dirty="0" smtClean="0">
                  <a:latin typeface="Arial Narrow" pitchFamily="34" charset="0"/>
                </a:rPr>
                <a:t>WINN</a:t>
              </a:r>
              <a:endParaRPr lang="en-US" sz="1000" dirty="0">
                <a:latin typeface="Arial Narrow" pitchFamily="34" charset="0"/>
              </a:endParaRPr>
            </a:p>
          </p:txBody>
        </p:sp>
        <p:sp>
          <p:nvSpPr>
            <p:cNvPr id="12" name="TextBox 11"/>
            <p:cNvSpPr txBox="1"/>
            <p:nvPr/>
          </p:nvSpPr>
          <p:spPr>
            <a:xfrm rot="5400000">
              <a:off x="5104057" y="1838749"/>
              <a:ext cx="1262579" cy="246221"/>
            </a:xfrm>
            <a:prstGeom prst="rect">
              <a:avLst/>
            </a:prstGeom>
            <a:noFill/>
          </p:spPr>
          <p:txBody>
            <a:bodyPr wrap="square" rtlCol="0">
              <a:spAutoFit/>
            </a:bodyPr>
            <a:lstStyle/>
            <a:p>
              <a:r>
                <a:rPr lang="en-US" sz="1000" dirty="0" smtClean="0">
                  <a:latin typeface="Arial Narrow" pitchFamily="34" charset="0"/>
                </a:rPr>
                <a:t>COLGRADE</a:t>
              </a:r>
              <a:endParaRPr lang="en-US" sz="1000" dirty="0">
                <a:latin typeface="Arial Narrow" pitchFamily="34" charset="0"/>
              </a:endParaRPr>
            </a:p>
          </p:txBody>
        </p:sp>
        <p:sp>
          <p:nvSpPr>
            <p:cNvPr id="13" name="TextBox 12"/>
            <p:cNvSpPr txBox="1"/>
            <p:nvPr/>
          </p:nvSpPr>
          <p:spPr>
            <a:xfrm>
              <a:off x="5059164" y="246220"/>
              <a:ext cx="1267261" cy="461665"/>
            </a:xfrm>
            <a:prstGeom prst="rect">
              <a:avLst/>
            </a:prstGeom>
            <a:noFill/>
          </p:spPr>
          <p:txBody>
            <a:bodyPr wrap="square" rtlCol="0">
              <a:spAutoFit/>
            </a:bodyPr>
            <a:lstStyle/>
            <a:p>
              <a:r>
                <a:rPr lang="en-US" sz="800" dirty="0" smtClean="0">
                  <a:latin typeface="Arial Narrow" pitchFamily="34" charset="0"/>
                </a:rPr>
                <a:t>2238’ FNL and 172’ FWL OF SEC 26, TWN 11 N, RGE 1 WEST</a:t>
              </a:r>
              <a:endParaRPr lang="en-US" sz="800" dirty="0">
                <a:latin typeface="Arial Narrow" pitchFamily="34" charset="0"/>
              </a:endParaRPr>
            </a:p>
          </p:txBody>
        </p:sp>
        <p:sp>
          <p:nvSpPr>
            <p:cNvPr id="3" name="TextBox 2"/>
            <p:cNvSpPr txBox="1"/>
            <p:nvPr/>
          </p:nvSpPr>
          <p:spPr>
            <a:xfrm rot="5400000">
              <a:off x="5682837" y="1773381"/>
              <a:ext cx="1103658" cy="246221"/>
            </a:xfrm>
            <a:prstGeom prst="rect">
              <a:avLst/>
            </a:prstGeom>
            <a:noFill/>
          </p:spPr>
          <p:txBody>
            <a:bodyPr wrap="square" rtlCol="0">
              <a:spAutoFit/>
            </a:bodyPr>
            <a:lstStyle/>
            <a:p>
              <a:r>
                <a:rPr lang="en-US" sz="1000" dirty="0" smtClean="0">
                  <a:latin typeface="Arial Narrow" pitchFamily="34" charset="0"/>
                </a:rPr>
                <a:t>JOE BALL, LLC</a:t>
              </a:r>
              <a:endParaRPr lang="en-US" sz="1000" dirty="0">
                <a:latin typeface="Arial Narrow" pitchFamily="34" charset="0"/>
              </a:endParaRPr>
            </a:p>
          </p:txBody>
        </p:sp>
        <p:sp>
          <p:nvSpPr>
            <p:cNvPr id="17" name="TextBox 16"/>
            <p:cNvSpPr txBox="1"/>
            <p:nvPr/>
          </p:nvSpPr>
          <p:spPr>
            <a:xfrm rot="5400000">
              <a:off x="5041657" y="2161464"/>
              <a:ext cx="1879821" cy="246221"/>
            </a:xfrm>
            <a:prstGeom prst="rect">
              <a:avLst/>
            </a:prstGeom>
            <a:noFill/>
          </p:spPr>
          <p:txBody>
            <a:bodyPr wrap="square" rtlCol="0">
              <a:spAutoFit/>
            </a:bodyPr>
            <a:lstStyle/>
            <a:p>
              <a:r>
                <a:rPr lang="en-US" sz="1000" dirty="0" smtClean="0">
                  <a:latin typeface="Arial Narrow" pitchFamily="34" charset="0"/>
                </a:rPr>
                <a:t>OIL AND GAS WELL NO. 001</a:t>
              </a:r>
              <a:endParaRPr lang="en-US" sz="1000" dirty="0">
                <a:latin typeface="Arial Narrow" pitchFamily="34" charset="0"/>
              </a:endParaRPr>
            </a:p>
          </p:txBody>
        </p:sp>
      </p:grpSp>
      <p:sp>
        <p:nvSpPr>
          <p:cNvPr id="19" name="Rectangle 18"/>
          <p:cNvSpPr/>
          <p:nvPr/>
        </p:nvSpPr>
        <p:spPr>
          <a:xfrm>
            <a:off x="-23449" y="12868"/>
            <a:ext cx="1696801" cy="3046988"/>
          </a:xfrm>
          <a:prstGeom prst="rect">
            <a:avLst/>
          </a:prstGeom>
        </p:spPr>
        <p:txBody>
          <a:bodyPr wrap="square">
            <a:spAutoFit/>
          </a:bodyPr>
          <a:lstStyle/>
          <a:p>
            <a:pPr marL="0" indent="0" algn="ctr">
              <a:buNone/>
            </a:pPr>
            <a:r>
              <a:rPr lang="en-US" sz="2400" dirty="0" smtClean="0">
                <a:latin typeface="Arial Narrow" pitchFamily="34" charset="0"/>
              </a:rPr>
              <a:t>And our marked example log</a:t>
            </a:r>
          </a:p>
          <a:p>
            <a:pPr marL="0" indent="0" algn="ctr">
              <a:buNone/>
            </a:pPr>
            <a:r>
              <a:rPr lang="en-US" sz="2400" dirty="0" smtClean="0">
                <a:latin typeface="Arial Narrow" pitchFamily="34" charset="0"/>
              </a:rPr>
              <a:t>Indicating the proposed zone, labeled </a:t>
            </a:r>
            <a:r>
              <a:rPr lang="en-US" sz="2400" b="1" dirty="0" smtClean="0">
                <a:latin typeface="Arial Narrow" pitchFamily="34" charset="0"/>
              </a:rPr>
              <a:t>Attachment 5B</a:t>
            </a:r>
            <a:r>
              <a:rPr lang="en-US" sz="2400" dirty="0" smtClean="0">
                <a:latin typeface="Arial Narrow" pitchFamily="34" charset="0"/>
              </a:rPr>
              <a:t>.</a:t>
            </a:r>
          </a:p>
        </p:txBody>
      </p:sp>
    </p:spTree>
    <p:extLst>
      <p:ext uri="{BB962C8B-B14F-4D97-AF65-F5344CB8AC3E}">
        <p14:creationId xmlns:p14="http://schemas.microsoft.com/office/powerpoint/2010/main" val="3232690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851" y="0"/>
            <a:ext cx="5800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50419"/>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379" y="-47624"/>
            <a:ext cx="5833872" cy="69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1651379" y="1427694"/>
            <a:ext cx="5833872" cy="113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76789" y="1460818"/>
            <a:ext cx="1314828"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Top of Zone at 4,120 feet</a:t>
            </a:r>
            <a:endParaRPr lang="en-US" sz="1600" dirty="0">
              <a:solidFill>
                <a:srgbClr val="FF0000"/>
              </a:solidFill>
            </a:endParaRPr>
          </a:p>
        </p:txBody>
      </p:sp>
      <p:sp>
        <p:nvSpPr>
          <p:cNvPr id="2" name="Rectangle 1"/>
          <p:cNvSpPr/>
          <p:nvPr/>
        </p:nvSpPr>
        <p:spPr>
          <a:xfrm>
            <a:off x="3443844" y="1294410"/>
            <a:ext cx="106878" cy="472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5938" y="1294410"/>
            <a:ext cx="106878" cy="472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443844" y="1294410"/>
            <a:ext cx="106878" cy="47279"/>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443844" y="1294410"/>
            <a:ext cx="106878" cy="48198"/>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5938" y="1297090"/>
            <a:ext cx="106878" cy="47279"/>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815938" y="1297090"/>
            <a:ext cx="106878" cy="48198"/>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73460" y="862734"/>
            <a:ext cx="1121486" cy="584775"/>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Packer at 4,100 feet </a:t>
            </a:r>
            <a:endParaRPr lang="en-US" sz="1600" dirty="0">
              <a:solidFill>
                <a:srgbClr val="FF0000"/>
              </a:solidFill>
            </a:endParaRPr>
          </a:p>
        </p:txBody>
      </p:sp>
    </p:spTree>
    <p:extLst>
      <p:ext uri="{BB962C8B-B14F-4D97-AF65-F5344CB8AC3E}">
        <p14:creationId xmlns:p14="http://schemas.microsoft.com/office/powerpoint/2010/main" val="2510439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0492" y="0"/>
            <a:ext cx="5843016" cy="614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5725" y="5876522"/>
            <a:ext cx="1047783" cy="246221"/>
          </a:xfrm>
          <a:prstGeom prst="rect">
            <a:avLst/>
          </a:prstGeom>
          <a:solidFill>
            <a:srgbClr val="00FF00"/>
          </a:solidFill>
        </p:spPr>
        <p:txBody>
          <a:bodyPr wrap="square" rtlCol="0">
            <a:spAutoFit/>
          </a:bodyPr>
          <a:lstStyle/>
          <a:p>
            <a:r>
              <a:rPr lang="en-US" sz="1000" dirty="0" smtClean="0"/>
              <a:t>Attachment 5B</a:t>
            </a:r>
            <a:endParaRPr lang="en-US" sz="1000" dirty="0"/>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385" y="782066"/>
            <a:ext cx="166184" cy="63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4235" y="819425"/>
            <a:ext cx="1309075" cy="600164"/>
          </a:xfrm>
          <a:prstGeom prst="rect">
            <a:avLst/>
          </a:prstGeom>
          <a:solidFill>
            <a:schemeClr val="bg1"/>
          </a:solidFill>
          <a:ln>
            <a:solidFill>
              <a:srgbClr val="FF0000"/>
            </a:solidFill>
          </a:ln>
        </p:spPr>
        <p:txBody>
          <a:bodyPr wrap="square" rtlCol="0">
            <a:spAutoFit/>
          </a:bodyPr>
          <a:lstStyle/>
          <a:p>
            <a:r>
              <a:rPr lang="en-US" sz="1100" dirty="0" smtClean="0">
                <a:solidFill>
                  <a:srgbClr val="FF0000"/>
                </a:solidFill>
              </a:rPr>
              <a:t>Perforations from </a:t>
            </a:r>
          </a:p>
          <a:p>
            <a:r>
              <a:rPr lang="en-US" sz="1100" dirty="0" smtClean="0">
                <a:solidFill>
                  <a:srgbClr val="FF0000"/>
                </a:solidFill>
              </a:rPr>
              <a:t>5,080 – 5,130 &amp; </a:t>
            </a:r>
          </a:p>
          <a:p>
            <a:r>
              <a:rPr lang="en-US" sz="1100" dirty="0" smtClean="0">
                <a:solidFill>
                  <a:srgbClr val="FF0000"/>
                </a:solidFill>
              </a:rPr>
              <a:t>5,150 - 5,170 feet</a:t>
            </a:r>
            <a:endParaRPr lang="en-US" sz="1100" dirty="0">
              <a:solidFill>
                <a:srgbClr val="FF0000"/>
              </a:solidFill>
            </a:endParaRPr>
          </a:p>
        </p:txBody>
      </p:sp>
      <p:cxnSp>
        <p:nvCxnSpPr>
          <p:cNvPr id="6" name="Straight Connector 5"/>
          <p:cNvCxnSpPr/>
          <p:nvPr/>
        </p:nvCxnSpPr>
        <p:spPr>
          <a:xfrm flipV="1">
            <a:off x="1650492" y="2105464"/>
            <a:ext cx="5843016" cy="1648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04235" y="2139301"/>
            <a:ext cx="1116419" cy="830997"/>
          </a:xfrm>
          <a:prstGeom prst="rect">
            <a:avLst/>
          </a:prstGeom>
          <a:solidFill>
            <a:schemeClr val="bg1"/>
          </a:solidFill>
          <a:ln>
            <a:solidFill>
              <a:srgbClr val="FF0000"/>
            </a:solidFill>
          </a:ln>
        </p:spPr>
        <p:txBody>
          <a:bodyPr wrap="square" rtlCol="0">
            <a:spAutoFit/>
          </a:bodyPr>
          <a:lstStyle/>
          <a:p>
            <a:r>
              <a:rPr lang="en-US" sz="1600" dirty="0" smtClean="0">
                <a:solidFill>
                  <a:srgbClr val="FF0000"/>
                </a:solidFill>
              </a:rPr>
              <a:t>Bottom of Zone at 5,270 feet</a:t>
            </a:r>
            <a:endParaRPr lang="en-US" sz="1600" dirty="0">
              <a:solidFill>
                <a:srgbClr val="FF0000"/>
              </a:solidFill>
            </a:endParaRPr>
          </a:p>
        </p:txBody>
      </p:sp>
      <p:sp>
        <p:nvSpPr>
          <p:cNvPr id="8" name="Rectangle 7"/>
          <p:cNvSpPr/>
          <p:nvPr/>
        </p:nvSpPr>
        <p:spPr>
          <a:xfrm>
            <a:off x="-68016" y="6027003"/>
            <a:ext cx="9190309" cy="830997"/>
          </a:xfrm>
          <a:prstGeom prst="rect">
            <a:avLst/>
          </a:prstGeom>
        </p:spPr>
        <p:txBody>
          <a:bodyPr wrap="square">
            <a:spAutoFit/>
          </a:bodyPr>
          <a:lstStyle/>
          <a:p>
            <a:pPr marL="0" indent="0" algn="ctr">
              <a:buNone/>
            </a:pPr>
            <a:r>
              <a:rPr lang="en-US" sz="2400" dirty="0" smtClean="0">
                <a:latin typeface="Arial Narrow" pitchFamily="34" charset="0"/>
              </a:rPr>
              <a:t>A CBL is not included.  Item 6 on the Work Prognosis indicates that a CBL will be run during the conversion procedure.</a:t>
            </a:r>
          </a:p>
        </p:txBody>
      </p:sp>
    </p:spTree>
    <p:extLst>
      <p:ext uri="{BB962C8B-B14F-4D97-AF65-F5344CB8AC3E}">
        <p14:creationId xmlns:p14="http://schemas.microsoft.com/office/powerpoint/2010/main" val="1682908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9144000" cy="827768"/>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sz="2400" dirty="0" smtClean="0">
                <a:latin typeface="Arial Narrow" pitchFamily="34" charset="0"/>
              </a:rPr>
              <a:t>Here is our completed Proposed Injection Interval Information from the Example logs</a:t>
            </a:r>
          </a:p>
          <a:p>
            <a:pPr marL="0" indent="0" algn="ctr">
              <a:buNone/>
            </a:pPr>
            <a:r>
              <a:rPr lang="en-US" sz="2400" b="1" dirty="0" smtClean="0">
                <a:latin typeface="Arial Narrow" pitchFamily="34" charset="0"/>
              </a:rPr>
              <a:t>Items 39 – 42 </a:t>
            </a:r>
          </a:p>
        </p:txBody>
      </p:sp>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2899"/>
            <a:ext cx="9144000" cy="1390722"/>
          </a:xfrm>
          <a:prstGeom prst="rect">
            <a:avLst/>
          </a:prstGeom>
        </p:spPr>
      </p:pic>
      <p:sp>
        <p:nvSpPr>
          <p:cNvPr id="5" name="Rectangle 4"/>
          <p:cNvSpPr/>
          <p:nvPr/>
        </p:nvSpPr>
        <p:spPr>
          <a:xfrm>
            <a:off x="2289305" y="3037078"/>
            <a:ext cx="3305176" cy="400110"/>
          </a:xfrm>
          <a:prstGeom prst="rect">
            <a:avLst/>
          </a:prstGeom>
        </p:spPr>
        <p:txBody>
          <a:bodyPr wrap="square">
            <a:spAutoFit/>
          </a:bodyPr>
          <a:lstStyle/>
          <a:p>
            <a:pPr marL="283464" lvl="1" indent="0" algn="ctr">
              <a:buNone/>
            </a:pPr>
            <a:r>
              <a:rPr lang="en-US" sz="2000" dirty="0">
                <a:latin typeface="Arial Narrow" pitchFamily="34" charset="0"/>
              </a:rPr>
              <a:t>This information consists </a:t>
            </a:r>
            <a:r>
              <a:rPr lang="en-US" sz="2000" dirty="0" smtClean="0">
                <a:latin typeface="Arial Narrow" pitchFamily="34" charset="0"/>
              </a:rPr>
              <a:t>of:</a:t>
            </a:r>
            <a:endParaRPr lang="en-US" sz="2000" dirty="0">
              <a:latin typeface="Arial Narrow" pitchFamily="34" charset="0"/>
            </a:endParaRPr>
          </a:p>
        </p:txBody>
      </p:sp>
      <p:sp>
        <p:nvSpPr>
          <p:cNvPr id="6" name="Rectangle 5"/>
          <p:cNvSpPr/>
          <p:nvPr/>
        </p:nvSpPr>
        <p:spPr>
          <a:xfrm>
            <a:off x="2413130" y="3582443"/>
            <a:ext cx="4962525" cy="400110"/>
          </a:xfrm>
          <a:prstGeom prst="rect">
            <a:avLst/>
          </a:prstGeom>
        </p:spPr>
        <p:txBody>
          <a:bodyPr wrap="square">
            <a:spAutoFit/>
          </a:bodyPr>
          <a:lstStyle/>
          <a:p>
            <a:pPr marL="112014" indent="-285750">
              <a:buFont typeface="Arial" pitchFamily="34" charset="0"/>
              <a:buChar char="•"/>
            </a:pPr>
            <a:r>
              <a:rPr lang="en-US" sz="2000" dirty="0" smtClean="0">
                <a:latin typeface="Arial Narrow" pitchFamily="34" charset="0"/>
              </a:rPr>
              <a:t>Top </a:t>
            </a:r>
            <a:r>
              <a:rPr lang="en-US" sz="2000" dirty="0">
                <a:latin typeface="Arial Narrow" pitchFamily="34" charset="0"/>
              </a:rPr>
              <a:t>and bottom of the proposed injection </a:t>
            </a:r>
            <a:r>
              <a:rPr lang="en-US" sz="2000" dirty="0" smtClean="0">
                <a:latin typeface="Arial Narrow" pitchFamily="34" charset="0"/>
              </a:rPr>
              <a:t>zone</a:t>
            </a:r>
            <a:endParaRPr lang="en-US" sz="2000" dirty="0">
              <a:latin typeface="Arial Narrow" pitchFamily="34" charset="0"/>
            </a:endParaRPr>
          </a:p>
        </p:txBody>
      </p:sp>
      <p:sp>
        <p:nvSpPr>
          <p:cNvPr id="8" name="Rectangle 7"/>
          <p:cNvSpPr/>
          <p:nvPr/>
        </p:nvSpPr>
        <p:spPr>
          <a:xfrm>
            <a:off x="2413130" y="4673173"/>
            <a:ext cx="2828925" cy="400110"/>
          </a:xfrm>
          <a:prstGeom prst="rect">
            <a:avLst/>
          </a:prstGeom>
        </p:spPr>
        <p:txBody>
          <a:bodyPr wrap="square">
            <a:spAutoFit/>
          </a:bodyPr>
          <a:lstStyle/>
          <a:p>
            <a:pPr marL="112014" indent="-285750">
              <a:buFont typeface="Arial" pitchFamily="34" charset="0"/>
              <a:buChar char="•"/>
            </a:pPr>
            <a:r>
              <a:rPr lang="en-US" sz="2000" dirty="0" smtClean="0">
                <a:latin typeface="Arial Narrow" pitchFamily="34" charset="0"/>
              </a:rPr>
              <a:t>Injection </a:t>
            </a:r>
            <a:r>
              <a:rPr lang="en-US" sz="2000" dirty="0">
                <a:latin typeface="Arial Narrow" pitchFamily="34" charset="0"/>
              </a:rPr>
              <a:t>formation </a:t>
            </a:r>
            <a:r>
              <a:rPr lang="en-US" sz="2000" dirty="0" smtClean="0">
                <a:latin typeface="Arial Narrow" pitchFamily="34" charset="0"/>
              </a:rPr>
              <a:t>name</a:t>
            </a:r>
            <a:endParaRPr lang="en-US" sz="2000" dirty="0">
              <a:latin typeface="Arial Narrow" pitchFamily="34" charset="0"/>
            </a:endParaRPr>
          </a:p>
        </p:txBody>
      </p:sp>
      <p:sp>
        <p:nvSpPr>
          <p:cNvPr id="9" name="Rectangle 8"/>
          <p:cNvSpPr/>
          <p:nvPr/>
        </p:nvSpPr>
        <p:spPr>
          <a:xfrm>
            <a:off x="2413131" y="5218538"/>
            <a:ext cx="3387089" cy="400110"/>
          </a:xfrm>
          <a:prstGeom prst="rect">
            <a:avLst/>
          </a:prstGeom>
        </p:spPr>
        <p:txBody>
          <a:bodyPr wrap="square">
            <a:spAutoFit/>
          </a:bodyPr>
          <a:lstStyle/>
          <a:p>
            <a:pPr marL="112014" indent="-285750">
              <a:buFont typeface="Arial" pitchFamily="34" charset="0"/>
              <a:buChar char="•"/>
            </a:pPr>
            <a:r>
              <a:rPr lang="en-US" sz="2000" dirty="0">
                <a:latin typeface="Arial Narrow" pitchFamily="34" charset="0"/>
              </a:rPr>
              <a:t> </a:t>
            </a:r>
            <a:r>
              <a:rPr lang="en-US" sz="2000" dirty="0" smtClean="0">
                <a:latin typeface="Arial Narrow" pitchFamily="34" charset="0"/>
              </a:rPr>
              <a:t>Proposed </a:t>
            </a:r>
            <a:r>
              <a:rPr lang="en-US" sz="2000" dirty="0">
                <a:latin typeface="Arial Narrow" pitchFamily="34" charset="0"/>
              </a:rPr>
              <a:t>method of injection.</a:t>
            </a:r>
          </a:p>
        </p:txBody>
      </p:sp>
      <p:sp>
        <p:nvSpPr>
          <p:cNvPr id="10" name="Rectangle 9"/>
          <p:cNvSpPr/>
          <p:nvPr/>
        </p:nvSpPr>
        <p:spPr>
          <a:xfrm>
            <a:off x="2413131" y="4127808"/>
            <a:ext cx="5048250" cy="400110"/>
          </a:xfrm>
          <a:prstGeom prst="rect">
            <a:avLst/>
          </a:prstGeom>
        </p:spPr>
        <p:txBody>
          <a:bodyPr wrap="square">
            <a:spAutoFit/>
          </a:bodyPr>
          <a:lstStyle/>
          <a:p>
            <a:pPr marL="285750" indent="-285750">
              <a:buFont typeface="Arial" pitchFamily="34" charset="0"/>
              <a:buChar char="•"/>
            </a:pPr>
            <a:r>
              <a:rPr lang="en-US" sz="2000" dirty="0" smtClean="0">
                <a:latin typeface="Arial Narrow" pitchFamily="34" charset="0"/>
              </a:rPr>
              <a:t>Top </a:t>
            </a:r>
            <a:r>
              <a:rPr lang="en-US" sz="2000" dirty="0">
                <a:latin typeface="Arial Narrow" pitchFamily="34" charset="0"/>
              </a:rPr>
              <a:t>and bottom of the proposed injection </a:t>
            </a:r>
            <a:r>
              <a:rPr lang="en-US" sz="2000" dirty="0" smtClean="0">
                <a:latin typeface="Arial Narrow" pitchFamily="34" charset="0"/>
              </a:rPr>
              <a:t>interval.</a:t>
            </a:r>
            <a:endParaRPr lang="en-US" sz="2000" dirty="0">
              <a:latin typeface="Arial Narrow" pitchFamily="34" charset="0"/>
            </a:endParaRPr>
          </a:p>
        </p:txBody>
      </p:sp>
      <p:sp>
        <p:nvSpPr>
          <p:cNvPr id="19" name="Double Bracket 18"/>
          <p:cNvSpPr/>
          <p:nvPr/>
        </p:nvSpPr>
        <p:spPr>
          <a:xfrm>
            <a:off x="63684" y="2126103"/>
            <a:ext cx="1027704"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Double Bracket 19"/>
          <p:cNvSpPr/>
          <p:nvPr/>
        </p:nvSpPr>
        <p:spPr>
          <a:xfrm>
            <a:off x="4730222" y="2126103"/>
            <a:ext cx="1206554"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Double Bracket 20"/>
          <p:cNvSpPr/>
          <p:nvPr/>
        </p:nvSpPr>
        <p:spPr>
          <a:xfrm>
            <a:off x="63684" y="1783710"/>
            <a:ext cx="428022"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Double Bracket 21"/>
          <p:cNvSpPr/>
          <p:nvPr/>
        </p:nvSpPr>
        <p:spPr>
          <a:xfrm>
            <a:off x="2407193" y="1772101"/>
            <a:ext cx="428022"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Double Bracket 22"/>
          <p:cNvSpPr/>
          <p:nvPr/>
        </p:nvSpPr>
        <p:spPr>
          <a:xfrm>
            <a:off x="4606999" y="1772101"/>
            <a:ext cx="428022"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Double Bracket 23"/>
          <p:cNvSpPr/>
          <p:nvPr/>
        </p:nvSpPr>
        <p:spPr>
          <a:xfrm>
            <a:off x="6740599" y="1769011"/>
            <a:ext cx="428022"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812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9" grpId="0" animBg="1"/>
      <p:bldP spid="20" grpId="0" animBg="1"/>
      <p:bldP spid="21" grpId="0" animBg="1"/>
      <p:bldP spid="22" grpId="0" animBg="1"/>
      <p:bldP spid="23" grpId="0" animBg="1"/>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sz="quarter" idx="13"/>
          </p:nvPr>
        </p:nvSpPr>
        <p:spPr>
          <a:xfrm>
            <a:off x="0" y="0"/>
            <a:ext cx="9144000" cy="869821"/>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64008" indent="0" algn="ctr">
              <a:buNone/>
            </a:pPr>
            <a:r>
              <a:rPr lang="en-US" sz="2400" dirty="0" smtClean="0">
                <a:latin typeface="Arial Narrow" pitchFamily="34" charset="0"/>
              </a:rPr>
              <a:t>Pressure Calculation Data</a:t>
            </a:r>
          </a:p>
          <a:p>
            <a:pPr marL="64008" indent="0" algn="ctr">
              <a:buNone/>
            </a:pPr>
            <a:r>
              <a:rPr lang="en-US" sz="2400" b="1" dirty="0" smtClean="0">
                <a:latin typeface="Arial Narrow" pitchFamily="34" charset="0"/>
              </a:rPr>
              <a:t>Items 43 – 46</a:t>
            </a:r>
            <a:endParaRPr lang="en-US" sz="2400" b="1" dirty="0"/>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66" y="949212"/>
            <a:ext cx="8920542" cy="2411711"/>
          </a:xfrm>
          <a:prstGeom prst="rect">
            <a:avLst/>
          </a:prstGeom>
        </p:spPr>
      </p:pic>
      <p:sp>
        <p:nvSpPr>
          <p:cNvPr id="2" name="Rectangle 1"/>
          <p:cNvSpPr/>
          <p:nvPr/>
        </p:nvSpPr>
        <p:spPr>
          <a:xfrm>
            <a:off x="1947187" y="5448121"/>
            <a:ext cx="6176610" cy="400110"/>
          </a:xfrm>
          <a:prstGeom prst="rect">
            <a:avLst/>
          </a:prstGeom>
        </p:spPr>
        <p:txBody>
          <a:bodyPr wrap="square">
            <a:spAutoFit/>
          </a:bodyPr>
          <a:lstStyle/>
          <a:p>
            <a:pPr marL="726948" lvl="2" indent="-342900">
              <a:buFont typeface="Wingdings" pitchFamily="2" charset="2"/>
              <a:buChar char="v"/>
            </a:pPr>
            <a:r>
              <a:rPr lang="en-US" sz="2000" dirty="0" smtClean="0">
                <a:latin typeface="Arial Narrow" pitchFamily="34" charset="0"/>
              </a:rPr>
              <a:t>Eaton’s </a:t>
            </a:r>
            <a:r>
              <a:rPr lang="en-US" sz="2000" dirty="0">
                <a:latin typeface="Arial Narrow" pitchFamily="34" charset="0"/>
              </a:rPr>
              <a:t>Fracture Gradient Chart, Louisiana Gulf </a:t>
            </a:r>
            <a:r>
              <a:rPr lang="en-US" sz="2000" dirty="0" smtClean="0">
                <a:latin typeface="Arial Narrow" pitchFamily="34" charset="0"/>
              </a:rPr>
              <a:t>Coast</a:t>
            </a:r>
            <a:endParaRPr lang="en-US" sz="2000" dirty="0">
              <a:latin typeface="Arial Narrow" pitchFamily="34" charset="0"/>
            </a:endParaRPr>
          </a:p>
        </p:txBody>
      </p:sp>
      <p:sp>
        <p:nvSpPr>
          <p:cNvPr id="5" name="Rectangle 4"/>
          <p:cNvSpPr/>
          <p:nvPr/>
        </p:nvSpPr>
        <p:spPr>
          <a:xfrm>
            <a:off x="1940615" y="5906151"/>
            <a:ext cx="6176610" cy="400110"/>
          </a:xfrm>
          <a:prstGeom prst="rect">
            <a:avLst/>
          </a:prstGeom>
        </p:spPr>
        <p:txBody>
          <a:bodyPr wrap="square">
            <a:spAutoFit/>
          </a:bodyPr>
          <a:lstStyle/>
          <a:p>
            <a:pPr marL="726948" lvl="2" indent="-342900">
              <a:buFont typeface="Wingdings" pitchFamily="2" charset="2"/>
              <a:buChar char="v"/>
            </a:pPr>
            <a:r>
              <a:rPr lang="en-US" sz="2000" dirty="0">
                <a:latin typeface="Arial Narrow" pitchFamily="34" charset="0"/>
              </a:rPr>
              <a:t>Step rate fall off </a:t>
            </a:r>
            <a:r>
              <a:rPr lang="en-US" sz="2000" dirty="0" smtClean="0">
                <a:latin typeface="Arial Narrow" pitchFamily="34" charset="0"/>
              </a:rPr>
              <a:t>test</a:t>
            </a:r>
            <a:endParaRPr lang="en-US" sz="2000" dirty="0">
              <a:latin typeface="Arial Narrow" pitchFamily="34" charset="0"/>
            </a:endParaRPr>
          </a:p>
        </p:txBody>
      </p:sp>
      <p:sp>
        <p:nvSpPr>
          <p:cNvPr id="6" name="Rectangle 5"/>
          <p:cNvSpPr/>
          <p:nvPr/>
        </p:nvSpPr>
        <p:spPr>
          <a:xfrm>
            <a:off x="1944558" y="6364179"/>
            <a:ext cx="6176610" cy="400110"/>
          </a:xfrm>
          <a:prstGeom prst="rect">
            <a:avLst/>
          </a:prstGeom>
        </p:spPr>
        <p:txBody>
          <a:bodyPr wrap="square">
            <a:spAutoFit/>
          </a:bodyPr>
          <a:lstStyle/>
          <a:p>
            <a:pPr marL="726948" lvl="2" indent="-342900">
              <a:buFont typeface="Wingdings" pitchFamily="2" charset="2"/>
              <a:buChar char="v"/>
            </a:pPr>
            <a:r>
              <a:rPr lang="en-US" sz="2000" dirty="0">
                <a:latin typeface="Arial Narrow" pitchFamily="34" charset="0"/>
              </a:rPr>
              <a:t>Based on the fracture gradient of the confining formation</a:t>
            </a:r>
          </a:p>
        </p:txBody>
      </p:sp>
      <p:sp>
        <p:nvSpPr>
          <p:cNvPr id="9" name="Rectangle 8"/>
          <p:cNvSpPr/>
          <p:nvPr/>
        </p:nvSpPr>
        <p:spPr>
          <a:xfrm>
            <a:off x="1947187" y="3616001"/>
            <a:ext cx="6176610" cy="400110"/>
          </a:xfrm>
          <a:prstGeom prst="rect">
            <a:avLst/>
          </a:prstGeom>
        </p:spPr>
        <p:txBody>
          <a:bodyPr wrap="square">
            <a:spAutoFit/>
          </a:bodyPr>
          <a:lstStyle/>
          <a:p>
            <a:pPr marL="269748" lvl="1" indent="-342900">
              <a:buFont typeface="Arial" pitchFamily="34" charset="0"/>
              <a:buChar char="•"/>
            </a:pPr>
            <a:r>
              <a:rPr lang="en-US" sz="2000" dirty="0" smtClean="0">
                <a:latin typeface="Arial Narrow" pitchFamily="34" charset="0"/>
              </a:rPr>
              <a:t>Injection Rate in Barrels per Minute</a:t>
            </a:r>
            <a:endParaRPr lang="en-US" sz="2000" dirty="0">
              <a:latin typeface="Arial Narrow" pitchFamily="34" charset="0"/>
            </a:endParaRPr>
          </a:p>
        </p:txBody>
      </p:sp>
      <p:sp>
        <p:nvSpPr>
          <p:cNvPr id="10" name="Rectangle 9"/>
          <p:cNvSpPr/>
          <p:nvPr/>
        </p:nvSpPr>
        <p:spPr>
          <a:xfrm>
            <a:off x="1940615" y="4074031"/>
            <a:ext cx="6176610" cy="400110"/>
          </a:xfrm>
          <a:prstGeom prst="rect">
            <a:avLst/>
          </a:prstGeom>
        </p:spPr>
        <p:txBody>
          <a:bodyPr wrap="square">
            <a:spAutoFit/>
          </a:bodyPr>
          <a:lstStyle/>
          <a:p>
            <a:pPr marL="269748" lvl="1" indent="-342900">
              <a:buFont typeface="Arial" pitchFamily="34" charset="0"/>
              <a:buChar char="•"/>
            </a:pPr>
            <a:r>
              <a:rPr lang="en-US" sz="2000" dirty="0" smtClean="0">
                <a:latin typeface="Arial Narrow" pitchFamily="34" charset="0"/>
              </a:rPr>
              <a:t>Injection Fluid Expected Temperature</a:t>
            </a:r>
            <a:endParaRPr lang="en-US" sz="2000" dirty="0">
              <a:latin typeface="Arial Narrow" pitchFamily="34" charset="0"/>
            </a:endParaRPr>
          </a:p>
        </p:txBody>
      </p:sp>
      <p:sp>
        <p:nvSpPr>
          <p:cNvPr id="11" name="Rectangle 10"/>
          <p:cNvSpPr/>
          <p:nvPr/>
        </p:nvSpPr>
        <p:spPr>
          <a:xfrm>
            <a:off x="1940615" y="4532061"/>
            <a:ext cx="6176610" cy="400110"/>
          </a:xfrm>
          <a:prstGeom prst="rect">
            <a:avLst/>
          </a:prstGeom>
        </p:spPr>
        <p:txBody>
          <a:bodyPr wrap="square">
            <a:spAutoFit/>
          </a:bodyPr>
          <a:lstStyle/>
          <a:p>
            <a:pPr marL="269748" lvl="1" indent="-342900">
              <a:buFont typeface="Arial" pitchFamily="34" charset="0"/>
              <a:buChar char="•"/>
            </a:pPr>
            <a:r>
              <a:rPr lang="en-US" sz="2000" dirty="0" smtClean="0">
                <a:latin typeface="Arial Narrow" pitchFamily="34" charset="0"/>
              </a:rPr>
              <a:t>Injection Formation Properties (Porosity and Permeability)</a:t>
            </a:r>
            <a:endParaRPr lang="en-US" sz="2000" dirty="0">
              <a:latin typeface="Arial Narrow" pitchFamily="34" charset="0"/>
            </a:endParaRPr>
          </a:p>
        </p:txBody>
      </p:sp>
      <p:sp>
        <p:nvSpPr>
          <p:cNvPr id="12" name="Rectangle 11"/>
          <p:cNvSpPr/>
          <p:nvPr/>
        </p:nvSpPr>
        <p:spPr>
          <a:xfrm>
            <a:off x="1947187" y="4990091"/>
            <a:ext cx="6176610" cy="400110"/>
          </a:xfrm>
          <a:prstGeom prst="rect">
            <a:avLst/>
          </a:prstGeom>
        </p:spPr>
        <p:txBody>
          <a:bodyPr wrap="square">
            <a:spAutoFit/>
          </a:bodyPr>
          <a:lstStyle/>
          <a:p>
            <a:pPr marL="269748" lvl="1" indent="-342900">
              <a:buFont typeface="Arial" pitchFamily="34" charset="0"/>
              <a:buChar char="•"/>
            </a:pPr>
            <a:r>
              <a:rPr lang="en-US" sz="2000" dirty="0" smtClean="0">
                <a:latin typeface="Arial Narrow" pitchFamily="34" charset="0"/>
              </a:rPr>
              <a:t>MASIP Calculation Basis:</a:t>
            </a:r>
            <a:endParaRPr lang="en-US" sz="2000" dirty="0">
              <a:latin typeface="Arial Narrow" pitchFamily="34" charset="0"/>
            </a:endParaRPr>
          </a:p>
        </p:txBody>
      </p:sp>
      <p:sp>
        <p:nvSpPr>
          <p:cNvPr id="18" name="Double Bracket 17"/>
          <p:cNvSpPr/>
          <p:nvPr/>
        </p:nvSpPr>
        <p:spPr>
          <a:xfrm>
            <a:off x="191458" y="1491446"/>
            <a:ext cx="3490623"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Double Bracket 18"/>
          <p:cNvSpPr/>
          <p:nvPr/>
        </p:nvSpPr>
        <p:spPr>
          <a:xfrm>
            <a:off x="4691971" y="1491446"/>
            <a:ext cx="3005520"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Double Bracket 19"/>
          <p:cNvSpPr/>
          <p:nvPr/>
        </p:nvSpPr>
        <p:spPr>
          <a:xfrm>
            <a:off x="191457" y="1943969"/>
            <a:ext cx="7506033" cy="164592"/>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Double Bracket 20"/>
          <p:cNvSpPr/>
          <p:nvPr/>
        </p:nvSpPr>
        <p:spPr>
          <a:xfrm>
            <a:off x="191458" y="2639304"/>
            <a:ext cx="4063118"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2201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0" grpId="0"/>
      <p:bldP spid="11" grpId="0"/>
      <p:bldP spid="12" grpId="0"/>
      <p:bldP spid="18" grpId="0" animBg="1"/>
      <p:bldP spid="19" grpId="0" animBg="1"/>
      <p:bldP spid="20" grpId="0" animBg="1"/>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59062"/>
            <a:ext cx="9144000" cy="459385"/>
          </a:xfrm>
        </p:spPr>
        <p:txBody>
          <a:bodyPr>
            <a:normAutofit/>
          </a:bodyPr>
          <a:lstStyle/>
          <a:p>
            <a:pPr marL="0" indent="0" algn="ctr">
              <a:buNone/>
            </a:pPr>
            <a:r>
              <a:rPr lang="en-US" u="sng" dirty="0" smtClean="0">
                <a:solidFill>
                  <a:schemeClr val="tx1"/>
                </a:solidFill>
                <a:latin typeface="Arial Narrow" pitchFamily="34" charset="0"/>
              </a:rPr>
              <a:t>Eaton’s </a:t>
            </a:r>
            <a:r>
              <a:rPr lang="en-US" u="sng" dirty="0">
                <a:solidFill>
                  <a:schemeClr val="tx1"/>
                </a:solidFill>
                <a:latin typeface="Arial Narrow" pitchFamily="34" charset="0"/>
              </a:rPr>
              <a:t>Fracture Gradient Chart, Louisiana Gulf </a:t>
            </a:r>
            <a:r>
              <a:rPr lang="en-US" u="sng" dirty="0" smtClean="0">
                <a:solidFill>
                  <a:schemeClr val="tx1"/>
                </a:solidFill>
                <a:latin typeface="Arial Narrow" pitchFamily="34" charset="0"/>
              </a:rPr>
              <a:t>Coast</a:t>
            </a:r>
            <a:endParaRPr lang="en-US" u="sng" dirty="0">
              <a:solidFill>
                <a:schemeClr val="tx1"/>
              </a:solidFill>
              <a:latin typeface="Arial Narrow" pitchFamily="34" charset="0"/>
            </a:endParaRPr>
          </a:p>
        </p:txBody>
      </p:sp>
      <p:sp>
        <p:nvSpPr>
          <p:cNvPr id="2" name="Rectangle 1"/>
          <p:cNvSpPr/>
          <p:nvPr/>
        </p:nvSpPr>
        <p:spPr>
          <a:xfrm>
            <a:off x="0" y="3366154"/>
            <a:ext cx="9144000" cy="400110"/>
          </a:xfrm>
          <a:prstGeom prst="rect">
            <a:avLst/>
          </a:prstGeom>
        </p:spPr>
        <p:txBody>
          <a:bodyPr wrap="square">
            <a:spAutoFit/>
          </a:bodyPr>
          <a:lstStyle/>
          <a:p>
            <a:pPr marL="0" indent="0" algn="ctr">
              <a:buNone/>
            </a:pPr>
            <a:r>
              <a:rPr lang="en-US" sz="2000" u="sng" dirty="0">
                <a:latin typeface="Arial Narrow" pitchFamily="34" charset="0"/>
              </a:rPr>
              <a:t>Step R</a:t>
            </a:r>
            <a:r>
              <a:rPr lang="en-US" sz="2000" u="sng" dirty="0" smtClean="0">
                <a:latin typeface="Arial Narrow" pitchFamily="34" charset="0"/>
              </a:rPr>
              <a:t>ate - Fall Off Test</a:t>
            </a:r>
            <a:endParaRPr lang="en-US" sz="2000" u="sng" dirty="0">
              <a:latin typeface="Arial Narrow" pitchFamily="34" charset="0"/>
            </a:endParaRPr>
          </a:p>
        </p:txBody>
      </p:sp>
      <p:sp>
        <p:nvSpPr>
          <p:cNvPr id="4" name="Rectangle 3"/>
          <p:cNvSpPr/>
          <p:nvPr/>
        </p:nvSpPr>
        <p:spPr>
          <a:xfrm>
            <a:off x="0" y="1273408"/>
            <a:ext cx="9144000" cy="1015663"/>
          </a:xfrm>
          <a:prstGeom prst="rect">
            <a:avLst/>
          </a:prstGeom>
        </p:spPr>
        <p:txBody>
          <a:bodyPr wrap="square">
            <a:spAutoFit/>
          </a:bodyPr>
          <a:lstStyle/>
          <a:p>
            <a:pPr indent="-109728" algn="just"/>
            <a:r>
              <a:rPr lang="en-US" sz="2000" dirty="0">
                <a:latin typeface="Arial Narrow" pitchFamily="34" charset="0"/>
              </a:rPr>
              <a:t>The MASIP will be calculated not to exceed 90% of the </a:t>
            </a:r>
            <a:r>
              <a:rPr lang="en-US" sz="2000" dirty="0" smtClean="0">
                <a:latin typeface="Arial Narrow" pitchFamily="34" charset="0"/>
              </a:rPr>
              <a:t>fracture </a:t>
            </a:r>
            <a:r>
              <a:rPr lang="en-US" sz="2000" dirty="0">
                <a:latin typeface="Arial Narrow" pitchFamily="34" charset="0"/>
              </a:rPr>
              <a:t>pressure of the injection </a:t>
            </a:r>
            <a:r>
              <a:rPr lang="en-US" sz="2000" dirty="0" smtClean="0">
                <a:latin typeface="Arial Narrow" pitchFamily="34" charset="0"/>
              </a:rPr>
              <a:t>zone as predicted by Ben </a:t>
            </a:r>
            <a:r>
              <a:rPr lang="en-US" sz="2000" dirty="0">
                <a:latin typeface="Arial Narrow" pitchFamily="34" charset="0"/>
              </a:rPr>
              <a:t>Eaton’s </a:t>
            </a:r>
            <a:r>
              <a:rPr lang="en-US" sz="2000" dirty="0" smtClean="0">
                <a:latin typeface="Arial Narrow" pitchFamily="34" charset="0"/>
              </a:rPr>
              <a:t>9 pounds per gallon (</a:t>
            </a:r>
            <a:r>
              <a:rPr lang="en-US" sz="2000" dirty="0" err="1" smtClean="0">
                <a:latin typeface="Arial Narrow" pitchFamily="34" charset="0"/>
              </a:rPr>
              <a:t>ppg</a:t>
            </a:r>
            <a:r>
              <a:rPr lang="en-US" sz="2000" dirty="0" smtClean="0">
                <a:latin typeface="Arial Narrow" pitchFamily="34" charset="0"/>
              </a:rPr>
              <a:t>) pore pressure curve. The </a:t>
            </a:r>
            <a:r>
              <a:rPr lang="en-US" sz="2000" dirty="0">
                <a:latin typeface="Arial Narrow" pitchFamily="34" charset="0"/>
              </a:rPr>
              <a:t>specific </a:t>
            </a:r>
            <a:r>
              <a:rPr lang="en-US" sz="2000" dirty="0" smtClean="0">
                <a:latin typeface="Arial Narrow" pitchFamily="34" charset="0"/>
              </a:rPr>
              <a:t>gravity (weight) </a:t>
            </a:r>
            <a:r>
              <a:rPr lang="en-US" sz="2000" dirty="0">
                <a:latin typeface="Arial Narrow" pitchFamily="34" charset="0"/>
              </a:rPr>
              <a:t>of the injection fluid </a:t>
            </a:r>
            <a:r>
              <a:rPr lang="en-US" sz="2000" dirty="0" smtClean="0">
                <a:latin typeface="Arial Narrow" pitchFamily="34" charset="0"/>
              </a:rPr>
              <a:t>is required to complete the calculation.</a:t>
            </a:r>
            <a:endParaRPr lang="en-US" sz="2000" dirty="0">
              <a:latin typeface="Arial Narrow" pitchFamily="34" charset="0"/>
            </a:endParaRPr>
          </a:p>
        </p:txBody>
      </p:sp>
      <p:sp>
        <p:nvSpPr>
          <p:cNvPr id="5" name="Rectangle 4"/>
          <p:cNvSpPr/>
          <p:nvPr/>
        </p:nvSpPr>
        <p:spPr>
          <a:xfrm>
            <a:off x="0" y="3921225"/>
            <a:ext cx="9144000" cy="1938992"/>
          </a:xfrm>
          <a:prstGeom prst="rect">
            <a:avLst/>
          </a:prstGeom>
        </p:spPr>
        <p:txBody>
          <a:bodyPr wrap="square">
            <a:spAutoFit/>
          </a:bodyPr>
          <a:lstStyle/>
          <a:p>
            <a:pPr lvl="0" algn="just"/>
            <a:r>
              <a:rPr lang="en-US" sz="2000" dirty="0" smtClean="0">
                <a:latin typeface="Arial Narrow" pitchFamily="34" charset="0"/>
              </a:rPr>
              <a:t>A Fall Off Test is a pressure transient test that consists of shutting in an injection well and measuring the pressure fall off.  It is impacted by the magnitude, length, and rate fluctuations of the injection period.  A properly conducted Step Rate and/or Fall Off Test can prove bottom hole fracture pressure. Falloff testing analysis can also provide transmissibility, skin factor, and well flowing and static pressures. Contact an Engineer with this Division for guidelines pertaining to step rate fall off tests.</a:t>
            </a:r>
            <a:endParaRPr lang="en-US" sz="2000" dirty="0">
              <a:latin typeface="Arial Narrow" pitchFamily="34" charset="0"/>
            </a:endParaRPr>
          </a:p>
        </p:txBody>
      </p:sp>
      <p:sp>
        <p:nvSpPr>
          <p:cNvPr id="6" name="Rectangle 5"/>
          <p:cNvSpPr/>
          <p:nvPr/>
        </p:nvSpPr>
        <p:spPr>
          <a:xfrm>
            <a:off x="0" y="42436"/>
            <a:ext cx="9143999" cy="461665"/>
          </a:xfrm>
          <a:prstGeom prst="rect">
            <a:avLst/>
          </a:prstGeom>
        </p:spPr>
        <p:txBody>
          <a:bodyPr wrap="square">
            <a:spAutoFit/>
          </a:bodyPr>
          <a:lstStyle/>
          <a:p>
            <a:pPr marL="0" lvl="1" algn="ctr"/>
            <a:r>
              <a:rPr lang="en-US" sz="2400" b="1" dirty="0" smtClean="0">
                <a:latin typeface="Arial Narrow" pitchFamily="34" charset="0"/>
              </a:rPr>
              <a:t>MASIP CALCULATION BASIS</a:t>
            </a:r>
            <a:endParaRPr lang="en-US" sz="2400" b="1" dirty="0">
              <a:latin typeface="Arial Narrow" pitchFamily="34" charset="0"/>
            </a:endParaRPr>
          </a:p>
        </p:txBody>
      </p:sp>
      <p:sp>
        <p:nvSpPr>
          <p:cNvPr id="7" name="Content Placeholder 2"/>
          <p:cNvSpPr txBox="1">
            <a:spLocks/>
          </p:cNvSpPr>
          <p:nvPr/>
        </p:nvSpPr>
        <p:spPr>
          <a:xfrm>
            <a:off x="-1" y="2751808"/>
            <a:ext cx="9144000" cy="45938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US" dirty="0" smtClean="0">
                <a:solidFill>
                  <a:schemeClr val="tx1"/>
                </a:solidFill>
                <a:latin typeface="Arial Narrow" pitchFamily="34" charset="0"/>
              </a:rPr>
              <a:t>Or……</a:t>
            </a:r>
            <a:endParaRPr lang="en-US" dirty="0">
              <a:solidFill>
                <a:schemeClr val="tx1"/>
              </a:solidFill>
              <a:latin typeface="Arial Narrow" pitchFamily="34" charset="0"/>
            </a:endParaRPr>
          </a:p>
        </p:txBody>
      </p:sp>
      <p:sp>
        <p:nvSpPr>
          <p:cNvPr id="8" name="Content Placeholder 2"/>
          <p:cNvSpPr txBox="1">
            <a:spLocks/>
          </p:cNvSpPr>
          <p:nvPr/>
        </p:nvSpPr>
        <p:spPr>
          <a:xfrm>
            <a:off x="-1" y="5707403"/>
            <a:ext cx="9144000" cy="459385"/>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Georgia" pitchFamily="18" charset="0"/>
              <a:buNone/>
            </a:pPr>
            <a:r>
              <a:rPr lang="en-US" dirty="0" smtClean="0">
                <a:solidFill>
                  <a:schemeClr val="tx1"/>
                </a:solidFill>
                <a:latin typeface="Arial Narrow" pitchFamily="34" charset="0"/>
              </a:rPr>
              <a:t>Or…..</a:t>
            </a:r>
            <a:endParaRPr lang="en-US" dirty="0">
              <a:solidFill>
                <a:schemeClr val="tx1"/>
              </a:solidFill>
              <a:latin typeface="Arial Narrow" pitchFamily="34" charset="0"/>
            </a:endParaRPr>
          </a:p>
        </p:txBody>
      </p:sp>
    </p:spTree>
    <p:extLst>
      <p:ext uri="{BB962C8B-B14F-4D97-AF65-F5344CB8AC3E}">
        <p14:creationId xmlns:p14="http://schemas.microsoft.com/office/powerpoint/2010/main" val="309526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5" grpId="0"/>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051"/>
          <a:stretch/>
        </p:blipFill>
        <p:spPr bwMode="auto">
          <a:xfrm>
            <a:off x="777240" y="820284"/>
            <a:ext cx="7589520" cy="603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9144000" cy="1015663"/>
          </a:xfrm>
          <a:prstGeom prst="rect">
            <a:avLst/>
          </a:prstGeom>
        </p:spPr>
        <p:txBody>
          <a:bodyPr wrap="square">
            <a:spAutoFit/>
          </a:bodyPr>
          <a:lstStyle/>
          <a:p>
            <a:pPr algn="ctr"/>
            <a:r>
              <a:rPr lang="en-US" sz="3600" b="1" dirty="0" smtClean="0">
                <a:latin typeface="Arial Narrow" pitchFamily="34" charset="0"/>
              </a:rPr>
              <a:t>Form UIC-2 SWD Conversion cont’d</a:t>
            </a:r>
            <a:endParaRPr lang="en-US" sz="3600" b="1" dirty="0">
              <a:latin typeface="Arial Narrow" pitchFamily="34" charset="0"/>
            </a:endParaRPr>
          </a:p>
          <a:p>
            <a:pPr algn="ctr"/>
            <a:endParaRPr lang="en-US" sz="2400" dirty="0">
              <a:latin typeface="Arial Narrow" pitchFamily="34" charset="0"/>
            </a:endParaRPr>
          </a:p>
        </p:txBody>
      </p:sp>
      <p:grpSp>
        <p:nvGrpSpPr>
          <p:cNvPr id="2" name="Group 1"/>
          <p:cNvGrpSpPr/>
          <p:nvPr/>
        </p:nvGrpSpPr>
        <p:grpSpPr>
          <a:xfrm>
            <a:off x="3610868" y="872628"/>
            <a:ext cx="5533132" cy="406060"/>
            <a:chOff x="3610868" y="872628"/>
            <a:chExt cx="5533132" cy="406060"/>
          </a:xfrm>
        </p:grpSpPr>
        <p:sp>
          <p:nvSpPr>
            <p:cNvPr id="5" name="Double Bracket 4"/>
            <p:cNvSpPr/>
            <p:nvPr/>
          </p:nvSpPr>
          <p:spPr>
            <a:xfrm>
              <a:off x="3610868" y="872628"/>
              <a:ext cx="1950940"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ine Callout 1 (Accent Bar) 6"/>
            <p:cNvSpPr/>
            <p:nvPr/>
          </p:nvSpPr>
          <p:spPr>
            <a:xfrm>
              <a:off x="6621705" y="872628"/>
              <a:ext cx="2522295" cy="406060"/>
            </a:xfrm>
            <a:prstGeom prst="accentCallout1">
              <a:avLst>
                <a:gd name="adj1" fmla="val 45448"/>
                <a:gd name="adj2" fmla="val -3491"/>
                <a:gd name="adj3" fmla="val 21205"/>
                <a:gd name="adj4" fmla="val -42594"/>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PRESSURE CALCULATION DATA</a:t>
              </a:r>
              <a:endParaRPr lang="en-US" sz="1600" b="1" dirty="0">
                <a:solidFill>
                  <a:schemeClr val="tx1"/>
                </a:solidFill>
                <a:latin typeface="+mj-lt"/>
              </a:endParaRPr>
            </a:p>
          </p:txBody>
        </p:sp>
      </p:grpSp>
      <p:grpSp>
        <p:nvGrpSpPr>
          <p:cNvPr id="4" name="Group 3"/>
          <p:cNvGrpSpPr/>
          <p:nvPr/>
        </p:nvGrpSpPr>
        <p:grpSpPr>
          <a:xfrm>
            <a:off x="3887251" y="2559118"/>
            <a:ext cx="5256749" cy="243434"/>
            <a:chOff x="3887251" y="2559118"/>
            <a:chExt cx="5256749" cy="243434"/>
          </a:xfrm>
        </p:grpSpPr>
        <p:sp>
          <p:nvSpPr>
            <p:cNvPr id="8" name="Double Bracket 7"/>
            <p:cNvSpPr/>
            <p:nvPr/>
          </p:nvSpPr>
          <p:spPr>
            <a:xfrm>
              <a:off x="3887251" y="2559118"/>
              <a:ext cx="1398174"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ine Callout 1 (Accent Bar) 8"/>
            <p:cNvSpPr/>
            <p:nvPr/>
          </p:nvSpPr>
          <p:spPr>
            <a:xfrm>
              <a:off x="6681082" y="2576917"/>
              <a:ext cx="2462918" cy="225635"/>
            </a:xfrm>
            <a:prstGeom prst="accentCallout1">
              <a:avLst>
                <a:gd name="adj1" fmla="val 45448"/>
                <a:gd name="adj2" fmla="val -3491"/>
                <a:gd name="adj3" fmla="val 30545"/>
                <a:gd name="adj4" fmla="val -57371"/>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OTHER INFORMATION</a:t>
              </a:r>
              <a:endParaRPr lang="en-US" sz="1600" b="1" dirty="0">
                <a:solidFill>
                  <a:schemeClr val="tx1"/>
                </a:solidFill>
                <a:latin typeface="+mj-lt"/>
              </a:endParaRPr>
            </a:p>
          </p:txBody>
        </p:sp>
      </p:grpSp>
      <p:grpSp>
        <p:nvGrpSpPr>
          <p:cNvPr id="6" name="Group 5"/>
          <p:cNvGrpSpPr/>
          <p:nvPr/>
        </p:nvGrpSpPr>
        <p:grpSpPr>
          <a:xfrm>
            <a:off x="1130060" y="3659256"/>
            <a:ext cx="8013942" cy="806761"/>
            <a:chOff x="1130060" y="3659256"/>
            <a:chExt cx="8013942" cy="806761"/>
          </a:xfrm>
        </p:grpSpPr>
        <p:sp>
          <p:nvSpPr>
            <p:cNvPr id="11" name="Double Bracket 10"/>
            <p:cNvSpPr/>
            <p:nvPr/>
          </p:nvSpPr>
          <p:spPr>
            <a:xfrm>
              <a:off x="1130060" y="3659256"/>
              <a:ext cx="6862034"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ine Callout 1 (Accent Bar) 9"/>
            <p:cNvSpPr/>
            <p:nvPr/>
          </p:nvSpPr>
          <p:spPr>
            <a:xfrm>
              <a:off x="6681082" y="4012337"/>
              <a:ext cx="2462920" cy="453680"/>
            </a:xfrm>
            <a:prstGeom prst="accentCallout1">
              <a:avLst>
                <a:gd name="adj1" fmla="val 45448"/>
                <a:gd name="adj2" fmla="val -3491"/>
                <a:gd name="adj3" fmla="val -39261"/>
                <a:gd name="adj4" fmla="val -58336"/>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CHECK BOXES FOR ATTACHMENTS</a:t>
              </a:r>
              <a:endParaRPr lang="en-US" sz="1600" b="1" dirty="0">
                <a:solidFill>
                  <a:schemeClr val="tx1"/>
                </a:solidFill>
                <a:latin typeface="+mj-lt"/>
              </a:endParaRPr>
            </a:p>
          </p:txBody>
        </p:sp>
      </p:grpSp>
    </p:spTree>
    <p:extLst>
      <p:ext uri="{BB962C8B-B14F-4D97-AF65-F5344CB8AC3E}">
        <p14:creationId xmlns:p14="http://schemas.microsoft.com/office/powerpoint/2010/main" val="35600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0" y="563156"/>
            <a:ext cx="9144000" cy="469773"/>
          </a:xfrm>
        </p:spPr>
        <p:txBody>
          <a:bodyPr>
            <a:normAutofit/>
          </a:bodyPr>
          <a:lstStyle/>
          <a:p>
            <a:pPr marL="0" indent="0" algn="ctr">
              <a:buNone/>
            </a:pPr>
            <a:r>
              <a:rPr lang="en-US" u="sng" dirty="0" smtClean="0">
                <a:solidFill>
                  <a:schemeClr val="tx1"/>
                </a:solidFill>
                <a:latin typeface="Arial Narrow" pitchFamily="34" charset="0"/>
              </a:rPr>
              <a:t>Fracture gradient of the confining formation</a:t>
            </a:r>
          </a:p>
          <a:p>
            <a:pPr lvl="1"/>
            <a:endParaRPr lang="en-US" sz="1800" dirty="0" smtClean="0"/>
          </a:p>
          <a:p>
            <a:endParaRPr lang="en-US" dirty="0"/>
          </a:p>
        </p:txBody>
      </p:sp>
      <p:sp>
        <p:nvSpPr>
          <p:cNvPr id="3" name="Rectangle 2"/>
          <p:cNvSpPr/>
          <p:nvPr/>
        </p:nvSpPr>
        <p:spPr>
          <a:xfrm>
            <a:off x="4765" y="1091984"/>
            <a:ext cx="9144000" cy="1015663"/>
          </a:xfrm>
          <a:prstGeom prst="rect">
            <a:avLst/>
          </a:prstGeom>
        </p:spPr>
        <p:txBody>
          <a:bodyPr wrap="square">
            <a:spAutoFit/>
          </a:bodyPr>
          <a:lstStyle/>
          <a:p>
            <a:pPr indent="-109728" algn="just"/>
            <a:r>
              <a:rPr lang="en-US" sz="2000" dirty="0" smtClean="0">
                <a:latin typeface="Arial Narrow" pitchFamily="34" charset="0"/>
              </a:rPr>
              <a:t>Under the directive of Intra-Office Policy Statement No. IMD-GS-09, the MASIP can be calculated by limiting the pressure at the depth of injection to 75% of the pressure needed to fracture the confining formation.  </a:t>
            </a:r>
            <a:endParaRPr lang="en-US" sz="2000" dirty="0">
              <a:latin typeface="Arial Narrow" pitchFamily="34" charset="0"/>
            </a:endParaRPr>
          </a:p>
        </p:txBody>
      </p:sp>
      <p:sp>
        <p:nvSpPr>
          <p:cNvPr id="5" name="Rectangle 4"/>
          <p:cNvSpPr/>
          <p:nvPr/>
        </p:nvSpPr>
        <p:spPr>
          <a:xfrm>
            <a:off x="0" y="2166702"/>
            <a:ext cx="9144000" cy="707886"/>
          </a:xfrm>
          <a:prstGeom prst="rect">
            <a:avLst/>
          </a:prstGeom>
        </p:spPr>
        <p:txBody>
          <a:bodyPr wrap="square">
            <a:spAutoFit/>
          </a:bodyPr>
          <a:lstStyle/>
          <a:p>
            <a:pPr marL="347472" lvl="1" indent="0">
              <a:buNone/>
            </a:pPr>
            <a:r>
              <a:rPr lang="en-US" sz="2000" dirty="0">
                <a:latin typeface="Arial Narrow" pitchFamily="34" charset="0"/>
              </a:rPr>
              <a:t>The Policy Statement requires the applicant comply with additional control measures to assure protection of the lowermost </a:t>
            </a:r>
            <a:r>
              <a:rPr lang="en-US" sz="2000" dirty="0" smtClean="0">
                <a:latin typeface="Arial Narrow" pitchFamily="34" charset="0"/>
              </a:rPr>
              <a:t>USDW. </a:t>
            </a:r>
            <a:endParaRPr lang="en-US" sz="2000" dirty="0">
              <a:latin typeface="Arial Narrow" pitchFamily="34" charset="0"/>
            </a:endParaRPr>
          </a:p>
        </p:txBody>
      </p:sp>
      <p:sp>
        <p:nvSpPr>
          <p:cNvPr id="2" name="Rectangle 1"/>
          <p:cNvSpPr/>
          <p:nvPr/>
        </p:nvSpPr>
        <p:spPr>
          <a:xfrm>
            <a:off x="85729" y="2933643"/>
            <a:ext cx="8982070" cy="400110"/>
          </a:xfrm>
          <a:prstGeom prst="rect">
            <a:avLst/>
          </a:prstGeom>
        </p:spPr>
        <p:txBody>
          <a:bodyPr wrap="square">
            <a:spAutoFit/>
          </a:bodyPr>
          <a:lstStyle/>
          <a:p>
            <a:pPr marL="347472" lvl="1" indent="0">
              <a:buNone/>
            </a:pPr>
            <a:r>
              <a:rPr lang="en-US" sz="2000" dirty="0" smtClean="0">
                <a:latin typeface="Arial Narrow" pitchFamily="34" charset="0"/>
              </a:rPr>
              <a:t>The following information must be provided:</a:t>
            </a:r>
          </a:p>
        </p:txBody>
      </p:sp>
      <p:sp>
        <p:nvSpPr>
          <p:cNvPr id="6" name="Rectangle 5"/>
          <p:cNvSpPr/>
          <p:nvPr/>
        </p:nvSpPr>
        <p:spPr>
          <a:xfrm>
            <a:off x="80964" y="3392808"/>
            <a:ext cx="8982069" cy="707886"/>
          </a:xfrm>
          <a:prstGeom prst="rect">
            <a:avLst/>
          </a:prstGeom>
        </p:spPr>
        <p:txBody>
          <a:bodyPr wrap="square">
            <a:spAutoFit/>
          </a:bodyPr>
          <a:lstStyle/>
          <a:p>
            <a:pPr marL="690372" lvl="1" indent="-342900">
              <a:buClrTx/>
              <a:buFont typeface="Arial" pitchFamily="34" charset="0"/>
              <a:buChar char="•"/>
            </a:pPr>
            <a:r>
              <a:rPr lang="en-US" sz="2000" dirty="0">
                <a:latin typeface="Arial Narrow" pitchFamily="34" charset="0"/>
              </a:rPr>
              <a:t>Geomechanical data of the confining zone above the proposed injection </a:t>
            </a:r>
            <a:r>
              <a:rPr lang="en-US" sz="2000" dirty="0" smtClean="0">
                <a:latin typeface="Arial Narrow" pitchFamily="34" charset="0"/>
              </a:rPr>
              <a:t>zone, labeled </a:t>
            </a:r>
            <a:r>
              <a:rPr lang="en-US" sz="2000" b="1" dirty="0" smtClean="0">
                <a:latin typeface="Arial Narrow" pitchFamily="34" charset="0"/>
              </a:rPr>
              <a:t>Attachment 9A</a:t>
            </a:r>
            <a:endParaRPr lang="en-US" sz="2000" b="1" dirty="0">
              <a:latin typeface="Arial Narrow" pitchFamily="34" charset="0"/>
            </a:endParaRPr>
          </a:p>
        </p:txBody>
      </p:sp>
      <p:sp>
        <p:nvSpPr>
          <p:cNvPr id="7" name="Rectangle 6"/>
          <p:cNvSpPr/>
          <p:nvPr/>
        </p:nvSpPr>
        <p:spPr>
          <a:xfrm>
            <a:off x="80964" y="4158414"/>
            <a:ext cx="8982070" cy="400110"/>
          </a:xfrm>
          <a:prstGeom prst="rect">
            <a:avLst/>
          </a:prstGeom>
        </p:spPr>
        <p:txBody>
          <a:bodyPr wrap="square">
            <a:spAutoFit/>
          </a:bodyPr>
          <a:lstStyle/>
          <a:p>
            <a:pPr marL="690372" lvl="1" indent="-342900">
              <a:buClrTx/>
              <a:buFont typeface="Arial" pitchFamily="34" charset="0"/>
              <a:buChar char="•"/>
            </a:pPr>
            <a:r>
              <a:rPr lang="en-US" sz="2000" dirty="0">
                <a:latin typeface="Arial Narrow" pitchFamily="34" charset="0"/>
              </a:rPr>
              <a:t>An area of review (AOR) of one-half mile must be </a:t>
            </a:r>
            <a:r>
              <a:rPr lang="en-US" sz="2000" dirty="0" smtClean="0">
                <a:latin typeface="Arial Narrow" pitchFamily="34" charset="0"/>
              </a:rPr>
              <a:t>conducted</a:t>
            </a:r>
            <a:endParaRPr lang="en-US" sz="2000" dirty="0">
              <a:latin typeface="Arial Narrow" pitchFamily="34" charset="0"/>
            </a:endParaRPr>
          </a:p>
        </p:txBody>
      </p:sp>
      <p:sp>
        <p:nvSpPr>
          <p:cNvPr id="8" name="Rectangle 7"/>
          <p:cNvSpPr/>
          <p:nvPr/>
        </p:nvSpPr>
        <p:spPr>
          <a:xfrm>
            <a:off x="80964" y="4616244"/>
            <a:ext cx="8982070" cy="707886"/>
          </a:xfrm>
          <a:prstGeom prst="rect">
            <a:avLst/>
          </a:prstGeom>
        </p:spPr>
        <p:txBody>
          <a:bodyPr wrap="square">
            <a:spAutoFit/>
          </a:bodyPr>
          <a:lstStyle/>
          <a:p>
            <a:pPr marL="690372" lvl="1" indent="-342900">
              <a:buFont typeface="Arial" pitchFamily="34" charset="0"/>
              <a:buChar char="•"/>
            </a:pPr>
            <a:r>
              <a:rPr lang="en-US" sz="2000" dirty="0" smtClean="0">
                <a:latin typeface="Arial Narrow" pitchFamily="34" charset="0"/>
              </a:rPr>
              <a:t>If the top of the proposed injection zone is within 1,000 feet of the base of the USDW, the MASIP cannot exceed 0.25 psi/ft.</a:t>
            </a:r>
            <a:endParaRPr lang="en-US" sz="2000" dirty="0">
              <a:latin typeface="Arial Narrow" pitchFamily="34" charset="0"/>
            </a:endParaRPr>
          </a:p>
        </p:txBody>
      </p:sp>
      <p:sp>
        <p:nvSpPr>
          <p:cNvPr id="9" name="Rectangle 8"/>
          <p:cNvSpPr/>
          <p:nvPr/>
        </p:nvSpPr>
        <p:spPr>
          <a:xfrm>
            <a:off x="80964" y="5381849"/>
            <a:ext cx="8982069" cy="400110"/>
          </a:xfrm>
          <a:prstGeom prst="rect">
            <a:avLst/>
          </a:prstGeom>
        </p:spPr>
        <p:txBody>
          <a:bodyPr wrap="square">
            <a:spAutoFit/>
          </a:bodyPr>
          <a:lstStyle/>
          <a:p>
            <a:pPr marL="690372" lvl="1" indent="-342900">
              <a:buClrTx/>
              <a:buFont typeface="Arial" pitchFamily="34" charset="0"/>
              <a:buChar char="•"/>
            </a:pPr>
            <a:r>
              <a:rPr lang="en-US" sz="2000" dirty="0">
                <a:latin typeface="Arial Narrow" pitchFamily="34" charset="0"/>
              </a:rPr>
              <a:t>The surface casing must be set at least 100 feet below the base of the USDW</a:t>
            </a:r>
            <a:r>
              <a:rPr lang="en-US" sz="2000" dirty="0" smtClean="0">
                <a:latin typeface="Arial Narrow" pitchFamily="34" charset="0"/>
              </a:rPr>
              <a:t>.</a:t>
            </a:r>
            <a:endParaRPr lang="en-US" sz="2000" dirty="0">
              <a:latin typeface="Arial Narrow" pitchFamily="34" charset="0"/>
            </a:endParaRPr>
          </a:p>
        </p:txBody>
      </p:sp>
      <p:sp>
        <p:nvSpPr>
          <p:cNvPr id="10" name="Rectangle 9"/>
          <p:cNvSpPr/>
          <p:nvPr/>
        </p:nvSpPr>
        <p:spPr>
          <a:xfrm>
            <a:off x="80964" y="5839678"/>
            <a:ext cx="8982072" cy="1015663"/>
          </a:xfrm>
          <a:prstGeom prst="rect">
            <a:avLst/>
          </a:prstGeom>
        </p:spPr>
        <p:txBody>
          <a:bodyPr wrap="square">
            <a:spAutoFit/>
          </a:bodyPr>
          <a:lstStyle/>
          <a:p>
            <a:pPr marL="690372" lvl="1" indent="-342900">
              <a:buFont typeface="Arial" pitchFamily="34" charset="0"/>
              <a:buChar char="•"/>
            </a:pPr>
            <a:r>
              <a:rPr lang="en-US" sz="2000" dirty="0" smtClean="0">
                <a:latin typeface="Arial Narrow" pitchFamily="34" charset="0"/>
              </a:rPr>
              <a:t>A monitor well Application (UIC-25) along with a Groundwater Monitoring plan, labeled </a:t>
            </a:r>
            <a:r>
              <a:rPr lang="en-US" sz="2000" b="1" dirty="0" smtClean="0">
                <a:latin typeface="Arial Narrow" pitchFamily="34" charset="0"/>
              </a:rPr>
              <a:t>Attachment 9B</a:t>
            </a:r>
            <a:r>
              <a:rPr lang="en-US" sz="2000" dirty="0" smtClean="0">
                <a:latin typeface="Arial Narrow" pitchFamily="34" charset="0"/>
              </a:rPr>
              <a:t> will be required.</a:t>
            </a:r>
          </a:p>
          <a:p>
            <a:pPr marL="690372" lvl="1" indent="-342900">
              <a:buClrTx/>
              <a:buFont typeface="Arial" pitchFamily="34" charset="0"/>
              <a:buChar char="•"/>
            </a:pPr>
            <a:endParaRPr lang="en-US" sz="2000" dirty="0">
              <a:latin typeface="Arial Narrow" pitchFamily="34" charset="0"/>
            </a:endParaRPr>
          </a:p>
        </p:txBody>
      </p:sp>
      <p:sp>
        <p:nvSpPr>
          <p:cNvPr id="11" name="Rectangle 10"/>
          <p:cNvSpPr/>
          <p:nvPr/>
        </p:nvSpPr>
        <p:spPr>
          <a:xfrm>
            <a:off x="0" y="42436"/>
            <a:ext cx="9143999" cy="461665"/>
          </a:xfrm>
          <a:prstGeom prst="rect">
            <a:avLst/>
          </a:prstGeom>
        </p:spPr>
        <p:txBody>
          <a:bodyPr wrap="square">
            <a:spAutoFit/>
          </a:bodyPr>
          <a:lstStyle/>
          <a:p>
            <a:pPr marL="0" lvl="1" algn="ctr"/>
            <a:r>
              <a:rPr lang="en-US" sz="2400" b="1" dirty="0" smtClean="0">
                <a:latin typeface="Arial Narrow" pitchFamily="34" charset="0"/>
              </a:rPr>
              <a:t>MASIP CALCULATION BASIS, Cont’d</a:t>
            </a:r>
            <a:endParaRPr lang="en-US" sz="2400" b="1" dirty="0">
              <a:latin typeface="Arial Narrow" pitchFamily="34" charset="0"/>
            </a:endParaRPr>
          </a:p>
        </p:txBody>
      </p:sp>
    </p:spTree>
    <p:extLst>
      <p:ext uri="{BB962C8B-B14F-4D97-AF65-F5344CB8AC3E}">
        <p14:creationId xmlns:p14="http://schemas.microsoft.com/office/powerpoint/2010/main" val="4267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8" y="831230"/>
            <a:ext cx="9144000" cy="1786146"/>
          </a:xfrm>
          <a:prstGeom prst="rect">
            <a:avLst/>
          </a:prstGeom>
        </p:spPr>
      </p:pic>
      <p:sp>
        <p:nvSpPr>
          <p:cNvPr id="4" name="TextBox 3"/>
          <p:cNvSpPr txBox="1"/>
          <p:nvPr/>
        </p:nvSpPr>
        <p:spPr>
          <a:xfrm>
            <a:off x="-16668" y="0"/>
            <a:ext cx="9177337" cy="769441"/>
          </a:xfrm>
          <a:prstGeom prst="rect">
            <a:avLst/>
          </a:prstGeom>
          <a:noFill/>
        </p:spPr>
        <p:txBody>
          <a:bodyPr wrap="square" rtlCol="0">
            <a:spAutoFit/>
          </a:bodyPr>
          <a:lstStyle/>
          <a:p>
            <a:pPr algn="ctr"/>
            <a:r>
              <a:rPr lang="en-US" sz="2200" dirty="0" smtClean="0">
                <a:latin typeface="Arial Narrow" pitchFamily="34" charset="0"/>
              </a:rPr>
              <a:t>Item numbers </a:t>
            </a:r>
            <a:r>
              <a:rPr lang="en-US" sz="2200" b="1" dirty="0" smtClean="0">
                <a:latin typeface="Arial Narrow" pitchFamily="34" charset="0"/>
              </a:rPr>
              <a:t>47 through 49 </a:t>
            </a:r>
            <a:r>
              <a:rPr lang="en-US" sz="2200" dirty="0" smtClean="0">
                <a:latin typeface="Arial Narrow" pitchFamily="34" charset="0"/>
              </a:rPr>
              <a:t>requests additional information relevant to the permitting process.</a:t>
            </a:r>
            <a:endParaRPr lang="en-US" sz="2200" dirty="0">
              <a:latin typeface="Arial Narrow" pitchFamily="34" charset="0"/>
            </a:endParaRPr>
          </a:p>
        </p:txBody>
      </p:sp>
      <p:sp>
        <p:nvSpPr>
          <p:cNvPr id="7" name="TextBox 6"/>
          <p:cNvSpPr txBox="1"/>
          <p:nvPr/>
        </p:nvSpPr>
        <p:spPr>
          <a:xfrm>
            <a:off x="0" y="2864702"/>
            <a:ext cx="9144000" cy="430887"/>
          </a:xfrm>
          <a:prstGeom prst="rect">
            <a:avLst/>
          </a:prstGeom>
          <a:noFill/>
        </p:spPr>
        <p:txBody>
          <a:bodyPr wrap="square" rtlCol="0">
            <a:spAutoFit/>
          </a:bodyPr>
          <a:lstStyle/>
          <a:p>
            <a:pPr algn="ctr"/>
            <a:r>
              <a:rPr lang="en-US" sz="2200" dirty="0" smtClean="0">
                <a:latin typeface="Arial Narrow" pitchFamily="34" charset="0"/>
              </a:rPr>
              <a:t>A checklist has been added to the Application to ensure all Attachments are included.  </a:t>
            </a:r>
            <a:endParaRPr lang="en-US" sz="2200" dirty="0">
              <a:latin typeface="Arial Narrow" pitchFamily="34" charset="0"/>
            </a:endParaRPr>
          </a:p>
        </p:txBody>
      </p:sp>
      <p:grpSp>
        <p:nvGrpSpPr>
          <p:cNvPr id="5" name="Group 4"/>
          <p:cNvGrpSpPr/>
          <p:nvPr/>
        </p:nvGrpSpPr>
        <p:grpSpPr>
          <a:xfrm>
            <a:off x="366713" y="3504631"/>
            <a:ext cx="8410575" cy="3162300"/>
            <a:chOff x="366713" y="3504631"/>
            <a:chExt cx="8410575" cy="3162300"/>
          </a:xfrm>
        </p:grpSpPr>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13" y="3504631"/>
              <a:ext cx="8410575" cy="31623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363" y="3550831"/>
              <a:ext cx="7153275"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8834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337" y="150125"/>
            <a:ext cx="9177337" cy="1446550"/>
          </a:xfrm>
          <a:prstGeom prst="rect">
            <a:avLst/>
          </a:prstGeom>
          <a:noFill/>
        </p:spPr>
        <p:txBody>
          <a:bodyPr wrap="square" rtlCol="0">
            <a:spAutoFit/>
          </a:bodyPr>
          <a:lstStyle/>
          <a:p>
            <a:pPr algn="just"/>
            <a:r>
              <a:rPr lang="en-US" sz="2200" dirty="0" smtClean="0">
                <a:latin typeface="Arial Narrow" pitchFamily="34" charset="0"/>
              </a:rPr>
              <a:t>This section must be completed by an Agent </a:t>
            </a:r>
            <a:r>
              <a:rPr lang="en-US" sz="2200" dirty="0">
                <a:latin typeface="Arial Narrow" pitchFamily="34" charset="0"/>
              </a:rPr>
              <a:t>or Contact </a:t>
            </a:r>
            <a:r>
              <a:rPr lang="en-US" sz="2200" dirty="0" smtClean="0">
                <a:latin typeface="Arial Narrow" pitchFamily="34" charset="0"/>
              </a:rPr>
              <a:t>person authorized </a:t>
            </a:r>
            <a:r>
              <a:rPr lang="en-US" sz="2200" dirty="0">
                <a:latin typeface="Arial Narrow" pitchFamily="34" charset="0"/>
              </a:rPr>
              <a:t>to act </a:t>
            </a:r>
            <a:r>
              <a:rPr lang="en-US" sz="2200" dirty="0" smtClean="0">
                <a:latin typeface="Arial Narrow" pitchFamily="34" charset="0"/>
              </a:rPr>
              <a:t>for the Operator and is designated to receive </a:t>
            </a:r>
            <a:r>
              <a:rPr lang="en-US" sz="2200" dirty="0">
                <a:latin typeface="Arial Narrow" pitchFamily="34" charset="0"/>
              </a:rPr>
              <a:t>correspondence regarding the </a:t>
            </a:r>
            <a:r>
              <a:rPr lang="en-US" sz="2200" dirty="0" smtClean="0">
                <a:latin typeface="Arial Narrow" pitchFamily="34" charset="0"/>
              </a:rPr>
              <a:t>application.  The Operator’s </a:t>
            </a:r>
            <a:r>
              <a:rPr lang="en-US" sz="2200" dirty="0">
                <a:latin typeface="Arial Narrow" pitchFamily="34" charset="0"/>
              </a:rPr>
              <a:t>signature authorizes </a:t>
            </a:r>
            <a:r>
              <a:rPr lang="en-US" sz="2200" dirty="0" smtClean="0">
                <a:latin typeface="Arial Narrow" pitchFamily="34" charset="0"/>
              </a:rPr>
              <a:t>this Agent </a:t>
            </a:r>
            <a:r>
              <a:rPr lang="en-US" sz="2200" dirty="0">
                <a:latin typeface="Arial Narrow" pitchFamily="34" charset="0"/>
              </a:rPr>
              <a:t>or Contact to speak with </a:t>
            </a:r>
            <a:r>
              <a:rPr lang="en-US" sz="2200" dirty="0" smtClean="0">
                <a:latin typeface="Arial Narrow" pitchFamily="34" charset="0"/>
              </a:rPr>
              <a:t>the IMD </a:t>
            </a:r>
            <a:r>
              <a:rPr lang="en-US" sz="2200" dirty="0">
                <a:latin typeface="Arial Narrow" pitchFamily="34" charset="0"/>
              </a:rPr>
              <a:t>on </a:t>
            </a:r>
            <a:r>
              <a:rPr lang="en-US" sz="2200" dirty="0" smtClean="0">
                <a:latin typeface="Arial Narrow" pitchFamily="34" charset="0"/>
              </a:rPr>
              <a:t>the Operator’s </a:t>
            </a:r>
            <a:r>
              <a:rPr lang="en-US" sz="2200" dirty="0">
                <a:latin typeface="Arial Narrow" pitchFamily="34" charset="0"/>
              </a:rPr>
              <a:t>behalf. </a:t>
            </a:r>
          </a:p>
        </p:txBody>
      </p: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315" y="2066782"/>
            <a:ext cx="8401370" cy="2218614"/>
          </a:xfrm>
          <a:prstGeom prst="rect">
            <a:avLst/>
          </a:prstGeom>
        </p:spPr>
      </p:pic>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7875"/>
            <a:ext cx="9144000" cy="474881"/>
          </a:xfrm>
          <a:prstGeom prst="rect">
            <a:avLst/>
          </a:prstGeom>
        </p:spPr>
      </p:pic>
    </p:spTree>
    <p:extLst>
      <p:ext uri="{BB962C8B-B14F-4D97-AF65-F5344CB8AC3E}">
        <p14:creationId xmlns:p14="http://schemas.microsoft.com/office/powerpoint/2010/main" val="305755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2830"/>
            <a:ext cx="9144000" cy="1723549"/>
          </a:xfrm>
          <a:prstGeom prst="rect">
            <a:avLst/>
          </a:prstGeom>
          <a:noFill/>
        </p:spPr>
        <p:txBody>
          <a:bodyPr wrap="square" rtlCol="0">
            <a:spAutoFit/>
          </a:bodyPr>
          <a:lstStyle/>
          <a:p>
            <a:pPr marL="0" lvl="1" algn="just"/>
            <a:r>
              <a:rPr lang="en-US" sz="2200" dirty="0" smtClean="0">
                <a:latin typeface="Arial Narrow" pitchFamily="34" charset="0"/>
              </a:rPr>
              <a:t>The </a:t>
            </a:r>
            <a:r>
              <a:rPr lang="en-US" sz="2200" dirty="0">
                <a:latin typeface="Arial Narrow" pitchFamily="34" charset="0"/>
              </a:rPr>
              <a:t>application must contain a signature from an associate of the Operating </a:t>
            </a:r>
            <a:r>
              <a:rPr lang="en-US" sz="2200" dirty="0" smtClean="0">
                <a:latin typeface="Arial Narrow" pitchFamily="34" charset="0"/>
              </a:rPr>
              <a:t>Company which is:  an Officer</a:t>
            </a:r>
            <a:r>
              <a:rPr lang="en-US" sz="2200" dirty="0">
                <a:latin typeface="Arial Narrow" pitchFamily="34" charset="0"/>
              </a:rPr>
              <a:t>, Manager, General Partner, Proprietor, Operator of the Well or a </a:t>
            </a:r>
            <a:r>
              <a:rPr lang="en-US" sz="2200" dirty="0" smtClean="0">
                <a:latin typeface="Arial Narrow" pitchFamily="34" charset="0"/>
              </a:rPr>
              <a:t>direct employee </a:t>
            </a:r>
            <a:r>
              <a:rPr lang="en-US" sz="2200" dirty="0">
                <a:latin typeface="Arial Narrow" pitchFamily="34" charset="0"/>
              </a:rPr>
              <a:t>in </a:t>
            </a:r>
            <a:r>
              <a:rPr lang="en-US" sz="2200" dirty="0" smtClean="0">
                <a:latin typeface="Arial Narrow" pitchFamily="34" charset="0"/>
              </a:rPr>
              <a:t>a decision-making role.  A Consulting Agent’s signature is not acceptable in this section of the form.</a:t>
            </a:r>
            <a:endParaRPr lang="en-US" sz="2200" dirty="0">
              <a:latin typeface="Arial Narrow" pitchFamily="34" charset="0"/>
            </a:endParaRPr>
          </a:p>
          <a:p>
            <a:endParaRPr lang="en-US"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75" y="2374711"/>
            <a:ext cx="9003050" cy="2057258"/>
          </a:xfrm>
          <a:prstGeom prst="rect">
            <a:avLst/>
          </a:prstGeom>
        </p:spPr>
      </p:pic>
      <p:sp>
        <p:nvSpPr>
          <p:cNvPr id="4" name="Right Arrow 3"/>
          <p:cNvSpPr/>
          <p:nvPr/>
        </p:nvSpPr>
        <p:spPr>
          <a:xfrm>
            <a:off x="-903525" y="3845132"/>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7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2.07216E-6 L 0.17761 0.00324 " pathEditMode="relative" rAng="0" ptsTypes="AA">
                                      <p:cBhvr>
                                        <p:cTn id="6" dur="1000" fill="hold"/>
                                        <p:tgtEl>
                                          <p:spTgt spid="4"/>
                                        </p:tgtEl>
                                        <p:attrNameLst>
                                          <p:attrName>ppt_x</p:attrName>
                                          <p:attrName>ppt_y</p:attrName>
                                        </p:attrNameLst>
                                      </p:cBhvr>
                                      <p:rCtr x="8872"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110"/>
            <a:ext cx="9144000" cy="769441"/>
          </a:xfrm>
          <a:prstGeom prst="rect">
            <a:avLst/>
          </a:prstGeom>
        </p:spPr>
        <p:txBody>
          <a:bodyPr wrap="square">
            <a:spAutoFit/>
          </a:bodyPr>
          <a:lstStyle/>
          <a:p>
            <a:pPr algn="ctr"/>
            <a:r>
              <a:rPr lang="en-US" sz="2200" dirty="0">
                <a:latin typeface="Arial Narrow" pitchFamily="34" charset="0"/>
              </a:rPr>
              <a:t>The following section will be found in all the revised forms.  By checking each item, the applicant is indicating that each item has been included with the Application.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 y="1520178"/>
            <a:ext cx="8961120" cy="381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6193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4000" dirty="0" smtClean="0"/>
          </a:p>
          <a:p>
            <a:pPr marL="365760" lvl="1" indent="0" algn="ctr">
              <a:buNone/>
            </a:pPr>
            <a:endParaRPr lang="en-US" sz="4000" dirty="0"/>
          </a:p>
          <a:p>
            <a:pPr marL="365760" lvl="1" indent="0" algn="ctr">
              <a:buNone/>
            </a:pPr>
            <a:endParaRPr lang="en-US" sz="4000" dirty="0"/>
          </a:p>
          <a:p>
            <a:pPr marL="182880" lvl="1" indent="0" algn="ctr">
              <a:spcBef>
                <a:spcPct val="0"/>
              </a:spcBef>
              <a:buSzPct val="128000"/>
              <a:buNone/>
            </a:pPr>
            <a:r>
              <a:rPr lang="en-US" sz="4000" b="1" dirty="0">
                <a:solidFill>
                  <a:schemeClr val="tx1"/>
                </a:solidFill>
                <a:effectLst>
                  <a:outerShdw blurRad="38100" dist="38100" dir="2700000" algn="tl">
                    <a:srgbClr val="000000">
                      <a:alpha val="43137"/>
                    </a:srgbClr>
                  </a:outerShdw>
                </a:effectLst>
                <a:latin typeface="+mj-lt"/>
                <a:ea typeface="+mj-ea"/>
                <a:cs typeface="+mj-cs"/>
              </a:rPr>
              <a:t>Additional Attachments Needed to Complete the Application</a:t>
            </a:r>
          </a:p>
        </p:txBody>
      </p:sp>
    </p:spTree>
    <p:extLst>
      <p:ext uri="{BB962C8B-B14F-4D97-AF65-F5344CB8AC3E}">
        <p14:creationId xmlns:p14="http://schemas.microsoft.com/office/powerpoint/2010/main" val="26044590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6285" y="5688920"/>
            <a:ext cx="5486401" cy="93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526286" y="196029"/>
            <a:ext cx="5486400" cy="5495544"/>
            <a:chOff x="2963272" y="559581"/>
            <a:chExt cx="6028328" cy="6043613"/>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3272" y="559581"/>
              <a:ext cx="6028328" cy="604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67525" y="3536155"/>
              <a:ext cx="1085850" cy="215444"/>
            </a:xfrm>
            <a:prstGeom prst="rect">
              <a:avLst/>
            </a:prstGeom>
            <a:noFill/>
          </p:spPr>
          <p:txBody>
            <a:bodyPr wrap="square" rtlCol="0">
              <a:spAutoFit/>
            </a:bodyPr>
            <a:lstStyle/>
            <a:p>
              <a:r>
                <a:rPr lang="en-US" sz="800" dirty="0" smtClean="0">
                  <a:latin typeface="Arial Narrow" pitchFamily="34" charset="0"/>
                </a:rPr>
                <a:t>¼ MILE RADIUS</a:t>
              </a:r>
              <a:endParaRPr lang="en-US" sz="800" dirty="0">
                <a:latin typeface="Arial Narrow" pitchFamily="34" charset="0"/>
              </a:endParaRPr>
            </a:p>
          </p:txBody>
        </p:sp>
        <p:sp>
          <p:nvSpPr>
            <p:cNvPr id="5" name="TextBox 4"/>
            <p:cNvSpPr txBox="1"/>
            <p:nvPr/>
          </p:nvSpPr>
          <p:spPr>
            <a:xfrm>
              <a:off x="5236572" y="3073886"/>
              <a:ext cx="675278" cy="215444"/>
            </a:xfrm>
            <a:prstGeom prst="rect">
              <a:avLst/>
            </a:prstGeom>
            <a:noFill/>
          </p:spPr>
          <p:txBody>
            <a:bodyPr wrap="square" rtlCol="0">
              <a:spAutoFit/>
            </a:bodyPr>
            <a:lstStyle/>
            <a:p>
              <a:r>
                <a:rPr lang="en-US" sz="800" dirty="0" smtClean="0">
                  <a:latin typeface="Arial Narrow" pitchFamily="34" charset="0"/>
                </a:rPr>
                <a:t>SN 123456</a:t>
              </a:r>
              <a:endParaRPr lang="en-US" sz="800" dirty="0">
                <a:latin typeface="Arial Narrow" pitchFamily="34" charset="0"/>
              </a:endParaRPr>
            </a:p>
          </p:txBody>
        </p:sp>
        <p:sp>
          <p:nvSpPr>
            <p:cNvPr id="7" name="TextBox 6"/>
            <p:cNvSpPr txBox="1"/>
            <p:nvPr/>
          </p:nvSpPr>
          <p:spPr>
            <a:xfrm>
              <a:off x="4967287" y="3209286"/>
              <a:ext cx="1628775" cy="338554"/>
            </a:xfrm>
            <a:prstGeom prst="rect">
              <a:avLst/>
            </a:prstGeom>
            <a:noFill/>
          </p:spPr>
          <p:txBody>
            <a:bodyPr wrap="square" rtlCol="0">
              <a:spAutoFit/>
            </a:bodyPr>
            <a:lstStyle/>
            <a:p>
              <a:r>
                <a:rPr lang="en-US" sz="800" dirty="0" smtClean="0">
                  <a:latin typeface="Arial Narrow" pitchFamily="34" charset="0"/>
                </a:rPr>
                <a:t>PROPOSED SALTWATER DISPOSAL WELL NO. 001</a:t>
              </a:r>
              <a:endParaRPr lang="en-US" sz="800" dirty="0">
                <a:latin typeface="Arial Narrow" pitchFamily="34" charset="0"/>
              </a:endParaRPr>
            </a:p>
          </p:txBody>
        </p:sp>
      </p:grpSp>
      <p:sp>
        <p:nvSpPr>
          <p:cNvPr id="9" name="Content Placeholder 2"/>
          <p:cNvSpPr txBox="1">
            <a:spLocks/>
          </p:cNvSpPr>
          <p:nvPr/>
        </p:nvSpPr>
        <p:spPr>
          <a:xfrm>
            <a:off x="0" y="92202"/>
            <a:ext cx="2886075" cy="793623"/>
          </a:xfrm>
          <a:prstGeom prst="rect">
            <a:avLst/>
          </a:prstGeom>
        </p:spPr>
        <p:txBody>
          <a:bodyPr>
            <a:normAutofit fontScale="2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None/>
            </a:pPr>
            <a:r>
              <a:rPr lang="en-US" sz="9600" dirty="0">
                <a:solidFill>
                  <a:schemeClr val="tx1"/>
                </a:solidFill>
                <a:latin typeface="Arial Narrow" pitchFamily="34" charset="0"/>
              </a:rPr>
              <a:t>Area of Review </a:t>
            </a:r>
            <a:r>
              <a:rPr lang="en-US" sz="9600" dirty="0" smtClean="0">
                <a:solidFill>
                  <a:schemeClr val="tx1"/>
                </a:solidFill>
                <a:latin typeface="Arial Narrow" pitchFamily="34" charset="0"/>
              </a:rPr>
              <a:t>Map</a:t>
            </a:r>
          </a:p>
          <a:p>
            <a:pPr marL="0" indent="0" algn="ctr">
              <a:buNone/>
            </a:pPr>
            <a:r>
              <a:rPr lang="en-US" sz="9600" b="1" dirty="0" smtClean="0">
                <a:solidFill>
                  <a:schemeClr val="tx1"/>
                </a:solidFill>
                <a:latin typeface="Arial Narrow" pitchFamily="34" charset="0"/>
              </a:rPr>
              <a:t>Attachment 6A</a:t>
            </a:r>
            <a:endParaRPr lang="en-US" sz="9600" b="1" dirty="0" smtClean="0"/>
          </a:p>
          <a:p>
            <a:endParaRPr lang="en-US" dirty="0"/>
          </a:p>
        </p:txBody>
      </p:sp>
      <p:sp>
        <p:nvSpPr>
          <p:cNvPr id="4" name="Rectangle 3"/>
          <p:cNvSpPr/>
          <p:nvPr/>
        </p:nvSpPr>
        <p:spPr>
          <a:xfrm>
            <a:off x="19049" y="1042997"/>
            <a:ext cx="3507235" cy="923330"/>
          </a:xfrm>
          <a:prstGeom prst="rect">
            <a:avLst/>
          </a:prstGeom>
        </p:spPr>
        <p:txBody>
          <a:bodyPr wrap="square">
            <a:spAutoFit/>
          </a:bodyPr>
          <a:lstStyle/>
          <a:p>
            <a:pPr algn="just"/>
            <a:r>
              <a:rPr lang="en-US" dirty="0">
                <a:latin typeface="Arial Narrow" pitchFamily="34" charset="0"/>
              </a:rPr>
              <a:t>The AOR map must identify, within a 1,320 </a:t>
            </a:r>
            <a:r>
              <a:rPr lang="en-US" dirty="0" err="1">
                <a:latin typeface="Arial Narrow" pitchFamily="34" charset="0"/>
              </a:rPr>
              <a:t>ft</a:t>
            </a:r>
            <a:r>
              <a:rPr lang="en-US" dirty="0">
                <a:latin typeface="Arial Narrow" pitchFamily="34" charset="0"/>
              </a:rPr>
              <a:t> radius of the proposed injection well, the locations of the following</a:t>
            </a:r>
            <a:r>
              <a:rPr lang="en-US" dirty="0" smtClean="0">
                <a:latin typeface="Arial Narrow" pitchFamily="34" charset="0"/>
              </a:rPr>
              <a:t>:</a:t>
            </a:r>
            <a:endParaRPr lang="en-US" dirty="0">
              <a:latin typeface="Arial Narrow" pitchFamily="34" charset="0"/>
            </a:endParaRPr>
          </a:p>
        </p:txBody>
      </p:sp>
      <p:sp>
        <p:nvSpPr>
          <p:cNvPr id="11" name="Rectangle 10"/>
          <p:cNvSpPr/>
          <p:nvPr/>
        </p:nvSpPr>
        <p:spPr>
          <a:xfrm>
            <a:off x="29852" y="6167560"/>
            <a:ext cx="3499744" cy="584775"/>
          </a:xfrm>
          <a:prstGeom prst="rect">
            <a:avLst/>
          </a:prstGeom>
        </p:spPr>
        <p:txBody>
          <a:bodyPr wrap="square">
            <a:spAutoFit/>
          </a:bodyPr>
          <a:lstStyle/>
          <a:p>
            <a:r>
              <a:rPr lang="en-US" sz="1600" dirty="0">
                <a:latin typeface="Arial Narrow" pitchFamily="34" charset="0"/>
              </a:rPr>
              <a:t>8. </a:t>
            </a:r>
            <a:r>
              <a:rPr lang="en-US" sz="1600" b="1" dirty="0">
                <a:latin typeface="Arial Narrow" pitchFamily="34" charset="0"/>
              </a:rPr>
              <a:t>All freshwater </a:t>
            </a:r>
            <a:r>
              <a:rPr lang="en-US" sz="1600" b="1" dirty="0" smtClean="0">
                <a:latin typeface="Arial Narrow" pitchFamily="34" charset="0"/>
              </a:rPr>
              <a:t>wells unless    </a:t>
            </a:r>
          </a:p>
          <a:p>
            <a:r>
              <a:rPr lang="en-US" sz="1600" b="1" dirty="0">
                <a:latin typeface="Arial Narrow" pitchFamily="34" charset="0"/>
              </a:rPr>
              <a:t> </a:t>
            </a:r>
            <a:r>
              <a:rPr lang="en-US" sz="1600" b="1" dirty="0" smtClean="0">
                <a:latin typeface="Arial Narrow" pitchFamily="34" charset="0"/>
              </a:rPr>
              <a:t>   plotted on the certified plat</a:t>
            </a:r>
            <a:endParaRPr lang="en-US" sz="1600" b="1" dirty="0">
              <a:latin typeface="Arial Narrow" pitchFamily="34" charset="0"/>
            </a:endParaRPr>
          </a:p>
        </p:txBody>
      </p:sp>
      <p:sp>
        <p:nvSpPr>
          <p:cNvPr id="12" name="Rectangle 11"/>
          <p:cNvSpPr/>
          <p:nvPr/>
        </p:nvSpPr>
        <p:spPr>
          <a:xfrm>
            <a:off x="48902" y="5405866"/>
            <a:ext cx="3636514" cy="584775"/>
          </a:xfrm>
          <a:prstGeom prst="rect">
            <a:avLst/>
          </a:prstGeom>
        </p:spPr>
        <p:txBody>
          <a:bodyPr wrap="square">
            <a:spAutoFit/>
          </a:bodyPr>
          <a:lstStyle/>
          <a:p>
            <a:r>
              <a:rPr lang="en-US" sz="1600" dirty="0">
                <a:latin typeface="Arial Narrow" pitchFamily="34" charset="0"/>
              </a:rPr>
              <a:t>7. </a:t>
            </a:r>
            <a:r>
              <a:rPr lang="en-US" sz="1600" b="1" dirty="0">
                <a:latin typeface="Arial Narrow" pitchFamily="34" charset="0"/>
              </a:rPr>
              <a:t>All source water wells (</a:t>
            </a:r>
            <a:r>
              <a:rPr lang="en-US" sz="1600" b="1" dirty="0" smtClean="0">
                <a:latin typeface="Arial Narrow" pitchFamily="34" charset="0"/>
              </a:rPr>
              <a:t>for </a:t>
            </a:r>
          </a:p>
          <a:p>
            <a:r>
              <a:rPr lang="en-US" sz="1600" b="1" dirty="0">
                <a:latin typeface="Arial Narrow" pitchFamily="34" charset="0"/>
              </a:rPr>
              <a:t> </a:t>
            </a:r>
            <a:r>
              <a:rPr lang="en-US" sz="1600" b="1" dirty="0" smtClean="0">
                <a:latin typeface="Arial Narrow" pitchFamily="34" charset="0"/>
              </a:rPr>
              <a:t>   enhanced </a:t>
            </a:r>
            <a:r>
              <a:rPr lang="en-US" sz="1600" b="1" dirty="0">
                <a:latin typeface="Arial Narrow" pitchFamily="34" charset="0"/>
              </a:rPr>
              <a:t>recovery)</a:t>
            </a:r>
          </a:p>
        </p:txBody>
      </p:sp>
      <p:sp>
        <p:nvSpPr>
          <p:cNvPr id="13" name="Rectangle 12"/>
          <p:cNvSpPr/>
          <p:nvPr/>
        </p:nvSpPr>
        <p:spPr>
          <a:xfrm>
            <a:off x="35180" y="4890396"/>
            <a:ext cx="1694478" cy="338554"/>
          </a:xfrm>
          <a:prstGeom prst="rect">
            <a:avLst/>
          </a:prstGeom>
        </p:spPr>
        <p:txBody>
          <a:bodyPr wrap="square">
            <a:spAutoFit/>
          </a:bodyPr>
          <a:lstStyle/>
          <a:p>
            <a:r>
              <a:rPr lang="en-US" sz="1600" dirty="0">
                <a:latin typeface="Arial Narrow" pitchFamily="34" charset="0"/>
              </a:rPr>
              <a:t>6. </a:t>
            </a:r>
            <a:r>
              <a:rPr lang="en-US" sz="1600" b="1" dirty="0">
                <a:latin typeface="Arial Narrow" pitchFamily="34" charset="0"/>
              </a:rPr>
              <a:t>All dry holes</a:t>
            </a:r>
          </a:p>
        </p:txBody>
      </p:sp>
      <p:sp>
        <p:nvSpPr>
          <p:cNvPr id="14" name="Rectangle 13"/>
          <p:cNvSpPr/>
          <p:nvPr/>
        </p:nvSpPr>
        <p:spPr>
          <a:xfrm>
            <a:off x="56914" y="4374926"/>
            <a:ext cx="3636515" cy="338554"/>
          </a:xfrm>
          <a:prstGeom prst="rect">
            <a:avLst/>
          </a:prstGeom>
        </p:spPr>
        <p:txBody>
          <a:bodyPr wrap="square">
            <a:spAutoFit/>
          </a:bodyPr>
          <a:lstStyle/>
          <a:p>
            <a:r>
              <a:rPr lang="en-US" sz="1600" dirty="0">
                <a:latin typeface="Arial Narrow" pitchFamily="34" charset="0"/>
              </a:rPr>
              <a:t>5. </a:t>
            </a:r>
            <a:r>
              <a:rPr lang="en-US" sz="1600" b="1" dirty="0">
                <a:latin typeface="Arial Narrow" pitchFamily="34" charset="0"/>
              </a:rPr>
              <a:t>All plugged and abandoned wells</a:t>
            </a:r>
          </a:p>
        </p:txBody>
      </p:sp>
      <p:sp>
        <p:nvSpPr>
          <p:cNvPr id="15" name="Rectangle 14"/>
          <p:cNvSpPr/>
          <p:nvPr/>
        </p:nvSpPr>
        <p:spPr>
          <a:xfrm>
            <a:off x="56392" y="3859456"/>
            <a:ext cx="2037596" cy="338554"/>
          </a:xfrm>
          <a:prstGeom prst="rect">
            <a:avLst/>
          </a:prstGeom>
        </p:spPr>
        <p:txBody>
          <a:bodyPr wrap="square">
            <a:spAutoFit/>
          </a:bodyPr>
          <a:lstStyle/>
          <a:p>
            <a:r>
              <a:rPr lang="en-US" sz="1600" dirty="0">
                <a:latin typeface="Arial Narrow" pitchFamily="34" charset="0"/>
              </a:rPr>
              <a:t>4. </a:t>
            </a:r>
            <a:r>
              <a:rPr lang="en-US" sz="1600" b="1" dirty="0">
                <a:latin typeface="Arial Narrow" pitchFamily="34" charset="0"/>
              </a:rPr>
              <a:t>All shut-in wells</a:t>
            </a:r>
          </a:p>
        </p:txBody>
      </p:sp>
      <p:sp>
        <p:nvSpPr>
          <p:cNvPr id="16" name="Rectangle 15"/>
          <p:cNvSpPr/>
          <p:nvPr/>
        </p:nvSpPr>
        <p:spPr>
          <a:xfrm>
            <a:off x="48901" y="3343986"/>
            <a:ext cx="2202557" cy="338554"/>
          </a:xfrm>
          <a:prstGeom prst="rect">
            <a:avLst/>
          </a:prstGeom>
        </p:spPr>
        <p:txBody>
          <a:bodyPr wrap="square">
            <a:spAutoFit/>
          </a:bodyPr>
          <a:lstStyle/>
          <a:p>
            <a:r>
              <a:rPr lang="en-US" sz="1600" dirty="0">
                <a:latin typeface="Arial Narrow" pitchFamily="34" charset="0"/>
              </a:rPr>
              <a:t>3. </a:t>
            </a:r>
            <a:r>
              <a:rPr lang="en-US" sz="1600" b="1" dirty="0">
                <a:latin typeface="Arial Narrow" pitchFamily="34" charset="0"/>
              </a:rPr>
              <a:t>All injection wells</a:t>
            </a:r>
          </a:p>
        </p:txBody>
      </p:sp>
      <p:sp>
        <p:nvSpPr>
          <p:cNvPr id="17" name="Rectangle 16"/>
          <p:cNvSpPr/>
          <p:nvPr/>
        </p:nvSpPr>
        <p:spPr>
          <a:xfrm>
            <a:off x="56914" y="2828516"/>
            <a:ext cx="2364219" cy="338554"/>
          </a:xfrm>
          <a:prstGeom prst="rect">
            <a:avLst/>
          </a:prstGeom>
        </p:spPr>
        <p:txBody>
          <a:bodyPr wrap="square">
            <a:spAutoFit/>
          </a:bodyPr>
          <a:lstStyle/>
          <a:p>
            <a:r>
              <a:rPr lang="en-US" sz="1600" dirty="0">
                <a:latin typeface="Arial Narrow" pitchFamily="34" charset="0"/>
              </a:rPr>
              <a:t>2. </a:t>
            </a:r>
            <a:r>
              <a:rPr lang="en-US" sz="1600" b="1" dirty="0">
                <a:latin typeface="Arial Narrow" pitchFamily="34" charset="0"/>
              </a:rPr>
              <a:t>All producing wells</a:t>
            </a:r>
          </a:p>
        </p:txBody>
      </p:sp>
      <p:sp>
        <p:nvSpPr>
          <p:cNvPr id="18" name="Rectangle 17"/>
          <p:cNvSpPr/>
          <p:nvPr/>
        </p:nvSpPr>
        <p:spPr>
          <a:xfrm>
            <a:off x="48902" y="2313046"/>
            <a:ext cx="3208818" cy="338554"/>
          </a:xfrm>
          <a:prstGeom prst="rect">
            <a:avLst/>
          </a:prstGeom>
        </p:spPr>
        <p:txBody>
          <a:bodyPr wrap="square">
            <a:spAutoFit/>
          </a:bodyPr>
          <a:lstStyle/>
          <a:p>
            <a:r>
              <a:rPr lang="en-US" sz="1600" dirty="0">
                <a:latin typeface="Arial Narrow" pitchFamily="34" charset="0"/>
              </a:rPr>
              <a:t>1. </a:t>
            </a:r>
            <a:r>
              <a:rPr lang="en-US" sz="1600" b="1" dirty="0">
                <a:latin typeface="Arial Narrow" pitchFamily="34" charset="0"/>
              </a:rPr>
              <a:t>The proposed injection well</a:t>
            </a:r>
          </a:p>
        </p:txBody>
      </p:sp>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591" y="6433895"/>
            <a:ext cx="20669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526286" y="6210013"/>
            <a:ext cx="1617216" cy="600164"/>
          </a:xfrm>
          <a:prstGeom prst="rect">
            <a:avLst/>
          </a:prstGeom>
          <a:noFill/>
        </p:spPr>
        <p:txBody>
          <a:bodyPr wrap="square" rtlCol="0">
            <a:spAutoFit/>
          </a:bodyPr>
          <a:lstStyle/>
          <a:p>
            <a:r>
              <a:rPr lang="en-US" sz="900" b="1" dirty="0" smtClean="0"/>
              <a:t>CONSULTING CO., LLC</a:t>
            </a:r>
          </a:p>
          <a:p>
            <a:r>
              <a:rPr lang="en-US" sz="800" dirty="0" smtClean="0"/>
              <a:t>617 N. THIRD STREET</a:t>
            </a:r>
          </a:p>
          <a:p>
            <a:r>
              <a:rPr lang="en-US" sz="800" dirty="0" smtClean="0"/>
              <a:t>BATON ROUGE, LA 70802</a:t>
            </a:r>
          </a:p>
          <a:p>
            <a:endParaRPr lang="en-US" sz="800" dirty="0"/>
          </a:p>
        </p:txBody>
      </p:sp>
      <p:grpSp>
        <p:nvGrpSpPr>
          <p:cNvPr id="24" name="Group 23"/>
          <p:cNvGrpSpPr/>
          <p:nvPr/>
        </p:nvGrpSpPr>
        <p:grpSpPr>
          <a:xfrm>
            <a:off x="3527359" y="5769307"/>
            <a:ext cx="946239" cy="215444"/>
            <a:chOff x="3527359" y="5984751"/>
            <a:chExt cx="946239" cy="215444"/>
          </a:xfrm>
        </p:grpSpPr>
        <p:pic>
          <p:nvPicPr>
            <p:cNvPr id="512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359" y="6023779"/>
              <a:ext cx="162303" cy="17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609647" y="5984751"/>
              <a:ext cx="863951" cy="215444"/>
            </a:xfrm>
            <a:prstGeom prst="rect">
              <a:avLst/>
            </a:prstGeom>
            <a:noFill/>
          </p:spPr>
          <p:txBody>
            <a:bodyPr wrap="square" rtlCol="0">
              <a:spAutoFit/>
            </a:bodyPr>
            <a:lstStyle/>
            <a:p>
              <a:pPr algn="r"/>
              <a:r>
                <a:rPr lang="en-US" sz="800" dirty="0" smtClean="0">
                  <a:latin typeface="Arial Narrow" pitchFamily="34" charset="0"/>
                </a:rPr>
                <a:t>WELL LOCATION</a:t>
              </a:r>
              <a:endParaRPr lang="en-US" sz="800" dirty="0">
                <a:latin typeface="Arial Narrow" pitchFamily="34" charset="0"/>
              </a:endParaRPr>
            </a:p>
          </p:txBody>
        </p:sp>
      </p:grpSp>
      <p:sp>
        <p:nvSpPr>
          <p:cNvPr id="29" name="TextBox 28"/>
          <p:cNvSpPr txBox="1"/>
          <p:nvPr/>
        </p:nvSpPr>
        <p:spPr>
          <a:xfrm>
            <a:off x="3526284" y="5553863"/>
            <a:ext cx="584860" cy="215444"/>
          </a:xfrm>
          <a:prstGeom prst="rect">
            <a:avLst/>
          </a:prstGeom>
          <a:noFill/>
        </p:spPr>
        <p:txBody>
          <a:bodyPr wrap="square" rtlCol="0">
            <a:spAutoFit/>
          </a:bodyPr>
          <a:lstStyle/>
          <a:p>
            <a:r>
              <a:rPr lang="en-US" sz="800" dirty="0" smtClean="0">
                <a:latin typeface="Arial Narrow" pitchFamily="34" charset="0"/>
              </a:rPr>
              <a:t>LEGEND</a:t>
            </a:r>
            <a:endParaRPr lang="en-US" sz="800" dirty="0">
              <a:latin typeface="Arial Narrow" pitchFamily="34" charset="0"/>
            </a:endParaRPr>
          </a:p>
        </p:txBody>
      </p:sp>
      <p:sp>
        <p:nvSpPr>
          <p:cNvPr id="31" name="TextBox 30"/>
          <p:cNvSpPr txBox="1"/>
          <p:nvPr/>
        </p:nvSpPr>
        <p:spPr>
          <a:xfrm>
            <a:off x="7272068" y="5350275"/>
            <a:ext cx="1740618" cy="954107"/>
          </a:xfrm>
          <a:prstGeom prst="rect">
            <a:avLst/>
          </a:prstGeom>
          <a:noFill/>
        </p:spPr>
        <p:txBody>
          <a:bodyPr wrap="square" rtlCol="0">
            <a:spAutoFit/>
          </a:bodyPr>
          <a:lstStyle/>
          <a:p>
            <a:r>
              <a:rPr lang="en-US" sz="800" b="1" u="sng" dirty="0" smtClean="0">
                <a:latin typeface="Arial Narrow" pitchFamily="34" charset="0"/>
              </a:rPr>
              <a:t>LOCATION:</a:t>
            </a:r>
          </a:p>
          <a:p>
            <a:r>
              <a:rPr lang="en-US" sz="800" dirty="0" smtClean="0">
                <a:latin typeface="Arial Narrow" pitchFamily="34" charset="0"/>
              </a:rPr>
              <a:t>JOE BALL, LLC (J123)</a:t>
            </a:r>
          </a:p>
          <a:p>
            <a:r>
              <a:rPr lang="en-US" sz="800" dirty="0" smtClean="0">
                <a:latin typeface="Arial Narrow" pitchFamily="34" charset="0"/>
              </a:rPr>
              <a:t>SALTWATER DISPOSAL WELL NO. 001</a:t>
            </a:r>
          </a:p>
          <a:p>
            <a:r>
              <a:rPr lang="en-US" sz="800" dirty="0" smtClean="0">
                <a:latin typeface="Arial Narrow" pitchFamily="34" charset="0"/>
              </a:rPr>
              <a:t>SN 123456</a:t>
            </a:r>
          </a:p>
          <a:p>
            <a:r>
              <a:rPr lang="en-US" sz="800" dirty="0" smtClean="0">
                <a:latin typeface="Arial Narrow" pitchFamily="34" charset="0"/>
              </a:rPr>
              <a:t>SECTION 26, TWN 11N, RNG 01W</a:t>
            </a:r>
          </a:p>
          <a:p>
            <a:r>
              <a:rPr lang="en-US" sz="800" dirty="0" smtClean="0">
                <a:latin typeface="Arial Narrow" pitchFamily="34" charset="0"/>
              </a:rPr>
              <a:t>COLGRADE FIELD</a:t>
            </a:r>
          </a:p>
          <a:p>
            <a:r>
              <a:rPr lang="en-US" sz="800" dirty="0" smtClean="0">
                <a:latin typeface="Arial Narrow" pitchFamily="34" charset="0"/>
              </a:rPr>
              <a:t>WINN PARISH, LOUISIANA</a:t>
            </a:r>
            <a:endParaRPr lang="en-US" sz="800" dirty="0">
              <a:latin typeface="Arial Narrow" pitchFamily="34" charset="0"/>
            </a:endParaRPr>
          </a:p>
        </p:txBody>
      </p:sp>
      <p:sp>
        <p:nvSpPr>
          <p:cNvPr id="25" name="Rectangle 24"/>
          <p:cNvSpPr/>
          <p:nvPr/>
        </p:nvSpPr>
        <p:spPr>
          <a:xfrm>
            <a:off x="3608510" y="267419"/>
            <a:ext cx="433112" cy="54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7966" y="196030"/>
            <a:ext cx="181495" cy="91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7964903" y="6389833"/>
            <a:ext cx="1047783" cy="246221"/>
          </a:xfrm>
          <a:prstGeom prst="rect">
            <a:avLst/>
          </a:prstGeom>
          <a:solidFill>
            <a:srgbClr val="00FF00"/>
          </a:solidFill>
        </p:spPr>
        <p:txBody>
          <a:bodyPr wrap="square" rtlCol="0">
            <a:spAutoFit/>
          </a:bodyPr>
          <a:lstStyle/>
          <a:p>
            <a:r>
              <a:rPr lang="en-US" sz="1000" dirty="0" smtClean="0"/>
              <a:t>Attachment 6A</a:t>
            </a:r>
            <a:endParaRPr lang="en-US" sz="1000" dirty="0"/>
          </a:p>
        </p:txBody>
      </p:sp>
      <p:sp>
        <p:nvSpPr>
          <p:cNvPr id="8" name="Oval 7"/>
          <p:cNvSpPr/>
          <p:nvPr/>
        </p:nvSpPr>
        <p:spPr>
          <a:xfrm>
            <a:off x="3609647" y="267421"/>
            <a:ext cx="5261397" cy="5286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4243" y="302854"/>
            <a:ext cx="3088443" cy="196798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61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anim calcmode="lin" valueType="num">
                                      <p:cBhvr>
                                        <p:cTn id="10" dur="500" fill="hold"/>
                                        <p:tgtEl>
                                          <p:spTgt spid="9220"/>
                                        </p:tgtEl>
                                        <p:attrNameLst>
                                          <p:attrName>ppt_x</p:attrName>
                                        </p:attrNameLst>
                                      </p:cBhvr>
                                      <p:tavLst>
                                        <p:tav tm="0">
                                          <p:val>
                                            <p:fltVal val="0.5"/>
                                          </p:val>
                                        </p:tav>
                                        <p:tav tm="100000">
                                          <p:val>
                                            <p:strVal val="#ppt_x"/>
                                          </p:val>
                                        </p:tav>
                                      </p:tavLst>
                                    </p:anim>
                                    <p:anim calcmode="lin" valueType="num">
                                      <p:cBhvr>
                                        <p:cTn id="11" dur="500" fill="hold"/>
                                        <p:tgtEl>
                                          <p:spTgt spid="922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1609323"/>
            <a:ext cx="9144002" cy="430887"/>
          </a:xfrm>
          <a:prstGeom prst="rect">
            <a:avLst/>
          </a:prstGeom>
        </p:spPr>
        <p:txBody>
          <a:bodyPr wrap="square">
            <a:spAutoFit/>
          </a:bodyPr>
          <a:lstStyle/>
          <a:p>
            <a:pPr marL="285750" lvl="0" indent="-285750">
              <a:buFont typeface="Arial" pitchFamily="34" charset="0"/>
              <a:buChar char="•"/>
            </a:pPr>
            <a:r>
              <a:rPr lang="en-US" sz="2200" dirty="0">
                <a:latin typeface="Arial Narrow" pitchFamily="34" charset="0"/>
              </a:rPr>
              <a:t>Researching field maps and company </a:t>
            </a:r>
            <a:r>
              <a:rPr lang="en-US" sz="2200" dirty="0" smtClean="0">
                <a:latin typeface="Arial Narrow" pitchFamily="34" charset="0"/>
              </a:rPr>
              <a:t>files</a:t>
            </a:r>
            <a:endParaRPr lang="en-US" sz="2200" dirty="0">
              <a:latin typeface="Arial Narrow" pitchFamily="34" charset="0"/>
            </a:endParaRPr>
          </a:p>
        </p:txBody>
      </p:sp>
      <p:sp>
        <p:nvSpPr>
          <p:cNvPr id="5" name="Rectangle 4"/>
          <p:cNvSpPr/>
          <p:nvPr/>
        </p:nvSpPr>
        <p:spPr>
          <a:xfrm>
            <a:off x="-2" y="935736"/>
            <a:ext cx="9144002" cy="430887"/>
          </a:xfrm>
          <a:prstGeom prst="rect">
            <a:avLst/>
          </a:prstGeom>
        </p:spPr>
        <p:txBody>
          <a:bodyPr wrap="square">
            <a:spAutoFit/>
          </a:bodyPr>
          <a:lstStyle/>
          <a:p>
            <a:pPr marL="285750" lvl="0" indent="-285750">
              <a:buFont typeface="Arial" pitchFamily="34" charset="0"/>
              <a:buChar char="•"/>
            </a:pPr>
            <a:r>
              <a:rPr lang="en-US" sz="2200" dirty="0">
                <a:latin typeface="Arial Narrow" pitchFamily="34" charset="0"/>
              </a:rPr>
              <a:t>Searching SONRIS for wells in the DNR database; and</a:t>
            </a:r>
          </a:p>
        </p:txBody>
      </p:sp>
      <p:sp>
        <p:nvSpPr>
          <p:cNvPr id="6" name="Rectangle 5"/>
          <p:cNvSpPr/>
          <p:nvPr/>
        </p:nvSpPr>
        <p:spPr>
          <a:xfrm>
            <a:off x="-2" y="-3691"/>
            <a:ext cx="9144002" cy="830997"/>
          </a:xfrm>
          <a:prstGeom prst="rect">
            <a:avLst/>
          </a:prstGeom>
        </p:spPr>
        <p:txBody>
          <a:bodyPr wrap="square">
            <a:spAutoFit/>
          </a:bodyPr>
          <a:lstStyle/>
          <a:p>
            <a:pPr algn="ctr"/>
            <a:r>
              <a:rPr lang="en-US" sz="2400" dirty="0" smtClean="0">
                <a:latin typeface="Arial Narrow" pitchFamily="34" charset="0"/>
              </a:rPr>
              <a:t>Area of Review Well List</a:t>
            </a:r>
            <a:endParaRPr lang="en-US" sz="2400" dirty="0">
              <a:latin typeface="Arial Narrow" pitchFamily="34" charset="0"/>
            </a:endParaRPr>
          </a:p>
          <a:p>
            <a:pPr algn="ctr"/>
            <a:r>
              <a:rPr lang="en-US" sz="2400" b="1" dirty="0" smtClean="0">
                <a:latin typeface="Arial Narrow" pitchFamily="34" charset="0"/>
              </a:rPr>
              <a:t>Attachment 6B</a:t>
            </a:r>
            <a:endParaRPr lang="en-US" sz="2400" b="1" dirty="0">
              <a:latin typeface="Arial Narrow" pitchFamily="34" charset="0"/>
            </a:endParaRPr>
          </a:p>
        </p:txBody>
      </p:sp>
      <p:grpSp>
        <p:nvGrpSpPr>
          <p:cNvPr id="41" name="Group 40"/>
          <p:cNvGrpSpPr/>
          <p:nvPr/>
        </p:nvGrpSpPr>
        <p:grpSpPr>
          <a:xfrm>
            <a:off x="1076247" y="2326801"/>
            <a:ext cx="6991507" cy="4067175"/>
            <a:chOff x="1076247" y="2790825"/>
            <a:chExt cx="6991507" cy="4067175"/>
          </a:xfrm>
          <a:effectLst>
            <a:outerShdw blurRad="50800" dist="50800" dir="5400000" algn="ctr" rotWithShape="0">
              <a:schemeClr val="tx1"/>
            </a:outerShdw>
          </a:effectLst>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247" y="2790825"/>
              <a:ext cx="6991507" cy="4067175"/>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133474" y="3352796"/>
              <a:ext cx="6910429" cy="296881"/>
              <a:chOff x="1138353" y="3352796"/>
              <a:chExt cx="6910429" cy="296881"/>
            </a:xfrm>
          </p:grpSpPr>
          <p:sp>
            <p:nvSpPr>
              <p:cNvPr id="8" name="TextBox 7"/>
              <p:cNvSpPr txBox="1"/>
              <p:nvPr/>
            </p:nvSpPr>
            <p:spPr>
              <a:xfrm>
                <a:off x="5438775" y="3358690"/>
                <a:ext cx="752553" cy="276999"/>
              </a:xfrm>
              <a:prstGeom prst="rect">
                <a:avLst/>
              </a:prstGeom>
              <a:noFill/>
            </p:spPr>
            <p:txBody>
              <a:bodyPr wrap="square" rtlCol="0">
                <a:spAutoFit/>
              </a:bodyPr>
              <a:lstStyle/>
              <a:p>
                <a:r>
                  <a:rPr lang="en-US" sz="1200" dirty="0" smtClean="0"/>
                  <a:t>10,900</a:t>
                </a:r>
                <a:endParaRPr lang="en-US" sz="1200" dirty="0"/>
              </a:p>
            </p:txBody>
          </p:sp>
          <p:sp>
            <p:nvSpPr>
              <p:cNvPr id="9" name="TextBox 8"/>
              <p:cNvSpPr txBox="1"/>
              <p:nvPr/>
            </p:nvSpPr>
            <p:spPr>
              <a:xfrm>
                <a:off x="1881381" y="3381773"/>
                <a:ext cx="2038350" cy="253916"/>
              </a:xfrm>
              <a:prstGeom prst="rect">
                <a:avLst/>
              </a:prstGeom>
              <a:noFill/>
            </p:spPr>
            <p:txBody>
              <a:bodyPr wrap="square" rtlCol="0">
                <a:spAutoFit/>
              </a:bodyPr>
              <a:lstStyle/>
              <a:p>
                <a:r>
                  <a:rPr lang="en-US" sz="1050" dirty="0" smtClean="0"/>
                  <a:t>OIL AND GAS WELL NO. 002</a:t>
                </a:r>
                <a:endParaRPr lang="en-US" sz="1050" dirty="0"/>
              </a:p>
            </p:txBody>
          </p:sp>
          <p:sp>
            <p:nvSpPr>
              <p:cNvPr id="12" name="TextBox 11"/>
              <p:cNvSpPr txBox="1"/>
              <p:nvPr/>
            </p:nvSpPr>
            <p:spPr>
              <a:xfrm>
                <a:off x="3919731" y="3370418"/>
                <a:ext cx="752553" cy="276999"/>
              </a:xfrm>
              <a:prstGeom prst="rect">
                <a:avLst/>
              </a:prstGeom>
              <a:noFill/>
            </p:spPr>
            <p:txBody>
              <a:bodyPr wrap="square" rtlCol="0">
                <a:spAutoFit/>
              </a:bodyPr>
              <a:lstStyle/>
              <a:p>
                <a:r>
                  <a:rPr lang="en-US" sz="1200" dirty="0" smtClean="0"/>
                  <a:t>91989</a:t>
                </a:r>
                <a:endParaRPr lang="en-US" sz="1200" dirty="0"/>
              </a:p>
            </p:txBody>
          </p:sp>
          <p:sp>
            <p:nvSpPr>
              <p:cNvPr id="13" name="TextBox 12"/>
              <p:cNvSpPr txBox="1"/>
              <p:nvPr/>
            </p:nvSpPr>
            <p:spPr>
              <a:xfrm>
                <a:off x="4855545" y="3372678"/>
                <a:ext cx="376276" cy="276999"/>
              </a:xfrm>
              <a:prstGeom prst="rect">
                <a:avLst/>
              </a:prstGeom>
              <a:noFill/>
            </p:spPr>
            <p:txBody>
              <a:bodyPr wrap="square" rtlCol="0">
                <a:spAutoFit/>
              </a:bodyPr>
              <a:lstStyle/>
              <a:p>
                <a:r>
                  <a:rPr lang="en-US" sz="1200" dirty="0" smtClean="0"/>
                  <a:t>10</a:t>
                </a:r>
                <a:endParaRPr lang="en-US" sz="1200" dirty="0"/>
              </a:p>
            </p:txBody>
          </p:sp>
          <p:sp>
            <p:nvSpPr>
              <p:cNvPr id="14" name="TextBox 13"/>
              <p:cNvSpPr txBox="1"/>
              <p:nvPr/>
            </p:nvSpPr>
            <p:spPr>
              <a:xfrm>
                <a:off x="6191328" y="3352797"/>
                <a:ext cx="752553" cy="276999"/>
              </a:xfrm>
              <a:prstGeom prst="rect">
                <a:avLst/>
              </a:prstGeom>
              <a:noFill/>
            </p:spPr>
            <p:txBody>
              <a:bodyPr wrap="square" rtlCol="0">
                <a:spAutoFit/>
              </a:bodyPr>
              <a:lstStyle/>
              <a:p>
                <a:r>
                  <a:rPr lang="en-US" sz="1200" dirty="0" smtClean="0"/>
                  <a:t>10,700</a:t>
                </a:r>
                <a:endParaRPr lang="en-US" sz="1200" dirty="0"/>
              </a:p>
            </p:txBody>
          </p:sp>
          <p:sp>
            <p:nvSpPr>
              <p:cNvPr id="15" name="TextBox 14"/>
              <p:cNvSpPr txBox="1"/>
              <p:nvPr/>
            </p:nvSpPr>
            <p:spPr>
              <a:xfrm>
                <a:off x="1138353" y="3372677"/>
                <a:ext cx="609678" cy="276999"/>
              </a:xfrm>
              <a:prstGeom prst="rect">
                <a:avLst/>
              </a:prstGeom>
              <a:noFill/>
            </p:spPr>
            <p:txBody>
              <a:bodyPr wrap="square" rtlCol="0">
                <a:spAutoFit/>
              </a:bodyPr>
              <a:lstStyle/>
              <a:p>
                <a:r>
                  <a:rPr lang="en-US" sz="1200" dirty="0" smtClean="0"/>
                  <a:t>J123</a:t>
                </a:r>
                <a:endParaRPr lang="en-US" sz="1200" dirty="0"/>
              </a:p>
            </p:txBody>
          </p:sp>
          <p:sp>
            <p:nvSpPr>
              <p:cNvPr id="16" name="TextBox 15"/>
              <p:cNvSpPr txBox="1"/>
              <p:nvPr/>
            </p:nvSpPr>
            <p:spPr>
              <a:xfrm>
                <a:off x="7296229" y="3352796"/>
                <a:ext cx="752553" cy="276999"/>
              </a:xfrm>
              <a:prstGeom prst="rect">
                <a:avLst/>
              </a:prstGeom>
              <a:noFill/>
            </p:spPr>
            <p:txBody>
              <a:bodyPr wrap="square" rtlCol="0">
                <a:spAutoFit/>
              </a:bodyPr>
              <a:lstStyle/>
              <a:p>
                <a:r>
                  <a:rPr lang="en-US" sz="1200" dirty="0" smtClean="0"/>
                  <a:t>10,750</a:t>
                </a:r>
                <a:endParaRPr lang="en-US" sz="1200" dirty="0"/>
              </a:p>
            </p:txBody>
          </p:sp>
        </p:grpSp>
        <p:grpSp>
          <p:nvGrpSpPr>
            <p:cNvPr id="38" name="Group 37"/>
            <p:cNvGrpSpPr/>
            <p:nvPr/>
          </p:nvGrpSpPr>
          <p:grpSpPr>
            <a:xfrm>
              <a:off x="1133474" y="3647416"/>
              <a:ext cx="6915307" cy="296881"/>
              <a:chOff x="1133475" y="3647416"/>
              <a:chExt cx="6915307" cy="296881"/>
            </a:xfrm>
          </p:grpSpPr>
          <p:sp>
            <p:nvSpPr>
              <p:cNvPr id="17" name="TextBox 16"/>
              <p:cNvSpPr txBox="1"/>
              <p:nvPr/>
            </p:nvSpPr>
            <p:spPr>
              <a:xfrm>
                <a:off x="5438775" y="3653310"/>
                <a:ext cx="752553" cy="276999"/>
              </a:xfrm>
              <a:prstGeom prst="rect">
                <a:avLst/>
              </a:prstGeom>
              <a:noFill/>
            </p:spPr>
            <p:txBody>
              <a:bodyPr wrap="square" rtlCol="0">
                <a:spAutoFit/>
              </a:bodyPr>
              <a:lstStyle/>
              <a:p>
                <a:r>
                  <a:rPr lang="en-US" sz="1200" dirty="0" smtClean="0"/>
                  <a:t>10,720</a:t>
                </a:r>
                <a:endParaRPr lang="en-US" sz="1200" dirty="0"/>
              </a:p>
            </p:txBody>
          </p:sp>
          <p:sp>
            <p:nvSpPr>
              <p:cNvPr id="18" name="TextBox 17"/>
              <p:cNvSpPr txBox="1"/>
              <p:nvPr/>
            </p:nvSpPr>
            <p:spPr>
              <a:xfrm>
                <a:off x="1876503" y="3676393"/>
                <a:ext cx="2038350" cy="253916"/>
              </a:xfrm>
              <a:prstGeom prst="rect">
                <a:avLst/>
              </a:prstGeom>
              <a:noFill/>
            </p:spPr>
            <p:txBody>
              <a:bodyPr wrap="square" rtlCol="0">
                <a:spAutoFit/>
              </a:bodyPr>
              <a:lstStyle/>
              <a:p>
                <a:r>
                  <a:rPr lang="en-US" sz="1050" dirty="0" smtClean="0"/>
                  <a:t>OIL AND GAS WELL NO. 003</a:t>
                </a:r>
                <a:endParaRPr lang="en-US" sz="1050" dirty="0"/>
              </a:p>
            </p:txBody>
          </p:sp>
          <p:sp>
            <p:nvSpPr>
              <p:cNvPr id="19" name="TextBox 18"/>
              <p:cNvSpPr txBox="1"/>
              <p:nvPr/>
            </p:nvSpPr>
            <p:spPr>
              <a:xfrm>
                <a:off x="3914853" y="3665038"/>
                <a:ext cx="752553" cy="276999"/>
              </a:xfrm>
              <a:prstGeom prst="rect">
                <a:avLst/>
              </a:prstGeom>
              <a:noFill/>
            </p:spPr>
            <p:txBody>
              <a:bodyPr wrap="square" rtlCol="0">
                <a:spAutoFit/>
              </a:bodyPr>
              <a:lstStyle/>
              <a:p>
                <a:r>
                  <a:rPr lang="en-US" sz="1200" dirty="0" smtClean="0"/>
                  <a:t>176947</a:t>
                </a:r>
                <a:endParaRPr lang="en-US" sz="1200" dirty="0"/>
              </a:p>
            </p:txBody>
          </p:sp>
          <p:sp>
            <p:nvSpPr>
              <p:cNvPr id="20" name="TextBox 19"/>
              <p:cNvSpPr txBox="1"/>
              <p:nvPr/>
            </p:nvSpPr>
            <p:spPr>
              <a:xfrm>
                <a:off x="4855545" y="3667298"/>
                <a:ext cx="376276" cy="276999"/>
              </a:xfrm>
              <a:prstGeom prst="rect">
                <a:avLst/>
              </a:prstGeom>
              <a:noFill/>
            </p:spPr>
            <p:txBody>
              <a:bodyPr wrap="square" rtlCol="0">
                <a:spAutoFit/>
              </a:bodyPr>
              <a:lstStyle/>
              <a:p>
                <a:r>
                  <a:rPr lang="en-US" sz="1200" dirty="0" smtClean="0"/>
                  <a:t>30</a:t>
                </a:r>
                <a:endParaRPr lang="en-US" sz="1200" dirty="0"/>
              </a:p>
            </p:txBody>
          </p:sp>
          <p:sp>
            <p:nvSpPr>
              <p:cNvPr id="21" name="TextBox 20"/>
              <p:cNvSpPr txBox="1"/>
              <p:nvPr/>
            </p:nvSpPr>
            <p:spPr>
              <a:xfrm>
                <a:off x="6191328" y="3647417"/>
                <a:ext cx="752553" cy="276999"/>
              </a:xfrm>
              <a:prstGeom prst="rect">
                <a:avLst/>
              </a:prstGeom>
              <a:noFill/>
            </p:spPr>
            <p:txBody>
              <a:bodyPr wrap="square" rtlCol="0">
                <a:spAutoFit/>
              </a:bodyPr>
              <a:lstStyle/>
              <a:p>
                <a:r>
                  <a:rPr lang="en-US" sz="1200" dirty="0" smtClean="0"/>
                  <a:t>10,160</a:t>
                </a:r>
                <a:endParaRPr lang="en-US" sz="1200" dirty="0"/>
              </a:p>
            </p:txBody>
          </p:sp>
          <p:sp>
            <p:nvSpPr>
              <p:cNvPr id="22" name="TextBox 21"/>
              <p:cNvSpPr txBox="1"/>
              <p:nvPr/>
            </p:nvSpPr>
            <p:spPr>
              <a:xfrm>
                <a:off x="1133475" y="3667297"/>
                <a:ext cx="609678" cy="276999"/>
              </a:xfrm>
              <a:prstGeom prst="rect">
                <a:avLst/>
              </a:prstGeom>
              <a:noFill/>
            </p:spPr>
            <p:txBody>
              <a:bodyPr wrap="square" rtlCol="0">
                <a:spAutoFit/>
              </a:bodyPr>
              <a:lstStyle/>
              <a:p>
                <a:r>
                  <a:rPr lang="en-US" sz="1200" dirty="0" smtClean="0"/>
                  <a:t>J123</a:t>
                </a:r>
                <a:endParaRPr lang="en-US" sz="1200" dirty="0"/>
              </a:p>
            </p:txBody>
          </p:sp>
          <p:sp>
            <p:nvSpPr>
              <p:cNvPr id="23" name="TextBox 22"/>
              <p:cNvSpPr txBox="1"/>
              <p:nvPr/>
            </p:nvSpPr>
            <p:spPr>
              <a:xfrm>
                <a:off x="7296229" y="3647416"/>
                <a:ext cx="752553" cy="276999"/>
              </a:xfrm>
              <a:prstGeom prst="rect">
                <a:avLst/>
              </a:prstGeom>
              <a:noFill/>
            </p:spPr>
            <p:txBody>
              <a:bodyPr wrap="square" rtlCol="0">
                <a:spAutoFit/>
              </a:bodyPr>
              <a:lstStyle/>
              <a:p>
                <a:r>
                  <a:rPr lang="en-US" sz="1200" dirty="0" smtClean="0"/>
                  <a:t>10,250</a:t>
                </a:r>
                <a:endParaRPr lang="en-US" sz="1200" dirty="0"/>
              </a:p>
            </p:txBody>
          </p:sp>
        </p:grpSp>
        <p:grpSp>
          <p:nvGrpSpPr>
            <p:cNvPr id="39" name="Group 38"/>
            <p:cNvGrpSpPr/>
            <p:nvPr/>
          </p:nvGrpSpPr>
          <p:grpSpPr>
            <a:xfrm>
              <a:off x="1133474" y="3904535"/>
              <a:ext cx="6915307" cy="296881"/>
              <a:chOff x="1133474" y="3904535"/>
              <a:chExt cx="6915307" cy="296881"/>
            </a:xfrm>
          </p:grpSpPr>
          <p:sp>
            <p:nvSpPr>
              <p:cNvPr id="24" name="TextBox 23"/>
              <p:cNvSpPr txBox="1"/>
              <p:nvPr/>
            </p:nvSpPr>
            <p:spPr>
              <a:xfrm>
                <a:off x="5438774" y="3910429"/>
                <a:ext cx="752553" cy="276999"/>
              </a:xfrm>
              <a:prstGeom prst="rect">
                <a:avLst/>
              </a:prstGeom>
              <a:noFill/>
            </p:spPr>
            <p:txBody>
              <a:bodyPr wrap="square" rtlCol="0">
                <a:spAutoFit/>
              </a:bodyPr>
              <a:lstStyle/>
              <a:p>
                <a:r>
                  <a:rPr lang="en-US" sz="1200" dirty="0" smtClean="0"/>
                  <a:t>10,810</a:t>
                </a:r>
                <a:endParaRPr lang="en-US" sz="1200" dirty="0"/>
              </a:p>
            </p:txBody>
          </p:sp>
          <p:sp>
            <p:nvSpPr>
              <p:cNvPr id="25" name="TextBox 24"/>
              <p:cNvSpPr txBox="1"/>
              <p:nvPr/>
            </p:nvSpPr>
            <p:spPr>
              <a:xfrm>
                <a:off x="1876502" y="3933512"/>
                <a:ext cx="2038350" cy="253916"/>
              </a:xfrm>
              <a:prstGeom prst="rect">
                <a:avLst/>
              </a:prstGeom>
              <a:noFill/>
            </p:spPr>
            <p:txBody>
              <a:bodyPr wrap="square" rtlCol="0">
                <a:spAutoFit/>
              </a:bodyPr>
              <a:lstStyle/>
              <a:p>
                <a:r>
                  <a:rPr lang="en-US" sz="1050" dirty="0" smtClean="0"/>
                  <a:t>OIL AND GAS WELL NO. 004</a:t>
                </a:r>
                <a:endParaRPr lang="en-US" sz="1050" dirty="0"/>
              </a:p>
            </p:txBody>
          </p:sp>
          <p:sp>
            <p:nvSpPr>
              <p:cNvPr id="26" name="TextBox 25"/>
              <p:cNvSpPr txBox="1"/>
              <p:nvPr/>
            </p:nvSpPr>
            <p:spPr>
              <a:xfrm>
                <a:off x="3914852" y="3922157"/>
                <a:ext cx="752553" cy="276999"/>
              </a:xfrm>
              <a:prstGeom prst="rect">
                <a:avLst/>
              </a:prstGeom>
              <a:noFill/>
            </p:spPr>
            <p:txBody>
              <a:bodyPr wrap="square" rtlCol="0">
                <a:spAutoFit/>
              </a:bodyPr>
              <a:lstStyle/>
              <a:p>
                <a:r>
                  <a:rPr lang="en-US" sz="1200" dirty="0" smtClean="0"/>
                  <a:t>91526</a:t>
                </a:r>
                <a:endParaRPr lang="en-US" sz="1200" dirty="0"/>
              </a:p>
            </p:txBody>
          </p:sp>
          <p:sp>
            <p:nvSpPr>
              <p:cNvPr id="27" name="TextBox 26"/>
              <p:cNvSpPr txBox="1"/>
              <p:nvPr/>
            </p:nvSpPr>
            <p:spPr>
              <a:xfrm>
                <a:off x="4855544" y="3924417"/>
                <a:ext cx="376276" cy="276999"/>
              </a:xfrm>
              <a:prstGeom prst="rect">
                <a:avLst/>
              </a:prstGeom>
              <a:noFill/>
            </p:spPr>
            <p:txBody>
              <a:bodyPr wrap="square" rtlCol="0">
                <a:spAutoFit/>
              </a:bodyPr>
              <a:lstStyle/>
              <a:p>
                <a:r>
                  <a:rPr lang="en-US" sz="1200" dirty="0" smtClean="0"/>
                  <a:t>30</a:t>
                </a:r>
                <a:endParaRPr lang="en-US" sz="1200" dirty="0"/>
              </a:p>
            </p:txBody>
          </p:sp>
          <p:sp>
            <p:nvSpPr>
              <p:cNvPr id="28" name="TextBox 27"/>
              <p:cNvSpPr txBox="1"/>
              <p:nvPr/>
            </p:nvSpPr>
            <p:spPr>
              <a:xfrm>
                <a:off x="6191327" y="3904536"/>
                <a:ext cx="752553" cy="276999"/>
              </a:xfrm>
              <a:prstGeom prst="rect">
                <a:avLst/>
              </a:prstGeom>
              <a:noFill/>
            </p:spPr>
            <p:txBody>
              <a:bodyPr wrap="square" rtlCol="0">
                <a:spAutoFit/>
              </a:bodyPr>
              <a:lstStyle/>
              <a:p>
                <a:r>
                  <a:rPr lang="en-US" sz="1200" dirty="0" smtClean="0"/>
                  <a:t>10,200</a:t>
                </a:r>
                <a:endParaRPr lang="en-US" sz="1200" dirty="0"/>
              </a:p>
            </p:txBody>
          </p:sp>
          <p:sp>
            <p:nvSpPr>
              <p:cNvPr id="29" name="TextBox 28"/>
              <p:cNvSpPr txBox="1"/>
              <p:nvPr/>
            </p:nvSpPr>
            <p:spPr>
              <a:xfrm>
                <a:off x="1133474" y="3924416"/>
                <a:ext cx="609678" cy="276999"/>
              </a:xfrm>
              <a:prstGeom prst="rect">
                <a:avLst/>
              </a:prstGeom>
              <a:noFill/>
            </p:spPr>
            <p:txBody>
              <a:bodyPr wrap="square" rtlCol="0">
                <a:spAutoFit/>
              </a:bodyPr>
              <a:lstStyle/>
              <a:p>
                <a:r>
                  <a:rPr lang="en-US" sz="1200" dirty="0" smtClean="0"/>
                  <a:t>J123</a:t>
                </a:r>
                <a:endParaRPr lang="en-US" sz="1200" dirty="0"/>
              </a:p>
            </p:txBody>
          </p:sp>
          <p:sp>
            <p:nvSpPr>
              <p:cNvPr id="30" name="TextBox 29"/>
              <p:cNvSpPr txBox="1"/>
              <p:nvPr/>
            </p:nvSpPr>
            <p:spPr>
              <a:xfrm>
                <a:off x="7296228" y="3904535"/>
                <a:ext cx="752553" cy="276999"/>
              </a:xfrm>
              <a:prstGeom prst="rect">
                <a:avLst/>
              </a:prstGeom>
              <a:noFill/>
            </p:spPr>
            <p:txBody>
              <a:bodyPr wrap="square" rtlCol="0">
                <a:spAutoFit/>
              </a:bodyPr>
              <a:lstStyle/>
              <a:p>
                <a:r>
                  <a:rPr lang="en-US" sz="1200" dirty="0" smtClean="0"/>
                  <a:t>10,325</a:t>
                </a:r>
                <a:endParaRPr lang="en-US" sz="1200" dirty="0"/>
              </a:p>
            </p:txBody>
          </p:sp>
        </p:grpSp>
        <p:grpSp>
          <p:nvGrpSpPr>
            <p:cNvPr id="40" name="Group 39"/>
            <p:cNvGrpSpPr/>
            <p:nvPr/>
          </p:nvGrpSpPr>
          <p:grpSpPr>
            <a:xfrm>
              <a:off x="1133474" y="4174698"/>
              <a:ext cx="6915307" cy="296881"/>
              <a:chOff x="1133474" y="4174698"/>
              <a:chExt cx="6915307" cy="296881"/>
            </a:xfrm>
          </p:grpSpPr>
          <p:sp>
            <p:nvSpPr>
              <p:cNvPr id="31" name="TextBox 30"/>
              <p:cNvSpPr txBox="1"/>
              <p:nvPr/>
            </p:nvSpPr>
            <p:spPr>
              <a:xfrm>
                <a:off x="5438774" y="4180592"/>
                <a:ext cx="752553" cy="276999"/>
              </a:xfrm>
              <a:prstGeom prst="rect">
                <a:avLst/>
              </a:prstGeom>
              <a:noFill/>
            </p:spPr>
            <p:txBody>
              <a:bodyPr wrap="square" rtlCol="0">
                <a:spAutoFit/>
              </a:bodyPr>
              <a:lstStyle/>
              <a:p>
                <a:r>
                  <a:rPr lang="en-US" sz="1200" dirty="0" smtClean="0"/>
                  <a:t>10,900</a:t>
                </a:r>
                <a:endParaRPr lang="en-US" sz="1200" dirty="0"/>
              </a:p>
            </p:txBody>
          </p:sp>
          <p:sp>
            <p:nvSpPr>
              <p:cNvPr id="32" name="TextBox 31"/>
              <p:cNvSpPr txBox="1"/>
              <p:nvPr/>
            </p:nvSpPr>
            <p:spPr>
              <a:xfrm>
                <a:off x="1876502" y="4203675"/>
                <a:ext cx="2038350" cy="253916"/>
              </a:xfrm>
              <a:prstGeom prst="rect">
                <a:avLst/>
              </a:prstGeom>
              <a:noFill/>
            </p:spPr>
            <p:txBody>
              <a:bodyPr wrap="square" rtlCol="0">
                <a:spAutoFit/>
              </a:bodyPr>
              <a:lstStyle/>
              <a:p>
                <a:r>
                  <a:rPr lang="en-US" sz="1050" dirty="0" smtClean="0"/>
                  <a:t>OIL AND GAS WELL NO. 006</a:t>
                </a:r>
                <a:endParaRPr lang="en-US" sz="1050" dirty="0"/>
              </a:p>
            </p:txBody>
          </p:sp>
          <p:sp>
            <p:nvSpPr>
              <p:cNvPr id="33" name="TextBox 32"/>
              <p:cNvSpPr txBox="1"/>
              <p:nvPr/>
            </p:nvSpPr>
            <p:spPr>
              <a:xfrm>
                <a:off x="3914852" y="4192320"/>
                <a:ext cx="752553" cy="276999"/>
              </a:xfrm>
              <a:prstGeom prst="rect">
                <a:avLst/>
              </a:prstGeom>
              <a:noFill/>
            </p:spPr>
            <p:txBody>
              <a:bodyPr wrap="square" rtlCol="0">
                <a:spAutoFit/>
              </a:bodyPr>
              <a:lstStyle/>
              <a:p>
                <a:r>
                  <a:rPr lang="en-US" sz="1200" dirty="0" smtClean="0"/>
                  <a:t>91337</a:t>
                </a:r>
                <a:endParaRPr lang="en-US" sz="1200" dirty="0"/>
              </a:p>
            </p:txBody>
          </p:sp>
          <p:sp>
            <p:nvSpPr>
              <p:cNvPr id="34" name="TextBox 33"/>
              <p:cNvSpPr txBox="1"/>
              <p:nvPr/>
            </p:nvSpPr>
            <p:spPr>
              <a:xfrm>
                <a:off x="4855544" y="4194580"/>
                <a:ext cx="376276" cy="276999"/>
              </a:xfrm>
              <a:prstGeom prst="rect">
                <a:avLst/>
              </a:prstGeom>
              <a:noFill/>
            </p:spPr>
            <p:txBody>
              <a:bodyPr wrap="square" rtlCol="0">
                <a:spAutoFit/>
              </a:bodyPr>
              <a:lstStyle/>
              <a:p>
                <a:r>
                  <a:rPr lang="en-US" sz="1200" dirty="0" smtClean="0"/>
                  <a:t>30</a:t>
                </a:r>
                <a:endParaRPr lang="en-US" sz="1200" dirty="0"/>
              </a:p>
            </p:txBody>
          </p:sp>
          <p:sp>
            <p:nvSpPr>
              <p:cNvPr id="35" name="TextBox 34"/>
              <p:cNvSpPr txBox="1"/>
              <p:nvPr/>
            </p:nvSpPr>
            <p:spPr>
              <a:xfrm>
                <a:off x="6191327" y="4174699"/>
                <a:ext cx="752553" cy="276999"/>
              </a:xfrm>
              <a:prstGeom prst="rect">
                <a:avLst/>
              </a:prstGeom>
              <a:noFill/>
            </p:spPr>
            <p:txBody>
              <a:bodyPr wrap="square" rtlCol="0">
                <a:spAutoFit/>
              </a:bodyPr>
              <a:lstStyle/>
              <a:p>
                <a:r>
                  <a:rPr lang="en-US" sz="1200" dirty="0" smtClean="0"/>
                  <a:t>10,700</a:t>
                </a:r>
                <a:endParaRPr lang="en-US" sz="1200" dirty="0"/>
              </a:p>
            </p:txBody>
          </p:sp>
          <p:sp>
            <p:nvSpPr>
              <p:cNvPr id="36" name="TextBox 35"/>
              <p:cNvSpPr txBox="1"/>
              <p:nvPr/>
            </p:nvSpPr>
            <p:spPr>
              <a:xfrm>
                <a:off x="1133474" y="4194579"/>
                <a:ext cx="609678" cy="276999"/>
              </a:xfrm>
              <a:prstGeom prst="rect">
                <a:avLst/>
              </a:prstGeom>
              <a:noFill/>
            </p:spPr>
            <p:txBody>
              <a:bodyPr wrap="square" rtlCol="0">
                <a:spAutoFit/>
              </a:bodyPr>
              <a:lstStyle/>
              <a:p>
                <a:r>
                  <a:rPr lang="en-US" sz="1200" dirty="0" smtClean="0"/>
                  <a:t>J123</a:t>
                </a:r>
                <a:endParaRPr lang="en-US" sz="1200" dirty="0"/>
              </a:p>
            </p:txBody>
          </p:sp>
          <p:sp>
            <p:nvSpPr>
              <p:cNvPr id="37" name="TextBox 36"/>
              <p:cNvSpPr txBox="1"/>
              <p:nvPr/>
            </p:nvSpPr>
            <p:spPr>
              <a:xfrm>
                <a:off x="7296228" y="4174698"/>
                <a:ext cx="752553" cy="276999"/>
              </a:xfrm>
              <a:prstGeom prst="rect">
                <a:avLst/>
              </a:prstGeom>
              <a:noFill/>
            </p:spPr>
            <p:txBody>
              <a:bodyPr wrap="square" rtlCol="0">
                <a:spAutoFit/>
              </a:bodyPr>
              <a:lstStyle/>
              <a:p>
                <a:r>
                  <a:rPr lang="en-US" sz="1200" dirty="0" smtClean="0"/>
                  <a:t>10,760</a:t>
                </a:r>
                <a:endParaRPr lang="en-US" sz="1200" dirty="0"/>
              </a:p>
            </p:txBody>
          </p:sp>
        </p:grpSp>
      </p:grpSp>
    </p:spTree>
    <p:extLst>
      <p:ext uri="{BB962C8B-B14F-4D97-AF65-F5344CB8AC3E}">
        <p14:creationId xmlns:p14="http://schemas.microsoft.com/office/powerpoint/2010/main" val="22643551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30997"/>
          </a:xfrm>
          <a:prstGeom prst="rect">
            <a:avLst/>
          </a:prstGeom>
        </p:spPr>
        <p:txBody>
          <a:bodyPr wrap="square">
            <a:spAutoFit/>
          </a:bodyPr>
          <a:lstStyle/>
          <a:p>
            <a:pPr algn="ctr"/>
            <a:r>
              <a:rPr lang="en-US" sz="2400" dirty="0">
                <a:latin typeface="Arial Narrow" pitchFamily="34" charset="0"/>
              </a:rPr>
              <a:t>Freshwater Well List</a:t>
            </a:r>
          </a:p>
          <a:p>
            <a:pPr algn="ctr"/>
            <a:r>
              <a:rPr lang="en-US" sz="2400" b="1" dirty="0" smtClean="0">
                <a:latin typeface="Arial Narrow" pitchFamily="34" charset="0"/>
              </a:rPr>
              <a:t>Attachment 6C</a:t>
            </a:r>
          </a:p>
        </p:txBody>
      </p:sp>
      <p:sp>
        <p:nvSpPr>
          <p:cNvPr id="3" name="Rectangle 2"/>
          <p:cNvSpPr/>
          <p:nvPr/>
        </p:nvSpPr>
        <p:spPr>
          <a:xfrm>
            <a:off x="0" y="3576973"/>
            <a:ext cx="9144000" cy="430887"/>
          </a:xfrm>
          <a:prstGeom prst="rect">
            <a:avLst/>
          </a:prstGeom>
        </p:spPr>
        <p:txBody>
          <a:bodyPr wrap="square">
            <a:spAutoFit/>
          </a:bodyPr>
          <a:lstStyle/>
          <a:p>
            <a:pPr marL="285750" lvl="0" indent="-285750">
              <a:buFont typeface="Arial" pitchFamily="34" charset="0"/>
              <a:buChar char="•"/>
            </a:pPr>
            <a:r>
              <a:rPr lang="en-US" sz="2200" dirty="0">
                <a:latin typeface="Arial Narrow" pitchFamily="34" charset="0"/>
              </a:rPr>
              <a:t>Researching company files for unregistered Rig Supply wells.</a:t>
            </a:r>
          </a:p>
        </p:txBody>
      </p:sp>
      <p:sp>
        <p:nvSpPr>
          <p:cNvPr id="5" name="Rectangle 4"/>
          <p:cNvSpPr/>
          <p:nvPr/>
        </p:nvSpPr>
        <p:spPr>
          <a:xfrm>
            <a:off x="0" y="2438832"/>
            <a:ext cx="9144000" cy="769441"/>
          </a:xfrm>
          <a:prstGeom prst="rect">
            <a:avLst/>
          </a:prstGeom>
        </p:spPr>
        <p:txBody>
          <a:bodyPr wrap="square">
            <a:spAutoFit/>
          </a:bodyPr>
          <a:lstStyle/>
          <a:p>
            <a:pPr marL="285750" lvl="0" indent="-285750" algn="just">
              <a:buFont typeface="Arial" pitchFamily="34" charset="0"/>
              <a:buChar char="•"/>
            </a:pPr>
            <a:r>
              <a:rPr lang="en-US" sz="2200" dirty="0">
                <a:latin typeface="Arial Narrow" pitchFamily="34" charset="0"/>
              </a:rPr>
              <a:t>Conducting a foot-search of the ¼ mile AOR to identify any unregistered freshwater wells in the field</a:t>
            </a:r>
            <a:r>
              <a:rPr lang="en-US" sz="2200" dirty="0" smtClean="0">
                <a:latin typeface="Arial Narrow" pitchFamily="34" charset="0"/>
              </a:rPr>
              <a:t>; and</a:t>
            </a:r>
            <a:endParaRPr lang="en-US" sz="2200" dirty="0">
              <a:latin typeface="Arial Narrow" pitchFamily="34" charset="0"/>
            </a:endParaRPr>
          </a:p>
        </p:txBody>
      </p:sp>
      <p:sp>
        <p:nvSpPr>
          <p:cNvPr id="6" name="Rectangle 5"/>
          <p:cNvSpPr/>
          <p:nvPr/>
        </p:nvSpPr>
        <p:spPr>
          <a:xfrm>
            <a:off x="0" y="976954"/>
            <a:ext cx="9144000" cy="1446550"/>
          </a:xfrm>
          <a:prstGeom prst="rect">
            <a:avLst/>
          </a:prstGeom>
        </p:spPr>
        <p:txBody>
          <a:bodyPr wrap="square">
            <a:spAutoFit/>
          </a:bodyPr>
          <a:lstStyle/>
          <a:p>
            <a:pPr algn="just"/>
            <a:r>
              <a:rPr lang="en-US" sz="2200" dirty="0" smtClean="0">
                <a:latin typeface="Arial Narrow" pitchFamily="34" charset="0"/>
              </a:rPr>
              <a:t>The </a:t>
            </a:r>
            <a:r>
              <a:rPr lang="en-US" sz="2200" dirty="0">
                <a:latin typeface="Arial Narrow" pitchFamily="34" charset="0"/>
              </a:rPr>
              <a:t>Freshwater Well List, </a:t>
            </a:r>
            <a:r>
              <a:rPr lang="en-US" sz="2200" b="1" dirty="0">
                <a:latin typeface="Arial Narrow" pitchFamily="34" charset="0"/>
              </a:rPr>
              <a:t>Attachment 6C </a:t>
            </a:r>
            <a:r>
              <a:rPr lang="en-US" sz="2200" dirty="0">
                <a:latin typeface="Arial Narrow" pitchFamily="34" charset="0"/>
              </a:rPr>
              <a:t>must identify any unregistered freshwater wells within the AOR.  A diligent search must be attempted to locate any unregistered freshwater wells within the AOR of the proposed injection well.</a:t>
            </a:r>
            <a:r>
              <a:rPr lang="en-US" sz="2200" b="1" dirty="0">
                <a:latin typeface="Arial Narrow" pitchFamily="34" charset="0"/>
              </a:rPr>
              <a:t>  </a:t>
            </a:r>
            <a:r>
              <a:rPr lang="en-US" sz="2200" dirty="0">
                <a:latin typeface="Arial Narrow" pitchFamily="34" charset="0"/>
              </a:rPr>
              <a:t>The search must include:</a:t>
            </a:r>
          </a:p>
        </p:txBody>
      </p:sp>
      <p:sp>
        <p:nvSpPr>
          <p:cNvPr id="7" name="Rectangle 6"/>
          <p:cNvSpPr/>
          <p:nvPr/>
        </p:nvSpPr>
        <p:spPr>
          <a:xfrm>
            <a:off x="0" y="4076343"/>
            <a:ext cx="9144000" cy="1785104"/>
          </a:xfrm>
          <a:prstGeom prst="rect">
            <a:avLst/>
          </a:prstGeom>
        </p:spPr>
        <p:txBody>
          <a:bodyPr wrap="square">
            <a:spAutoFit/>
          </a:bodyPr>
          <a:lstStyle/>
          <a:p>
            <a:pPr algn="just"/>
            <a:r>
              <a:rPr lang="en-US" sz="2200" dirty="0">
                <a:latin typeface="Arial Narrow" pitchFamily="34" charset="0"/>
              </a:rPr>
              <a:t>IMD will not accept printouts of the DNR SONRIS database </a:t>
            </a:r>
            <a:r>
              <a:rPr lang="en-US" sz="2200" dirty="0" smtClean="0">
                <a:latin typeface="Arial Narrow" pitchFamily="34" charset="0"/>
              </a:rPr>
              <a:t>search, </a:t>
            </a:r>
            <a:r>
              <a:rPr lang="en-US" sz="2200" b="1" dirty="0" smtClean="0">
                <a:latin typeface="Arial Narrow" pitchFamily="34" charset="0"/>
              </a:rPr>
              <a:t>Attachment 6D </a:t>
            </a:r>
            <a:r>
              <a:rPr lang="en-US" sz="2200" dirty="0">
                <a:latin typeface="Arial Narrow" pitchFamily="34" charset="0"/>
              </a:rPr>
              <a:t>in lieu of the Freshwater Well List of Unregistered Wells, </a:t>
            </a:r>
            <a:r>
              <a:rPr lang="en-US" sz="2200" b="1" dirty="0">
                <a:latin typeface="Arial Narrow" pitchFamily="34" charset="0"/>
              </a:rPr>
              <a:t>Attachment 6C</a:t>
            </a:r>
            <a:r>
              <a:rPr lang="en-US" sz="2200" dirty="0">
                <a:latin typeface="Arial Narrow" pitchFamily="34" charset="0"/>
              </a:rPr>
              <a:t>. </a:t>
            </a:r>
            <a:endParaRPr lang="en-US" sz="2200" dirty="0" smtClean="0">
              <a:latin typeface="Arial Narrow" pitchFamily="34" charset="0"/>
            </a:endParaRPr>
          </a:p>
          <a:p>
            <a:pPr algn="just"/>
            <a:endParaRPr lang="en-US" sz="2200" dirty="0">
              <a:latin typeface="Arial Narrow" pitchFamily="34" charset="0"/>
            </a:endParaRPr>
          </a:p>
          <a:p>
            <a:pPr algn="just"/>
            <a:r>
              <a:rPr lang="en-US" sz="2200" b="1" dirty="0" smtClean="0">
                <a:latin typeface="Arial Narrow" pitchFamily="34" charset="0"/>
              </a:rPr>
              <a:t>All </a:t>
            </a:r>
            <a:r>
              <a:rPr lang="en-US" sz="2200" b="1" dirty="0">
                <a:latin typeface="Arial Narrow" pitchFamily="34" charset="0"/>
              </a:rPr>
              <a:t>wells listed on the Freshwater Well List, Attachment 6C must be plotted on the Area of Review </a:t>
            </a:r>
            <a:r>
              <a:rPr lang="en-US" sz="2200" b="1" dirty="0" smtClean="0">
                <a:latin typeface="Arial Narrow" pitchFamily="34" charset="0"/>
              </a:rPr>
              <a:t>Map, Attachment 6A, </a:t>
            </a:r>
            <a:r>
              <a:rPr lang="en-US" sz="2200" b="1" dirty="0">
                <a:latin typeface="Arial Narrow" pitchFamily="34" charset="0"/>
              </a:rPr>
              <a:t>the Location </a:t>
            </a:r>
            <a:r>
              <a:rPr lang="en-US" sz="2200" b="1" dirty="0" smtClean="0">
                <a:latin typeface="Arial Narrow" pitchFamily="34" charset="0"/>
              </a:rPr>
              <a:t>Plat, Attachment 2 </a:t>
            </a:r>
            <a:r>
              <a:rPr lang="en-US" sz="2200" b="1" u="sng" dirty="0">
                <a:latin typeface="Arial Narrow" pitchFamily="34" charset="0"/>
              </a:rPr>
              <a:t>or both</a:t>
            </a:r>
            <a:r>
              <a:rPr lang="en-US" sz="2200" b="1" dirty="0">
                <a:latin typeface="Arial Narrow" pitchFamily="34" charset="0"/>
              </a:rPr>
              <a:t>. </a:t>
            </a:r>
          </a:p>
        </p:txBody>
      </p:sp>
    </p:spTree>
    <p:extLst>
      <p:ext uri="{BB962C8B-B14F-4D97-AF65-F5344CB8AC3E}">
        <p14:creationId xmlns:p14="http://schemas.microsoft.com/office/powerpoint/2010/main" val="307610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559" y="302419"/>
            <a:ext cx="7328882" cy="6253163"/>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962167" y="1637731"/>
            <a:ext cx="122830" cy="122830"/>
            <a:chOff x="962167" y="1637731"/>
            <a:chExt cx="122830" cy="122830"/>
          </a:xfrm>
        </p:grpSpPr>
        <p:cxnSp>
          <p:nvCxnSpPr>
            <p:cNvPr id="5" name="Straight Connector 4"/>
            <p:cNvCxnSpPr/>
            <p:nvPr/>
          </p:nvCxnSpPr>
          <p:spPr>
            <a:xfrm>
              <a:off x="962167" y="1637731"/>
              <a:ext cx="122830" cy="1228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962167" y="1637731"/>
              <a:ext cx="122830" cy="1228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620370" y="2292826"/>
            <a:ext cx="1801505" cy="276999"/>
          </a:xfrm>
          <a:prstGeom prst="rect">
            <a:avLst/>
          </a:prstGeom>
          <a:noFill/>
        </p:spPr>
        <p:txBody>
          <a:bodyPr wrap="square" rtlCol="0">
            <a:spAutoFit/>
          </a:bodyPr>
          <a:lstStyle/>
          <a:p>
            <a:r>
              <a:rPr lang="en-US" sz="1200" dirty="0" smtClean="0">
                <a:latin typeface="Arial Narrow" pitchFamily="34" charset="0"/>
              </a:rPr>
              <a:t>Joe Smith Freshwater Well</a:t>
            </a:r>
            <a:endParaRPr lang="en-US" sz="1200" dirty="0">
              <a:latin typeface="Arial Narrow" pitchFamily="34" charset="0"/>
            </a:endParaRPr>
          </a:p>
        </p:txBody>
      </p:sp>
      <p:sp>
        <p:nvSpPr>
          <p:cNvPr id="10" name="TextBox 9"/>
          <p:cNvSpPr txBox="1"/>
          <p:nvPr/>
        </p:nvSpPr>
        <p:spPr>
          <a:xfrm>
            <a:off x="1453487" y="2292825"/>
            <a:ext cx="1057701" cy="276999"/>
          </a:xfrm>
          <a:prstGeom prst="rect">
            <a:avLst/>
          </a:prstGeom>
          <a:noFill/>
        </p:spPr>
        <p:txBody>
          <a:bodyPr wrap="square" rtlCol="0">
            <a:spAutoFit/>
          </a:bodyPr>
          <a:lstStyle/>
          <a:p>
            <a:r>
              <a:rPr lang="en-US" sz="1200" dirty="0" smtClean="0"/>
              <a:t>Joe Smith</a:t>
            </a:r>
            <a:endParaRPr lang="en-US" sz="1200" dirty="0"/>
          </a:p>
        </p:txBody>
      </p:sp>
      <p:sp>
        <p:nvSpPr>
          <p:cNvPr id="11" name="TextBox 10"/>
          <p:cNvSpPr txBox="1"/>
          <p:nvPr/>
        </p:nvSpPr>
        <p:spPr>
          <a:xfrm>
            <a:off x="4196685" y="2308214"/>
            <a:ext cx="900753" cy="261610"/>
          </a:xfrm>
          <a:prstGeom prst="rect">
            <a:avLst/>
          </a:prstGeom>
          <a:noFill/>
        </p:spPr>
        <p:txBody>
          <a:bodyPr wrap="square" rtlCol="0">
            <a:spAutoFit/>
          </a:bodyPr>
          <a:lstStyle/>
          <a:p>
            <a:r>
              <a:rPr lang="en-US" sz="1100" dirty="0" smtClean="0"/>
              <a:t>Domestic</a:t>
            </a:r>
            <a:endParaRPr lang="en-US" sz="1100" dirty="0"/>
          </a:p>
        </p:txBody>
      </p:sp>
      <p:sp>
        <p:nvSpPr>
          <p:cNvPr id="14" name="TextBox 13"/>
          <p:cNvSpPr txBox="1"/>
          <p:nvPr/>
        </p:nvSpPr>
        <p:spPr>
          <a:xfrm>
            <a:off x="5012139" y="2308216"/>
            <a:ext cx="580031" cy="261610"/>
          </a:xfrm>
          <a:prstGeom prst="rect">
            <a:avLst/>
          </a:prstGeom>
          <a:noFill/>
        </p:spPr>
        <p:txBody>
          <a:bodyPr wrap="square" rtlCol="0">
            <a:spAutoFit/>
          </a:bodyPr>
          <a:lstStyle/>
          <a:p>
            <a:r>
              <a:rPr lang="en-US" sz="1100" dirty="0" smtClean="0"/>
              <a:t>Active</a:t>
            </a:r>
            <a:endParaRPr lang="en-US" sz="1100" dirty="0"/>
          </a:p>
        </p:txBody>
      </p:sp>
      <p:sp>
        <p:nvSpPr>
          <p:cNvPr id="15" name="TextBox 14"/>
          <p:cNvSpPr txBox="1"/>
          <p:nvPr/>
        </p:nvSpPr>
        <p:spPr>
          <a:xfrm>
            <a:off x="5775293" y="2308215"/>
            <a:ext cx="659643" cy="261610"/>
          </a:xfrm>
          <a:prstGeom prst="rect">
            <a:avLst/>
          </a:prstGeom>
          <a:noFill/>
        </p:spPr>
        <p:txBody>
          <a:bodyPr wrap="square" rtlCol="0">
            <a:spAutoFit/>
          </a:bodyPr>
          <a:lstStyle/>
          <a:p>
            <a:r>
              <a:rPr lang="en-US" sz="1100" dirty="0" smtClean="0"/>
              <a:t>324 </a:t>
            </a:r>
            <a:r>
              <a:rPr lang="en-US" sz="1100" dirty="0" err="1" smtClean="0"/>
              <a:t>ft</a:t>
            </a:r>
            <a:endParaRPr lang="en-US" sz="1100" dirty="0"/>
          </a:p>
        </p:txBody>
      </p:sp>
      <p:sp>
        <p:nvSpPr>
          <p:cNvPr id="18" name="TextBox 17"/>
          <p:cNvSpPr txBox="1"/>
          <p:nvPr/>
        </p:nvSpPr>
        <p:spPr>
          <a:xfrm>
            <a:off x="6434936" y="2289766"/>
            <a:ext cx="1801505" cy="276999"/>
          </a:xfrm>
          <a:prstGeom prst="rect">
            <a:avLst/>
          </a:prstGeom>
          <a:noFill/>
        </p:spPr>
        <p:txBody>
          <a:bodyPr wrap="square" rtlCol="0">
            <a:spAutoFit/>
          </a:bodyPr>
          <a:lstStyle/>
          <a:p>
            <a:r>
              <a:rPr lang="en-US" sz="1200" dirty="0" smtClean="0">
                <a:latin typeface="Arial Narrow" pitchFamily="34" charset="0"/>
              </a:rPr>
              <a:t>Longitude: 92</a:t>
            </a:r>
            <a:r>
              <a:rPr lang="en-US" sz="1200" baseline="30000" dirty="0" smtClean="0">
                <a:latin typeface="Arial Narrow" pitchFamily="34" charset="0"/>
              </a:rPr>
              <a:t>o</a:t>
            </a:r>
            <a:r>
              <a:rPr lang="en-US" sz="1200" dirty="0" smtClean="0">
                <a:latin typeface="Arial Narrow" pitchFamily="34" charset="0"/>
              </a:rPr>
              <a:t> 26’ 51.7”</a:t>
            </a:r>
            <a:endParaRPr lang="en-US" sz="1200" dirty="0">
              <a:latin typeface="Arial Narrow" pitchFamily="34" charset="0"/>
            </a:endParaRPr>
          </a:p>
        </p:txBody>
      </p:sp>
      <p:sp>
        <p:nvSpPr>
          <p:cNvPr id="19" name="TextBox 18"/>
          <p:cNvSpPr txBox="1"/>
          <p:nvPr/>
        </p:nvSpPr>
        <p:spPr>
          <a:xfrm>
            <a:off x="6434936" y="2566765"/>
            <a:ext cx="1801505" cy="276999"/>
          </a:xfrm>
          <a:prstGeom prst="rect">
            <a:avLst/>
          </a:prstGeom>
          <a:noFill/>
        </p:spPr>
        <p:txBody>
          <a:bodyPr wrap="square" rtlCol="0">
            <a:spAutoFit/>
          </a:bodyPr>
          <a:lstStyle/>
          <a:p>
            <a:r>
              <a:rPr lang="en-US" sz="1200" dirty="0" smtClean="0">
                <a:latin typeface="Arial Narrow" pitchFamily="34" charset="0"/>
              </a:rPr>
              <a:t>Latitude: 31</a:t>
            </a:r>
            <a:r>
              <a:rPr lang="en-US" sz="1200" baseline="30000" dirty="0" smtClean="0">
                <a:latin typeface="Arial Narrow" pitchFamily="34" charset="0"/>
              </a:rPr>
              <a:t>o</a:t>
            </a:r>
            <a:r>
              <a:rPr lang="en-US" sz="1200" dirty="0" smtClean="0">
                <a:latin typeface="Arial Narrow" pitchFamily="34" charset="0"/>
              </a:rPr>
              <a:t> 54’ 37.2”</a:t>
            </a:r>
            <a:endParaRPr lang="en-US" sz="1200" dirty="0">
              <a:latin typeface="Arial Narrow" pitchFamily="34" charset="0"/>
            </a:endParaRPr>
          </a:p>
        </p:txBody>
      </p:sp>
    </p:spTree>
    <p:extLst>
      <p:ext uri="{BB962C8B-B14F-4D97-AF65-F5344CB8AC3E}">
        <p14:creationId xmlns:p14="http://schemas.microsoft.com/office/powerpoint/2010/main" val="2151686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887"/>
          <a:stretch/>
        </p:blipFill>
        <p:spPr bwMode="auto">
          <a:xfrm>
            <a:off x="777240" y="0"/>
            <a:ext cx="7589520" cy="371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910255" y="37016"/>
            <a:ext cx="5233745" cy="412588"/>
            <a:chOff x="3910255" y="37016"/>
            <a:chExt cx="5233745" cy="412588"/>
          </a:xfrm>
        </p:grpSpPr>
        <p:sp>
          <p:nvSpPr>
            <p:cNvPr id="4" name="Double Bracket 3"/>
            <p:cNvSpPr/>
            <p:nvPr/>
          </p:nvSpPr>
          <p:spPr>
            <a:xfrm>
              <a:off x="3910255" y="37016"/>
              <a:ext cx="1293724"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ine Callout 1 (Accent Bar) 4"/>
            <p:cNvSpPr/>
            <p:nvPr/>
          </p:nvSpPr>
          <p:spPr>
            <a:xfrm>
              <a:off x="6681082" y="223969"/>
              <a:ext cx="2462918" cy="225635"/>
            </a:xfrm>
            <a:prstGeom prst="accentCallout1">
              <a:avLst>
                <a:gd name="adj1" fmla="val 45448"/>
                <a:gd name="adj2" fmla="val -3491"/>
                <a:gd name="adj3" fmla="val -53662"/>
                <a:gd name="adj4" fmla="val -59782"/>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AUTHORIZED AGENT</a:t>
              </a:r>
              <a:endParaRPr lang="en-US" sz="1600" b="1" dirty="0">
                <a:solidFill>
                  <a:schemeClr val="tx1"/>
                </a:solidFill>
                <a:latin typeface="+mj-lt"/>
              </a:endParaRPr>
            </a:p>
          </p:txBody>
        </p:sp>
      </p:grpSp>
      <p:grpSp>
        <p:nvGrpSpPr>
          <p:cNvPr id="3" name="Group 2"/>
          <p:cNvGrpSpPr/>
          <p:nvPr/>
        </p:nvGrpSpPr>
        <p:grpSpPr>
          <a:xfrm>
            <a:off x="3693728" y="1750655"/>
            <a:ext cx="5450272" cy="448967"/>
            <a:chOff x="3693728" y="1750655"/>
            <a:chExt cx="5450272" cy="448967"/>
          </a:xfrm>
        </p:grpSpPr>
        <p:sp>
          <p:nvSpPr>
            <p:cNvPr id="7" name="Double Bracket 6"/>
            <p:cNvSpPr/>
            <p:nvPr/>
          </p:nvSpPr>
          <p:spPr>
            <a:xfrm>
              <a:off x="3693728" y="2025886"/>
              <a:ext cx="1754571"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ine Callout 1 (Accent Bar) 5"/>
            <p:cNvSpPr/>
            <p:nvPr/>
          </p:nvSpPr>
          <p:spPr>
            <a:xfrm>
              <a:off x="6574204" y="1750655"/>
              <a:ext cx="2569796" cy="448967"/>
            </a:xfrm>
            <a:prstGeom prst="accentCallout1">
              <a:avLst>
                <a:gd name="adj1" fmla="val 45448"/>
                <a:gd name="adj2" fmla="val -3491"/>
                <a:gd name="adj3" fmla="val 82799"/>
                <a:gd name="adj4" fmla="val -44031"/>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smtClean="0">
                  <a:solidFill>
                    <a:schemeClr val="tx1"/>
                  </a:solidFill>
                  <a:latin typeface="+mj-lt"/>
                </a:rPr>
                <a:t>CERTIFICATION BY OPERATOR</a:t>
              </a:r>
              <a:endParaRPr lang="en-US" sz="1600" b="1" dirty="0">
                <a:solidFill>
                  <a:schemeClr val="tx1"/>
                </a:solidFill>
                <a:latin typeface="+mj-lt"/>
              </a:endParaRPr>
            </a:p>
          </p:txBody>
        </p:sp>
      </p:grpSp>
    </p:spTree>
    <p:extLst>
      <p:ext uri="{BB962C8B-B14F-4D97-AF65-F5344CB8AC3E}">
        <p14:creationId xmlns:p14="http://schemas.microsoft.com/office/powerpoint/2010/main" val="2659299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8907"/>
            <a:ext cx="9144000" cy="769441"/>
          </a:xfrm>
          <a:prstGeom prst="rect">
            <a:avLst/>
          </a:prstGeom>
        </p:spPr>
        <p:txBody>
          <a:bodyPr wrap="square">
            <a:spAutoFit/>
          </a:bodyPr>
          <a:lstStyle/>
          <a:p>
            <a:pPr algn="just"/>
            <a:r>
              <a:rPr lang="en-US" sz="2200" dirty="0">
                <a:latin typeface="Arial Narrow" pitchFamily="34" charset="0"/>
              </a:rPr>
              <a:t>A printout of the SONRIS database search for DNR registered water wells within the AOR must be included as part of the Application and labeled </a:t>
            </a:r>
            <a:r>
              <a:rPr lang="en-US" sz="2200" dirty="0" smtClean="0">
                <a:latin typeface="Arial Narrow" pitchFamily="34" charset="0"/>
              </a:rPr>
              <a:t>as </a:t>
            </a:r>
            <a:r>
              <a:rPr lang="en-US" sz="2200" b="1" dirty="0" smtClean="0">
                <a:latin typeface="Arial Narrow" pitchFamily="34" charset="0"/>
              </a:rPr>
              <a:t>Attachment </a:t>
            </a:r>
            <a:r>
              <a:rPr lang="en-US" sz="2200" b="1" dirty="0">
                <a:latin typeface="Arial Narrow" pitchFamily="34" charset="0"/>
              </a:rPr>
              <a:t>6D</a:t>
            </a:r>
            <a:r>
              <a:rPr lang="en-US" sz="2200" dirty="0">
                <a:latin typeface="Arial Narrow" pitchFamily="34" charset="0"/>
              </a:rPr>
              <a:t>. </a:t>
            </a:r>
            <a:endParaRPr lang="en-US" sz="2200" dirty="0" smtClean="0">
              <a:latin typeface="Arial Narrow" pitchFamily="34" charset="0"/>
            </a:endParaRPr>
          </a:p>
        </p:txBody>
      </p:sp>
      <p:sp>
        <p:nvSpPr>
          <p:cNvPr id="3" name="Rectangle 2"/>
          <p:cNvSpPr/>
          <p:nvPr/>
        </p:nvSpPr>
        <p:spPr>
          <a:xfrm>
            <a:off x="0" y="0"/>
            <a:ext cx="9144000" cy="830997"/>
          </a:xfrm>
          <a:prstGeom prst="rect">
            <a:avLst/>
          </a:prstGeom>
        </p:spPr>
        <p:txBody>
          <a:bodyPr wrap="square">
            <a:spAutoFit/>
          </a:bodyPr>
          <a:lstStyle/>
          <a:p>
            <a:pPr algn="ctr"/>
            <a:r>
              <a:rPr lang="en-US" sz="2400" dirty="0" smtClean="0">
                <a:latin typeface="Arial Narrow" pitchFamily="34" charset="0"/>
              </a:rPr>
              <a:t>SONRIS </a:t>
            </a:r>
            <a:r>
              <a:rPr lang="en-US" sz="2400" dirty="0">
                <a:latin typeface="Arial Narrow" pitchFamily="34" charset="0"/>
              </a:rPr>
              <a:t>Database Printout of DNR Registered Water </a:t>
            </a:r>
            <a:r>
              <a:rPr lang="en-US" sz="2400" dirty="0" smtClean="0">
                <a:latin typeface="Arial Narrow" pitchFamily="34" charset="0"/>
              </a:rPr>
              <a:t>Wells</a:t>
            </a:r>
          </a:p>
          <a:p>
            <a:pPr algn="ctr"/>
            <a:r>
              <a:rPr lang="en-US" sz="2400" b="1" dirty="0" smtClean="0">
                <a:latin typeface="Arial Narrow" pitchFamily="34" charset="0"/>
              </a:rPr>
              <a:t>Attachment 6D</a:t>
            </a:r>
            <a:endParaRPr lang="en-US" sz="2400" b="1" dirty="0">
              <a:latin typeface="Arial Narrow" pitchFamily="34" charset="0"/>
            </a:endParaRPr>
          </a:p>
        </p:txBody>
      </p:sp>
      <p:sp>
        <p:nvSpPr>
          <p:cNvPr id="4" name="Rectangle 3"/>
          <p:cNvSpPr/>
          <p:nvPr/>
        </p:nvSpPr>
        <p:spPr>
          <a:xfrm>
            <a:off x="0" y="5964718"/>
            <a:ext cx="9144000" cy="430887"/>
          </a:xfrm>
          <a:prstGeom prst="rect">
            <a:avLst/>
          </a:prstGeom>
        </p:spPr>
        <p:txBody>
          <a:bodyPr wrap="square">
            <a:spAutoFit/>
          </a:bodyPr>
          <a:lstStyle/>
          <a:p>
            <a:r>
              <a:rPr lang="en-US" sz="2200" dirty="0" smtClean="0">
                <a:latin typeface="Arial Narrow" pitchFamily="34" charset="0"/>
              </a:rPr>
              <a:t>Please </a:t>
            </a:r>
            <a:r>
              <a:rPr lang="en-US" sz="2200" dirty="0">
                <a:latin typeface="Arial Narrow" pitchFamily="34" charset="0"/>
              </a:rPr>
              <a:t>label the printout </a:t>
            </a:r>
            <a:r>
              <a:rPr lang="en-US" sz="2200" b="1" dirty="0">
                <a:latin typeface="Arial Narrow" pitchFamily="34" charset="0"/>
              </a:rPr>
              <a:t>Attachment 6D</a:t>
            </a:r>
            <a:r>
              <a:rPr lang="en-US" sz="2200" dirty="0">
                <a:latin typeface="Arial Narrow" pitchFamily="34" charset="0"/>
              </a:rPr>
              <a:t> and include as part of the Application. </a:t>
            </a:r>
            <a:endParaRPr lang="en-US" sz="2200" dirty="0">
              <a:effectLst/>
              <a:latin typeface="Arial Narrow" pitchFamily="34" charset="0"/>
            </a:endParaRPr>
          </a:p>
        </p:txBody>
      </p:sp>
      <p:sp>
        <p:nvSpPr>
          <p:cNvPr id="5" name="Rectangle 4"/>
          <p:cNvSpPr/>
          <p:nvPr/>
        </p:nvSpPr>
        <p:spPr>
          <a:xfrm>
            <a:off x="0" y="3931376"/>
            <a:ext cx="9144000" cy="1785104"/>
          </a:xfrm>
          <a:prstGeom prst="rect">
            <a:avLst/>
          </a:prstGeom>
        </p:spPr>
        <p:txBody>
          <a:bodyPr wrap="square">
            <a:spAutoFit/>
          </a:bodyPr>
          <a:lstStyle/>
          <a:p>
            <a:pPr algn="just"/>
            <a:r>
              <a:rPr lang="en-US" sz="2200" dirty="0">
                <a:latin typeface="Arial Narrow" pitchFamily="34" charset="0"/>
              </a:rPr>
              <a:t>To search for registered water wells in the AOR of the proposed well, enter the Latitude and Longitude (NAD 83) of the proposed injection well and a search radius of 1,320 feet. All wells listed on the SONRIS Database Printout of DNR Registered Water Wells, Attachment 6D must be plotted on the Area of Review Map, </a:t>
            </a:r>
            <a:r>
              <a:rPr lang="en-US" sz="2200" b="1" dirty="0">
                <a:latin typeface="Arial Narrow" pitchFamily="34" charset="0"/>
              </a:rPr>
              <a:t>Attachment 6A</a:t>
            </a:r>
            <a:r>
              <a:rPr lang="en-US" sz="2200" dirty="0">
                <a:latin typeface="Arial Narrow" pitchFamily="34" charset="0"/>
              </a:rPr>
              <a:t>, the Location Plat, </a:t>
            </a:r>
            <a:r>
              <a:rPr lang="en-US" sz="2200" b="1" dirty="0">
                <a:latin typeface="Arial Narrow" pitchFamily="34" charset="0"/>
              </a:rPr>
              <a:t>Attachment 2</a:t>
            </a:r>
            <a:r>
              <a:rPr lang="en-US" sz="2200" dirty="0">
                <a:latin typeface="Arial Narrow" pitchFamily="34" charset="0"/>
              </a:rPr>
              <a:t>, or both. </a:t>
            </a:r>
          </a:p>
        </p:txBody>
      </p:sp>
      <p:sp>
        <p:nvSpPr>
          <p:cNvPr id="6" name="Rectangle 5"/>
          <p:cNvSpPr/>
          <p:nvPr/>
        </p:nvSpPr>
        <p:spPr>
          <a:xfrm>
            <a:off x="0" y="2236587"/>
            <a:ext cx="9144000" cy="1446550"/>
          </a:xfrm>
          <a:prstGeom prst="rect">
            <a:avLst/>
          </a:prstGeom>
        </p:spPr>
        <p:txBody>
          <a:bodyPr wrap="square">
            <a:spAutoFit/>
          </a:bodyPr>
          <a:lstStyle/>
          <a:p>
            <a:pPr algn="just"/>
            <a:r>
              <a:rPr lang="en-US" sz="2200" dirty="0">
                <a:latin typeface="Arial Narrow" pitchFamily="34" charset="0"/>
              </a:rPr>
              <a:t>To search the SONRIS database, </a:t>
            </a:r>
            <a:r>
              <a:rPr lang="en-US" sz="2200" dirty="0">
                <a:solidFill>
                  <a:srgbClr val="FF0000"/>
                </a:solidFill>
                <a:latin typeface="Arial Narrow" pitchFamily="34" charset="0"/>
              </a:rPr>
              <a:t>go to </a:t>
            </a:r>
            <a:r>
              <a:rPr lang="en-US" sz="2200" b="1" dirty="0">
                <a:solidFill>
                  <a:srgbClr val="FF0000"/>
                </a:solidFill>
                <a:latin typeface="Arial Narrow" pitchFamily="34" charset="0"/>
              </a:rPr>
              <a:t>www.dnr.louisiana.gov</a:t>
            </a:r>
            <a:r>
              <a:rPr lang="en-US" sz="2200" dirty="0">
                <a:solidFill>
                  <a:srgbClr val="FF0000"/>
                </a:solidFill>
                <a:latin typeface="Arial Narrow" pitchFamily="34" charset="0"/>
              </a:rPr>
              <a:t>, click on </a:t>
            </a:r>
            <a:r>
              <a:rPr lang="en-US" sz="2200" b="1" i="1" dirty="0">
                <a:solidFill>
                  <a:srgbClr val="FF0000"/>
                </a:solidFill>
                <a:latin typeface="Arial Narrow" pitchFamily="34" charset="0"/>
              </a:rPr>
              <a:t>SONRIS </a:t>
            </a:r>
            <a:r>
              <a:rPr lang="en-US" sz="2200" dirty="0">
                <a:solidFill>
                  <a:srgbClr val="FF0000"/>
                </a:solidFill>
                <a:latin typeface="Arial Narrow" pitchFamily="34" charset="0"/>
              </a:rPr>
              <a:t>(logo on the upper left side of the page) </a:t>
            </a:r>
            <a:r>
              <a:rPr lang="en-US" sz="2200" b="1" i="1" dirty="0">
                <a:solidFill>
                  <a:srgbClr val="FF0000"/>
                </a:solidFill>
                <a:latin typeface="Arial Narrow" pitchFamily="34" charset="0"/>
              </a:rPr>
              <a:t>&gt;&gt; Data Access </a:t>
            </a:r>
            <a:r>
              <a:rPr lang="en-US" sz="2200" dirty="0">
                <a:solidFill>
                  <a:srgbClr val="FF0000"/>
                </a:solidFill>
                <a:latin typeface="Arial Narrow" pitchFamily="34" charset="0"/>
              </a:rPr>
              <a:t>(on the upper left side of the page) </a:t>
            </a:r>
            <a:r>
              <a:rPr lang="en-US" sz="2200" b="1" i="1" dirty="0">
                <a:solidFill>
                  <a:srgbClr val="FF0000"/>
                </a:solidFill>
                <a:latin typeface="Arial Narrow" pitchFamily="34" charset="0"/>
              </a:rPr>
              <a:t>&gt;&gt; Lite </a:t>
            </a:r>
            <a:r>
              <a:rPr lang="en-US" sz="2200" i="1" dirty="0">
                <a:solidFill>
                  <a:srgbClr val="FF0000"/>
                </a:solidFill>
                <a:latin typeface="Arial Narrow" pitchFamily="34" charset="0"/>
              </a:rPr>
              <a:t>(immediately below Data Access) </a:t>
            </a:r>
            <a:r>
              <a:rPr lang="en-US" sz="2200" b="1" i="1" dirty="0">
                <a:solidFill>
                  <a:srgbClr val="FF0000"/>
                </a:solidFill>
                <a:latin typeface="Arial Narrow" pitchFamily="34" charset="0"/>
              </a:rPr>
              <a:t>&gt;&gt; Water Wells by Latitude Longitude </a:t>
            </a:r>
            <a:r>
              <a:rPr lang="en-US" sz="2200" dirty="0">
                <a:solidFill>
                  <a:srgbClr val="FF0000"/>
                </a:solidFill>
                <a:latin typeface="Arial Narrow" pitchFamily="34" charset="0"/>
              </a:rPr>
              <a:t>(under G</a:t>
            </a:r>
            <a:r>
              <a:rPr lang="en-US" sz="2200" i="1" dirty="0">
                <a:solidFill>
                  <a:srgbClr val="FF0000"/>
                </a:solidFill>
                <a:latin typeface="Arial Narrow" pitchFamily="34" charset="0"/>
              </a:rPr>
              <a:t>round Water Information </a:t>
            </a:r>
            <a:r>
              <a:rPr lang="en-US" sz="2200" dirty="0">
                <a:solidFill>
                  <a:srgbClr val="FF0000"/>
                </a:solidFill>
                <a:latin typeface="Arial Narrow" pitchFamily="34" charset="0"/>
              </a:rPr>
              <a:t>at the bottom left of the page). </a:t>
            </a:r>
          </a:p>
        </p:txBody>
      </p:sp>
    </p:spTree>
    <p:extLst>
      <p:ext uri="{BB962C8B-B14F-4D97-AF65-F5344CB8AC3E}">
        <p14:creationId xmlns:p14="http://schemas.microsoft.com/office/powerpoint/2010/main" val="4606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30997"/>
          </a:xfrm>
          <a:prstGeom prst="rect">
            <a:avLst/>
          </a:prstGeom>
        </p:spPr>
        <p:txBody>
          <a:bodyPr wrap="square">
            <a:spAutoFit/>
          </a:bodyPr>
          <a:lstStyle/>
          <a:p>
            <a:pPr algn="ctr"/>
            <a:r>
              <a:rPr lang="en-US" sz="2400" dirty="0" smtClean="0">
                <a:latin typeface="Arial Narrow" pitchFamily="34" charset="0"/>
              </a:rPr>
              <a:t>SONRIS </a:t>
            </a:r>
            <a:r>
              <a:rPr lang="en-US" sz="2400" dirty="0">
                <a:latin typeface="Arial Narrow" pitchFamily="34" charset="0"/>
              </a:rPr>
              <a:t>Database Printout of DNR Registered Water </a:t>
            </a:r>
            <a:r>
              <a:rPr lang="en-US" sz="2400" dirty="0" smtClean="0">
                <a:latin typeface="Arial Narrow" pitchFamily="34" charset="0"/>
              </a:rPr>
              <a:t>Wells</a:t>
            </a:r>
          </a:p>
          <a:p>
            <a:pPr algn="ctr"/>
            <a:r>
              <a:rPr lang="en-US" sz="2400" b="1" dirty="0" smtClean="0">
                <a:latin typeface="Arial Narrow" pitchFamily="34" charset="0"/>
              </a:rPr>
              <a:t>Attachment 6D, cont’d.</a:t>
            </a:r>
            <a:endParaRPr lang="en-US" sz="2400" b="1" dirty="0">
              <a:latin typeface="Arial Narrow" pitchFamily="34" charset="0"/>
            </a:endParaRP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3014"/>
          <a:stretch/>
        </p:blipFill>
        <p:spPr bwMode="auto">
          <a:xfrm>
            <a:off x="724619" y="915009"/>
            <a:ext cx="7641459" cy="338665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4619" y="1576466"/>
            <a:ext cx="914400" cy="253916"/>
          </a:xfrm>
          <a:prstGeom prst="rect">
            <a:avLst/>
          </a:prstGeom>
          <a:noFill/>
        </p:spPr>
        <p:txBody>
          <a:bodyPr wrap="square" rtlCol="0">
            <a:spAutoFit/>
          </a:bodyPr>
          <a:lstStyle/>
          <a:p>
            <a:r>
              <a:rPr lang="en-US" sz="1050" dirty="0" smtClean="0">
                <a:latin typeface="Arial Narrow" pitchFamily="34" charset="0"/>
              </a:rPr>
              <a:t>31.910833333</a:t>
            </a:r>
            <a:endParaRPr lang="en-US" sz="1050" dirty="0">
              <a:latin typeface="Arial Narrow" pitchFamily="34" charset="0"/>
            </a:endParaRPr>
          </a:p>
        </p:txBody>
      </p:sp>
      <p:sp>
        <p:nvSpPr>
          <p:cNvPr id="7" name="TextBox 6"/>
          <p:cNvSpPr txBox="1"/>
          <p:nvPr/>
        </p:nvSpPr>
        <p:spPr>
          <a:xfrm>
            <a:off x="1469551" y="1603098"/>
            <a:ext cx="928048" cy="415498"/>
          </a:xfrm>
          <a:prstGeom prst="rect">
            <a:avLst/>
          </a:prstGeom>
          <a:noFill/>
        </p:spPr>
        <p:txBody>
          <a:bodyPr wrap="square" rtlCol="0">
            <a:spAutoFit/>
          </a:bodyPr>
          <a:lstStyle/>
          <a:p>
            <a:r>
              <a:rPr lang="en-US" sz="1050" dirty="0" smtClean="0">
                <a:latin typeface="Arial Narrow" pitchFamily="34" charset="0"/>
              </a:rPr>
              <a:t>-</a:t>
            </a:r>
          </a:p>
          <a:p>
            <a:r>
              <a:rPr lang="en-US" sz="1050" dirty="0" smtClean="0">
                <a:latin typeface="Arial Narrow" pitchFamily="34" charset="0"/>
              </a:rPr>
              <a:t>92.448888889</a:t>
            </a:r>
            <a:endParaRPr lang="en-US" sz="1050" dirty="0">
              <a:latin typeface="Arial Narrow" pitchFamily="34" charset="0"/>
            </a:endParaRPr>
          </a:p>
        </p:txBody>
      </p:sp>
      <p:sp>
        <p:nvSpPr>
          <p:cNvPr id="8" name="TextBox 7"/>
          <p:cNvSpPr txBox="1"/>
          <p:nvPr/>
        </p:nvSpPr>
        <p:spPr>
          <a:xfrm>
            <a:off x="2397599" y="1667229"/>
            <a:ext cx="464024" cy="261610"/>
          </a:xfrm>
          <a:prstGeom prst="rect">
            <a:avLst/>
          </a:prstGeom>
          <a:noFill/>
        </p:spPr>
        <p:txBody>
          <a:bodyPr wrap="square" rtlCol="0">
            <a:spAutoFit/>
          </a:bodyPr>
          <a:lstStyle/>
          <a:p>
            <a:r>
              <a:rPr lang="en-US" sz="1050" dirty="0" smtClean="0">
                <a:latin typeface="Arial Narrow" pitchFamily="34" charset="0"/>
              </a:rPr>
              <a:t>1320</a:t>
            </a:r>
            <a:endParaRPr lang="en-US" sz="1050" dirty="0">
              <a:latin typeface="Arial Narrow" pitchFamily="34" charset="0"/>
            </a:endParaRPr>
          </a:p>
        </p:txBody>
      </p:sp>
      <p:sp>
        <p:nvSpPr>
          <p:cNvPr id="9" name="TextBox 8"/>
          <p:cNvSpPr txBox="1"/>
          <p:nvPr/>
        </p:nvSpPr>
        <p:spPr>
          <a:xfrm>
            <a:off x="2906501" y="1538672"/>
            <a:ext cx="643242" cy="577081"/>
          </a:xfrm>
          <a:prstGeom prst="rect">
            <a:avLst/>
          </a:prstGeom>
          <a:noFill/>
        </p:spPr>
        <p:txBody>
          <a:bodyPr wrap="square" rtlCol="0">
            <a:spAutoFit/>
          </a:bodyPr>
          <a:lstStyle/>
          <a:p>
            <a:r>
              <a:rPr lang="en-US" sz="1050" dirty="0" smtClean="0">
                <a:latin typeface="Arial Narrow" pitchFamily="34" charset="0"/>
              </a:rPr>
              <a:t>Found</a:t>
            </a:r>
          </a:p>
          <a:p>
            <a:r>
              <a:rPr lang="en-US" sz="1050" dirty="0" smtClean="0">
                <a:latin typeface="Arial Narrow" pitchFamily="34" charset="0"/>
              </a:rPr>
              <a:t>0</a:t>
            </a:r>
          </a:p>
          <a:p>
            <a:r>
              <a:rPr lang="en-US" sz="1050" dirty="0" smtClean="0">
                <a:latin typeface="Arial Narrow" pitchFamily="34" charset="0"/>
              </a:rPr>
              <a:t>Records</a:t>
            </a:r>
            <a:endParaRPr lang="en-US" sz="1050" dirty="0">
              <a:latin typeface="Arial Narrow" pitchFamily="34" charset="0"/>
            </a:endParaRPr>
          </a:p>
        </p:txBody>
      </p:sp>
      <p:sp>
        <p:nvSpPr>
          <p:cNvPr id="10" name="TextBox 9"/>
          <p:cNvSpPr txBox="1"/>
          <p:nvPr/>
        </p:nvSpPr>
        <p:spPr>
          <a:xfrm>
            <a:off x="7318296" y="4055438"/>
            <a:ext cx="1047783" cy="246221"/>
          </a:xfrm>
          <a:prstGeom prst="rect">
            <a:avLst/>
          </a:prstGeom>
          <a:solidFill>
            <a:srgbClr val="00FF00"/>
          </a:solidFill>
        </p:spPr>
        <p:txBody>
          <a:bodyPr wrap="square" rtlCol="0">
            <a:spAutoFit/>
          </a:bodyPr>
          <a:lstStyle/>
          <a:p>
            <a:r>
              <a:rPr lang="en-US" sz="1000" dirty="0" smtClean="0"/>
              <a:t>Attachment 6D</a:t>
            </a:r>
            <a:endParaRPr lang="en-US" sz="1000" dirty="0"/>
          </a:p>
        </p:txBody>
      </p:sp>
      <p:sp>
        <p:nvSpPr>
          <p:cNvPr id="3" name="Rectangle 2"/>
          <p:cNvSpPr/>
          <p:nvPr/>
        </p:nvSpPr>
        <p:spPr>
          <a:xfrm>
            <a:off x="-47767" y="4779834"/>
            <a:ext cx="9239534" cy="769441"/>
          </a:xfrm>
          <a:prstGeom prst="rect">
            <a:avLst/>
          </a:prstGeom>
        </p:spPr>
        <p:txBody>
          <a:bodyPr wrap="square">
            <a:spAutoFit/>
          </a:bodyPr>
          <a:lstStyle/>
          <a:p>
            <a:pPr algn="ctr"/>
            <a:r>
              <a:rPr lang="en-US" sz="2200" dirty="0" smtClean="0">
                <a:latin typeface="Arial Narrow" pitchFamily="34" charset="0"/>
              </a:rPr>
              <a:t>Note:  This search should be conducted using NAD 83 Latitude / Longitude as stated in the Instructions.</a:t>
            </a:r>
            <a:endParaRPr lang="en-US" sz="2200" dirty="0">
              <a:latin typeface="Arial Narrow" pitchFamily="34" charset="0"/>
            </a:endParaRPr>
          </a:p>
        </p:txBody>
      </p:sp>
    </p:spTree>
    <p:extLst>
      <p:ext uri="{BB962C8B-B14F-4D97-AF65-F5344CB8AC3E}">
        <p14:creationId xmlns:p14="http://schemas.microsoft.com/office/powerpoint/2010/main" val="30122335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7000" b="1" dirty="0" smtClean="0">
              <a:solidFill>
                <a:schemeClr val="tx1"/>
              </a:solidFill>
              <a:effectLst>
                <a:outerShdw blurRad="38100" dist="38100" dir="2700000" algn="tl">
                  <a:srgbClr val="000000">
                    <a:alpha val="43137"/>
                  </a:srgbClr>
                </a:outerShdw>
              </a:effectLst>
            </a:endParaRPr>
          </a:p>
          <a:p>
            <a:pPr marL="365760" lvl="1" indent="0" algn="ctr">
              <a:buNone/>
            </a:pPr>
            <a:r>
              <a:rPr lang="en-US" sz="6000" b="1" dirty="0" smtClean="0">
                <a:solidFill>
                  <a:schemeClr val="tx1"/>
                </a:solidFill>
                <a:effectLst>
                  <a:outerShdw blurRad="38100" dist="38100" dir="2700000" algn="tl">
                    <a:srgbClr val="000000">
                      <a:alpha val="43137"/>
                    </a:srgbClr>
                  </a:outerShdw>
                </a:effectLst>
              </a:rPr>
              <a:t>Here’s a common problem encountered</a:t>
            </a:r>
          </a:p>
          <a:p>
            <a:pPr marL="365760" lvl="1" indent="0" algn="ctr">
              <a:buNone/>
            </a:pPr>
            <a:r>
              <a:rPr lang="en-US" sz="6000" b="1" dirty="0" smtClean="0">
                <a:solidFill>
                  <a:schemeClr val="tx1"/>
                </a:solidFill>
                <a:effectLst>
                  <a:outerShdw blurRad="38100" dist="38100" dir="2700000" algn="tl">
                    <a:srgbClr val="000000">
                      <a:alpha val="43137"/>
                    </a:srgbClr>
                  </a:outerShdw>
                </a:effectLst>
              </a:rPr>
              <a:t>during application review…</a:t>
            </a:r>
            <a:endParaRPr lang="en-US" sz="6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80194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3999" cy="685799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65760" lvl="1" indent="0" algn="ctr">
              <a:buFont typeface="Georgia" pitchFamily="18" charset="0"/>
              <a:buNone/>
            </a:pPr>
            <a:endParaRPr lang="en-US" sz="7000" b="1" dirty="0" smtClean="0">
              <a:solidFill>
                <a:schemeClr val="tx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9" y="1433014"/>
            <a:ext cx="9132171" cy="392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uble Bracket 4"/>
          <p:cNvSpPr/>
          <p:nvPr/>
        </p:nvSpPr>
        <p:spPr>
          <a:xfrm>
            <a:off x="11829" y="2815278"/>
            <a:ext cx="9132171" cy="282763"/>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Double Bracket 5"/>
          <p:cNvSpPr/>
          <p:nvPr/>
        </p:nvSpPr>
        <p:spPr>
          <a:xfrm>
            <a:off x="0" y="3675087"/>
            <a:ext cx="9144000" cy="269116"/>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p:cNvSpPr/>
          <p:nvPr/>
        </p:nvSpPr>
        <p:spPr>
          <a:xfrm>
            <a:off x="11829" y="4384770"/>
            <a:ext cx="9132171" cy="255469"/>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8096217" y="5373264"/>
            <a:ext cx="1047783" cy="246221"/>
          </a:xfrm>
          <a:prstGeom prst="rect">
            <a:avLst/>
          </a:prstGeom>
          <a:solidFill>
            <a:srgbClr val="00FF00"/>
          </a:solidFill>
        </p:spPr>
        <p:txBody>
          <a:bodyPr wrap="square" rtlCol="0">
            <a:spAutoFit/>
          </a:bodyPr>
          <a:lstStyle/>
          <a:p>
            <a:r>
              <a:rPr lang="en-US" sz="1000" dirty="0" smtClean="0"/>
              <a:t>Attachment 6D</a:t>
            </a:r>
            <a:endParaRPr lang="en-US" sz="1000" dirty="0"/>
          </a:p>
        </p:txBody>
      </p:sp>
      <p:sp>
        <p:nvSpPr>
          <p:cNvPr id="8" name="Rectangle 7"/>
          <p:cNvSpPr/>
          <p:nvPr/>
        </p:nvSpPr>
        <p:spPr>
          <a:xfrm>
            <a:off x="5530399" y="2513324"/>
            <a:ext cx="706933" cy="2810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5479870" y="1890639"/>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117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3999" cy="685799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65760" lvl="1" indent="0" algn="ctr">
              <a:buFont typeface="Georgia" pitchFamily="18" charset="0"/>
              <a:buNone/>
            </a:pPr>
            <a:endParaRPr lang="en-US" sz="7000" b="1" dirty="0" smtClean="0">
              <a:solidFill>
                <a:schemeClr val="tx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9" y="1433014"/>
            <a:ext cx="9132171" cy="392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uble Bracket 4"/>
          <p:cNvSpPr/>
          <p:nvPr/>
        </p:nvSpPr>
        <p:spPr>
          <a:xfrm>
            <a:off x="11829" y="2815278"/>
            <a:ext cx="9132171" cy="282763"/>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Double Bracket 5"/>
          <p:cNvSpPr/>
          <p:nvPr/>
        </p:nvSpPr>
        <p:spPr>
          <a:xfrm>
            <a:off x="0" y="3675087"/>
            <a:ext cx="9144000" cy="269116"/>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p:cNvSpPr/>
          <p:nvPr/>
        </p:nvSpPr>
        <p:spPr>
          <a:xfrm>
            <a:off x="11829" y="4384770"/>
            <a:ext cx="9132171" cy="255469"/>
          </a:xfrm>
          <a:prstGeom prst="bracketPair">
            <a:avLst/>
          </a:prstGeom>
          <a:solidFill>
            <a:srgbClr val="FFFF00">
              <a:alpha val="30000"/>
            </a:srgbClr>
          </a:solidFill>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uble Bracket 7"/>
          <p:cNvSpPr/>
          <p:nvPr/>
        </p:nvSpPr>
        <p:spPr>
          <a:xfrm>
            <a:off x="0" y="3098041"/>
            <a:ext cx="9143999"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Double Bracket 9"/>
          <p:cNvSpPr/>
          <p:nvPr/>
        </p:nvSpPr>
        <p:spPr>
          <a:xfrm>
            <a:off x="-1" y="3262202"/>
            <a:ext cx="9143999"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Double Bracket 10"/>
          <p:cNvSpPr/>
          <p:nvPr/>
        </p:nvSpPr>
        <p:spPr>
          <a:xfrm>
            <a:off x="-2" y="4222254"/>
            <a:ext cx="9143999" cy="16251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8096217" y="5373264"/>
            <a:ext cx="1047783" cy="246221"/>
          </a:xfrm>
          <a:prstGeom prst="rect">
            <a:avLst/>
          </a:prstGeom>
          <a:solidFill>
            <a:srgbClr val="00FF00"/>
          </a:solidFill>
        </p:spPr>
        <p:txBody>
          <a:bodyPr wrap="square" rtlCol="0">
            <a:spAutoFit/>
          </a:bodyPr>
          <a:lstStyle/>
          <a:p>
            <a:r>
              <a:rPr lang="en-US" sz="1000" dirty="0" smtClean="0"/>
              <a:t>Attachment 6D</a:t>
            </a:r>
            <a:endParaRPr lang="en-US" sz="1000" dirty="0"/>
          </a:p>
        </p:txBody>
      </p:sp>
      <p:sp>
        <p:nvSpPr>
          <p:cNvPr id="13" name="Rectangle 12"/>
          <p:cNvSpPr/>
          <p:nvPr/>
        </p:nvSpPr>
        <p:spPr>
          <a:xfrm>
            <a:off x="5530399" y="2513324"/>
            <a:ext cx="706933" cy="2810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5479870" y="1890639"/>
            <a:ext cx="807989" cy="4367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6166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556" y="0"/>
            <a:ext cx="6524534" cy="6912864"/>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022" y="955195"/>
            <a:ext cx="7002645" cy="4366184"/>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6824" y="1"/>
            <a:ext cx="9143999" cy="6857999"/>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65760" lvl="1" indent="0" algn="ctr">
              <a:buFont typeface="Georgia" pitchFamily="18" charset="0"/>
              <a:buNone/>
            </a:pPr>
            <a:endParaRPr lang="en-US" sz="5000" dirty="0" smtClean="0"/>
          </a:p>
          <a:p>
            <a:pPr marL="365760" lvl="1" indent="0" algn="ctr">
              <a:buFont typeface="Georgia" pitchFamily="18" charset="0"/>
              <a:buNone/>
            </a:pPr>
            <a:endParaRPr lang="en-US" sz="7000" dirty="0" smtClean="0"/>
          </a:p>
          <a:p>
            <a:pPr marL="365760" lvl="1" indent="0" algn="ctr">
              <a:buFont typeface="Georgia" pitchFamily="18" charset="0"/>
              <a:buNone/>
            </a:pPr>
            <a:r>
              <a:rPr lang="en-US" sz="7000" b="1" dirty="0" smtClean="0">
                <a:solidFill>
                  <a:schemeClr val="tx1">
                    <a:alpha val="10000"/>
                  </a:schemeClr>
                </a:solidFill>
                <a:effectLst>
                  <a:outerShdw blurRad="38100" dist="38100" dir="2700000" algn="tl">
                    <a:srgbClr val="000000">
                      <a:alpha val="43137"/>
                    </a:srgbClr>
                  </a:outerShdw>
                </a:effectLst>
              </a:rPr>
              <a:t>SAMPLE</a:t>
            </a:r>
            <a:endParaRPr lang="en-US" sz="7000" b="1" dirty="0">
              <a:solidFill>
                <a:schemeClr val="tx1">
                  <a:alpha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998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1" cy="830997"/>
          </a:xfrm>
          <a:prstGeom prst="rect">
            <a:avLst/>
          </a:prstGeom>
        </p:spPr>
        <p:txBody>
          <a:bodyPr wrap="square">
            <a:spAutoFit/>
          </a:bodyPr>
          <a:lstStyle/>
          <a:p>
            <a:pPr algn="ctr"/>
            <a:r>
              <a:rPr lang="en-US" sz="2400" dirty="0">
                <a:latin typeface="Arial Narrow" pitchFamily="34" charset="0"/>
              </a:rPr>
              <a:t>Freshwater Laboratory Analyses</a:t>
            </a:r>
          </a:p>
          <a:p>
            <a:pPr algn="ctr"/>
            <a:r>
              <a:rPr lang="en-US" sz="2400" b="1" dirty="0" smtClean="0">
                <a:latin typeface="Arial Narrow" pitchFamily="34" charset="0"/>
              </a:rPr>
              <a:t>Attachment 6E</a:t>
            </a:r>
            <a:endParaRPr lang="en-US" sz="2400" b="1" dirty="0">
              <a:latin typeface="Arial Narrow" pitchFamily="34" charset="0"/>
            </a:endParaRPr>
          </a:p>
        </p:txBody>
      </p:sp>
      <p:sp>
        <p:nvSpPr>
          <p:cNvPr id="5" name="Rectangle 4"/>
          <p:cNvSpPr/>
          <p:nvPr/>
        </p:nvSpPr>
        <p:spPr>
          <a:xfrm>
            <a:off x="0" y="1176061"/>
            <a:ext cx="9144000" cy="1107996"/>
          </a:xfrm>
          <a:prstGeom prst="rect">
            <a:avLst/>
          </a:prstGeom>
        </p:spPr>
        <p:txBody>
          <a:bodyPr wrap="square">
            <a:spAutoFit/>
          </a:bodyPr>
          <a:lstStyle/>
          <a:p>
            <a:pPr algn="just"/>
            <a:r>
              <a:rPr lang="en-US" sz="2200" dirty="0">
                <a:latin typeface="Arial Narrow" pitchFamily="34" charset="0"/>
              </a:rPr>
              <a:t>Laboratory analyses of a water sample from each unplugged freshwater well must be provided. Bailers or </a:t>
            </a:r>
            <a:r>
              <a:rPr lang="en-US" sz="2200" dirty="0" smtClean="0">
                <a:latin typeface="Arial Narrow" pitchFamily="34" charset="0"/>
              </a:rPr>
              <a:t>surface pumps </a:t>
            </a:r>
            <a:r>
              <a:rPr lang="en-US" sz="2200" dirty="0">
                <a:latin typeface="Arial Narrow" pitchFamily="34" charset="0"/>
              </a:rPr>
              <a:t>with tubing should be used to sample the wells that no longer have pumps. </a:t>
            </a:r>
            <a:endParaRPr lang="en-US" sz="2200" dirty="0" smtClean="0">
              <a:latin typeface="Arial Narrow" pitchFamily="34" charset="0"/>
            </a:endParaRPr>
          </a:p>
        </p:txBody>
      </p:sp>
      <p:sp>
        <p:nvSpPr>
          <p:cNvPr id="7" name="Rectangle 6"/>
          <p:cNvSpPr/>
          <p:nvPr/>
        </p:nvSpPr>
        <p:spPr>
          <a:xfrm>
            <a:off x="0" y="3455836"/>
            <a:ext cx="9144000" cy="1107996"/>
          </a:xfrm>
          <a:prstGeom prst="rect">
            <a:avLst/>
          </a:prstGeom>
        </p:spPr>
        <p:txBody>
          <a:bodyPr wrap="square">
            <a:spAutoFit/>
          </a:bodyPr>
          <a:lstStyle/>
          <a:p>
            <a:pPr algn="just"/>
            <a:r>
              <a:rPr lang="en-US" sz="2200" dirty="0">
                <a:latin typeface="Arial Narrow" pitchFamily="34" charset="0"/>
              </a:rPr>
              <a:t>The laboratory analyses must be signed originals from a Louisiana Department of Environmental Quality (LDEQ), Louisiana Environmental Laboratory Accreditation Program (LELAP) accredited laboratory. </a:t>
            </a:r>
            <a:endParaRPr lang="en-US" sz="2200" dirty="0" smtClean="0">
              <a:latin typeface="Arial Narrow" pitchFamily="34" charset="0"/>
            </a:endParaRPr>
          </a:p>
        </p:txBody>
      </p:sp>
      <p:sp>
        <p:nvSpPr>
          <p:cNvPr id="2" name="Rectangle 1"/>
          <p:cNvSpPr/>
          <p:nvPr/>
        </p:nvSpPr>
        <p:spPr>
          <a:xfrm>
            <a:off x="-3" y="2485226"/>
            <a:ext cx="9144001" cy="769441"/>
          </a:xfrm>
          <a:prstGeom prst="rect">
            <a:avLst/>
          </a:prstGeom>
        </p:spPr>
        <p:txBody>
          <a:bodyPr wrap="square">
            <a:spAutoFit/>
          </a:bodyPr>
          <a:lstStyle/>
          <a:p>
            <a:pPr algn="just"/>
            <a:r>
              <a:rPr lang="en-US" sz="2200" dirty="0">
                <a:latin typeface="Arial Narrow" pitchFamily="34" charset="0"/>
              </a:rPr>
              <a:t>A written explanation must be submitted for all unplugged wells on the Freshwater Well List, </a:t>
            </a:r>
            <a:r>
              <a:rPr lang="en-US" sz="2200" b="1" dirty="0">
                <a:latin typeface="Arial Narrow" pitchFamily="34" charset="0"/>
              </a:rPr>
              <a:t>Attachment 6C</a:t>
            </a:r>
            <a:r>
              <a:rPr lang="en-US" sz="2200" dirty="0">
                <a:latin typeface="Arial Narrow" pitchFamily="34" charset="0"/>
              </a:rPr>
              <a:t> and SONRIS printout, </a:t>
            </a:r>
            <a:r>
              <a:rPr lang="en-US" sz="2200" b="1" dirty="0">
                <a:latin typeface="Arial Narrow" pitchFamily="34" charset="0"/>
              </a:rPr>
              <a:t>Attachment 6D</a:t>
            </a:r>
            <a:r>
              <a:rPr lang="en-US" sz="2200" dirty="0">
                <a:latin typeface="Arial Narrow" pitchFamily="34" charset="0"/>
              </a:rPr>
              <a:t> that are not sampled. </a:t>
            </a:r>
          </a:p>
        </p:txBody>
      </p:sp>
      <p:sp>
        <p:nvSpPr>
          <p:cNvPr id="3" name="Rectangle 2"/>
          <p:cNvSpPr/>
          <p:nvPr/>
        </p:nvSpPr>
        <p:spPr>
          <a:xfrm>
            <a:off x="-4" y="4765001"/>
            <a:ext cx="9144003" cy="1785104"/>
          </a:xfrm>
          <a:prstGeom prst="rect">
            <a:avLst/>
          </a:prstGeom>
        </p:spPr>
        <p:txBody>
          <a:bodyPr wrap="square">
            <a:spAutoFit/>
          </a:bodyPr>
          <a:lstStyle/>
          <a:p>
            <a:pPr algn="just"/>
            <a:r>
              <a:rPr lang="en-US" sz="2200" dirty="0">
                <a:latin typeface="Arial Narrow" pitchFamily="34" charset="0"/>
              </a:rPr>
              <a:t>The analysis sheet(s) must identify the freshwater well sampled, and, at a minimum, include measurements of Chlorides (mg/l) and Total Dissolved Solids (mg/l). A PDF list of Accredited Laboratories can be found on the LDEQ website, </a:t>
            </a:r>
            <a:r>
              <a:rPr lang="en-US" sz="2200" dirty="0">
                <a:solidFill>
                  <a:srgbClr val="FF0000"/>
                </a:solidFill>
                <a:latin typeface="Arial Narrow" pitchFamily="34" charset="0"/>
              </a:rPr>
              <a:t>www.deq.louisiana.gov, Under </a:t>
            </a:r>
            <a:r>
              <a:rPr lang="en-US" sz="2200" b="1" i="1" dirty="0">
                <a:solidFill>
                  <a:srgbClr val="FF0000"/>
                </a:solidFill>
                <a:latin typeface="Arial Narrow" pitchFamily="34" charset="0"/>
              </a:rPr>
              <a:t>Divisions </a:t>
            </a:r>
            <a:r>
              <a:rPr lang="en-US" sz="2200" i="1" dirty="0">
                <a:solidFill>
                  <a:srgbClr val="FF0000"/>
                </a:solidFill>
                <a:latin typeface="Arial Narrow" pitchFamily="34" charset="0"/>
              </a:rPr>
              <a:t>&gt;&gt; </a:t>
            </a:r>
            <a:r>
              <a:rPr lang="en-US" sz="2200" b="1" i="1" dirty="0">
                <a:solidFill>
                  <a:srgbClr val="FF0000"/>
                </a:solidFill>
                <a:latin typeface="Arial Narrow" pitchFamily="34" charset="0"/>
              </a:rPr>
              <a:t>Public Participation and Permit Support </a:t>
            </a:r>
            <a:r>
              <a:rPr lang="en-US" sz="2200" i="1" dirty="0">
                <a:solidFill>
                  <a:srgbClr val="FF0000"/>
                </a:solidFill>
                <a:latin typeface="Arial Narrow" pitchFamily="34" charset="0"/>
              </a:rPr>
              <a:t>&gt;&gt; </a:t>
            </a:r>
            <a:r>
              <a:rPr lang="en-US" sz="2200" b="1" i="1" dirty="0">
                <a:solidFill>
                  <a:srgbClr val="FF0000"/>
                </a:solidFill>
                <a:latin typeface="Arial Narrow" pitchFamily="34" charset="0"/>
              </a:rPr>
              <a:t>Louisiana Laboratory Accreditation Program </a:t>
            </a:r>
            <a:r>
              <a:rPr lang="en-US" sz="2200" dirty="0">
                <a:solidFill>
                  <a:srgbClr val="FF0000"/>
                </a:solidFill>
                <a:latin typeface="Arial Narrow" pitchFamily="34" charset="0"/>
              </a:rPr>
              <a:t>(scroll down to the Accredited Laboratories link)</a:t>
            </a:r>
            <a:r>
              <a:rPr lang="en-US" sz="2200" i="1" dirty="0">
                <a:solidFill>
                  <a:srgbClr val="FF0000"/>
                </a:solidFill>
                <a:latin typeface="Arial Narrow" pitchFamily="34" charset="0"/>
              </a:rPr>
              <a:t>. </a:t>
            </a:r>
          </a:p>
        </p:txBody>
      </p:sp>
    </p:spTree>
    <p:extLst>
      <p:ext uri="{BB962C8B-B14F-4D97-AF65-F5344CB8AC3E}">
        <p14:creationId xmlns:p14="http://schemas.microsoft.com/office/powerpoint/2010/main" val="35361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76397"/>
            <a:ext cx="9144000" cy="2123658"/>
          </a:xfrm>
          <a:prstGeom prst="rect">
            <a:avLst/>
          </a:prstGeom>
        </p:spPr>
        <p:txBody>
          <a:bodyPr wrap="square">
            <a:spAutoFit/>
          </a:bodyPr>
          <a:lstStyle/>
          <a:p>
            <a:pPr algn="just"/>
            <a:r>
              <a:rPr lang="en-US" sz="2200" dirty="0">
                <a:latin typeface="Arial Narrow" pitchFamily="34" charset="0"/>
              </a:rPr>
              <a:t>Please ensure that the Sample Name or Sample Id on the </a:t>
            </a:r>
            <a:r>
              <a:rPr lang="en-US" sz="2200" u="sng" dirty="0">
                <a:latin typeface="Arial Narrow" pitchFamily="34" charset="0"/>
              </a:rPr>
              <a:t>chain-of-custody</a:t>
            </a:r>
            <a:r>
              <a:rPr lang="en-US" sz="2200" dirty="0">
                <a:latin typeface="Arial Narrow" pitchFamily="34" charset="0"/>
              </a:rPr>
              <a:t> submitted to the laboratory identifies the location from which the sample was collected and can be correlated to a freshwater well name or DNR number listed on the Freshwater Well </a:t>
            </a:r>
            <a:r>
              <a:rPr lang="en-US" sz="2200" dirty="0" smtClean="0">
                <a:latin typeface="Arial Narrow" pitchFamily="34" charset="0"/>
              </a:rPr>
              <a:t>list, </a:t>
            </a:r>
            <a:r>
              <a:rPr lang="en-US" sz="2200" b="1" dirty="0" smtClean="0">
                <a:latin typeface="Arial Narrow" pitchFamily="34" charset="0"/>
              </a:rPr>
              <a:t>Attachment 6C </a:t>
            </a:r>
            <a:r>
              <a:rPr lang="en-US" sz="2200" dirty="0">
                <a:latin typeface="Arial Narrow" pitchFamily="34" charset="0"/>
              </a:rPr>
              <a:t>or the SONRIS Database Printout of DNR Registered Water </a:t>
            </a:r>
            <a:r>
              <a:rPr lang="en-US" sz="2200" dirty="0" smtClean="0">
                <a:latin typeface="Arial Narrow" pitchFamily="34" charset="0"/>
              </a:rPr>
              <a:t>Wells, </a:t>
            </a:r>
            <a:r>
              <a:rPr lang="en-US" sz="2200" b="1" dirty="0" smtClean="0">
                <a:latin typeface="Arial Narrow" pitchFamily="34" charset="0"/>
              </a:rPr>
              <a:t>Attachment 6D</a:t>
            </a:r>
            <a:r>
              <a:rPr lang="en-US" sz="2200" dirty="0" smtClean="0">
                <a:latin typeface="Arial Narrow" pitchFamily="34" charset="0"/>
              </a:rPr>
              <a:t>.  This is usually the sample name or sample ID that also appears on the laboratory report.</a:t>
            </a:r>
            <a:endParaRPr lang="en-US" sz="2200" dirty="0">
              <a:latin typeface="Arial Narrow" pitchFamily="34" charset="0"/>
            </a:endParaRPr>
          </a:p>
        </p:txBody>
      </p:sp>
      <p:sp>
        <p:nvSpPr>
          <p:cNvPr id="3" name="Rectangle 2"/>
          <p:cNvSpPr/>
          <p:nvPr/>
        </p:nvSpPr>
        <p:spPr>
          <a:xfrm>
            <a:off x="0" y="1315443"/>
            <a:ext cx="9144000" cy="430887"/>
          </a:xfrm>
          <a:prstGeom prst="rect">
            <a:avLst/>
          </a:prstGeom>
        </p:spPr>
        <p:txBody>
          <a:bodyPr wrap="square">
            <a:spAutoFit/>
          </a:bodyPr>
          <a:lstStyle/>
          <a:p>
            <a:r>
              <a:rPr lang="en-US" sz="2200" dirty="0">
                <a:latin typeface="Arial Narrow" pitchFamily="34" charset="0"/>
              </a:rPr>
              <a:t>Please label the analysis sheet(s) </a:t>
            </a:r>
            <a:r>
              <a:rPr lang="en-US" sz="2200" b="1" dirty="0">
                <a:latin typeface="Arial Narrow" pitchFamily="34" charset="0"/>
              </a:rPr>
              <a:t>Attachment 6E </a:t>
            </a:r>
            <a:r>
              <a:rPr lang="en-US" sz="2200" dirty="0">
                <a:latin typeface="Arial Narrow" pitchFamily="34" charset="0"/>
              </a:rPr>
              <a:t>and include as part of the Application.</a:t>
            </a:r>
          </a:p>
        </p:txBody>
      </p:sp>
      <p:sp>
        <p:nvSpPr>
          <p:cNvPr id="5" name="Rectangle 4"/>
          <p:cNvSpPr/>
          <p:nvPr/>
        </p:nvSpPr>
        <p:spPr>
          <a:xfrm>
            <a:off x="-1" y="0"/>
            <a:ext cx="9144001" cy="830997"/>
          </a:xfrm>
          <a:prstGeom prst="rect">
            <a:avLst/>
          </a:prstGeom>
        </p:spPr>
        <p:txBody>
          <a:bodyPr wrap="square">
            <a:spAutoFit/>
          </a:bodyPr>
          <a:lstStyle/>
          <a:p>
            <a:pPr algn="ctr"/>
            <a:r>
              <a:rPr lang="en-US" sz="2400" dirty="0">
                <a:latin typeface="Arial Narrow" pitchFamily="34" charset="0"/>
              </a:rPr>
              <a:t>Freshwater Laboratory </a:t>
            </a:r>
            <a:r>
              <a:rPr lang="en-US" sz="2400" dirty="0" smtClean="0">
                <a:latin typeface="Arial Narrow" pitchFamily="34" charset="0"/>
              </a:rPr>
              <a:t>Analyses cont’d.</a:t>
            </a:r>
            <a:endParaRPr lang="en-US" sz="2400" dirty="0">
              <a:latin typeface="Arial Narrow" pitchFamily="34" charset="0"/>
            </a:endParaRPr>
          </a:p>
          <a:p>
            <a:pPr algn="ctr"/>
            <a:r>
              <a:rPr lang="en-US" sz="2400" b="1" dirty="0" smtClean="0">
                <a:latin typeface="Arial Narrow" pitchFamily="34" charset="0"/>
              </a:rPr>
              <a:t>Attachment 6E</a:t>
            </a:r>
            <a:endParaRPr lang="en-US" sz="2400" b="1" dirty="0">
              <a:latin typeface="Arial Narrow" pitchFamily="34" charset="0"/>
            </a:endParaRPr>
          </a:p>
        </p:txBody>
      </p:sp>
    </p:spTree>
    <p:extLst>
      <p:ext uri="{BB962C8B-B14F-4D97-AF65-F5344CB8AC3E}">
        <p14:creationId xmlns:p14="http://schemas.microsoft.com/office/powerpoint/2010/main" val="31713884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720" y="0"/>
            <a:ext cx="5320561" cy="688024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1720" y="0"/>
            <a:ext cx="5317498" cy="6876288"/>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181434" y="6630067"/>
            <a:ext cx="1047783" cy="246221"/>
          </a:xfrm>
          <a:prstGeom prst="rect">
            <a:avLst/>
          </a:prstGeom>
          <a:solidFill>
            <a:srgbClr val="00FF00"/>
          </a:solidFill>
        </p:spPr>
        <p:txBody>
          <a:bodyPr wrap="square" rtlCol="0">
            <a:spAutoFit/>
          </a:bodyPr>
          <a:lstStyle/>
          <a:p>
            <a:r>
              <a:rPr lang="en-US" sz="1000" dirty="0" smtClean="0"/>
              <a:t>Attachment 6E</a:t>
            </a:r>
            <a:endParaRPr lang="en-US" sz="10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52" y="26204"/>
            <a:ext cx="8681896" cy="478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0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785" y="1"/>
            <a:ext cx="4919215" cy="685800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24785" y="4752974"/>
            <a:ext cx="1984946" cy="461665"/>
          </a:xfrm>
          <a:prstGeom prst="rect">
            <a:avLst/>
          </a:prstGeom>
          <a:noFill/>
        </p:spPr>
        <p:txBody>
          <a:bodyPr wrap="square" rtlCol="0">
            <a:spAutoFit/>
          </a:bodyPr>
          <a:lstStyle/>
          <a:p>
            <a:r>
              <a:rPr lang="en-US" sz="1200" b="1" dirty="0" smtClean="0">
                <a:latin typeface="Arial Narrow" pitchFamily="34" charset="0"/>
              </a:rPr>
              <a:t>PROPOSED SALTWATER DISPOSAL WELL NO. 001</a:t>
            </a:r>
            <a:endParaRPr lang="en-US" sz="1200" b="1" dirty="0">
              <a:latin typeface="Arial Narrow" pitchFamily="34" charset="0"/>
            </a:endParaRPr>
          </a:p>
        </p:txBody>
      </p:sp>
      <p:sp>
        <p:nvSpPr>
          <p:cNvPr id="4" name="Rectangle 3"/>
          <p:cNvSpPr/>
          <p:nvPr/>
        </p:nvSpPr>
        <p:spPr>
          <a:xfrm>
            <a:off x="0" y="0"/>
            <a:ext cx="4224785" cy="830997"/>
          </a:xfrm>
          <a:prstGeom prst="rect">
            <a:avLst/>
          </a:prstGeom>
        </p:spPr>
        <p:txBody>
          <a:bodyPr wrap="square">
            <a:spAutoFit/>
          </a:bodyPr>
          <a:lstStyle/>
          <a:p>
            <a:pPr algn="ctr"/>
            <a:r>
              <a:rPr lang="en-US" sz="2400" dirty="0" smtClean="0">
                <a:latin typeface="Arial Narrow" pitchFamily="34" charset="0"/>
              </a:rPr>
              <a:t>Facility Diagram</a:t>
            </a:r>
            <a:endParaRPr lang="en-US" sz="2400" dirty="0">
              <a:latin typeface="Arial Narrow" pitchFamily="34" charset="0"/>
            </a:endParaRPr>
          </a:p>
          <a:p>
            <a:pPr algn="ctr"/>
            <a:r>
              <a:rPr lang="en-US" sz="2400" b="1" dirty="0">
                <a:latin typeface="Arial Narrow" pitchFamily="34" charset="0"/>
              </a:rPr>
              <a:t>Attachment </a:t>
            </a:r>
            <a:r>
              <a:rPr lang="en-US" sz="2400" b="1" dirty="0" smtClean="0">
                <a:latin typeface="Arial Narrow" pitchFamily="34" charset="0"/>
              </a:rPr>
              <a:t>7</a:t>
            </a:r>
            <a:endParaRPr lang="en-US" sz="2400" b="1" dirty="0">
              <a:latin typeface="Arial Narrow" pitchFamily="34" charset="0"/>
            </a:endParaRPr>
          </a:p>
        </p:txBody>
      </p:sp>
      <p:sp>
        <p:nvSpPr>
          <p:cNvPr id="5" name="Rectangle 4"/>
          <p:cNvSpPr/>
          <p:nvPr/>
        </p:nvSpPr>
        <p:spPr>
          <a:xfrm>
            <a:off x="0" y="830997"/>
            <a:ext cx="4224785" cy="1477328"/>
          </a:xfrm>
          <a:prstGeom prst="rect">
            <a:avLst/>
          </a:prstGeom>
        </p:spPr>
        <p:txBody>
          <a:bodyPr wrap="square">
            <a:spAutoFit/>
          </a:bodyPr>
          <a:lstStyle/>
          <a:p>
            <a:pPr algn="just"/>
            <a:r>
              <a:rPr lang="en-US" dirty="0">
                <a:latin typeface="Arial Narrow" pitchFamily="34" charset="0"/>
              </a:rPr>
              <a:t>A surface facility diagram must be included as part of the Application and labeled as </a:t>
            </a:r>
            <a:r>
              <a:rPr lang="en-US" b="1" dirty="0" smtClean="0">
                <a:latin typeface="Arial Narrow" pitchFamily="34" charset="0"/>
              </a:rPr>
              <a:t>Attachment 7</a:t>
            </a:r>
            <a:r>
              <a:rPr lang="en-US" dirty="0" smtClean="0">
                <a:latin typeface="Arial Narrow" pitchFamily="34" charset="0"/>
              </a:rPr>
              <a:t>. </a:t>
            </a:r>
            <a:r>
              <a:rPr lang="en-US" dirty="0">
                <a:latin typeface="Arial Narrow" pitchFamily="34" charset="0"/>
              </a:rPr>
              <a:t>The </a:t>
            </a:r>
            <a:r>
              <a:rPr lang="en-US" dirty="0" smtClean="0">
                <a:latin typeface="Arial Narrow" pitchFamily="34" charset="0"/>
              </a:rPr>
              <a:t>diagram should </a:t>
            </a:r>
            <a:r>
              <a:rPr lang="en-US" dirty="0">
                <a:latin typeface="Arial Narrow" pitchFamily="34" charset="0"/>
              </a:rPr>
              <a:t>be drawn to scale (or reasonably close) and should show the following where applicable</a:t>
            </a:r>
            <a:r>
              <a:rPr lang="en-US" dirty="0" smtClean="0">
                <a:latin typeface="Arial Narrow" pitchFamily="34" charset="0"/>
              </a:rPr>
              <a:t>:</a:t>
            </a:r>
          </a:p>
        </p:txBody>
      </p:sp>
      <p:sp>
        <p:nvSpPr>
          <p:cNvPr id="2" name="Rectangle 1"/>
          <p:cNvSpPr/>
          <p:nvPr/>
        </p:nvSpPr>
        <p:spPr>
          <a:xfrm>
            <a:off x="0" y="2578627"/>
            <a:ext cx="4224785" cy="3416320"/>
          </a:xfrm>
          <a:prstGeom prst="rect">
            <a:avLst/>
          </a:prstGeom>
        </p:spPr>
        <p:txBody>
          <a:bodyPr wrap="square">
            <a:spAutoFit/>
          </a:bodyPr>
          <a:lstStyle/>
          <a:p>
            <a:r>
              <a:rPr lang="en-US" dirty="0" smtClean="0">
                <a:latin typeface="Arial Narrow" pitchFamily="34" charset="0"/>
              </a:rPr>
              <a:t>1. </a:t>
            </a:r>
            <a:r>
              <a:rPr lang="en-US" b="1" dirty="0" smtClean="0">
                <a:latin typeface="Arial Narrow" pitchFamily="34" charset="0"/>
              </a:rPr>
              <a:t>Proposed well</a:t>
            </a:r>
          </a:p>
          <a:p>
            <a:r>
              <a:rPr lang="en-US" dirty="0" smtClean="0">
                <a:latin typeface="Arial Narrow" pitchFamily="34" charset="0"/>
              </a:rPr>
              <a:t>2</a:t>
            </a:r>
            <a:r>
              <a:rPr lang="en-US" dirty="0">
                <a:latin typeface="Arial Narrow" pitchFamily="34" charset="0"/>
              </a:rPr>
              <a:t>. </a:t>
            </a:r>
            <a:r>
              <a:rPr lang="en-US" b="1" dirty="0" smtClean="0">
                <a:latin typeface="Arial Narrow" pitchFamily="34" charset="0"/>
              </a:rPr>
              <a:t>Tanks</a:t>
            </a:r>
            <a:endParaRPr lang="en-US" b="1" dirty="0">
              <a:latin typeface="Arial Narrow" pitchFamily="34" charset="0"/>
            </a:endParaRPr>
          </a:p>
          <a:p>
            <a:r>
              <a:rPr lang="en-US" dirty="0">
                <a:latin typeface="Arial Narrow" pitchFamily="34" charset="0"/>
              </a:rPr>
              <a:t>3. </a:t>
            </a:r>
            <a:r>
              <a:rPr lang="en-US" b="1" dirty="0" smtClean="0">
                <a:latin typeface="Arial Narrow" pitchFamily="34" charset="0"/>
              </a:rPr>
              <a:t>Pits</a:t>
            </a:r>
            <a:endParaRPr lang="en-US" b="1" dirty="0">
              <a:latin typeface="Arial Narrow" pitchFamily="34" charset="0"/>
            </a:endParaRPr>
          </a:p>
          <a:p>
            <a:r>
              <a:rPr lang="en-US" dirty="0">
                <a:latin typeface="Arial Narrow" pitchFamily="34" charset="0"/>
              </a:rPr>
              <a:t>4. </a:t>
            </a:r>
            <a:r>
              <a:rPr lang="en-US" b="1" dirty="0">
                <a:latin typeface="Arial Narrow" pitchFamily="34" charset="0"/>
              </a:rPr>
              <a:t>Containment levees</a:t>
            </a:r>
          </a:p>
          <a:p>
            <a:r>
              <a:rPr lang="en-US" dirty="0">
                <a:latin typeface="Arial Narrow" pitchFamily="34" charset="0"/>
              </a:rPr>
              <a:t>5. </a:t>
            </a:r>
            <a:r>
              <a:rPr lang="en-US" b="1" dirty="0">
                <a:latin typeface="Arial Narrow" pitchFamily="34" charset="0"/>
              </a:rPr>
              <a:t>Flow lines entering and leaving the </a:t>
            </a:r>
          </a:p>
          <a:p>
            <a:r>
              <a:rPr lang="en-US" b="1" dirty="0">
                <a:latin typeface="Arial Narrow" pitchFamily="34" charset="0"/>
              </a:rPr>
              <a:t>    facility</a:t>
            </a:r>
          </a:p>
          <a:p>
            <a:r>
              <a:rPr lang="en-US" dirty="0">
                <a:latin typeface="Arial Narrow" pitchFamily="34" charset="0"/>
              </a:rPr>
              <a:t>6. </a:t>
            </a:r>
            <a:r>
              <a:rPr lang="en-US" b="1" dirty="0">
                <a:latin typeface="Arial Narrow" pitchFamily="34" charset="0"/>
              </a:rPr>
              <a:t>Rig supply well</a:t>
            </a:r>
          </a:p>
          <a:p>
            <a:r>
              <a:rPr lang="en-US" dirty="0">
                <a:latin typeface="Arial Narrow" pitchFamily="34" charset="0"/>
              </a:rPr>
              <a:t>7. </a:t>
            </a:r>
            <a:r>
              <a:rPr lang="en-US" b="1" dirty="0">
                <a:latin typeface="Arial Narrow" pitchFamily="34" charset="0"/>
              </a:rPr>
              <a:t>Producing wells if located within the   </a:t>
            </a:r>
          </a:p>
          <a:p>
            <a:r>
              <a:rPr lang="en-US" b="1" dirty="0">
                <a:latin typeface="Arial Narrow" pitchFamily="34" charset="0"/>
              </a:rPr>
              <a:t>    area shown</a:t>
            </a:r>
          </a:p>
          <a:p>
            <a:r>
              <a:rPr lang="en-US" dirty="0">
                <a:latin typeface="Arial Narrow" pitchFamily="34" charset="0"/>
              </a:rPr>
              <a:t>8. </a:t>
            </a:r>
            <a:r>
              <a:rPr lang="en-US" b="1" dirty="0">
                <a:latin typeface="Arial Narrow" pitchFamily="34" charset="0"/>
              </a:rPr>
              <a:t>Pertinent buildings</a:t>
            </a:r>
          </a:p>
          <a:p>
            <a:r>
              <a:rPr lang="en-US" dirty="0">
                <a:latin typeface="Arial Narrow" pitchFamily="34" charset="0"/>
              </a:rPr>
              <a:t>9. </a:t>
            </a:r>
            <a:r>
              <a:rPr lang="en-US" b="1" dirty="0">
                <a:latin typeface="Arial Narrow" pitchFamily="34" charset="0"/>
              </a:rPr>
              <a:t>Landmarks and other significant </a:t>
            </a:r>
          </a:p>
          <a:p>
            <a:r>
              <a:rPr lang="en-US" b="1" dirty="0">
                <a:latin typeface="Arial Narrow" pitchFamily="34" charset="0"/>
              </a:rPr>
              <a:t>    structures or features</a:t>
            </a:r>
            <a:endParaRPr lang="en-US" dirty="0">
              <a:latin typeface="Arial Narrow" pitchFamily="34" charset="0"/>
            </a:endParaRPr>
          </a:p>
        </p:txBody>
      </p:sp>
      <p:sp>
        <p:nvSpPr>
          <p:cNvPr id="7" name="TextBox 6"/>
          <p:cNvSpPr txBox="1"/>
          <p:nvPr/>
        </p:nvSpPr>
        <p:spPr>
          <a:xfrm>
            <a:off x="8096217" y="6611780"/>
            <a:ext cx="1047783" cy="246221"/>
          </a:xfrm>
          <a:prstGeom prst="rect">
            <a:avLst/>
          </a:prstGeom>
          <a:solidFill>
            <a:srgbClr val="00FF00"/>
          </a:solidFill>
        </p:spPr>
        <p:txBody>
          <a:bodyPr wrap="square" rtlCol="0">
            <a:spAutoFit/>
          </a:bodyPr>
          <a:lstStyle/>
          <a:p>
            <a:r>
              <a:rPr lang="en-US" sz="1000" dirty="0" smtClean="0"/>
              <a:t>Attachment 7</a:t>
            </a:r>
            <a:endParaRPr lang="en-US" sz="1000" dirty="0"/>
          </a:p>
        </p:txBody>
      </p:sp>
    </p:spTree>
    <p:extLst>
      <p:ext uri="{BB962C8B-B14F-4D97-AF65-F5344CB8AC3E}">
        <p14:creationId xmlns:p14="http://schemas.microsoft.com/office/powerpoint/2010/main" val="95379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313" y="404570"/>
            <a:ext cx="3627909" cy="2246769"/>
          </a:xfrm>
          <a:prstGeom prst="rect">
            <a:avLst/>
          </a:prstGeom>
        </p:spPr>
        <p:txBody>
          <a:bodyPr wrap="square">
            <a:spAutoFit/>
          </a:bodyPr>
          <a:lstStyle/>
          <a:p>
            <a:pPr algn="just"/>
            <a:r>
              <a:rPr lang="en-US" sz="2000" dirty="0" smtClean="0">
                <a:latin typeface="Arial Narrow" pitchFamily="34" charset="0"/>
              </a:rPr>
              <a:t>Note:  Upon </a:t>
            </a:r>
            <a:r>
              <a:rPr lang="en-US" sz="2000" dirty="0">
                <a:latin typeface="Arial Narrow" pitchFamily="34" charset="0"/>
              </a:rPr>
              <a:t>receipt of the original </a:t>
            </a:r>
            <a:r>
              <a:rPr lang="en-US" sz="2000" dirty="0" smtClean="0">
                <a:latin typeface="Arial Narrow" pitchFamily="34" charset="0"/>
              </a:rPr>
              <a:t>Application submittal</a:t>
            </a:r>
            <a:r>
              <a:rPr lang="en-US" sz="2000" dirty="0">
                <a:latin typeface="Arial Narrow" pitchFamily="34" charset="0"/>
              </a:rPr>
              <a:t>, an </a:t>
            </a:r>
            <a:r>
              <a:rPr lang="en-US" sz="2000" u="sng" dirty="0">
                <a:latin typeface="Arial Narrow" pitchFamily="34" charset="0"/>
              </a:rPr>
              <a:t>Initial Application Review letter</a:t>
            </a:r>
            <a:r>
              <a:rPr lang="en-US" sz="2000" dirty="0">
                <a:latin typeface="Arial Narrow" pitchFamily="34" charset="0"/>
              </a:rPr>
              <a:t> will be sent </a:t>
            </a:r>
            <a:r>
              <a:rPr lang="en-US" sz="2000" dirty="0" smtClean="0">
                <a:latin typeface="Arial Narrow" pitchFamily="34" charset="0"/>
              </a:rPr>
              <a:t>to the Authorized Agent noting </a:t>
            </a:r>
            <a:r>
              <a:rPr lang="en-US" sz="2000" dirty="0">
                <a:latin typeface="Arial Narrow" pitchFamily="34" charset="0"/>
              </a:rPr>
              <a:t>the assigned </a:t>
            </a:r>
            <a:r>
              <a:rPr lang="en-US" sz="2000" b="1" dirty="0">
                <a:effectLst>
                  <a:outerShdw blurRad="38100" dist="38100" dir="2700000" algn="tl">
                    <a:srgbClr val="000000">
                      <a:alpha val="43137"/>
                    </a:srgbClr>
                  </a:outerShdw>
                </a:effectLst>
                <a:latin typeface="Arial Narrow" pitchFamily="34" charset="0"/>
              </a:rPr>
              <a:t>Application </a:t>
            </a:r>
            <a:r>
              <a:rPr lang="en-US" sz="2000" b="1" dirty="0" smtClean="0">
                <a:effectLst>
                  <a:outerShdw blurRad="38100" dist="38100" dir="2700000" algn="tl">
                    <a:srgbClr val="000000">
                      <a:alpha val="43137"/>
                    </a:srgbClr>
                  </a:outerShdw>
                </a:effectLst>
                <a:latin typeface="Arial Narrow" pitchFamily="34" charset="0"/>
              </a:rPr>
              <a:t>Number</a:t>
            </a:r>
            <a:r>
              <a:rPr lang="en-US" sz="2000" dirty="0" smtClean="0">
                <a:latin typeface="Arial Narrow" pitchFamily="34" charset="0"/>
              </a:rPr>
              <a:t>, missing </a:t>
            </a:r>
            <a:r>
              <a:rPr lang="en-US" sz="2000" dirty="0">
                <a:latin typeface="Arial Narrow" pitchFamily="34" charset="0"/>
              </a:rPr>
              <a:t>or incorrect </a:t>
            </a:r>
            <a:r>
              <a:rPr lang="en-US" sz="2000" dirty="0" smtClean="0">
                <a:latin typeface="Arial Narrow" pitchFamily="34" charset="0"/>
              </a:rPr>
              <a:t>information and </a:t>
            </a:r>
            <a:r>
              <a:rPr lang="en-US" sz="2000" dirty="0">
                <a:latin typeface="Arial Narrow" pitchFamily="34" charset="0"/>
              </a:rPr>
              <a:t>acknowledgement </a:t>
            </a:r>
            <a:r>
              <a:rPr lang="en-US" sz="2000" dirty="0" smtClean="0">
                <a:latin typeface="Arial Narrow" pitchFamily="34" charset="0"/>
              </a:rPr>
              <a:t>of fee </a:t>
            </a:r>
            <a:r>
              <a:rPr lang="en-US" sz="2000" dirty="0">
                <a:latin typeface="Arial Narrow" pitchFamily="34" charset="0"/>
              </a:rPr>
              <a:t>payment</a:t>
            </a:r>
            <a:r>
              <a:rPr lang="en-US" sz="2000" dirty="0" smtClean="0">
                <a:latin typeface="Arial Narrow" pitchFamily="34"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464" y="14699"/>
            <a:ext cx="5232536" cy="6782917"/>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13311" y="3406157"/>
            <a:ext cx="3698151" cy="1015663"/>
          </a:xfrm>
          <a:prstGeom prst="rect">
            <a:avLst/>
          </a:prstGeom>
        </p:spPr>
        <p:txBody>
          <a:bodyPr wrap="square">
            <a:spAutoFit/>
          </a:bodyPr>
          <a:lstStyle/>
          <a:p>
            <a:pPr algn="just"/>
            <a:r>
              <a:rPr lang="en-US" sz="2000" dirty="0" smtClean="0">
                <a:latin typeface="Arial Narrow" pitchFamily="34" charset="0"/>
              </a:rPr>
              <a:t>As shown in our example, the Application number is found </a:t>
            </a:r>
            <a:r>
              <a:rPr lang="en-US" sz="2000" dirty="0">
                <a:latin typeface="Arial Narrow" pitchFamily="34" charset="0"/>
              </a:rPr>
              <a:t>i</a:t>
            </a:r>
            <a:r>
              <a:rPr lang="en-US" sz="2000" dirty="0" smtClean="0">
                <a:latin typeface="Arial Narrow" pitchFamily="34" charset="0"/>
              </a:rPr>
              <a:t>n the reference section of the letter.</a:t>
            </a:r>
            <a:endParaRPr lang="en-US" sz="2000" dirty="0">
              <a:latin typeface="Arial Narrow" pitchFamily="34" charset="0"/>
            </a:endParaRPr>
          </a:p>
        </p:txBody>
      </p:sp>
      <p:grpSp>
        <p:nvGrpSpPr>
          <p:cNvPr id="2" name="Group 1"/>
          <p:cNvGrpSpPr/>
          <p:nvPr/>
        </p:nvGrpSpPr>
        <p:grpSpPr>
          <a:xfrm>
            <a:off x="457200" y="5279367"/>
            <a:ext cx="8229600" cy="1441246"/>
            <a:chOff x="457200" y="5279367"/>
            <a:chExt cx="8229600" cy="1441246"/>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279367"/>
              <a:ext cx="8229600" cy="1441246"/>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ouble Bracket 9"/>
            <p:cNvSpPr/>
            <p:nvPr/>
          </p:nvSpPr>
          <p:spPr>
            <a:xfrm>
              <a:off x="6615325" y="5499703"/>
              <a:ext cx="1950940" cy="173736"/>
            </a:xfrm>
            <a:prstGeom prst="bracketPair">
              <a:avLst/>
            </a:prstGeom>
            <a:solidFill>
              <a:srgbClr val="00FF00">
                <a:alpha val="30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 name="Straight Arrow Connector 7"/>
          <p:cNvCxnSpPr>
            <a:endCxn id="10" idx="0"/>
          </p:cNvCxnSpPr>
          <p:nvPr/>
        </p:nvCxnSpPr>
        <p:spPr>
          <a:xfrm flipH="1">
            <a:off x="7590795" y="2674961"/>
            <a:ext cx="761635" cy="2824742"/>
          </a:xfrm>
          <a:prstGeom prst="straightConnector1">
            <a:avLst/>
          </a:prstGeom>
          <a:ln w="254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22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86345"/>
            <a:ext cx="9144000" cy="1107996"/>
          </a:xfrm>
          <a:prstGeom prst="rect">
            <a:avLst/>
          </a:prstGeom>
        </p:spPr>
        <p:txBody>
          <a:bodyPr wrap="square">
            <a:spAutoFit/>
          </a:bodyPr>
          <a:lstStyle/>
          <a:p>
            <a:pPr algn="just"/>
            <a:r>
              <a:rPr lang="en-US" sz="2200" dirty="0">
                <a:latin typeface="Arial Narrow" pitchFamily="34" charset="0"/>
              </a:rPr>
              <a:t>The Injection Fluid Source List must include each well that will contribute fluid to the proposed injection well </a:t>
            </a:r>
            <a:r>
              <a:rPr lang="en-US" sz="2200" dirty="0" smtClean="0">
                <a:latin typeface="Arial Narrow" pitchFamily="34" charset="0"/>
              </a:rPr>
              <a:t>and should </a:t>
            </a:r>
            <a:r>
              <a:rPr lang="en-US" sz="2200" dirty="0">
                <a:latin typeface="Arial Narrow" pitchFamily="34" charset="0"/>
              </a:rPr>
              <a:t>only include wells of which the applicant is the registered operator-of-record. </a:t>
            </a:r>
            <a:endParaRPr lang="en-US" sz="2200" dirty="0" smtClean="0">
              <a:latin typeface="Arial Narrow" pitchFamily="34" charset="0"/>
            </a:endParaRPr>
          </a:p>
        </p:txBody>
      </p:sp>
      <p:sp>
        <p:nvSpPr>
          <p:cNvPr id="3" name="Rectangle 2"/>
          <p:cNvSpPr/>
          <p:nvPr/>
        </p:nvSpPr>
        <p:spPr>
          <a:xfrm>
            <a:off x="0" y="4201353"/>
            <a:ext cx="9144000" cy="1107996"/>
          </a:xfrm>
          <a:prstGeom prst="rect">
            <a:avLst/>
          </a:prstGeom>
        </p:spPr>
        <p:txBody>
          <a:bodyPr wrap="square">
            <a:spAutoFit/>
          </a:bodyPr>
          <a:lstStyle/>
          <a:p>
            <a:pPr algn="just"/>
            <a:r>
              <a:rPr lang="en-US" sz="2200" dirty="0" smtClean="0">
                <a:latin typeface="Arial Narrow" pitchFamily="34" charset="0"/>
              </a:rPr>
              <a:t>Once </a:t>
            </a:r>
            <a:r>
              <a:rPr lang="en-US" sz="2200" dirty="0">
                <a:latin typeface="Arial Narrow" pitchFamily="34" charset="0"/>
              </a:rPr>
              <a:t>a well is permitted for SWD, the operator can apply to add additional wells to their fluid source list to include wells produced by a different operator by submitting a Form UIC-13 Community Saltwater Disposal System Initial Notification.</a:t>
            </a:r>
          </a:p>
        </p:txBody>
      </p:sp>
      <p:sp>
        <p:nvSpPr>
          <p:cNvPr id="4" name="Rectangle 3"/>
          <p:cNvSpPr/>
          <p:nvPr/>
        </p:nvSpPr>
        <p:spPr>
          <a:xfrm>
            <a:off x="0" y="58847"/>
            <a:ext cx="9067800" cy="830997"/>
          </a:xfrm>
          <a:prstGeom prst="rect">
            <a:avLst/>
          </a:prstGeom>
        </p:spPr>
        <p:txBody>
          <a:bodyPr wrap="square">
            <a:spAutoFit/>
          </a:bodyPr>
          <a:lstStyle/>
          <a:p>
            <a:pPr algn="ctr"/>
            <a:r>
              <a:rPr lang="en-US" sz="2400" dirty="0" smtClean="0">
                <a:latin typeface="Arial Narrow" pitchFamily="34" charset="0"/>
              </a:rPr>
              <a:t>Injection </a:t>
            </a:r>
            <a:r>
              <a:rPr lang="en-US" sz="2400" dirty="0">
                <a:latin typeface="Arial Narrow" pitchFamily="34" charset="0"/>
              </a:rPr>
              <a:t>Fluid Source </a:t>
            </a:r>
            <a:r>
              <a:rPr lang="en-US" sz="2400" dirty="0" smtClean="0">
                <a:latin typeface="Arial Narrow" pitchFamily="34" charset="0"/>
              </a:rPr>
              <a:t>List</a:t>
            </a:r>
          </a:p>
          <a:p>
            <a:pPr algn="ctr"/>
            <a:r>
              <a:rPr lang="en-US" sz="2400" b="1" dirty="0" smtClean="0">
                <a:latin typeface="Arial Narrow" pitchFamily="34" charset="0"/>
              </a:rPr>
              <a:t>ATTACHMENT 8A</a:t>
            </a:r>
            <a:endParaRPr lang="en-US" sz="2400" b="1" dirty="0">
              <a:latin typeface="Arial Narrow" pitchFamily="34" charset="0"/>
            </a:endParaRPr>
          </a:p>
        </p:txBody>
      </p:sp>
      <p:sp>
        <p:nvSpPr>
          <p:cNvPr id="5" name="Rectangle 4"/>
          <p:cNvSpPr/>
          <p:nvPr/>
        </p:nvSpPr>
        <p:spPr>
          <a:xfrm>
            <a:off x="0" y="2474572"/>
            <a:ext cx="9144000" cy="1446550"/>
          </a:xfrm>
          <a:prstGeom prst="rect">
            <a:avLst/>
          </a:prstGeom>
        </p:spPr>
        <p:txBody>
          <a:bodyPr wrap="square">
            <a:spAutoFit/>
          </a:bodyPr>
          <a:lstStyle/>
          <a:p>
            <a:pPr algn="just"/>
            <a:r>
              <a:rPr lang="en-US" sz="2200" dirty="0">
                <a:latin typeface="Arial Narrow" pitchFamily="34" charset="0"/>
              </a:rPr>
              <a:t>Applicants must complete the Injection Fluid Source List that is included in the Form UIC-2 SWD Conversion Application package labeled as </a:t>
            </a:r>
            <a:r>
              <a:rPr lang="en-US" sz="2200" b="1" dirty="0">
                <a:latin typeface="Arial Narrow" pitchFamily="34" charset="0"/>
              </a:rPr>
              <a:t>Attachment 8A</a:t>
            </a:r>
            <a:r>
              <a:rPr lang="en-US" sz="2200" dirty="0">
                <a:latin typeface="Arial Narrow" pitchFamily="34" charset="0"/>
              </a:rPr>
              <a:t>. Printouts of the SONRIS database search in lieu of the Injection Fluid Source List (Attachment 8A) will not be accepted. Please include </a:t>
            </a:r>
            <a:r>
              <a:rPr lang="en-US" sz="2200" b="1" dirty="0">
                <a:latin typeface="Arial Narrow" pitchFamily="34" charset="0"/>
              </a:rPr>
              <a:t>Attachment 8A</a:t>
            </a:r>
            <a:r>
              <a:rPr lang="en-US" sz="2200" dirty="0">
                <a:latin typeface="Arial Narrow" pitchFamily="34" charset="0"/>
              </a:rPr>
              <a:t> as part of the Application package.</a:t>
            </a:r>
          </a:p>
        </p:txBody>
      </p:sp>
    </p:spTree>
    <p:extLst>
      <p:ext uri="{BB962C8B-B14F-4D97-AF65-F5344CB8AC3E}">
        <p14:creationId xmlns:p14="http://schemas.microsoft.com/office/powerpoint/2010/main" val="14606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056" y="1447799"/>
            <a:ext cx="7717688" cy="4581525"/>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58847"/>
            <a:ext cx="9067800" cy="830997"/>
          </a:xfrm>
          <a:prstGeom prst="rect">
            <a:avLst/>
          </a:prstGeom>
        </p:spPr>
        <p:txBody>
          <a:bodyPr wrap="square">
            <a:spAutoFit/>
          </a:bodyPr>
          <a:lstStyle/>
          <a:p>
            <a:pPr algn="ctr"/>
            <a:r>
              <a:rPr lang="en-US" sz="2400" dirty="0" smtClean="0">
                <a:latin typeface="Arial Narrow" pitchFamily="34" charset="0"/>
              </a:rPr>
              <a:t>Injection </a:t>
            </a:r>
            <a:r>
              <a:rPr lang="en-US" sz="2400" dirty="0">
                <a:latin typeface="Arial Narrow" pitchFamily="34" charset="0"/>
              </a:rPr>
              <a:t>Fluid Source </a:t>
            </a:r>
            <a:r>
              <a:rPr lang="en-US" sz="2400" dirty="0" smtClean="0">
                <a:latin typeface="Arial Narrow" pitchFamily="34" charset="0"/>
              </a:rPr>
              <a:t>List</a:t>
            </a:r>
          </a:p>
          <a:p>
            <a:pPr algn="ctr"/>
            <a:r>
              <a:rPr lang="en-US" sz="2400" b="1" dirty="0" smtClean="0">
                <a:latin typeface="Arial Narrow" pitchFamily="34" charset="0"/>
              </a:rPr>
              <a:t>ATTACHMENT 8A</a:t>
            </a:r>
            <a:endParaRPr lang="en-US" sz="2400" b="1" dirty="0">
              <a:latin typeface="Arial Narrow" pitchFamily="34" charset="0"/>
            </a:endParaRPr>
          </a:p>
        </p:txBody>
      </p:sp>
      <p:sp>
        <p:nvSpPr>
          <p:cNvPr id="2" name="TextBox 1"/>
          <p:cNvSpPr txBox="1"/>
          <p:nvPr/>
        </p:nvSpPr>
        <p:spPr>
          <a:xfrm>
            <a:off x="797886" y="2152753"/>
            <a:ext cx="730663" cy="307777"/>
          </a:xfrm>
          <a:prstGeom prst="rect">
            <a:avLst/>
          </a:prstGeom>
          <a:noFill/>
        </p:spPr>
        <p:txBody>
          <a:bodyPr wrap="square" rtlCol="0">
            <a:spAutoFit/>
          </a:bodyPr>
          <a:lstStyle/>
          <a:p>
            <a:r>
              <a:rPr lang="en-US" sz="1400" dirty="0" smtClean="0"/>
              <a:t>J123</a:t>
            </a:r>
            <a:endParaRPr lang="en-US" sz="1400" dirty="0"/>
          </a:p>
        </p:txBody>
      </p:sp>
      <p:sp>
        <p:nvSpPr>
          <p:cNvPr id="4" name="TextBox 3"/>
          <p:cNvSpPr txBox="1"/>
          <p:nvPr/>
        </p:nvSpPr>
        <p:spPr>
          <a:xfrm>
            <a:off x="1415334" y="2175836"/>
            <a:ext cx="2075290" cy="261610"/>
          </a:xfrm>
          <a:prstGeom prst="rect">
            <a:avLst/>
          </a:prstGeom>
          <a:noFill/>
        </p:spPr>
        <p:txBody>
          <a:bodyPr wrap="square" rtlCol="0">
            <a:spAutoFit/>
          </a:bodyPr>
          <a:lstStyle/>
          <a:p>
            <a:r>
              <a:rPr lang="en-US" sz="1100" dirty="0" smtClean="0"/>
              <a:t>OIL AND GAS WELL NO. 006</a:t>
            </a:r>
            <a:endParaRPr lang="en-US" sz="1100" dirty="0"/>
          </a:p>
        </p:txBody>
      </p:sp>
      <p:sp>
        <p:nvSpPr>
          <p:cNvPr id="6" name="TextBox 5"/>
          <p:cNvSpPr txBox="1"/>
          <p:nvPr/>
        </p:nvSpPr>
        <p:spPr>
          <a:xfrm>
            <a:off x="3524327" y="2152753"/>
            <a:ext cx="730663" cy="307777"/>
          </a:xfrm>
          <a:prstGeom prst="rect">
            <a:avLst/>
          </a:prstGeom>
          <a:noFill/>
        </p:spPr>
        <p:txBody>
          <a:bodyPr wrap="square" rtlCol="0">
            <a:spAutoFit/>
          </a:bodyPr>
          <a:lstStyle/>
          <a:p>
            <a:r>
              <a:rPr lang="en-US" sz="1400" dirty="0" smtClean="0"/>
              <a:t>91337</a:t>
            </a:r>
            <a:endParaRPr lang="en-US" sz="1400" dirty="0"/>
          </a:p>
        </p:txBody>
      </p:sp>
      <p:sp>
        <p:nvSpPr>
          <p:cNvPr id="7" name="TextBox 6"/>
          <p:cNvSpPr txBox="1"/>
          <p:nvPr/>
        </p:nvSpPr>
        <p:spPr>
          <a:xfrm>
            <a:off x="4432957" y="2152753"/>
            <a:ext cx="730663" cy="307777"/>
          </a:xfrm>
          <a:prstGeom prst="rect">
            <a:avLst/>
          </a:prstGeom>
          <a:noFill/>
        </p:spPr>
        <p:txBody>
          <a:bodyPr wrap="square" rtlCol="0">
            <a:spAutoFit/>
          </a:bodyPr>
          <a:lstStyle/>
          <a:p>
            <a:r>
              <a:rPr lang="en-US" sz="1400" dirty="0" smtClean="0"/>
              <a:t>2768</a:t>
            </a:r>
            <a:endParaRPr lang="en-US" sz="1400" dirty="0"/>
          </a:p>
        </p:txBody>
      </p:sp>
      <p:sp>
        <p:nvSpPr>
          <p:cNvPr id="8" name="TextBox 7"/>
          <p:cNvSpPr txBox="1"/>
          <p:nvPr/>
        </p:nvSpPr>
        <p:spPr>
          <a:xfrm>
            <a:off x="5070241" y="2175836"/>
            <a:ext cx="1033675" cy="261610"/>
          </a:xfrm>
          <a:prstGeom prst="rect">
            <a:avLst/>
          </a:prstGeom>
          <a:noFill/>
        </p:spPr>
        <p:txBody>
          <a:bodyPr wrap="square" rtlCol="0">
            <a:spAutoFit/>
          </a:bodyPr>
          <a:lstStyle/>
          <a:p>
            <a:r>
              <a:rPr lang="en-US" sz="1100" dirty="0" smtClean="0"/>
              <a:t>10,000’ Sand</a:t>
            </a:r>
            <a:endParaRPr lang="en-US" sz="1100" dirty="0"/>
          </a:p>
        </p:txBody>
      </p:sp>
      <p:sp>
        <p:nvSpPr>
          <p:cNvPr id="9" name="TextBox 8"/>
          <p:cNvSpPr txBox="1"/>
          <p:nvPr/>
        </p:nvSpPr>
        <p:spPr>
          <a:xfrm>
            <a:off x="6016592" y="2152753"/>
            <a:ext cx="730663" cy="307777"/>
          </a:xfrm>
          <a:prstGeom prst="rect">
            <a:avLst/>
          </a:prstGeom>
          <a:noFill/>
        </p:spPr>
        <p:txBody>
          <a:bodyPr wrap="square" rtlCol="0">
            <a:spAutoFit/>
          </a:bodyPr>
          <a:lstStyle/>
          <a:p>
            <a:r>
              <a:rPr lang="en-US" sz="1400" dirty="0" smtClean="0"/>
              <a:t>10,900</a:t>
            </a:r>
            <a:endParaRPr lang="en-US" sz="1400" dirty="0"/>
          </a:p>
        </p:txBody>
      </p:sp>
      <p:sp>
        <p:nvSpPr>
          <p:cNvPr id="10" name="TextBox 9"/>
          <p:cNvSpPr txBox="1"/>
          <p:nvPr/>
        </p:nvSpPr>
        <p:spPr>
          <a:xfrm>
            <a:off x="6659791" y="2152753"/>
            <a:ext cx="730663" cy="307777"/>
          </a:xfrm>
          <a:prstGeom prst="rect">
            <a:avLst/>
          </a:prstGeom>
          <a:noFill/>
        </p:spPr>
        <p:txBody>
          <a:bodyPr wrap="square" rtlCol="0">
            <a:spAutoFit/>
          </a:bodyPr>
          <a:lstStyle/>
          <a:p>
            <a:r>
              <a:rPr lang="en-US" sz="1400" dirty="0" smtClean="0"/>
              <a:t>10,700</a:t>
            </a:r>
            <a:endParaRPr lang="en-US" sz="1400" dirty="0"/>
          </a:p>
        </p:txBody>
      </p:sp>
      <p:sp>
        <p:nvSpPr>
          <p:cNvPr id="12" name="TextBox 11"/>
          <p:cNvSpPr txBox="1"/>
          <p:nvPr/>
        </p:nvSpPr>
        <p:spPr>
          <a:xfrm>
            <a:off x="7662081" y="2152753"/>
            <a:ext cx="730663" cy="307777"/>
          </a:xfrm>
          <a:prstGeom prst="rect">
            <a:avLst/>
          </a:prstGeom>
          <a:noFill/>
        </p:spPr>
        <p:txBody>
          <a:bodyPr wrap="square" rtlCol="0">
            <a:spAutoFit/>
          </a:bodyPr>
          <a:lstStyle/>
          <a:p>
            <a:r>
              <a:rPr lang="en-US" sz="1400" dirty="0" smtClean="0"/>
              <a:t>10,760</a:t>
            </a:r>
            <a:endParaRPr lang="en-US" sz="1400" dirty="0"/>
          </a:p>
        </p:txBody>
      </p:sp>
    </p:spTree>
    <p:extLst>
      <p:ext uri="{BB962C8B-B14F-4D97-AF65-F5344CB8AC3E}">
        <p14:creationId xmlns:p14="http://schemas.microsoft.com/office/powerpoint/2010/main" val="11191975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87356"/>
            <a:ext cx="9144000" cy="2123658"/>
          </a:xfrm>
          <a:prstGeom prst="rect">
            <a:avLst/>
          </a:prstGeom>
        </p:spPr>
        <p:txBody>
          <a:bodyPr wrap="square">
            <a:spAutoFit/>
          </a:bodyPr>
          <a:lstStyle/>
          <a:p>
            <a:pPr algn="just"/>
            <a:r>
              <a:rPr lang="en-US" sz="2200" dirty="0">
                <a:latin typeface="Arial Narrow" pitchFamily="34" charset="0"/>
              </a:rPr>
              <a:t>Laboratory analyses of a representative sample of the fluid to be injected in the proposed well should be </a:t>
            </a:r>
            <a:r>
              <a:rPr lang="en-US" sz="2200" dirty="0" smtClean="0">
                <a:latin typeface="Arial Narrow" pitchFamily="34" charset="0"/>
              </a:rPr>
              <a:t>included as </a:t>
            </a:r>
            <a:r>
              <a:rPr lang="en-US" sz="2200" dirty="0">
                <a:latin typeface="Arial Narrow" pitchFamily="34" charset="0"/>
              </a:rPr>
              <a:t>part of the Application. The laboratory analyses must be </a:t>
            </a:r>
            <a:r>
              <a:rPr lang="en-US" sz="2200" b="1" dirty="0">
                <a:latin typeface="Arial Narrow" pitchFamily="34" charset="0"/>
              </a:rPr>
              <a:t>signed originals </a:t>
            </a:r>
            <a:r>
              <a:rPr lang="en-US" sz="2200" dirty="0">
                <a:latin typeface="Arial Narrow" pitchFamily="34" charset="0"/>
              </a:rPr>
              <a:t>from a LDEQ LELAP </a:t>
            </a:r>
            <a:r>
              <a:rPr lang="en-US" sz="2200" dirty="0" smtClean="0">
                <a:latin typeface="Arial Narrow" pitchFamily="34" charset="0"/>
              </a:rPr>
              <a:t>accredited laboratory</a:t>
            </a:r>
            <a:r>
              <a:rPr lang="en-US" sz="2200" dirty="0">
                <a:latin typeface="Arial Narrow" pitchFamily="34" charset="0"/>
              </a:rPr>
              <a:t>. A PDF list of Accredited Laboratories can be found on the LDEQ website, </a:t>
            </a:r>
            <a:r>
              <a:rPr lang="en-US" sz="2200" b="1" dirty="0" smtClean="0">
                <a:latin typeface="Arial Narrow" pitchFamily="34" charset="0"/>
                <a:hlinkClick r:id="rId2"/>
              </a:rPr>
              <a:t>www.deq.louisiana.gov</a:t>
            </a:r>
            <a:r>
              <a:rPr lang="en-US" sz="2200" dirty="0" smtClean="0">
                <a:latin typeface="Arial Narrow" pitchFamily="34" charset="0"/>
              </a:rPr>
              <a:t>, </a:t>
            </a:r>
            <a:r>
              <a:rPr lang="en-US" sz="2200" dirty="0" smtClean="0">
                <a:solidFill>
                  <a:srgbClr val="FF0000"/>
                </a:solidFill>
                <a:latin typeface="Arial Narrow" pitchFamily="34" charset="0"/>
              </a:rPr>
              <a:t>under </a:t>
            </a:r>
            <a:r>
              <a:rPr lang="en-US" sz="2200" b="1" i="1" dirty="0">
                <a:solidFill>
                  <a:srgbClr val="FF0000"/>
                </a:solidFill>
                <a:latin typeface="Arial Narrow" pitchFamily="34" charset="0"/>
              </a:rPr>
              <a:t>Divisions </a:t>
            </a:r>
            <a:r>
              <a:rPr lang="en-US" sz="2200" i="1" dirty="0">
                <a:solidFill>
                  <a:srgbClr val="FF0000"/>
                </a:solidFill>
                <a:latin typeface="Arial Narrow" pitchFamily="34" charset="0"/>
              </a:rPr>
              <a:t>&gt;&gt; </a:t>
            </a:r>
            <a:r>
              <a:rPr lang="en-US" sz="2200" b="1" i="1" dirty="0">
                <a:solidFill>
                  <a:srgbClr val="FF0000"/>
                </a:solidFill>
                <a:latin typeface="Arial Narrow" pitchFamily="34" charset="0"/>
              </a:rPr>
              <a:t>Public Participation and Permit Support </a:t>
            </a:r>
            <a:r>
              <a:rPr lang="en-US" sz="2200" i="1" dirty="0">
                <a:solidFill>
                  <a:srgbClr val="FF0000"/>
                </a:solidFill>
                <a:latin typeface="Arial Narrow" pitchFamily="34" charset="0"/>
              </a:rPr>
              <a:t>&gt;&gt; </a:t>
            </a:r>
            <a:r>
              <a:rPr lang="en-US" sz="2200" b="1" i="1" dirty="0">
                <a:solidFill>
                  <a:srgbClr val="FF0000"/>
                </a:solidFill>
                <a:latin typeface="Arial Narrow" pitchFamily="34" charset="0"/>
              </a:rPr>
              <a:t>Laboratory Accreditation </a:t>
            </a:r>
            <a:r>
              <a:rPr lang="en-US" sz="2200" dirty="0">
                <a:solidFill>
                  <a:srgbClr val="FF0000"/>
                </a:solidFill>
                <a:latin typeface="Arial Narrow" pitchFamily="34" charset="0"/>
              </a:rPr>
              <a:t>(scroll down to </a:t>
            </a:r>
            <a:r>
              <a:rPr lang="en-US" sz="2200" dirty="0" smtClean="0">
                <a:solidFill>
                  <a:srgbClr val="FF0000"/>
                </a:solidFill>
                <a:latin typeface="Arial Narrow" pitchFamily="34" charset="0"/>
              </a:rPr>
              <a:t>the Accredited </a:t>
            </a:r>
            <a:r>
              <a:rPr lang="en-US" sz="2200" dirty="0">
                <a:solidFill>
                  <a:srgbClr val="FF0000"/>
                </a:solidFill>
                <a:latin typeface="Arial Narrow" pitchFamily="34" charset="0"/>
              </a:rPr>
              <a:t>Laboratories link</a:t>
            </a:r>
            <a:r>
              <a:rPr lang="en-US" sz="2200" dirty="0" smtClean="0">
                <a:solidFill>
                  <a:srgbClr val="FF0000"/>
                </a:solidFill>
                <a:latin typeface="Arial Narrow" pitchFamily="34" charset="0"/>
              </a:rPr>
              <a:t>)</a:t>
            </a:r>
            <a:r>
              <a:rPr lang="en-US" sz="2200" i="1" dirty="0" smtClean="0">
                <a:solidFill>
                  <a:srgbClr val="FF0000"/>
                </a:solidFill>
                <a:latin typeface="Arial Narrow" pitchFamily="34" charset="0"/>
              </a:rPr>
              <a:t>.</a:t>
            </a:r>
          </a:p>
        </p:txBody>
      </p:sp>
      <p:sp>
        <p:nvSpPr>
          <p:cNvPr id="3" name="Rectangle 2"/>
          <p:cNvSpPr/>
          <p:nvPr/>
        </p:nvSpPr>
        <p:spPr>
          <a:xfrm>
            <a:off x="0" y="0"/>
            <a:ext cx="9144000" cy="830997"/>
          </a:xfrm>
          <a:prstGeom prst="rect">
            <a:avLst/>
          </a:prstGeom>
        </p:spPr>
        <p:txBody>
          <a:bodyPr wrap="square">
            <a:spAutoFit/>
          </a:bodyPr>
          <a:lstStyle/>
          <a:p>
            <a:pPr algn="ctr"/>
            <a:r>
              <a:rPr lang="en-US" sz="2400" dirty="0">
                <a:latin typeface="Arial Narrow" pitchFamily="34" charset="0"/>
              </a:rPr>
              <a:t>Injection Fluid Source </a:t>
            </a:r>
            <a:r>
              <a:rPr lang="en-US" sz="2400" dirty="0" smtClean="0">
                <a:latin typeface="Arial Narrow" pitchFamily="34" charset="0"/>
              </a:rPr>
              <a:t>Analyses</a:t>
            </a:r>
            <a:endParaRPr lang="en-US" sz="2400" dirty="0">
              <a:latin typeface="Arial Narrow" pitchFamily="34" charset="0"/>
            </a:endParaRPr>
          </a:p>
          <a:p>
            <a:pPr algn="ctr"/>
            <a:r>
              <a:rPr lang="en-US" sz="2400" b="1" dirty="0">
                <a:latin typeface="Arial Narrow" pitchFamily="34" charset="0"/>
              </a:rPr>
              <a:t>ATTACHMENT 8B</a:t>
            </a:r>
          </a:p>
        </p:txBody>
      </p:sp>
      <p:sp>
        <p:nvSpPr>
          <p:cNvPr id="4" name="Rectangle 3"/>
          <p:cNvSpPr/>
          <p:nvPr/>
        </p:nvSpPr>
        <p:spPr>
          <a:xfrm>
            <a:off x="0" y="3735149"/>
            <a:ext cx="9144000" cy="2123658"/>
          </a:xfrm>
          <a:prstGeom prst="rect">
            <a:avLst/>
          </a:prstGeom>
        </p:spPr>
        <p:txBody>
          <a:bodyPr wrap="square">
            <a:spAutoFit/>
          </a:bodyPr>
          <a:lstStyle/>
          <a:p>
            <a:pPr algn="just"/>
            <a:r>
              <a:rPr lang="en-US" sz="2200" dirty="0">
                <a:latin typeface="Arial Narrow" pitchFamily="34" charset="0"/>
              </a:rPr>
              <a:t>The analysis sheet(s) must indicate the source of the sample and at a minimum include measurements of:</a:t>
            </a:r>
          </a:p>
          <a:p>
            <a:pPr algn="just"/>
            <a:r>
              <a:rPr lang="en-US" sz="2200" dirty="0">
                <a:latin typeface="Arial Narrow" pitchFamily="34" charset="0"/>
              </a:rPr>
              <a:t>1. </a:t>
            </a:r>
            <a:r>
              <a:rPr lang="en-US" sz="2200" b="1" dirty="0">
                <a:latin typeface="Arial Narrow" pitchFamily="34" charset="0"/>
              </a:rPr>
              <a:t>Chlorides (mg/l)</a:t>
            </a:r>
          </a:p>
          <a:p>
            <a:pPr algn="just"/>
            <a:r>
              <a:rPr lang="en-US" sz="2200" dirty="0">
                <a:latin typeface="Arial Narrow" pitchFamily="34" charset="0"/>
              </a:rPr>
              <a:t>2. </a:t>
            </a:r>
            <a:r>
              <a:rPr lang="en-US" sz="2200" b="1" dirty="0">
                <a:latin typeface="Arial Narrow" pitchFamily="34" charset="0"/>
              </a:rPr>
              <a:t>Density (g/cc or </a:t>
            </a:r>
            <a:r>
              <a:rPr lang="en-US" sz="2200" b="1" dirty="0" err="1">
                <a:latin typeface="Arial Narrow" pitchFamily="34" charset="0"/>
              </a:rPr>
              <a:t>ppg</a:t>
            </a:r>
            <a:r>
              <a:rPr lang="en-US" sz="2200" b="1" dirty="0">
                <a:latin typeface="Arial Narrow" pitchFamily="34" charset="0"/>
              </a:rPr>
              <a:t>) or Specific gravity</a:t>
            </a:r>
          </a:p>
          <a:p>
            <a:pPr algn="just"/>
            <a:r>
              <a:rPr lang="en-US" sz="2200" dirty="0">
                <a:latin typeface="Arial Narrow" pitchFamily="34" charset="0"/>
              </a:rPr>
              <a:t>3. </a:t>
            </a:r>
            <a:r>
              <a:rPr lang="en-US" sz="2200" b="1" dirty="0">
                <a:latin typeface="Arial Narrow" pitchFamily="34" charset="0"/>
              </a:rPr>
              <a:t>Total Dissolved Solids (mg/l)</a:t>
            </a:r>
          </a:p>
          <a:p>
            <a:pPr algn="just"/>
            <a:r>
              <a:rPr lang="en-US" sz="2200" dirty="0">
                <a:latin typeface="Arial Narrow" pitchFamily="34" charset="0"/>
              </a:rPr>
              <a:t>4. </a:t>
            </a:r>
            <a:r>
              <a:rPr lang="en-US" sz="2200" b="1" dirty="0">
                <a:latin typeface="Arial Narrow" pitchFamily="34" charset="0"/>
              </a:rPr>
              <a:t>Temperature of sample when specific gravity was measured</a:t>
            </a:r>
          </a:p>
        </p:txBody>
      </p:sp>
    </p:spTree>
    <p:extLst>
      <p:ext uri="{BB962C8B-B14F-4D97-AF65-F5344CB8AC3E}">
        <p14:creationId xmlns:p14="http://schemas.microsoft.com/office/powerpoint/2010/main" val="9166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0997"/>
            <a:ext cx="9144000" cy="5847755"/>
          </a:xfrm>
          <a:prstGeom prst="rect">
            <a:avLst/>
          </a:prstGeom>
        </p:spPr>
        <p:txBody>
          <a:bodyPr wrap="square">
            <a:spAutoFit/>
          </a:bodyPr>
          <a:lstStyle/>
          <a:p>
            <a:pPr algn="just"/>
            <a:r>
              <a:rPr lang="en-US" sz="2200" dirty="0">
                <a:latin typeface="Arial Narrow" pitchFamily="34" charset="0"/>
              </a:rPr>
              <a:t>The Sample Name or Sample ID on the analyses sheet(s) should identify the location point where the sample was collected and must correlate to a well(s) on the Injection Fluid Source </a:t>
            </a:r>
            <a:r>
              <a:rPr lang="en-US" sz="2200" dirty="0" smtClean="0">
                <a:latin typeface="Arial Narrow" pitchFamily="34" charset="0"/>
              </a:rPr>
              <a:t>List, </a:t>
            </a:r>
            <a:r>
              <a:rPr lang="en-US" sz="2200" b="1" dirty="0" smtClean="0">
                <a:latin typeface="Arial Narrow" pitchFamily="34" charset="0"/>
              </a:rPr>
              <a:t>Attachment 8A</a:t>
            </a:r>
            <a:r>
              <a:rPr lang="en-US" sz="2200" dirty="0" smtClean="0">
                <a:latin typeface="Arial Narrow" pitchFamily="34" charset="0"/>
              </a:rPr>
              <a:t>. </a:t>
            </a:r>
          </a:p>
          <a:p>
            <a:pPr algn="just"/>
            <a:endParaRPr lang="en-US" sz="2200" dirty="0">
              <a:latin typeface="Arial Narrow" pitchFamily="34" charset="0"/>
            </a:endParaRPr>
          </a:p>
          <a:p>
            <a:pPr algn="just"/>
            <a:r>
              <a:rPr lang="en-US" sz="2200" dirty="0" smtClean="0">
                <a:latin typeface="Arial Narrow" pitchFamily="34" charset="0"/>
              </a:rPr>
              <a:t>If </a:t>
            </a:r>
            <a:r>
              <a:rPr lang="en-US" sz="2200" dirty="0">
                <a:latin typeface="Arial Narrow" pitchFamily="34" charset="0"/>
              </a:rPr>
              <a:t>the sample location is a tank battery or common gathering point, then a signed written statement will be needed to associate the fluid source wells with the sample location. </a:t>
            </a:r>
            <a:endParaRPr lang="en-US" sz="2200" dirty="0" smtClean="0">
              <a:latin typeface="Arial Narrow" pitchFamily="34" charset="0"/>
            </a:endParaRPr>
          </a:p>
          <a:p>
            <a:pPr algn="just"/>
            <a:endParaRPr lang="en-US" sz="2200" dirty="0">
              <a:latin typeface="Arial Narrow" pitchFamily="34" charset="0"/>
            </a:endParaRPr>
          </a:p>
          <a:p>
            <a:pPr algn="just"/>
            <a:r>
              <a:rPr lang="en-US" sz="2200" dirty="0" smtClean="0">
                <a:latin typeface="Arial Narrow" pitchFamily="34" charset="0"/>
              </a:rPr>
              <a:t>If </a:t>
            </a:r>
            <a:r>
              <a:rPr lang="en-US" sz="2200" dirty="0">
                <a:latin typeface="Arial Narrow" pitchFamily="34" charset="0"/>
              </a:rPr>
              <a:t>the fluid source well(s) are not currently producing water, the applicant should submit a signed written statement agreeing to the submittal of the laboratory analyses as soon as fluid is available. </a:t>
            </a:r>
            <a:endParaRPr lang="en-US" sz="2200" dirty="0" smtClean="0">
              <a:latin typeface="Arial Narrow" pitchFamily="34" charset="0"/>
            </a:endParaRPr>
          </a:p>
          <a:p>
            <a:pPr algn="just"/>
            <a:endParaRPr lang="en-US" sz="2200" dirty="0" smtClean="0">
              <a:latin typeface="Arial Narrow" pitchFamily="34" charset="0"/>
            </a:endParaRPr>
          </a:p>
          <a:p>
            <a:pPr algn="just"/>
            <a:r>
              <a:rPr lang="en-US" sz="2200" dirty="0" smtClean="0">
                <a:latin typeface="Arial Narrow" pitchFamily="34" charset="0"/>
              </a:rPr>
              <a:t>The </a:t>
            </a:r>
            <a:r>
              <a:rPr lang="en-US" sz="2200" dirty="0">
                <a:latin typeface="Arial Narrow" pitchFamily="34" charset="0"/>
              </a:rPr>
              <a:t>Approval-to-Construct letter for this well can be issued without the analyses; however, the Permit-to-Inject will not be issued until the analyses have been received by this Office. </a:t>
            </a:r>
            <a:endParaRPr lang="en-US" sz="2200" dirty="0" smtClean="0">
              <a:latin typeface="Arial Narrow" pitchFamily="34" charset="0"/>
            </a:endParaRPr>
          </a:p>
          <a:p>
            <a:pPr algn="just"/>
            <a:endParaRPr lang="en-US" sz="2200" dirty="0">
              <a:latin typeface="Arial Narrow" pitchFamily="34" charset="0"/>
            </a:endParaRPr>
          </a:p>
          <a:p>
            <a:pPr algn="just"/>
            <a:r>
              <a:rPr lang="en-US" sz="2200" dirty="0" smtClean="0">
                <a:latin typeface="Arial Narrow" pitchFamily="34" charset="0"/>
              </a:rPr>
              <a:t>Please </a:t>
            </a:r>
            <a:r>
              <a:rPr lang="en-US" sz="2200" dirty="0">
                <a:latin typeface="Arial Narrow" pitchFamily="34" charset="0"/>
              </a:rPr>
              <a:t>label the </a:t>
            </a:r>
            <a:r>
              <a:rPr lang="en-US" sz="2200" dirty="0" smtClean="0">
                <a:latin typeface="Arial Narrow" pitchFamily="34" charset="0"/>
              </a:rPr>
              <a:t>analyses, </a:t>
            </a:r>
            <a:r>
              <a:rPr lang="en-US" sz="2200" b="1" dirty="0" smtClean="0">
                <a:latin typeface="Arial Narrow" pitchFamily="34" charset="0"/>
              </a:rPr>
              <a:t>Attachment </a:t>
            </a:r>
            <a:r>
              <a:rPr lang="en-US" sz="2200" b="1" dirty="0">
                <a:latin typeface="Arial Narrow" pitchFamily="34" charset="0"/>
              </a:rPr>
              <a:t>8B</a:t>
            </a:r>
            <a:r>
              <a:rPr lang="en-US" sz="2200" dirty="0">
                <a:latin typeface="Arial Narrow" pitchFamily="34" charset="0"/>
              </a:rPr>
              <a:t> or if no fluid is available, label the written statement stating such </a:t>
            </a:r>
            <a:r>
              <a:rPr lang="en-US" sz="2200" dirty="0" smtClean="0">
                <a:latin typeface="Arial Narrow" pitchFamily="34" charset="0"/>
              </a:rPr>
              <a:t>as </a:t>
            </a:r>
            <a:r>
              <a:rPr lang="en-US" sz="2200" b="1" dirty="0" smtClean="0">
                <a:latin typeface="Arial Narrow" pitchFamily="34" charset="0"/>
              </a:rPr>
              <a:t>Attachment </a:t>
            </a:r>
            <a:r>
              <a:rPr lang="en-US" sz="2200" b="1" dirty="0">
                <a:latin typeface="Arial Narrow" pitchFamily="34" charset="0"/>
              </a:rPr>
              <a:t>8B </a:t>
            </a:r>
            <a:r>
              <a:rPr lang="en-US" sz="2200" dirty="0">
                <a:latin typeface="Arial Narrow" pitchFamily="34" charset="0"/>
              </a:rPr>
              <a:t>and include as part of the Application.</a:t>
            </a:r>
          </a:p>
        </p:txBody>
      </p:sp>
      <p:sp>
        <p:nvSpPr>
          <p:cNvPr id="3" name="Rectangle 2"/>
          <p:cNvSpPr/>
          <p:nvPr/>
        </p:nvSpPr>
        <p:spPr>
          <a:xfrm>
            <a:off x="0" y="0"/>
            <a:ext cx="9144000" cy="830997"/>
          </a:xfrm>
          <a:prstGeom prst="rect">
            <a:avLst/>
          </a:prstGeom>
        </p:spPr>
        <p:txBody>
          <a:bodyPr wrap="square">
            <a:spAutoFit/>
          </a:bodyPr>
          <a:lstStyle/>
          <a:p>
            <a:pPr algn="ctr"/>
            <a:r>
              <a:rPr lang="en-US" sz="2400" dirty="0">
                <a:latin typeface="Arial Narrow" pitchFamily="34" charset="0"/>
              </a:rPr>
              <a:t>Injection Fluid Source </a:t>
            </a:r>
            <a:r>
              <a:rPr lang="en-US" sz="2400" dirty="0" smtClean="0">
                <a:latin typeface="Arial Narrow" pitchFamily="34" charset="0"/>
              </a:rPr>
              <a:t>Analyses</a:t>
            </a:r>
            <a:endParaRPr lang="en-US" sz="2400" dirty="0">
              <a:latin typeface="Arial Narrow" pitchFamily="34" charset="0"/>
            </a:endParaRPr>
          </a:p>
          <a:p>
            <a:pPr algn="ctr"/>
            <a:r>
              <a:rPr lang="en-US" sz="2400" b="1" dirty="0">
                <a:latin typeface="Arial Narrow" pitchFamily="34" charset="0"/>
              </a:rPr>
              <a:t>ATTACHMENT </a:t>
            </a:r>
            <a:r>
              <a:rPr lang="en-US" sz="2400" b="1" dirty="0" smtClean="0">
                <a:latin typeface="Arial Narrow" pitchFamily="34" charset="0"/>
              </a:rPr>
              <a:t>8B cont’d.</a:t>
            </a:r>
            <a:endParaRPr lang="en-US" sz="2400" b="1" dirty="0">
              <a:latin typeface="Arial Narrow" pitchFamily="34" charset="0"/>
            </a:endParaRPr>
          </a:p>
        </p:txBody>
      </p:sp>
    </p:spTree>
    <p:extLst>
      <p:ext uri="{BB962C8B-B14F-4D97-AF65-F5344CB8AC3E}">
        <p14:creationId xmlns:p14="http://schemas.microsoft.com/office/powerpoint/2010/main" val="7393000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12485" y="-18007"/>
            <a:ext cx="5319030" cy="6876288"/>
            <a:chOff x="1941579" y="-18007"/>
            <a:chExt cx="5319030" cy="6876288"/>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1579" y="-18007"/>
              <a:ext cx="5317498" cy="6876288"/>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212826" y="6594053"/>
              <a:ext cx="1047783" cy="246221"/>
            </a:xfrm>
            <a:prstGeom prst="rect">
              <a:avLst/>
            </a:prstGeom>
            <a:solidFill>
              <a:srgbClr val="00FF00"/>
            </a:solidFill>
          </p:spPr>
          <p:txBody>
            <a:bodyPr wrap="square" rtlCol="0">
              <a:spAutoFit/>
            </a:bodyPr>
            <a:lstStyle/>
            <a:p>
              <a:r>
                <a:rPr lang="en-US" sz="1000" dirty="0" smtClean="0"/>
                <a:t>Attachment 8B</a:t>
              </a:r>
              <a:endParaRPr lang="en-US" sz="1000" dirty="0"/>
            </a:p>
          </p:txBody>
        </p:sp>
      </p:grpSp>
    </p:spTree>
    <p:extLst>
      <p:ext uri="{BB962C8B-B14F-4D97-AF65-F5344CB8AC3E}">
        <p14:creationId xmlns:p14="http://schemas.microsoft.com/office/powerpoint/2010/main" val="15584949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3999" cy="6857999"/>
          </a:xfrm>
        </p:spPr>
        <p:txBody>
          <a:bodyPr>
            <a:normAutofit/>
          </a:bodyPr>
          <a:lstStyle/>
          <a:p>
            <a:pPr marL="365760" lvl="1" indent="0" algn="ctr">
              <a:buNone/>
            </a:pPr>
            <a:endParaRPr lang="en-US" sz="6000" b="1" dirty="0" smtClean="0">
              <a:solidFill>
                <a:schemeClr val="tx1"/>
              </a:solidFill>
              <a:effectLst>
                <a:outerShdw blurRad="38100" dist="38100" dir="2700000" algn="tl">
                  <a:srgbClr val="000000">
                    <a:alpha val="43137"/>
                  </a:srgbClr>
                </a:outerShdw>
              </a:effectLst>
            </a:endParaRPr>
          </a:p>
          <a:p>
            <a:pPr marL="365760" lvl="1" indent="0" algn="ctr">
              <a:buNone/>
            </a:pPr>
            <a:r>
              <a:rPr lang="en-US" sz="6000" b="1" dirty="0" smtClean="0">
                <a:solidFill>
                  <a:schemeClr val="tx1"/>
                </a:solidFill>
                <a:effectLst>
                  <a:outerShdw blurRad="38100" dist="38100" dir="2700000" algn="tl">
                    <a:srgbClr val="000000">
                      <a:alpha val="43137"/>
                    </a:srgbClr>
                  </a:outerShdw>
                </a:effectLst>
              </a:rPr>
              <a:t>Here’s another  common problem encountered</a:t>
            </a:r>
          </a:p>
          <a:p>
            <a:pPr marL="365760" lvl="1" indent="0" algn="ctr">
              <a:buNone/>
            </a:pPr>
            <a:r>
              <a:rPr lang="en-US" sz="6000" b="1" dirty="0" smtClean="0">
                <a:solidFill>
                  <a:schemeClr val="tx1"/>
                </a:solidFill>
                <a:effectLst>
                  <a:outerShdw blurRad="38100" dist="38100" dir="2700000" algn="tl">
                    <a:srgbClr val="000000">
                      <a:alpha val="43137"/>
                    </a:srgbClr>
                  </a:outerShdw>
                </a:effectLst>
              </a:rPr>
              <a:t>during application review…</a:t>
            </a:r>
            <a:endParaRPr lang="en-US" sz="6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87821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2318" y="-1"/>
            <a:ext cx="5299364" cy="6858001"/>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49299" y="1528549"/>
            <a:ext cx="7645400" cy="1758950"/>
            <a:chOff x="749300" y="0"/>
            <a:chExt cx="7645400" cy="175895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300" y="0"/>
              <a:ext cx="7645400" cy="175895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52623" y="967563"/>
              <a:ext cx="6900530" cy="2533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46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9382"/>
            <a:ext cx="8229600" cy="6359237"/>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86270" y="2618233"/>
            <a:ext cx="2120712" cy="338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2933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240" y="1"/>
            <a:ext cx="5303520" cy="6863379"/>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802568" y="1491308"/>
            <a:ext cx="3538864" cy="1134410"/>
            <a:chOff x="2802568" y="1491308"/>
            <a:chExt cx="3538864" cy="113441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2568" y="1491308"/>
              <a:ext cx="3538864" cy="113441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58837" y="1741409"/>
              <a:ext cx="1662545" cy="338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80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9300" y="863861"/>
            <a:ext cx="7645400" cy="1758950"/>
            <a:chOff x="749300" y="0"/>
            <a:chExt cx="7645400" cy="175895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 y="0"/>
              <a:ext cx="7645400" cy="175895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52623" y="967563"/>
              <a:ext cx="6900530" cy="2533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802568" y="3713512"/>
            <a:ext cx="3538864" cy="1134410"/>
            <a:chOff x="2802568" y="1491308"/>
            <a:chExt cx="3538864" cy="113441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2568" y="1491308"/>
              <a:ext cx="3538864" cy="1134410"/>
            </a:xfrm>
            <a:prstGeom prst="rect">
              <a:avLst/>
            </a:prstGeom>
            <a:noFill/>
            <a:ln>
              <a:noFill/>
            </a:ln>
            <a:effectLst>
              <a:innerShdw blurRad="114300" dist="254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158837" y="1741409"/>
              <a:ext cx="1662545" cy="338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0" y="5745706"/>
            <a:ext cx="9144000" cy="1477328"/>
          </a:xfrm>
          <a:prstGeom prst="rect">
            <a:avLst/>
          </a:prstGeom>
          <a:solidFill>
            <a:schemeClr val="bg1"/>
          </a:solidFill>
          <a:ln>
            <a:solidFill>
              <a:srgbClr val="FF0000"/>
            </a:solidFill>
          </a:ln>
        </p:spPr>
        <p:txBody>
          <a:bodyPr wrap="square">
            <a:spAutoFit/>
          </a:bodyPr>
          <a:lstStyle/>
          <a:p>
            <a:pPr algn="ctr"/>
            <a:r>
              <a:rPr lang="en-US" sz="3000" dirty="0" smtClean="0">
                <a:latin typeface="Arial Narrow" pitchFamily="34" charset="0"/>
              </a:rPr>
              <a:t>The Fluid Source Analysis cannot be connected to the well on the Fluid Source List</a:t>
            </a:r>
          </a:p>
          <a:p>
            <a:pPr algn="ctr"/>
            <a:endParaRPr lang="en-US" sz="3000" b="1" dirty="0">
              <a:latin typeface="Arial Narrow" pitchFamily="34" charset="0"/>
            </a:endParaRPr>
          </a:p>
        </p:txBody>
      </p:sp>
    </p:spTree>
    <p:extLst>
      <p:ext uri="{BB962C8B-B14F-4D97-AF65-F5344CB8AC3E}">
        <p14:creationId xmlns:p14="http://schemas.microsoft.com/office/powerpoint/2010/main" val="36684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Slipstream">
  <a:themeElements>
    <a:clrScheme name="Custom 5">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0000"/>
      </a:hlink>
      <a:folHlink>
        <a:srgbClr val="3EBBF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18690</TotalTime>
  <Words>7645</Words>
  <Application>Microsoft Office PowerPoint</Application>
  <PresentationFormat>On-screen Show (4:3)</PresentationFormat>
  <Paragraphs>790</Paragraphs>
  <Slides>137</Slides>
  <Notes>14</Notes>
  <HiddenSlides>0</HiddenSlides>
  <MMClips>2</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Slipstream</vt:lpstr>
      <vt:lpstr>Class II – Saltwater Disposal, Enhanced Recovery, and Annular Disposal Wells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VS. Commercial </vt:lpstr>
      <vt:lpstr>PowerPoint Presentation</vt:lpstr>
      <vt:lpstr>PowerPoint Presentation</vt:lpstr>
      <vt:lpstr>PowerPoint Presentation</vt:lpstr>
      <vt:lpstr>PowerPoint Presentation</vt:lpstr>
      <vt:lpstr>PowerPoint Presentation</vt:lpstr>
      <vt:lpstr>PowerPoint Presentation</vt:lpstr>
    </vt:vector>
  </TitlesOfParts>
  <Company>LDNR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LADNR</dc:creator>
  <cp:lastModifiedBy>ladnr</cp:lastModifiedBy>
  <cp:revision>1108</cp:revision>
  <cp:lastPrinted>2012-03-20T18:31:42Z</cp:lastPrinted>
  <dcterms:created xsi:type="dcterms:W3CDTF">2007-08-30T13:29:58Z</dcterms:created>
  <dcterms:modified xsi:type="dcterms:W3CDTF">2012-04-16T21:15:08Z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1963340922</vt:i4>
  </property>
  <property fmtid="{D5CDD505-2E9C-101B-9397-08002B2CF9AE}" pid="3" name="_NewReviewCycle">
    <vt:lpwstr/>
  </property>
  <property fmtid="{D5CDD505-2E9C-101B-9397-08002B2CF9AE}" pid="4" name="_EmailSubject">
    <vt:lpwstr>N O presentation</vt:lpwstr>
  </property>
  <property fmtid="{D5CDD505-2E9C-101B-9397-08002B2CF9AE}" pid="5" name="_AuthorEmail">
    <vt:lpwstr>Matt.Simon@LA.GOV</vt:lpwstr>
  </property>
  <property fmtid="{D5CDD505-2E9C-101B-9397-08002B2CF9AE}" pid="6" name="_AuthorEmailDisplayName">
    <vt:lpwstr>Matt Simon</vt:lpwstr>
  </property>
</Properties>
</file>