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9"/>
  </p:notesMasterIdLst>
  <p:sldIdLst>
    <p:sldId id="256" r:id="rId2"/>
    <p:sldId id="257" r:id="rId3"/>
    <p:sldId id="258" r:id="rId4"/>
    <p:sldId id="270" r:id="rId5"/>
    <p:sldId id="271" r:id="rId6"/>
    <p:sldId id="273" r:id="rId7"/>
    <p:sldId id="274" r:id="rId8"/>
    <p:sldId id="259" r:id="rId9"/>
    <p:sldId id="261" r:id="rId10"/>
    <p:sldId id="262" r:id="rId11"/>
    <p:sldId id="264" r:id="rId12"/>
    <p:sldId id="265" r:id="rId13"/>
    <p:sldId id="266" r:id="rId14"/>
    <p:sldId id="268" r:id="rId15"/>
    <p:sldId id="267" r:id="rId16"/>
    <p:sldId id="269"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14"/>
    <p:restoredTop sz="71429"/>
  </p:normalViewPr>
  <p:slideViewPr>
    <p:cSldViewPr snapToGrid="0" snapToObjects="1">
      <p:cViewPr varScale="1">
        <p:scale>
          <a:sx n="113" d="100"/>
          <a:sy n="113" d="100"/>
        </p:scale>
        <p:origin x="26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D9F71-B7D9-D44B-BE8D-7056D6BA014E}" type="datetimeFigureOut">
              <a:rPr lang="en-US" smtClean="0"/>
              <a:t>6/29/16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853E1-60C3-D240-810A-CB43B0B67629}" type="slidenum">
              <a:rPr lang="en-US" smtClean="0"/>
              <a:t>‹#›</a:t>
            </a:fld>
            <a:endParaRPr lang="en-US"/>
          </a:p>
        </p:txBody>
      </p:sp>
    </p:spTree>
    <p:extLst>
      <p:ext uri="{BB962C8B-B14F-4D97-AF65-F5344CB8AC3E}">
        <p14:creationId xmlns:p14="http://schemas.microsoft.com/office/powerpoint/2010/main" val="188344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1</a:t>
            </a:fld>
            <a:endParaRPr lang="en-US"/>
          </a:p>
        </p:txBody>
      </p:sp>
    </p:spTree>
    <p:extLst>
      <p:ext uri="{BB962C8B-B14F-4D97-AF65-F5344CB8AC3E}">
        <p14:creationId xmlns:p14="http://schemas.microsoft.com/office/powerpoint/2010/main" val="152501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10</a:t>
            </a:fld>
            <a:endParaRPr lang="en-US"/>
          </a:p>
        </p:txBody>
      </p:sp>
    </p:spTree>
    <p:extLst>
      <p:ext uri="{BB962C8B-B14F-4D97-AF65-F5344CB8AC3E}">
        <p14:creationId xmlns:p14="http://schemas.microsoft.com/office/powerpoint/2010/main" val="125694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11</a:t>
            </a:fld>
            <a:endParaRPr lang="en-US"/>
          </a:p>
        </p:txBody>
      </p:sp>
    </p:spTree>
    <p:extLst>
      <p:ext uri="{BB962C8B-B14F-4D97-AF65-F5344CB8AC3E}">
        <p14:creationId xmlns:p14="http://schemas.microsoft.com/office/powerpoint/2010/main" val="100410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12</a:t>
            </a:fld>
            <a:endParaRPr lang="en-US"/>
          </a:p>
        </p:txBody>
      </p:sp>
    </p:spTree>
    <p:extLst>
      <p:ext uri="{BB962C8B-B14F-4D97-AF65-F5344CB8AC3E}">
        <p14:creationId xmlns:p14="http://schemas.microsoft.com/office/powerpoint/2010/main" val="8672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13</a:t>
            </a:fld>
            <a:endParaRPr lang="en-US"/>
          </a:p>
        </p:txBody>
      </p:sp>
    </p:spTree>
    <p:extLst>
      <p:ext uri="{BB962C8B-B14F-4D97-AF65-F5344CB8AC3E}">
        <p14:creationId xmlns:p14="http://schemas.microsoft.com/office/powerpoint/2010/main" val="136288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 Areas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Repetitive loss and severe repetitive loss structures that have not been mitigated</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Rental areas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Designated V zones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Areas protected by a levee</a:t>
            </a:r>
            <a:r>
              <a:rPr lang="en-US" sz="1200" kern="1200" dirty="0" smtClean="0">
                <a:solidFill>
                  <a:schemeClr val="tx1"/>
                </a:solidFill>
                <a:effectLst/>
                <a:latin typeface="+mn-lt"/>
                <a:ea typeface="+mn-ea"/>
                <a:cs typeface="+mn-cs"/>
              </a:rPr>
              <a:t> –  </a:t>
            </a:r>
            <a:r>
              <a:rPr lang="en-US" sz="1200" kern="1200" baseline="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Fastlands</a:t>
            </a:r>
            <a:r>
              <a:rPr lang="en-US" sz="1200" i="1" kern="1200" dirty="0" smtClean="0">
                <a:solidFill>
                  <a:schemeClr val="tx1"/>
                </a:solidFill>
                <a:effectLst/>
                <a:latin typeface="+mn-lt"/>
                <a:ea typeface="+mn-ea"/>
                <a:cs typeface="+mn-cs"/>
              </a:rPr>
              <a:t> (areas above 5 feet)</a:t>
            </a:r>
            <a:r>
              <a:rPr lang="en-US" sz="1200" kern="1200" dirty="0" smtClean="0">
                <a:solidFill>
                  <a:schemeClr val="tx1"/>
                </a:solidFill>
                <a:effectLst/>
                <a:latin typeface="+mn-lt"/>
                <a:ea typeface="+mn-ea"/>
                <a:cs typeface="+mn-cs"/>
              </a:rPr>
              <a:t> –  </a:t>
            </a:r>
          </a:p>
          <a:p>
            <a:pPr lvl="0"/>
            <a:r>
              <a:rPr lang="en-US" sz="1200" i="1" kern="1200" dirty="0" smtClean="0">
                <a:solidFill>
                  <a:schemeClr val="tx1"/>
                </a:solidFill>
                <a:effectLst/>
                <a:latin typeface="+mn-lt"/>
                <a:ea typeface="+mn-ea"/>
                <a:cs typeface="+mn-cs"/>
              </a:rPr>
              <a:t>Areas that are hydrologically isolated</a:t>
            </a:r>
            <a:r>
              <a:rPr lang="en-US" sz="1200" kern="1200" dirty="0" smtClean="0">
                <a:solidFill>
                  <a:schemeClr val="tx1"/>
                </a:solidFill>
                <a:effectLst/>
                <a:latin typeface="+mn-lt"/>
                <a:ea typeface="+mn-ea"/>
                <a:cs typeface="+mn-cs"/>
              </a:rPr>
              <a:t> –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Target Audiences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SWIFT PPI Committee also selected several target audiences for outreach. </a:t>
            </a:r>
          </a:p>
          <a:p>
            <a:pPr lvl="0"/>
            <a:r>
              <a:rPr lang="en-US" sz="1200" i="1" kern="1200" dirty="0" smtClean="0">
                <a:solidFill>
                  <a:schemeClr val="tx1"/>
                </a:solidFill>
                <a:effectLst/>
                <a:latin typeface="+mn-lt"/>
                <a:ea typeface="+mn-ea"/>
                <a:cs typeface="+mn-cs"/>
              </a:rPr>
              <a:t>Students in driver’s education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First time homeowners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Chambers of Commerce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Business owners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Repetitive loss property owners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Residents in mobile home parks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Property surveyors, developers, engineers, and architects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Insurance Agents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Relator Associations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Renters and rental property owners</a:t>
            </a:r>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Subsets of K-12</a:t>
            </a:r>
            <a:r>
              <a:rPr lang="en-US" sz="1200" kern="1200" dirty="0" smtClean="0">
                <a:solidFill>
                  <a:schemeClr val="tx1"/>
                </a:solidFill>
                <a:effectLst/>
                <a:latin typeface="+mn-lt"/>
                <a:ea typeface="+mn-ea"/>
                <a:cs typeface="+mn-cs"/>
              </a:rPr>
              <a:t> : (Home economic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Future Farmers of America (FFA))</a:t>
            </a:r>
          </a:p>
          <a:p>
            <a:pPr lvl="0"/>
            <a:r>
              <a:rPr lang="en-US" sz="1200" i="1" kern="1200" dirty="0" smtClean="0">
                <a:solidFill>
                  <a:schemeClr val="tx1"/>
                </a:solidFill>
                <a:effectLst/>
                <a:latin typeface="+mn-lt"/>
                <a:ea typeface="+mn-ea"/>
                <a:cs typeface="+mn-cs"/>
              </a:rPr>
              <a:t>Heliport locations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Messages and Outcomes</a:t>
            </a:r>
          </a:p>
          <a:p>
            <a:r>
              <a:rPr lang="en-US" sz="1200" kern="1200" dirty="0" smtClean="0">
                <a:solidFill>
                  <a:schemeClr val="tx1"/>
                </a:solidFill>
                <a:effectLst/>
                <a:latin typeface="+mn-lt"/>
                <a:ea typeface="+mn-ea"/>
                <a:cs typeface="+mn-cs"/>
              </a:rPr>
              <a:t>Protect yourself and your property from hurricanes</a:t>
            </a:r>
          </a:p>
          <a:p>
            <a:pPr lvl="0"/>
            <a:r>
              <a:rPr lang="en-US" sz="1200" kern="1200" dirty="0" smtClean="0">
                <a:solidFill>
                  <a:schemeClr val="tx1"/>
                </a:solidFill>
                <a:effectLst/>
                <a:latin typeface="+mn-lt"/>
                <a:ea typeface="+mn-ea"/>
                <a:cs typeface="+mn-cs"/>
              </a:rPr>
              <a:t>How to insure your property for your flood hazard </a:t>
            </a:r>
          </a:p>
          <a:p>
            <a:pPr lvl="0"/>
            <a:r>
              <a:rPr lang="en-US" sz="1200" kern="1200" dirty="0" smtClean="0">
                <a:solidFill>
                  <a:schemeClr val="tx1"/>
                </a:solidFill>
                <a:effectLst/>
                <a:latin typeface="+mn-lt"/>
                <a:ea typeface="+mn-ea"/>
                <a:cs typeface="+mn-cs"/>
              </a:rPr>
              <a:t>Understanding </a:t>
            </a:r>
            <a:r>
              <a:rPr lang="en-US" sz="1200" kern="1200" smtClean="0">
                <a:solidFill>
                  <a:schemeClr val="tx1"/>
                </a:solidFill>
                <a:effectLst/>
                <a:latin typeface="+mn-lt"/>
                <a:ea typeface="+mn-ea"/>
                <a:cs typeface="+mn-cs"/>
              </a:rPr>
              <a:t>elevation regulations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Understanding </a:t>
            </a:r>
            <a:r>
              <a:rPr lang="en-US" sz="1200" kern="1200" dirty="0" smtClean="0">
                <a:solidFill>
                  <a:schemeClr val="tx1"/>
                </a:solidFill>
                <a:effectLst/>
                <a:latin typeface="+mn-lt"/>
                <a:ea typeface="+mn-ea"/>
                <a:cs typeface="+mn-cs"/>
              </a:rPr>
              <a:t>mitigation grant options</a:t>
            </a:r>
          </a:p>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14</a:t>
            </a:fld>
            <a:endParaRPr lang="en-US"/>
          </a:p>
        </p:txBody>
      </p:sp>
    </p:spTree>
    <p:extLst>
      <p:ext uri="{BB962C8B-B14F-4D97-AF65-F5344CB8AC3E}">
        <p14:creationId xmlns:p14="http://schemas.microsoft.com/office/powerpoint/2010/main" val="120552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15</a:t>
            </a:fld>
            <a:endParaRPr lang="en-US"/>
          </a:p>
        </p:txBody>
      </p:sp>
    </p:spTree>
    <p:extLst>
      <p:ext uri="{BB962C8B-B14F-4D97-AF65-F5344CB8AC3E}">
        <p14:creationId xmlns:p14="http://schemas.microsoft.com/office/powerpoint/2010/main" val="199662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16</a:t>
            </a:fld>
            <a:endParaRPr lang="en-US"/>
          </a:p>
        </p:txBody>
      </p:sp>
    </p:spTree>
    <p:extLst>
      <p:ext uri="{BB962C8B-B14F-4D97-AF65-F5344CB8AC3E}">
        <p14:creationId xmlns:p14="http://schemas.microsoft.com/office/powerpoint/2010/main" val="100337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17</a:t>
            </a:fld>
            <a:endParaRPr lang="en-US"/>
          </a:p>
        </p:txBody>
      </p:sp>
    </p:spTree>
    <p:extLst>
      <p:ext uri="{BB962C8B-B14F-4D97-AF65-F5344CB8AC3E}">
        <p14:creationId xmlns:p14="http://schemas.microsoft.com/office/powerpoint/2010/main" val="174411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2</a:t>
            </a:fld>
            <a:endParaRPr lang="en-US"/>
          </a:p>
        </p:txBody>
      </p:sp>
    </p:spTree>
    <p:extLst>
      <p:ext uri="{BB962C8B-B14F-4D97-AF65-F5344CB8AC3E}">
        <p14:creationId xmlns:p14="http://schemas.microsoft.com/office/powerpoint/2010/main" val="63942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Public</a:t>
            </a:r>
            <a:r>
              <a:rPr lang="en-US" baseline="0" dirty="0" smtClean="0"/>
              <a:t> Information Activities</a:t>
            </a:r>
          </a:p>
          <a:p>
            <a:pPr marL="628650" lvl="1" indent="-171450">
              <a:buFontTx/>
              <a:buChar char="-"/>
            </a:pPr>
            <a:r>
              <a:rPr lang="en-US" baseline="0" dirty="0" smtClean="0"/>
              <a:t>Elevation certificates                  Map information service</a:t>
            </a:r>
          </a:p>
          <a:p>
            <a:pPr marL="628650" lvl="1" indent="-171450">
              <a:buFontTx/>
              <a:buChar char="-"/>
            </a:pPr>
            <a:r>
              <a:rPr lang="en-US" baseline="0" dirty="0" smtClean="0"/>
              <a:t>Outreach projects                      Hazard disclosure</a:t>
            </a:r>
          </a:p>
          <a:p>
            <a:pPr marL="628650" lvl="1" indent="-171450">
              <a:buFontTx/>
              <a:buChar char="-"/>
            </a:pPr>
            <a:r>
              <a:rPr lang="en-US" baseline="0" dirty="0" smtClean="0"/>
              <a:t>Flood protection information      Flood protection assistance</a:t>
            </a:r>
          </a:p>
          <a:p>
            <a:pPr marL="628650" lvl="1" indent="-171450">
              <a:buFontTx/>
              <a:buChar char="-"/>
            </a:pPr>
            <a:r>
              <a:rPr lang="en-US" baseline="0" dirty="0" smtClean="0"/>
              <a:t>Flood insurance promotion</a:t>
            </a:r>
          </a:p>
          <a:p>
            <a:pPr marL="171450" lvl="0" indent="-171450">
              <a:buFontTx/>
              <a:buChar char="-"/>
            </a:pPr>
            <a:r>
              <a:rPr lang="en-US" baseline="0" dirty="0" smtClean="0"/>
              <a:t>Mapping and Regulations</a:t>
            </a:r>
          </a:p>
          <a:p>
            <a:pPr marL="628650" lvl="1" indent="-171450">
              <a:buFontTx/>
              <a:buChar char="-"/>
            </a:pPr>
            <a:r>
              <a:rPr lang="en-US" dirty="0" smtClean="0"/>
              <a:t>Floodplain</a:t>
            </a:r>
            <a:r>
              <a:rPr lang="en-US" baseline="0" dirty="0" smtClean="0"/>
              <a:t> mapping                  Open space preservation</a:t>
            </a:r>
          </a:p>
          <a:p>
            <a:pPr marL="628650" lvl="1" indent="-171450">
              <a:buFontTx/>
              <a:buChar char="-"/>
            </a:pPr>
            <a:r>
              <a:rPr lang="en-US" baseline="0" dirty="0" smtClean="0"/>
              <a:t>Higher regulatory standards     Flood data maintenance</a:t>
            </a:r>
          </a:p>
          <a:p>
            <a:pPr marL="628650" lvl="1" indent="-171450">
              <a:buFontTx/>
              <a:buChar char="-"/>
            </a:pPr>
            <a:r>
              <a:rPr lang="en-US" baseline="0" dirty="0" smtClean="0"/>
              <a:t>Stormwater management</a:t>
            </a:r>
          </a:p>
          <a:p>
            <a:pPr marL="171450" lvl="0" indent="-171450">
              <a:buFontTx/>
              <a:buChar char="-"/>
            </a:pPr>
            <a:r>
              <a:rPr lang="en-US" dirty="0" smtClean="0"/>
              <a:t>Flood Damage</a:t>
            </a:r>
            <a:r>
              <a:rPr lang="en-US" baseline="0" dirty="0" smtClean="0"/>
              <a:t> Reduction Activities</a:t>
            </a:r>
          </a:p>
          <a:p>
            <a:pPr marL="628650" lvl="1" indent="-171450">
              <a:buFontTx/>
              <a:buChar char="-"/>
            </a:pPr>
            <a:r>
              <a:rPr lang="en-US" baseline="0" dirty="0" smtClean="0"/>
              <a:t>Floodplain management planning</a:t>
            </a:r>
          </a:p>
          <a:p>
            <a:pPr marL="628650" lvl="1" indent="-171450">
              <a:buFontTx/>
              <a:buChar char="-"/>
            </a:pPr>
            <a:r>
              <a:rPr lang="en-US" baseline="0" dirty="0" smtClean="0"/>
              <a:t>Acquisition and relocation</a:t>
            </a:r>
          </a:p>
          <a:p>
            <a:pPr marL="628650" lvl="1" indent="-171450">
              <a:buFontTx/>
              <a:buChar char="-"/>
            </a:pPr>
            <a:r>
              <a:rPr lang="en-US" baseline="0" dirty="0" smtClean="0"/>
              <a:t>Flood protection</a:t>
            </a:r>
          </a:p>
          <a:p>
            <a:pPr marL="628650" lvl="1" indent="-171450">
              <a:buFontTx/>
              <a:buChar char="-"/>
            </a:pPr>
            <a:r>
              <a:rPr lang="en-US" baseline="0" dirty="0" smtClean="0"/>
              <a:t>Drainage system maintenance</a:t>
            </a:r>
          </a:p>
          <a:p>
            <a:pPr marL="171450" lvl="0" indent="-171450">
              <a:buFontTx/>
              <a:buChar char="-"/>
            </a:pPr>
            <a:r>
              <a:rPr lang="en-US" baseline="0" dirty="0" smtClean="0"/>
              <a:t>Warning and Response</a:t>
            </a:r>
          </a:p>
          <a:p>
            <a:pPr marL="628650" lvl="1" indent="-171450">
              <a:buFontTx/>
              <a:buChar char="-"/>
            </a:pPr>
            <a:r>
              <a:rPr lang="en-US" baseline="0" dirty="0" smtClean="0"/>
              <a:t>Flood warning and response</a:t>
            </a:r>
          </a:p>
          <a:p>
            <a:pPr marL="628650" lvl="1" indent="-171450">
              <a:buFontTx/>
              <a:buChar char="-"/>
            </a:pPr>
            <a:r>
              <a:rPr lang="en-US" baseline="0" dirty="0" smtClean="0"/>
              <a:t>Levees </a:t>
            </a:r>
          </a:p>
          <a:p>
            <a:pPr marL="628650" lvl="1" indent="-171450">
              <a:buFontTx/>
              <a:buChar char="-"/>
            </a:pPr>
            <a:r>
              <a:rPr lang="en-US" baseline="0" dirty="0" smtClean="0"/>
              <a:t>Dams</a:t>
            </a:r>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3</a:t>
            </a:fld>
            <a:endParaRPr lang="en-US"/>
          </a:p>
        </p:txBody>
      </p:sp>
    </p:spTree>
    <p:extLst>
      <p:ext uri="{BB962C8B-B14F-4D97-AF65-F5344CB8AC3E}">
        <p14:creationId xmlns:p14="http://schemas.microsoft.com/office/powerpoint/2010/main" val="113174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4</a:t>
            </a:fld>
            <a:endParaRPr lang="en-US"/>
          </a:p>
        </p:txBody>
      </p:sp>
    </p:spTree>
    <p:extLst>
      <p:ext uri="{BB962C8B-B14F-4D97-AF65-F5344CB8AC3E}">
        <p14:creationId xmlns:p14="http://schemas.microsoft.com/office/powerpoint/2010/main" val="5537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5</a:t>
            </a:fld>
            <a:endParaRPr lang="en-US"/>
          </a:p>
        </p:txBody>
      </p:sp>
    </p:spTree>
    <p:extLst>
      <p:ext uri="{BB962C8B-B14F-4D97-AF65-F5344CB8AC3E}">
        <p14:creationId xmlns:p14="http://schemas.microsoft.com/office/powerpoint/2010/main" val="85569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853E1-60C3-D240-810A-CB43B0B67629}" type="slidenum">
              <a:rPr lang="en-US" smtClean="0"/>
              <a:t>6</a:t>
            </a:fld>
            <a:endParaRPr lang="en-US"/>
          </a:p>
        </p:txBody>
      </p:sp>
    </p:spTree>
    <p:extLst>
      <p:ext uri="{BB962C8B-B14F-4D97-AF65-F5344CB8AC3E}">
        <p14:creationId xmlns:p14="http://schemas.microsoft.com/office/powerpoint/2010/main" val="209375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7</a:t>
            </a:fld>
            <a:endParaRPr lang="en-US"/>
          </a:p>
        </p:txBody>
      </p:sp>
    </p:spTree>
    <p:extLst>
      <p:ext uri="{BB962C8B-B14F-4D97-AF65-F5344CB8AC3E}">
        <p14:creationId xmlns:p14="http://schemas.microsoft.com/office/powerpoint/2010/main" val="175902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8</a:t>
            </a:fld>
            <a:endParaRPr lang="en-US"/>
          </a:p>
        </p:txBody>
      </p:sp>
    </p:spTree>
    <p:extLst>
      <p:ext uri="{BB962C8B-B14F-4D97-AF65-F5344CB8AC3E}">
        <p14:creationId xmlns:p14="http://schemas.microsoft.com/office/powerpoint/2010/main" val="2619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853E1-60C3-D240-810A-CB43B0B67629}" type="slidenum">
              <a:rPr lang="en-US" smtClean="0"/>
              <a:t>9</a:t>
            </a:fld>
            <a:endParaRPr lang="en-US"/>
          </a:p>
        </p:txBody>
      </p:sp>
    </p:spTree>
    <p:extLst>
      <p:ext uri="{BB962C8B-B14F-4D97-AF65-F5344CB8AC3E}">
        <p14:creationId xmlns:p14="http://schemas.microsoft.com/office/powerpoint/2010/main" val="7592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11503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650A8-2B42-C846-87CF-7E2C9C84F197}" type="datetimeFigureOut">
              <a:rPr lang="en-US" smtClean="0"/>
              <a:t>6/29/16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213223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33743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0933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88350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208981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38133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85384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87213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42536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86264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1650A8-2B42-C846-87CF-7E2C9C84F197}" type="datetimeFigureOut">
              <a:rPr lang="en-US" smtClean="0"/>
              <a:t>6/29/16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86423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1650A8-2B42-C846-87CF-7E2C9C84F197}" type="datetimeFigureOut">
              <a:rPr lang="en-US" smtClean="0"/>
              <a:t>6/29/16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68311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49495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15346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D1650A8-2B42-C846-87CF-7E2C9C84F197}" type="datetimeFigureOut">
              <a:rPr lang="en-US" smtClean="0"/>
              <a:t>6/29/16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8335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650A8-2B42-C846-87CF-7E2C9C84F197}" type="datetimeFigureOut">
              <a:rPr lang="en-US" smtClean="0"/>
              <a:t>6/29/16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DD1C-C8A4-B248-AFFC-B98628726DE9}" type="slidenum">
              <a:rPr lang="en-US" smtClean="0"/>
              <a:t>‹#›</a:t>
            </a:fld>
            <a:endParaRPr lang="en-US"/>
          </a:p>
        </p:txBody>
      </p:sp>
    </p:spTree>
    <p:extLst>
      <p:ext uri="{BB962C8B-B14F-4D97-AF65-F5344CB8AC3E}">
        <p14:creationId xmlns:p14="http://schemas.microsoft.com/office/powerpoint/2010/main" val="732650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1650A8-2B42-C846-87CF-7E2C9C84F197}" type="datetimeFigureOut">
              <a:rPr lang="en-US" smtClean="0"/>
              <a:t>6/29/16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091DD1C-C8A4-B248-AFFC-B98628726DE9}" type="slidenum">
              <a:rPr lang="en-US" smtClean="0"/>
              <a:t>‹#›</a:t>
            </a:fld>
            <a:endParaRPr lang="en-US"/>
          </a:p>
        </p:txBody>
      </p:sp>
    </p:spTree>
    <p:extLst>
      <p:ext uri="{BB962C8B-B14F-4D97-AF65-F5344CB8AC3E}">
        <p14:creationId xmlns:p14="http://schemas.microsoft.com/office/powerpoint/2010/main" val="167095607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Maximizing CRS Points through the PPI	</a:t>
            </a:r>
            <a:endParaRPr lang="en-US" dirty="0"/>
          </a:p>
        </p:txBody>
      </p:sp>
      <p:sp>
        <p:nvSpPr>
          <p:cNvPr id="3" name="Subtitle 2"/>
          <p:cNvSpPr>
            <a:spLocks noGrp="1"/>
          </p:cNvSpPr>
          <p:nvPr>
            <p:ph type="subTitle" idx="1"/>
          </p:nvPr>
        </p:nvSpPr>
        <p:spPr/>
        <p:txBody>
          <a:bodyPr/>
          <a:lstStyle/>
          <a:p>
            <a:r>
              <a:rPr lang="en-US" dirty="0" smtClean="0"/>
              <a:t>Melissa </a:t>
            </a:r>
            <a:r>
              <a:rPr lang="en-US" dirty="0" err="1" smtClean="0"/>
              <a:t>daigle</a:t>
            </a:r>
            <a:endParaRPr lang="en-US" dirty="0" smtClean="0"/>
          </a:p>
          <a:p>
            <a:r>
              <a:rPr lang="en-US" smtClean="0"/>
              <a:t>LCP </a:t>
            </a:r>
            <a:r>
              <a:rPr lang="en-US" dirty="0" smtClean="0"/>
              <a:t>meeting ● </a:t>
            </a:r>
            <a:r>
              <a:rPr lang="en-US" smtClean="0"/>
              <a:t>June 29, </a:t>
            </a:r>
            <a:r>
              <a:rPr lang="en-US" dirty="0" smtClean="0"/>
              <a:t>2016 ● Baton Rouge</a:t>
            </a:r>
            <a:endParaRPr lang="en-US" dirty="0"/>
          </a:p>
        </p:txBody>
      </p:sp>
    </p:spTree>
    <p:extLst>
      <p:ext uri="{BB962C8B-B14F-4D97-AF65-F5344CB8AC3E}">
        <p14:creationId xmlns:p14="http://schemas.microsoft.com/office/powerpoint/2010/main" val="175261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PPI Steps</a:t>
            </a:r>
            <a:endParaRPr lang="en-US" dirty="0"/>
          </a:p>
        </p:txBody>
      </p:sp>
      <p:sp>
        <p:nvSpPr>
          <p:cNvPr id="3" name="Content Placeholder 2"/>
          <p:cNvSpPr>
            <a:spLocks noGrp="1"/>
          </p:cNvSpPr>
          <p:nvPr>
            <p:ph idx="1"/>
          </p:nvPr>
        </p:nvSpPr>
        <p:spPr/>
        <p:txBody>
          <a:bodyPr/>
          <a:lstStyle/>
          <a:p>
            <a:r>
              <a:rPr lang="en-US" dirty="0" smtClean="0"/>
              <a:t>Step 5: Examine other public information initiatives</a:t>
            </a:r>
          </a:p>
          <a:p>
            <a:r>
              <a:rPr lang="en-US" dirty="0" smtClean="0"/>
              <a:t>Step 6: Prepare the PPI document</a:t>
            </a:r>
          </a:p>
          <a:p>
            <a:pPr lvl="1"/>
            <a:r>
              <a:rPr lang="en-US" dirty="0" smtClean="0"/>
              <a:t>Document must be adopted by the community.</a:t>
            </a:r>
          </a:p>
          <a:p>
            <a:r>
              <a:rPr lang="en-US" dirty="0" smtClean="0"/>
              <a:t>Step 7: Implement, monitor, and evaluate the program</a:t>
            </a:r>
          </a:p>
          <a:p>
            <a:pPr lvl="1"/>
            <a:r>
              <a:rPr lang="en-US" dirty="0" smtClean="0"/>
              <a:t>An evaluation report must be done each year. </a:t>
            </a:r>
          </a:p>
          <a:p>
            <a:pPr lvl="1"/>
            <a:endParaRPr lang="en-US" dirty="0" smtClean="0"/>
          </a:p>
          <a:p>
            <a:endParaRPr lang="en-US" dirty="0"/>
          </a:p>
        </p:txBody>
      </p:sp>
      <p:sp>
        <p:nvSpPr>
          <p:cNvPr id="4" name="TextBox 3"/>
          <p:cNvSpPr txBox="1"/>
          <p:nvPr/>
        </p:nvSpPr>
        <p:spPr>
          <a:xfrm>
            <a:off x="1546578" y="244968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426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 Stats </a:t>
            </a:r>
            <a:endParaRPr lang="en-US" dirty="0"/>
          </a:p>
        </p:txBody>
      </p:sp>
      <p:sp>
        <p:nvSpPr>
          <p:cNvPr id="3" name="Content Placeholder 2"/>
          <p:cNvSpPr>
            <a:spLocks noGrp="1"/>
          </p:cNvSpPr>
          <p:nvPr>
            <p:ph idx="1"/>
          </p:nvPr>
        </p:nvSpPr>
        <p:spPr/>
        <p:txBody>
          <a:bodyPr/>
          <a:lstStyle/>
          <a:p>
            <a:r>
              <a:rPr lang="en-US" dirty="0" smtClean="0"/>
              <a:t>Funding Source: EPA Gulf of Mexico Program</a:t>
            </a:r>
          </a:p>
          <a:p>
            <a:r>
              <a:rPr lang="en-US" dirty="0" smtClean="0"/>
              <a:t>Other Project Team Members: </a:t>
            </a:r>
          </a:p>
          <a:p>
            <a:pPr lvl="1"/>
            <a:r>
              <a:rPr lang="en-US" dirty="0" smtClean="0"/>
              <a:t>Niki Pace, MS-AL Sea Grant</a:t>
            </a:r>
          </a:p>
          <a:p>
            <a:pPr lvl="1"/>
            <a:r>
              <a:rPr lang="en-US" dirty="0" smtClean="0"/>
              <a:t>Tracie </a:t>
            </a:r>
            <a:r>
              <a:rPr lang="en-US" dirty="0" err="1" smtClean="0"/>
              <a:t>Sempier</a:t>
            </a:r>
            <a:r>
              <a:rPr lang="en-US" dirty="0" smtClean="0"/>
              <a:t>, MS-AL Sea Grant</a:t>
            </a:r>
          </a:p>
          <a:p>
            <a:pPr lvl="1"/>
            <a:r>
              <a:rPr lang="en-US" dirty="0" smtClean="0"/>
              <a:t>Stephen Deal, MS-AL Sea Grant</a:t>
            </a:r>
          </a:p>
          <a:p>
            <a:pPr lvl="1"/>
            <a:r>
              <a:rPr lang="en-US" dirty="0" smtClean="0"/>
              <a:t>Wes Shaw, Blue Urchin (web design)</a:t>
            </a:r>
          </a:p>
          <a:p>
            <a:r>
              <a:rPr lang="en-US" dirty="0" smtClean="0"/>
              <a:t>Communities Assisted: </a:t>
            </a:r>
          </a:p>
          <a:p>
            <a:pPr lvl="1"/>
            <a:r>
              <a:rPr lang="en-US" dirty="0" smtClean="0"/>
              <a:t>Mississippi: City of Biloxi</a:t>
            </a:r>
          </a:p>
          <a:p>
            <a:pPr lvl="1"/>
            <a:r>
              <a:rPr lang="en-US" dirty="0" smtClean="0"/>
              <a:t>Louisiana: Parishes of Cameron, Calcasieu, and Vermillion</a:t>
            </a:r>
          </a:p>
          <a:p>
            <a:pPr lvl="1"/>
            <a:endParaRPr lang="en-US" dirty="0" smtClean="0"/>
          </a:p>
          <a:p>
            <a:pPr lvl="1"/>
            <a:endParaRPr lang="en-US" dirty="0"/>
          </a:p>
        </p:txBody>
      </p:sp>
    </p:spTree>
    <p:extLst>
      <p:ext uri="{BB962C8B-B14F-4D97-AF65-F5344CB8AC3E}">
        <p14:creationId xmlns:p14="http://schemas.microsoft.com/office/powerpoint/2010/main" val="161418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Deliverables: </a:t>
            </a:r>
            <a:br>
              <a:rPr lang="en-US" dirty="0" smtClean="0"/>
            </a:br>
            <a:r>
              <a:rPr lang="en-US" dirty="0" smtClean="0"/>
              <a:t>PPI Training</a:t>
            </a:r>
            <a:endParaRPr lang="en-US" dirty="0"/>
          </a:p>
        </p:txBody>
      </p:sp>
      <p:sp>
        <p:nvSpPr>
          <p:cNvPr id="3" name="Content Placeholder 2"/>
          <p:cNvSpPr>
            <a:spLocks noGrp="1"/>
          </p:cNvSpPr>
          <p:nvPr>
            <p:ph idx="1"/>
          </p:nvPr>
        </p:nvSpPr>
        <p:spPr/>
        <p:txBody>
          <a:bodyPr/>
          <a:lstStyle/>
          <a:p>
            <a:r>
              <a:rPr lang="en-US" dirty="0" smtClean="0"/>
              <a:t>Training workshop held on January 22, 2015</a:t>
            </a:r>
          </a:p>
          <a:p>
            <a:pPr lvl="1"/>
            <a:r>
              <a:rPr lang="en-US" dirty="0" smtClean="0"/>
              <a:t>Attended by CRS representatives from Louisiana, Mississippi, and Alabama</a:t>
            </a:r>
          </a:p>
          <a:p>
            <a:pPr lvl="2"/>
            <a:r>
              <a:rPr lang="en-US" dirty="0" smtClean="0"/>
              <a:t>22 communities represented</a:t>
            </a:r>
          </a:p>
          <a:p>
            <a:pPr lvl="1"/>
            <a:r>
              <a:rPr lang="en-US" dirty="0" smtClean="0"/>
              <a:t>Day-long training designed and led by French Wetmore</a:t>
            </a:r>
          </a:p>
          <a:p>
            <a:pPr lvl="1"/>
            <a:r>
              <a:rPr lang="en-US" dirty="0" smtClean="0"/>
              <a:t>Workshop was highly reviewed by attendees</a:t>
            </a:r>
          </a:p>
        </p:txBody>
      </p:sp>
      <p:pic>
        <p:nvPicPr>
          <p:cNvPr id="4" name="Content Placeholder 3" descr="P1010820.JPG"/>
          <p:cNvPicPr>
            <a:picLocks noChangeAspect="1"/>
          </p:cNvPicPr>
          <p:nvPr/>
        </p:nvPicPr>
        <p:blipFill>
          <a:blip r:embed="rId3">
            <a:extLst>
              <a:ext uri="{28A0092B-C50C-407E-A947-70E740481C1C}">
                <a14:useLocalDpi xmlns:a14="http://schemas.microsoft.com/office/drawing/2010/main" val="0"/>
              </a:ext>
            </a:extLst>
          </a:blip>
          <a:srcRect t="13336" b="13336"/>
          <a:stretch>
            <a:fillRect/>
          </a:stretch>
        </p:blipFill>
        <p:spPr>
          <a:xfrm>
            <a:off x="2475570" y="4695902"/>
            <a:ext cx="3590985" cy="1974903"/>
          </a:xfrm>
          <a:prstGeom prst="rect">
            <a:avLst/>
          </a:prstGeom>
          <a:ln w="63500" cmpd="thinThick">
            <a:solidFill>
              <a:schemeClr val="accent1"/>
            </a:solidFill>
            <a:prstDash val="solid"/>
          </a:ln>
        </p:spPr>
      </p:pic>
    </p:spTree>
    <p:extLst>
      <p:ext uri="{BB962C8B-B14F-4D97-AF65-F5344CB8AC3E}">
        <p14:creationId xmlns:p14="http://schemas.microsoft.com/office/powerpoint/2010/main" val="71512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Deliverables: </a:t>
            </a:r>
            <a:br>
              <a:rPr lang="en-US" dirty="0" smtClean="0"/>
            </a:br>
            <a:r>
              <a:rPr lang="en-US" dirty="0" smtClean="0"/>
              <a:t>PPI Documents</a:t>
            </a:r>
            <a:endParaRPr lang="en-US" dirty="0"/>
          </a:p>
        </p:txBody>
      </p:sp>
      <p:sp>
        <p:nvSpPr>
          <p:cNvPr id="3" name="Content Placeholder 2"/>
          <p:cNvSpPr>
            <a:spLocks noGrp="1"/>
          </p:cNvSpPr>
          <p:nvPr>
            <p:ph idx="1"/>
          </p:nvPr>
        </p:nvSpPr>
        <p:spPr/>
        <p:txBody>
          <a:bodyPr/>
          <a:lstStyle/>
          <a:p>
            <a:r>
              <a:rPr lang="en-US" dirty="0" smtClean="0"/>
              <a:t>Several meetings have been held between project team members and selected communities. </a:t>
            </a:r>
          </a:p>
          <a:p>
            <a:r>
              <a:rPr lang="en-US" dirty="0" smtClean="0"/>
              <a:t>Both PPIs are in draft version and have been submitted to ISO/CRS Specialists for review.</a:t>
            </a:r>
          </a:p>
          <a:p>
            <a:r>
              <a:rPr lang="en-US" dirty="0" smtClean="0"/>
              <a:t>Communities are submitting comments on the draft.</a:t>
            </a:r>
          </a:p>
          <a:p>
            <a:r>
              <a:rPr lang="en-US" dirty="0" smtClean="0"/>
              <a:t>The Project Team is preparing presentations for the city council/parish police juries in the communities.  </a:t>
            </a:r>
            <a:endParaRPr lang="en-US" dirty="0"/>
          </a:p>
        </p:txBody>
      </p:sp>
    </p:spTree>
    <p:extLst>
      <p:ext uri="{BB962C8B-B14F-4D97-AF65-F5344CB8AC3E}">
        <p14:creationId xmlns:p14="http://schemas.microsoft.com/office/powerpoint/2010/main" val="24169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r>
            <a:br>
              <a:rPr lang="en-US" dirty="0" smtClean="0"/>
            </a:br>
            <a:r>
              <a:rPr lang="en-US" dirty="0" smtClean="0"/>
              <a:t>PPI Documents</a:t>
            </a:r>
            <a:endParaRPr lang="en-US" dirty="0"/>
          </a:p>
        </p:txBody>
      </p:sp>
      <p:sp>
        <p:nvSpPr>
          <p:cNvPr id="3" name="Content Placeholder 2"/>
          <p:cNvSpPr>
            <a:spLocks noGrp="1"/>
          </p:cNvSpPr>
          <p:nvPr>
            <p:ph idx="1"/>
          </p:nvPr>
        </p:nvSpPr>
        <p:spPr/>
        <p:txBody>
          <a:bodyPr>
            <a:normAutofit lnSpcReduction="10000"/>
          </a:bodyPr>
          <a:lstStyle/>
          <a:p>
            <a:r>
              <a:rPr lang="en-US" dirty="0" smtClean="0"/>
              <a:t>The multi-jurisdictional PPI for Cameron, Calcasieu, and Vermillion contains: </a:t>
            </a:r>
          </a:p>
          <a:p>
            <a:pPr lvl="1"/>
            <a:r>
              <a:rPr lang="en-US" dirty="0" smtClean="0"/>
              <a:t>Information on the geography and hazards of each parish, </a:t>
            </a:r>
          </a:p>
          <a:p>
            <a:pPr lvl="1"/>
            <a:r>
              <a:rPr lang="en-US" dirty="0" smtClean="0"/>
              <a:t>An overview of the Community Needs Assessment completed by each parish, </a:t>
            </a:r>
          </a:p>
          <a:p>
            <a:pPr lvl="1"/>
            <a:r>
              <a:rPr lang="en-US" dirty="0" smtClean="0"/>
              <a:t>Information on flood insurance policies and repetitive loss and severe repetitive loss, </a:t>
            </a:r>
          </a:p>
          <a:p>
            <a:pPr lvl="1"/>
            <a:r>
              <a:rPr lang="en-US" dirty="0" smtClean="0"/>
              <a:t>Details on ”Target Areas,” “Target Audiences,” and “Messages and Outcomes” as determined by the committee, and </a:t>
            </a:r>
          </a:p>
          <a:p>
            <a:pPr lvl="1"/>
            <a:r>
              <a:rPr lang="en-US" dirty="0" smtClean="0"/>
              <a:t>A strategy for adoption, evaluation, and implementation. </a:t>
            </a:r>
          </a:p>
          <a:p>
            <a:pPr lvl="1"/>
            <a:endParaRPr lang="en-US" dirty="0" smtClean="0"/>
          </a:p>
          <a:p>
            <a:pPr lvl="1"/>
            <a:endParaRPr lang="en-US" dirty="0"/>
          </a:p>
        </p:txBody>
      </p:sp>
    </p:spTree>
    <p:extLst>
      <p:ext uri="{BB962C8B-B14F-4D97-AF65-F5344CB8AC3E}">
        <p14:creationId xmlns:p14="http://schemas.microsoft.com/office/powerpoint/2010/main" val="209925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Deliverables: </a:t>
            </a:r>
            <a:br>
              <a:rPr lang="en-US" dirty="0" smtClean="0"/>
            </a:br>
            <a:r>
              <a:rPr lang="en-US" dirty="0" smtClean="0"/>
              <a:t>Online Resources</a:t>
            </a:r>
            <a:endParaRPr lang="en-US" dirty="0"/>
          </a:p>
        </p:txBody>
      </p:sp>
      <p:sp>
        <p:nvSpPr>
          <p:cNvPr id="3" name="Content Placeholder 2"/>
          <p:cNvSpPr>
            <a:spLocks noGrp="1"/>
          </p:cNvSpPr>
          <p:nvPr>
            <p:ph idx="1"/>
          </p:nvPr>
        </p:nvSpPr>
        <p:spPr/>
        <p:txBody>
          <a:bodyPr/>
          <a:lstStyle/>
          <a:p>
            <a:r>
              <a:rPr lang="en-US" dirty="0" smtClean="0"/>
              <a:t>The project will have a dedicated website that contains several resources for communities, including: </a:t>
            </a:r>
          </a:p>
          <a:p>
            <a:pPr lvl="1"/>
            <a:r>
              <a:rPr lang="en-US" dirty="0" smtClean="0"/>
              <a:t>Copies of both PPIs created through the project,</a:t>
            </a:r>
          </a:p>
          <a:p>
            <a:pPr lvl="1"/>
            <a:r>
              <a:rPr lang="en-US" dirty="0" smtClean="0"/>
              <a:t>Filmed webinar trainings on how to create a PPI,</a:t>
            </a:r>
          </a:p>
          <a:p>
            <a:pPr lvl="1"/>
            <a:r>
              <a:rPr lang="en-US" dirty="0" smtClean="0"/>
              <a:t>Community snapshots describing in detail the steps in getting the PPI created, adopted, and implemented, and</a:t>
            </a:r>
          </a:p>
          <a:p>
            <a:pPr lvl="1"/>
            <a:r>
              <a:rPr lang="en-US" dirty="0" smtClean="0"/>
              <a:t>Lessons learned and best practices. </a:t>
            </a:r>
          </a:p>
        </p:txBody>
      </p:sp>
    </p:spTree>
    <p:extLst>
      <p:ext uri="{BB962C8B-B14F-4D97-AF65-F5344CB8AC3E}">
        <p14:creationId xmlns:p14="http://schemas.microsoft.com/office/powerpoint/2010/main" val="868337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r>
            <a:br>
              <a:rPr lang="en-US" dirty="0" smtClean="0"/>
            </a:br>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It will take longer than expected. </a:t>
            </a:r>
          </a:p>
          <a:p>
            <a:pPr lvl="1"/>
            <a:r>
              <a:rPr lang="en-US" dirty="0" smtClean="0"/>
              <a:t>Be patient and keep moving along. </a:t>
            </a:r>
          </a:p>
          <a:p>
            <a:r>
              <a:rPr lang="en-US" dirty="0" smtClean="0"/>
              <a:t>Single jurisdictions </a:t>
            </a:r>
            <a:r>
              <a:rPr lang="en-US" smtClean="0"/>
              <a:t>may be easier </a:t>
            </a:r>
            <a:r>
              <a:rPr lang="en-US" dirty="0" smtClean="0"/>
              <a:t>than multi-jurisdictions. </a:t>
            </a:r>
          </a:p>
          <a:p>
            <a:r>
              <a:rPr lang="en-US" dirty="0" smtClean="0"/>
              <a:t>You likely won’t get everything included on the activity spreadsheet the first go round. </a:t>
            </a:r>
          </a:p>
          <a:p>
            <a:pPr lvl="1"/>
            <a:r>
              <a:rPr lang="en-US" dirty="0" smtClean="0"/>
              <a:t>That is ok – you still get outreach points for it. Keep a running list of what to add to the activity spreadsheet the following year. </a:t>
            </a:r>
            <a:endParaRPr lang="en-US" dirty="0"/>
          </a:p>
        </p:txBody>
      </p:sp>
    </p:spTree>
    <p:extLst>
      <p:ext uri="{BB962C8B-B14F-4D97-AF65-F5344CB8AC3E}">
        <p14:creationId xmlns:p14="http://schemas.microsoft.com/office/powerpoint/2010/main" val="973300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Melissa Daigle</a:t>
            </a:r>
          </a:p>
          <a:p>
            <a:r>
              <a:rPr lang="en-US" dirty="0" smtClean="0"/>
              <a:t>225-578-9968</a:t>
            </a:r>
          </a:p>
          <a:p>
            <a:r>
              <a:rPr lang="en-US" dirty="0" smtClean="0"/>
              <a:t>mtrosc2@lsu.edu</a:t>
            </a:r>
            <a:endParaRPr lang="en-US" dirty="0"/>
          </a:p>
        </p:txBody>
      </p:sp>
    </p:spTree>
    <p:extLst>
      <p:ext uri="{BB962C8B-B14F-4D97-AF65-F5344CB8AC3E}">
        <p14:creationId xmlns:p14="http://schemas.microsoft.com/office/powerpoint/2010/main" val="101462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 of the Community Rating System</a:t>
            </a:r>
            <a:endParaRPr lang="en-US" dirty="0"/>
          </a:p>
        </p:txBody>
      </p:sp>
      <p:sp>
        <p:nvSpPr>
          <p:cNvPr id="3" name="Content Placeholder 2"/>
          <p:cNvSpPr>
            <a:spLocks noGrp="1"/>
          </p:cNvSpPr>
          <p:nvPr>
            <p:ph sz="half" idx="1"/>
          </p:nvPr>
        </p:nvSpPr>
        <p:spPr>
          <a:xfrm>
            <a:off x="827700" y="2060576"/>
            <a:ext cx="4989776" cy="4195763"/>
          </a:xfrm>
        </p:spPr>
        <p:txBody>
          <a:bodyPr/>
          <a:lstStyle/>
          <a:p>
            <a:r>
              <a:rPr lang="en-US" dirty="0" smtClean="0"/>
              <a:t>Sole mechanism for discounting flood insurance rates in communities</a:t>
            </a:r>
          </a:p>
          <a:p>
            <a:r>
              <a:rPr lang="en-US" dirty="0" smtClean="0"/>
              <a:t>Class system</a:t>
            </a:r>
          </a:p>
          <a:p>
            <a:pPr lvl="1"/>
            <a:r>
              <a:rPr lang="en-US" dirty="0" smtClean="0"/>
              <a:t>Earn points for selected activities </a:t>
            </a:r>
          </a:p>
          <a:p>
            <a:pPr lvl="1"/>
            <a:r>
              <a:rPr lang="en-US" dirty="0" smtClean="0"/>
              <a:t>Points earned determines class ranking</a:t>
            </a:r>
          </a:p>
          <a:p>
            <a:pPr lvl="1"/>
            <a:r>
              <a:rPr lang="en-US" dirty="0" smtClean="0"/>
              <a:t>Class level corresponds to increasing discounts</a:t>
            </a:r>
          </a:p>
          <a:p>
            <a:r>
              <a:rPr lang="en-US" dirty="0" smtClean="0"/>
              <a:t>Governed by the 2013 Coordinator’s Manual</a:t>
            </a:r>
          </a:p>
          <a:p>
            <a:pPr lvl="1"/>
            <a:r>
              <a:rPr lang="en-US" dirty="0" smtClean="0"/>
              <a:t>In effect until December 31, 2016</a:t>
            </a:r>
          </a:p>
          <a:p>
            <a:endParaRPr lang="en-US" dirty="0" smtClean="0"/>
          </a:p>
        </p:txBody>
      </p:sp>
      <p:pic>
        <p:nvPicPr>
          <p:cNvPr id="5" name="Content Placeholder 5"/>
          <p:cNvPicPr>
            <a:picLocks noGrp="1" noChangeAspect="1"/>
          </p:cNvPicPr>
          <p:nvPr>
            <p:ph sz="half" idx="2"/>
          </p:nvPr>
        </p:nvPicPr>
        <p:blipFill>
          <a:blip r:embed="rId3"/>
          <a:srcRect l="-13386" r="-13386"/>
          <a:stretch>
            <a:fillRect/>
          </a:stretch>
        </p:blipFill>
        <p:spPr>
          <a:xfrm>
            <a:off x="5731641" y="2252427"/>
            <a:ext cx="3298825" cy="3696936"/>
          </a:xfrm>
        </p:spPr>
      </p:pic>
    </p:spTree>
    <p:extLst>
      <p:ext uri="{BB962C8B-B14F-4D97-AF65-F5344CB8AC3E}">
        <p14:creationId xmlns:p14="http://schemas.microsoft.com/office/powerpoint/2010/main" val="77714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Overview of the Community Rating System</a:t>
            </a:r>
          </a:p>
        </p:txBody>
      </p:sp>
      <p:sp>
        <p:nvSpPr>
          <p:cNvPr id="3" name="Content Placeholder 2"/>
          <p:cNvSpPr>
            <a:spLocks noGrp="1"/>
          </p:cNvSpPr>
          <p:nvPr>
            <p:ph idx="1"/>
          </p:nvPr>
        </p:nvSpPr>
        <p:spPr/>
        <p:txBody>
          <a:bodyPr/>
          <a:lstStyle/>
          <a:p>
            <a:r>
              <a:rPr lang="en-US" dirty="0" smtClean="0"/>
              <a:t>Four broad classifications for points activities: </a:t>
            </a:r>
          </a:p>
          <a:p>
            <a:pPr lvl="1"/>
            <a:r>
              <a:rPr lang="en-US" dirty="0" smtClean="0"/>
              <a:t>Public Information Activities </a:t>
            </a:r>
          </a:p>
          <a:p>
            <a:pPr lvl="1"/>
            <a:r>
              <a:rPr lang="en-US" dirty="0" smtClean="0"/>
              <a:t>Mapping and Regulations</a:t>
            </a:r>
          </a:p>
          <a:p>
            <a:pPr lvl="1"/>
            <a:r>
              <a:rPr lang="en-US" dirty="0" smtClean="0"/>
              <a:t>Flood Damage Reduction Activities</a:t>
            </a:r>
          </a:p>
          <a:p>
            <a:pPr lvl="1"/>
            <a:r>
              <a:rPr lang="en-US" dirty="0" smtClean="0"/>
              <a:t>Warning and Response</a:t>
            </a:r>
            <a:endParaRPr lang="en-US" dirty="0"/>
          </a:p>
        </p:txBody>
      </p:sp>
    </p:spTree>
    <p:extLst>
      <p:ext uri="{BB962C8B-B14F-4D97-AF65-F5344CB8AC3E}">
        <p14:creationId xmlns:p14="http://schemas.microsoft.com/office/powerpoint/2010/main" val="11560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80516" cy="1400530"/>
          </a:xfrm>
        </p:spPr>
        <p:txBody>
          <a:bodyPr/>
          <a:lstStyle/>
          <a:p>
            <a:r>
              <a:rPr lang="en-US" dirty="0" smtClean="0"/>
              <a:t>A Closer Look: </a:t>
            </a:r>
            <a:br>
              <a:rPr lang="en-US" dirty="0" smtClean="0"/>
            </a:br>
            <a:r>
              <a:rPr lang="en-US" dirty="0" smtClean="0"/>
              <a:t>Outreach Projects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Communities can earn points for outreach activities completed. </a:t>
            </a:r>
          </a:p>
          <a:p>
            <a:r>
              <a:rPr lang="en-US" dirty="0" smtClean="0"/>
              <a:t>Goal: provide the public with information needed to increase flood hazard awareness and to motivate actions to reduce flood damage, encourage flood insurance coverage, and protect the natural functions of the floodplain.  </a:t>
            </a:r>
          </a:p>
          <a:p>
            <a:r>
              <a:rPr lang="en-US" dirty="0" smtClean="0"/>
              <a:t>Two classifications of outreach projects</a:t>
            </a:r>
          </a:p>
          <a:p>
            <a:pPr lvl="1"/>
            <a:r>
              <a:rPr lang="en-US" dirty="0" smtClean="0"/>
              <a:t>Outreach projects that are distributed every year, and </a:t>
            </a:r>
          </a:p>
          <a:p>
            <a:pPr lvl="1"/>
            <a:r>
              <a:rPr lang="en-US" dirty="0" smtClean="0"/>
              <a:t>Outreach projects that are distributed when a flood occurs, but are prepared in advance and updated each year. </a:t>
            </a:r>
          </a:p>
          <a:p>
            <a:r>
              <a:rPr lang="en-US" dirty="0" smtClean="0"/>
              <a:t>Maximum Points Available: 350</a:t>
            </a:r>
            <a:endParaRPr lang="en-US" dirty="0"/>
          </a:p>
        </p:txBody>
      </p:sp>
    </p:spTree>
    <p:extLst>
      <p:ext uri="{BB962C8B-B14F-4D97-AF65-F5344CB8AC3E}">
        <p14:creationId xmlns:p14="http://schemas.microsoft.com/office/powerpoint/2010/main" val="16435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80516" cy="1400530"/>
          </a:xfrm>
        </p:spPr>
        <p:txBody>
          <a:bodyPr/>
          <a:lstStyle/>
          <a:p>
            <a:r>
              <a:rPr lang="en-US" dirty="0" smtClean="0"/>
              <a:t>A Closer Look: </a:t>
            </a:r>
            <a:br>
              <a:rPr lang="en-US" dirty="0" smtClean="0"/>
            </a:br>
            <a:r>
              <a:rPr lang="en-US" dirty="0" smtClean="0"/>
              <a:t>Outreach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Three factors determine the amount of credit earned: </a:t>
            </a:r>
          </a:p>
          <a:p>
            <a:pPr lvl="1"/>
            <a:r>
              <a:rPr lang="en-US" dirty="0" smtClean="0"/>
              <a:t>What and how many messages are conveyed, </a:t>
            </a:r>
          </a:p>
          <a:p>
            <a:pPr lvl="1"/>
            <a:r>
              <a:rPr lang="en-US" dirty="0" smtClean="0"/>
              <a:t>What type of project it is,</a:t>
            </a:r>
          </a:p>
          <a:p>
            <a:pPr lvl="2"/>
            <a:r>
              <a:rPr lang="en-US" dirty="0" smtClean="0"/>
              <a:t>Informational materials that people pick up</a:t>
            </a:r>
          </a:p>
          <a:p>
            <a:pPr lvl="2"/>
            <a:r>
              <a:rPr lang="en-US" dirty="0" smtClean="0"/>
              <a:t>Activities that reach out to people, or </a:t>
            </a:r>
          </a:p>
          <a:p>
            <a:pPr lvl="2"/>
            <a:r>
              <a:rPr lang="en-US" dirty="0" smtClean="0"/>
              <a:t>Projects targeted to a specific audience</a:t>
            </a:r>
          </a:p>
          <a:p>
            <a:pPr lvl="1"/>
            <a:r>
              <a:rPr lang="en-US" dirty="0" smtClean="0"/>
              <a:t>How often it is delivered. </a:t>
            </a:r>
          </a:p>
          <a:p>
            <a:pPr lvl="2"/>
            <a:r>
              <a:rPr lang="en-US" dirty="0" smtClean="0"/>
              <a:t>Outreach projects must be delivered at least once each year.</a:t>
            </a:r>
          </a:p>
          <a:p>
            <a:r>
              <a:rPr lang="en-US" dirty="0" smtClean="0"/>
              <a:t>Multipliers are available</a:t>
            </a:r>
          </a:p>
          <a:p>
            <a:pPr lvl="1"/>
            <a:r>
              <a:rPr lang="en-US" dirty="0" smtClean="0"/>
              <a:t>30% multiplier if delivered by another organization</a:t>
            </a:r>
          </a:p>
          <a:p>
            <a:pPr lvl="1"/>
            <a:r>
              <a:rPr lang="en-US" dirty="0" smtClean="0"/>
              <a:t>40% multiplier if in a Program for Public Information</a:t>
            </a:r>
          </a:p>
        </p:txBody>
      </p:sp>
    </p:spTree>
    <p:extLst>
      <p:ext uri="{BB962C8B-B14F-4D97-AF65-F5344CB8AC3E}">
        <p14:creationId xmlns:p14="http://schemas.microsoft.com/office/powerpoint/2010/main" val="10861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80516" cy="1400530"/>
          </a:xfrm>
        </p:spPr>
        <p:txBody>
          <a:bodyPr/>
          <a:lstStyle/>
          <a:p>
            <a:r>
              <a:rPr lang="en-US" dirty="0" smtClean="0"/>
              <a:t>A Closer Look: </a:t>
            </a:r>
            <a:br>
              <a:rPr lang="en-US" dirty="0" smtClean="0"/>
            </a:br>
            <a:r>
              <a:rPr lang="en-US" dirty="0" smtClean="0"/>
              <a:t>Outreach Projects</a:t>
            </a:r>
            <a:endParaRPr lang="en-US" dirty="0"/>
          </a:p>
        </p:txBody>
      </p:sp>
      <p:sp>
        <p:nvSpPr>
          <p:cNvPr id="3" name="Content Placeholder 2"/>
          <p:cNvSpPr>
            <a:spLocks noGrp="1"/>
          </p:cNvSpPr>
          <p:nvPr>
            <p:ph idx="1"/>
          </p:nvPr>
        </p:nvSpPr>
        <p:spPr/>
        <p:txBody>
          <a:bodyPr>
            <a:normAutofit/>
          </a:bodyPr>
          <a:lstStyle/>
          <a:p>
            <a:r>
              <a:rPr lang="en-US" dirty="0" smtClean="0"/>
              <a:t>Future Considerations</a:t>
            </a:r>
          </a:p>
          <a:p>
            <a:pPr lvl="1"/>
            <a:r>
              <a:rPr lang="en-US" dirty="0" smtClean="0"/>
              <a:t>FEMA would like to give additional credit in the future for outreach projects that have impact </a:t>
            </a:r>
          </a:p>
          <a:p>
            <a:pPr lvl="2"/>
            <a:r>
              <a:rPr lang="en-US" dirty="0" smtClean="0"/>
              <a:t>Looking for activities that make demonstrated changes in people’s behavior. </a:t>
            </a:r>
          </a:p>
          <a:p>
            <a:pPr lvl="2"/>
            <a:r>
              <a:rPr lang="en-US" dirty="0" smtClean="0"/>
              <a:t>Example – increase in the number of resident-installed property protection projects </a:t>
            </a:r>
          </a:p>
          <a:p>
            <a:pPr lvl="1"/>
            <a:r>
              <a:rPr lang="en-US" dirty="0" smtClean="0"/>
              <a:t>Look for this in the 2017 version of the Coordinator’s Manual. </a:t>
            </a:r>
          </a:p>
        </p:txBody>
      </p:sp>
    </p:spTree>
    <p:extLst>
      <p:ext uri="{BB962C8B-B14F-4D97-AF65-F5344CB8AC3E}">
        <p14:creationId xmlns:p14="http://schemas.microsoft.com/office/powerpoint/2010/main" val="3379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80516" cy="1400530"/>
          </a:xfrm>
        </p:spPr>
        <p:txBody>
          <a:bodyPr/>
          <a:lstStyle/>
          <a:p>
            <a:r>
              <a:rPr lang="en-US" dirty="0" smtClean="0"/>
              <a:t>A Closer Look: </a:t>
            </a:r>
            <a:br>
              <a:rPr lang="en-US" dirty="0" smtClean="0"/>
            </a:br>
            <a:r>
              <a:rPr lang="en-US" dirty="0" smtClean="0"/>
              <a:t>Six Priority Messages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3580117"/>
              </p:ext>
            </p:extLst>
          </p:nvPr>
        </p:nvGraphicFramePr>
        <p:xfrm>
          <a:off x="827088" y="2052638"/>
          <a:ext cx="6711950" cy="3840480"/>
        </p:xfrm>
        <a:graphic>
          <a:graphicData uri="http://schemas.openxmlformats.org/drawingml/2006/table">
            <a:tbl>
              <a:tblPr bandRow="1">
                <a:tableStyleId>{5C22544A-7EE6-4342-B048-85BDC9FD1C3A}</a:tableStyleId>
              </a:tblPr>
              <a:tblGrid>
                <a:gridCol w="3355975"/>
                <a:gridCol w="3355975"/>
              </a:tblGrid>
              <a:tr h="370840">
                <a:tc>
                  <a:txBody>
                    <a:bodyPr/>
                    <a:lstStyle/>
                    <a:p>
                      <a:r>
                        <a:rPr lang="en-US" dirty="0" smtClean="0"/>
                        <a:t>Know your flood hazard</a:t>
                      </a:r>
                    </a:p>
                    <a:p>
                      <a:endParaRPr lang="en-US" dirty="0"/>
                    </a:p>
                  </a:txBody>
                  <a:tcPr/>
                </a:tc>
                <a:tc>
                  <a:txBody>
                    <a:bodyPr/>
                    <a:lstStyle/>
                    <a:p>
                      <a:r>
                        <a:rPr lang="en-US" sz="1200" baseline="0" dirty="0" smtClean="0"/>
                        <a:t>Your property is subject to flooding.</a:t>
                      </a:r>
                    </a:p>
                    <a:p>
                      <a:r>
                        <a:rPr lang="en-US" sz="1200" baseline="0" dirty="0" smtClean="0"/>
                        <a:t>You are in a repetitively flooded area. </a:t>
                      </a:r>
                      <a:endParaRPr lang="en-US" sz="1200" baseline="0" dirty="0"/>
                    </a:p>
                  </a:txBody>
                  <a:tcPr/>
                </a:tc>
              </a:tr>
              <a:tr h="370840">
                <a:tc>
                  <a:txBody>
                    <a:bodyPr/>
                    <a:lstStyle/>
                    <a:p>
                      <a:r>
                        <a:rPr lang="en-US" dirty="0" smtClean="0"/>
                        <a:t>Insure</a:t>
                      </a:r>
                      <a:r>
                        <a:rPr lang="en-US" baseline="0" dirty="0" smtClean="0"/>
                        <a:t> your property for your flood hazard</a:t>
                      </a:r>
                      <a:endParaRPr lang="en-US" dirty="0"/>
                    </a:p>
                  </a:txBody>
                  <a:tcPr/>
                </a:tc>
                <a:tc>
                  <a:txBody>
                    <a:bodyPr/>
                    <a:lstStyle/>
                    <a:p>
                      <a:r>
                        <a:rPr lang="en-US" sz="1200" baseline="0" dirty="0" smtClean="0"/>
                        <a:t>You need flood insurance. </a:t>
                      </a:r>
                    </a:p>
                    <a:p>
                      <a:r>
                        <a:rPr lang="en-US" sz="1200" baseline="0" dirty="0" smtClean="0"/>
                        <a:t>Renters should buy flood insurance for their contents. </a:t>
                      </a:r>
                      <a:endParaRPr lang="en-US" sz="1200" baseline="0" dirty="0"/>
                    </a:p>
                  </a:txBody>
                  <a:tcPr/>
                </a:tc>
              </a:tr>
              <a:tr h="370840">
                <a:tc>
                  <a:txBody>
                    <a:bodyPr/>
                    <a:lstStyle/>
                    <a:p>
                      <a:r>
                        <a:rPr lang="en-US" dirty="0" smtClean="0"/>
                        <a:t>Protect</a:t>
                      </a:r>
                      <a:r>
                        <a:rPr lang="en-US" baseline="0" dirty="0" smtClean="0"/>
                        <a:t> people from the hazard</a:t>
                      </a:r>
                      <a:endParaRPr lang="en-US" dirty="0"/>
                    </a:p>
                  </a:txBody>
                  <a:tcPr/>
                </a:tc>
                <a:tc>
                  <a:txBody>
                    <a:bodyPr/>
                    <a:lstStyle/>
                    <a:p>
                      <a:r>
                        <a:rPr lang="en-US" sz="1200" baseline="0" dirty="0" smtClean="0"/>
                        <a:t>Turn around, don’t drown. </a:t>
                      </a:r>
                    </a:p>
                    <a:p>
                      <a:r>
                        <a:rPr lang="en-US" sz="1200" baseline="0" dirty="0" smtClean="0"/>
                        <a:t>Designate a place where your family can meet after an evacuation is issued. </a:t>
                      </a:r>
                      <a:endParaRPr lang="en-US" sz="1200" baseline="0" dirty="0"/>
                    </a:p>
                  </a:txBody>
                  <a:tcPr/>
                </a:tc>
              </a:tr>
              <a:tr h="370840">
                <a:tc>
                  <a:txBody>
                    <a:bodyPr/>
                    <a:lstStyle/>
                    <a:p>
                      <a:r>
                        <a:rPr lang="en-US" dirty="0" smtClean="0"/>
                        <a:t>Protect</a:t>
                      </a:r>
                      <a:r>
                        <a:rPr lang="en-US" baseline="0" dirty="0" smtClean="0"/>
                        <a:t> your property from the hazard</a:t>
                      </a:r>
                      <a:endParaRPr lang="en-US" dirty="0"/>
                    </a:p>
                  </a:txBody>
                  <a:tcPr/>
                </a:tc>
                <a:tc>
                  <a:txBody>
                    <a:bodyPr/>
                    <a:lstStyle/>
                    <a:p>
                      <a:r>
                        <a:rPr lang="en-US" sz="1200" baseline="0" dirty="0" smtClean="0"/>
                        <a:t>Replace your flooded furnace with one elevated above the flood level. </a:t>
                      </a:r>
                    </a:p>
                    <a:p>
                      <a:r>
                        <a:rPr lang="en-US" sz="1200" baseline="0" dirty="0" smtClean="0"/>
                        <a:t>Keep trash out of streams and ditches. </a:t>
                      </a:r>
                      <a:endParaRPr lang="en-US" sz="1200" baseline="0" dirty="0"/>
                    </a:p>
                  </a:txBody>
                  <a:tcPr/>
                </a:tc>
              </a:tr>
              <a:tr h="370840">
                <a:tc>
                  <a:txBody>
                    <a:bodyPr/>
                    <a:lstStyle/>
                    <a:p>
                      <a:r>
                        <a:rPr lang="en-US" dirty="0" smtClean="0"/>
                        <a:t>Build responsibly</a:t>
                      </a:r>
                    </a:p>
                    <a:p>
                      <a:endParaRPr lang="en-US" dirty="0"/>
                    </a:p>
                  </a:txBody>
                  <a:tcPr/>
                </a:tc>
                <a:tc>
                  <a:txBody>
                    <a:bodyPr/>
                    <a:lstStyle/>
                    <a:p>
                      <a:r>
                        <a:rPr lang="en-US" sz="1200" baseline="0" dirty="0" smtClean="0"/>
                        <a:t>Get a permit before you build. </a:t>
                      </a:r>
                    </a:p>
                    <a:p>
                      <a:r>
                        <a:rPr lang="en-US" sz="1200" baseline="0" dirty="0" smtClean="0"/>
                        <a:t>Know the substantial damage rules and the ICC benefits – visit www</a:t>
                      </a:r>
                      <a:r>
                        <a:rPr lang="is-IS" sz="1200" baseline="0" dirty="0" smtClean="0"/>
                        <a:t>…..</a:t>
                      </a:r>
                      <a:r>
                        <a:rPr lang="en-US" sz="1200" baseline="0" dirty="0" smtClean="0"/>
                        <a:t> </a:t>
                      </a:r>
                      <a:endParaRPr lang="en-US" sz="1200" baseline="0" dirty="0"/>
                    </a:p>
                  </a:txBody>
                  <a:tcPr/>
                </a:tc>
              </a:tr>
              <a:tr h="370840">
                <a:tc>
                  <a:txBody>
                    <a:bodyPr/>
                    <a:lstStyle/>
                    <a:p>
                      <a:r>
                        <a:rPr lang="en-US" dirty="0" smtClean="0"/>
                        <a:t>Protect natural floodplain</a:t>
                      </a:r>
                      <a:r>
                        <a:rPr lang="en-US" baseline="0" dirty="0" smtClean="0"/>
                        <a:t> functions</a:t>
                      </a:r>
                      <a:endParaRPr lang="en-US" dirty="0"/>
                    </a:p>
                  </a:txBody>
                  <a:tcPr/>
                </a:tc>
                <a:tc>
                  <a:txBody>
                    <a:bodyPr/>
                    <a:lstStyle/>
                    <a:p>
                      <a:r>
                        <a:rPr lang="is-IS" sz="1200" baseline="0" dirty="0" smtClean="0"/>
                        <a:t>Report broken silt fences: Keep our streams clean. </a:t>
                      </a:r>
                    </a:p>
                    <a:p>
                      <a:r>
                        <a:rPr lang="is-IS" sz="1200" baseline="0" dirty="0" smtClean="0"/>
                        <a:t>No pollutants down the storm drains. </a:t>
                      </a:r>
                      <a:endParaRPr lang="en-US" sz="1200" baseline="0" dirty="0"/>
                    </a:p>
                  </a:txBody>
                  <a:tcPr/>
                </a:tc>
              </a:tr>
            </a:tbl>
          </a:graphicData>
        </a:graphic>
      </p:graphicFrame>
    </p:spTree>
    <p:extLst>
      <p:ext uri="{BB962C8B-B14F-4D97-AF65-F5344CB8AC3E}">
        <p14:creationId xmlns:p14="http://schemas.microsoft.com/office/powerpoint/2010/main" val="114033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for Public Information (PPI)</a:t>
            </a:r>
            <a:endParaRPr lang="en-US" dirty="0"/>
          </a:p>
        </p:txBody>
      </p:sp>
      <p:sp>
        <p:nvSpPr>
          <p:cNvPr id="3" name="Content Placeholder 2"/>
          <p:cNvSpPr>
            <a:spLocks noGrp="1"/>
          </p:cNvSpPr>
          <p:nvPr>
            <p:ph idx="1"/>
          </p:nvPr>
        </p:nvSpPr>
        <p:spPr/>
        <p:txBody>
          <a:bodyPr>
            <a:normAutofit/>
          </a:bodyPr>
          <a:lstStyle/>
          <a:p>
            <a:r>
              <a:rPr lang="en-US" dirty="0" smtClean="0"/>
              <a:t>New activity under the 2013 CRS Coordinator’s Manual</a:t>
            </a:r>
          </a:p>
          <a:p>
            <a:r>
              <a:rPr lang="en-US" dirty="0" smtClean="0"/>
              <a:t>Committee-based, localized approach to community outreach</a:t>
            </a:r>
          </a:p>
          <a:p>
            <a:r>
              <a:rPr lang="en-US" dirty="0" smtClean="0"/>
              <a:t>By having a PPI, communities get a 40% multiplier for outreach activities included in the PPI.</a:t>
            </a:r>
          </a:p>
          <a:p>
            <a:r>
              <a:rPr lang="en-US" dirty="0" smtClean="0"/>
              <a:t>Objective</a:t>
            </a:r>
            <a:r>
              <a:rPr lang="en-US" dirty="0"/>
              <a:t>: Provide communities with outreach that is: </a:t>
            </a:r>
          </a:p>
          <a:p>
            <a:pPr lvl="1"/>
            <a:r>
              <a:rPr lang="en-US" dirty="0"/>
              <a:t>Designed to meet local needs, and </a:t>
            </a:r>
          </a:p>
          <a:p>
            <a:pPr lvl="1"/>
            <a:r>
              <a:rPr lang="en-US" dirty="0"/>
              <a:t>Monitored, evaluated, and revised to improve </a:t>
            </a:r>
            <a:r>
              <a:rPr lang="en-US" dirty="0" smtClean="0"/>
              <a:t>effectiveness.</a:t>
            </a:r>
          </a:p>
          <a:p>
            <a:endParaRPr lang="en-US" dirty="0"/>
          </a:p>
        </p:txBody>
      </p:sp>
    </p:spTree>
    <p:extLst>
      <p:ext uri="{BB962C8B-B14F-4D97-AF65-F5344CB8AC3E}">
        <p14:creationId xmlns:p14="http://schemas.microsoft.com/office/powerpoint/2010/main" val="1011499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PPI Steps</a:t>
            </a:r>
            <a:endParaRPr lang="en-US" dirty="0"/>
          </a:p>
        </p:txBody>
      </p:sp>
      <p:sp>
        <p:nvSpPr>
          <p:cNvPr id="3" name="Content Placeholder 2"/>
          <p:cNvSpPr>
            <a:spLocks noGrp="1"/>
          </p:cNvSpPr>
          <p:nvPr>
            <p:ph idx="1"/>
          </p:nvPr>
        </p:nvSpPr>
        <p:spPr/>
        <p:txBody>
          <a:bodyPr/>
          <a:lstStyle/>
          <a:p>
            <a:r>
              <a:rPr lang="en-US" dirty="0" smtClean="0"/>
              <a:t>Step 1: Establish the PPI Committee</a:t>
            </a:r>
          </a:p>
          <a:p>
            <a:pPr lvl="1"/>
            <a:r>
              <a:rPr lang="en-US" dirty="0" smtClean="0"/>
              <a:t>Can be either for a single jurisdiction or multiple jurisdictions.</a:t>
            </a:r>
          </a:p>
          <a:p>
            <a:pPr lvl="1"/>
            <a:r>
              <a:rPr lang="en-US" dirty="0" smtClean="0"/>
              <a:t>Must meet at least two times. </a:t>
            </a:r>
          </a:p>
          <a:p>
            <a:pPr lvl="1"/>
            <a:r>
              <a:rPr lang="en-US" dirty="0" smtClean="0"/>
              <a:t>Half of the members must be from outside local government. </a:t>
            </a:r>
          </a:p>
          <a:p>
            <a:r>
              <a:rPr lang="en-US" dirty="0" smtClean="0"/>
              <a:t>Step 2: Assess the community’s public information</a:t>
            </a:r>
          </a:p>
          <a:p>
            <a:r>
              <a:rPr lang="en-US" dirty="0" smtClean="0"/>
              <a:t>Step 3: Formulate messages</a:t>
            </a:r>
          </a:p>
          <a:p>
            <a:r>
              <a:rPr lang="en-US" dirty="0" smtClean="0"/>
              <a:t>Step 4: Identify outreach projects to convey the messages </a:t>
            </a:r>
          </a:p>
          <a:p>
            <a:pPr lvl="1"/>
            <a:endParaRPr lang="en-US" dirty="0" smtClean="0"/>
          </a:p>
          <a:p>
            <a:endParaRPr lang="en-US" dirty="0"/>
          </a:p>
        </p:txBody>
      </p:sp>
    </p:spTree>
    <p:extLst>
      <p:ext uri="{BB962C8B-B14F-4D97-AF65-F5344CB8AC3E}">
        <p14:creationId xmlns:p14="http://schemas.microsoft.com/office/powerpoint/2010/main" val="1855056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1808</TotalTime>
  <Words>1240</Words>
  <Application>Microsoft Macintosh PowerPoint</Application>
  <PresentationFormat>On-screen Show (4:3)</PresentationFormat>
  <Paragraphs>180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Gothic</vt:lpstr>
      <vt:lpstr>Wingdings 3</vt:lpstr>
      <vt:lpstr>Arial</vt:lpstr>
      <vt:lpstr>Ion</vt:lpstr>
      <vt:lpstr>Maximizing CRS Points through the PPI </vt:lpstr>
      <vt:lpstr>Brief Overview of the Community Rating System</vt:lpstr>
      <vt:lpstr>Brief Overview of the Community Rating System</vt:lpstr>
      <vt:lpstr>A Closer Look:  Outreach Projects</vt:lpstr>
      <vt:lpstr>A Closer Look:  Outreach Projects</vt:lpstr>
      <vt:lpstr>A Closer Look:  Outreach Projects</vt:lpstr>
      <vt:lpstr>A Closer Look:  Six Priority Messages</vt:lpstr>
      <vt:lpstr>Program for Public Information (PPI)</vt:lpstr>
      <vt:lpstr>PPI Steps</vt:lpstr>
      <vt:lpstr>PPI Steps</vt:lpstr>
      <vt:lpstr>Current Project: Stats </vt:lpstr>
      <vt:lpstr>Project Deliverables:  PPI Training</vt:lpstr>
      <vt:lpstr>Project Deliverables:  PPI Documents</vt:lpstr>
      <vt:lpstr>A Closer Look:  PPI Documents</vt:lpstr>
      <vt:lpstr>Project Deliverables:  Online Resources</vt:lpstr>
      <vt:lpstr>A Closer Look:  Lessons Learned</vt:lpstr>
      <vt:lpstr>Questions?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29</cp:revision>
  <cp:lastPrinted>2016-06-29T13:04:47Z</cp:lastPrinted>
  <dcterms:created xsi:type="dcterms:W3CDTF">2016-06-20T14:00:10Z</dcterms:created>
  <dcterms:modified xsi:type="dcterms:W3CDTF">2016-06-29T13:08:24Z</dcterms:modified>
</cp:coreProperties>
</file>