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banks.WLF\Documents\data\PatrickB\Stock%20Assessment%20Reports\2014\2014%20Annual%20Oyster%20Stock%20Siz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347930192936393E-2"/>
          <c:y val="4.0336129645919733E-2"/>
          <c:w val="0.859487498273242"/>
          <c:h val="0.8192349575528074"/>
        </c:manualLayout>
      </c:layout>
      <c:barChart>
        <c:barDir val="col"/>
        <c:grouping val="stacked"/>
        <c:ser>
          <c:idx val="0"/>
          <c:order val="0"/>
          <c:tx>
            <c:strRef>
              <c:f>Sheet1!$B$1</c:f>
              <c:strCache>
                <c:ptCount val="1"/>
                <c:pt idx="0">
                  <c:v>Private</c:v>
                </c:pt>
              </c:strCache>
            </c:strRef>
          </c:tx>
          <c:spPr>
            <a:solidFill>
              <a:schemeClr val="tx1"/>
            </a:solidFill>
            <a:ln w="15875">
              <a:solidFill>
                <a:prstClr val="black"/>
              </a:solidFill>
            </a:ln>
          </c:spPr>
          <c:cat>
            <c:strRef>
              <c:f>Sheet1!$A$2:$A$54</c:f>
              <c:strCach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strCache>
            </c:strRef>
          </c:cat>
          <c:val>
            <c:numRef>
              <c:f>Sheet1!$B$2:$B$54</c:f>
              <c:numCache>
                <c:formatCode>General</c:formatCode>
                <c:ptCount val="53"/>
                <c:pt idx="0">
                  <c:v>8840</c:v>
                </c:pt>
                <c:pt idx="1">
                  <c:v>8575</c:v>
                </c:pt>
                <c:pt idx="2">
                  <c:v>8766</c:v>
                </c:pt>
                <c:pt idx="3">
                  <c:v>10075</c:v>
                </c:pt>
                <c:pt idx="4">
                  <c:v>7389</c:v>
                </c:pt>
                <c:pt idx="5">
                  <c:v>3741</c:v>
                </c:pt>
                <c:pt idx="6">
                  <c:v>6835</c:v>
                </c:pt>
                <c:pt idx="7">
                  <c:v>11541</c:v>
                </c:pt>
                <c:pt idx="8">
                  <c:v>7265</c:v>
                </c:pt>
                <c:pt idx="9">
                  <c:v>7986</c:v>
                </c:pt>
                <c:pt idx="10">
                  <c:v>9716</c:v>
                </c:pt>
                <c:pt idx="11">
                  <c:v>7760</c:v>
                </c:pt>
                <c:pt idx="12">
                  <c:v>8598</c:v>
                </c:pt>
                <c:pt idx="13">
                  <c:v>8392</c:v>
                </c:pt>
                <c:pt idx="14">
                  <c:v>8952</c:v>
                </c:pt>
                <c:pt idx="15">
                  <c:v>9121</c:v>
                </c:pt>
                <c:pt idx="16">
                  <c:v>9014</c:v>
                </c:pt>
                <c:pt idx="17">
                  <c:v>8418</c:v>
                </c:pt>
                <c:pt idx="18">
                  <c:v>7061</c:v>
                </c:pt>
                <c:pt idx="19">
                  <c:v>6026</c:v>
                </c:pt>
                <c:pt idx="20">
                  <c:v>7006</c:v>
                </c:pt>
                <c:pt idx="21">
                  <c:v>8857</c:v>
                </c:pt>
                <c:pt idx="22">
                  <c:v>10940</c:v>
                </c:pt>
                <c:pt idx="23">
                  <c:v>9872</c:v>
                </c:pt>
                <c:pt idx="24">
                  <c:v>9051</c:v>
                </c:pt>
                <c:pt idx="25">
                  <c:v>9538</c:v>
                </c:pt>
                <c:pt idx="26">
                  <c:v>9799</c:v>
                </c:pt>
                <c:pt idx="27">
                  <c:v>10969</c:v>
                </c:pt>
                <c:pt idx="28">
                  <c:v>9711</c:v>
                </c:pt>
                <c:pt idx="29">
                  <c:v>7262</c:v>
                </c:pt>
                <c:pt idx="30">
                  <c:v>5991</c:v>
                </c:pt>
                <c:pt idx="31">
                  <c:v>7122</c:v>
                </c:pt>
                <c:pt idx="32">
                  <c:v>5440</c:v>
                </c:pt>
                <c:pt idx="33">
                  <c:v>5580</c:v>
                </c:pt>
                <c:pt idx="34">
                  <c:v>7868</c:v>
                </c:pt>
                <c:pt idx="35">
                  <c:v>6090</c:v>
                </c:pt>
                <c:pt idx="36">
                  <c:v>6898</c:v>
                </c:pt>
                <c:pt idx="37">
                  <c:v>7895</c:v>
                </c:pt>
                <c:pt idx="38">
                  <c:v>6489</c:v>
                </c:pt>
                <c:pt idx="39">
                  <c:v>5940</c:v>
                </c:pt>
                <c:pt idx="40">
                  <c:v>6375</c:v>
                </c:pt>
                <c:pt idx="41">
                  <c:v>6029</c:v>
                </c:pt>
                <c:pt idx="42">
                  <c:v>8263</c:v>
                </c:pt>
                <c:pt idx="43">
                  <c:v>9811</c:v>
                </c:pt>
                <c:pt idx="44" formatCode="0">
                  <c:v>8345</c:v>
                </c:pt>
                <c:pt idx="45">
                  <c:v>8251</c:v>
                </c:pt>
                <c:pt idx="46">
                  <c:v>8040</c:v>
                </c:pt>
                <c:pt idx="47">
                  <c:v>6829</c:v>
                </c:pt>
                <c:pt idx="48">
                  <c:v>11448</c:v>
                </c:pt>
                <c:pt idx="49" formatCode="#,##0">
                  <c:v>4824.2620000000024</c:v>
                </c:pt>
                <c:pt idx="50" formatCode="#,##0">
                  <c:v>8939.5969999999725</c:v>
                </c:pt>
                <c:pt idx="51" formatCode="#,##0">
                  <c:v>10494</c:v>
                </c:pt>
                <c:pt idx="52" formatCode="#,##0">
                  <c:v>10363</c:v>
                </c:pt>
              </c:numCache>
            </c:numRef>
          </c:val>
        </c:ser>
        <c:ser>
          <c:idx val="1"/>
          <c:order val="1"/>
          <c:tx>
            <c:strRef>
              <c:f>Sheet1!$C$1</c:f>
              <c:strCache>
                <c:ptCount val="1"/>
                <c:pt idx="0">
                  <c:v>Public</c:v>
                </c:pt>
              </c:strCache>
            </c:strRef>
          </c:tx>
          <c:spPr>
            <a:solidFill>
              <a:schemeClr val="bg1"/>
            </a:solidFill>
            <a:ln w="15875">
              <a:solidFill>
                <a:schemeClr val="tx1"/>
              </a:solidFill>
            </a:ln>
          </c:spPr>
          <c:cat>
            <c:strRef>
              <c:f>Sheet1!$A$2:$A$54</c:f>
              <c:strCach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strCache>
            </c:strRef>
          </c:cat>
          <c:val>
            <c:numRef>
              <c:f>Sheet1!$C$2:$C$54</c:f>
              <c:numCache>
                <c:formatCode>General</c:formatCode>
                <c:ptCount val="53"/>
                <c:pt idx="0">
                  <c:v>1299</c:v>
                </c:pt>
                <c:pt idx="1">
                  <c:v>1585</c:v>
                </c:pt>
                <c:pt idx="2">
                  <c:v>2797</c:v>
                </c:pt>
                <c:pt idx="3">
                  <c:v>1326</c:v>
                </c:pt>
                <c:pt idx="4">
                  <c:v>954</c:v>
                </c:pt>
                <c:pt idx="5">
                  <c:v>1023</c:v>
                </c:pt>
                <c:pt idx="6">
                  <c:v>908</c:v>
                </c:pt>
                <c:pt idx="7">
                  <c:v>1581</c:v>
                </c:pt>
                <c:pt idx="8">
                  <c:v>1913</c:v>
                </c:pt>
                <c:pt idx="9">
                  <c:v>653</c:v>
                </c:pt>
                <c:pt idx="10">
                  <c:v>812</c:v>
                </c:pt>
                <c:pt idx="11">
                  <c:v>1045</c:v>
                </c:pt>
                <c:pt idx="12">
                  <c:v>355</c:v>
                </c:pt>
                <c:pt idx="13">
                  <c:v>1580</c:v>
                </c:pt>
                <c:pt idx="14">
                  <c:v>4735</c:v>
                </c:pt>
                <c:pt idx="15">
                  <c:v>3213</c:v>
                </c:pt>
                <c:pt idx="16">
                  <c:v>1051</c:v>
                </c:pt>
                <c:pt idx="17">
                  <c:v>1243</c:v>
                </c:pt>
                <c:pt idx="18">
                  <c:v>654</c:v>
                </c:pt>
                <c:pt idx="19">
                  <c:v>922</c:v>
                </c:pt>
                <c:pt idx="20">
                  <c:v>2087</c:v>
                </c:pt>
                <c:pt idx="21">
                  <c:v>3764</c:v>
                </c:pt>
                <c:pt idx="22">
                  <c:v>2290</c:v>
                </c:pt>
                <c:pt idx="23">
                  <c:v>4080</c:v>
                </c:pt>
                <c:pt idx="24">
                  <c:v>5296</c:v>
                </c:pt>
                <c:pt idx="25">
                  <c:v>3115</c:v>
                </c:pt>
                <c:pt idx="26">
                  <c:v>2227</c:v>
                </c:pt>
                <c:pt idx="27">
                  <c:v>2285</c:v>
                </c:pt>
                <c:pt idx="28">
                  <c:v>1895</c:v>
                </c:pt>
                <c:pt idx="29">
                  <c:v>892</c:v>
                </c:pt>
                <c:pt idx="30">
                  <c:v>1274</c:v>
                </c:pt>
                <c:pt idx="31">
                  <c:v>2062</c:v>
                </c:pt>
                <c:pt idx="32">
                  <c:v>4875</c:v>
                </c:pt>
                <c:pt idx="33">
                  <c:v>5748</c:v>
                </c:pt>
                <c:pt idx="34">
                  <c:v>5932</c:v>
                </c:pt>
                <c:pt idx="35">
                  <c:v>6845</c:v>
                </c:pt>
                <c:pt idx="36">
                  <c:v>5847</c:v>
                </c:pt>
                <c:pt idx="37">
                  <c:v>4961</c:v>
                </c:pt>
                <c:pt idx="38">
                  <c:v>5607</c:v>
                </c:pt>
                <c:pt idx="39">
                  <c:v>5587</c:v>
                </c:pt>
                <c:pt idx="40">
                  <c:v>6282</c:v>
                </c:pt>
                <c:pt idx="41">
                  <c:v>7450</c:v>
                </c:pt>
                <c:pt idx="42">
                  <c:v>5346</c:v>
                </c:pt>
                <c:pt idx="43">
                  <c:v>4092</c:v>
                </c:pt>
                <c:pt idx="44" formatCode="0">
                  <c:v>3754</c:v>
                </c:pt>
                <c:pt idx="45">
                  <c:v>3066</c:v>
                </c:pt>
                <c:pt idx="46">
                  <c:v>4817</c:v>
                </c:pt>
                <c:pt idx="47">
                  <c:v>6017</c:v>
                </c:pt>
                <c:pt idx="48">
                  <c:v>3352</c:v>
                </c:pt>
                <c:pt idx="49" formatCode="#,##0">
                  <c:v>1979.6079999999999</c:v>
                </c:pt>
                <c:pt idx="50" formatCode="#,##0">
                  <c:v>2121.5320000000002</c:v>
                </c:pt>
                <c:pt idx="51" formatCode="#,##0">
                  <c:v>433</c:v>
                </c:pt>
                <c:pt idx="52" formatCode="#,##0">
                  <c:v>960</c:v>
                </c:pt>
              </c:numCache>
            </c:numRef>
          </c:val>
        </c:ser>
        <c:overlap val="100"/>
        <c:axId val="173013632"/>
        <c:axId val="99451648"/>
      </c:barChart>
      <c:catAx>
        <c:axId val="173013632"/>
        <c:scaling>
          <c:orientation val="minMax"/>
        </c:scaling>
        <c:axPos val="b"/>
        <c:title>
          <c:tx>
            <c:rich>
              <a:bodyPr/>
              <a:lstStyle/>
              <a:p>
                <a:pPr>
                  <a:defRPr sz="1800" b="1" i="0" u="none" strike="noStrike" baseline="0">
                    <a:solidFill>
                      <a:srgbClr val="000000"/>
                    </a:solidFill>
                    <a:latin typeface="Calibri"/>
                    <a:ea typeface="Calibri"/>
                    <a:cs typeface="Calibri"/>
                  </a:defRPr>
                </a:pPr>
                <a:r>
                  <a:rPr lang="en-US" sz="1800"/>
                  <a:t>Year</a:t>
                </a:r>
              </a:p>
            </c:rich>
          </c:tx>
          <c:layout/>
        </c:title>
        <c:numFmt formatCode="@" sourceLinked="1"/>
        <c:tickLblPos val="nextTo"/>
        <c:txPr>
          <a:bodyPr rot="5400000" vert="horz"/>
          <a:lstStyle/>
          <a:p>
            <a:pPr>
              <a:defRPr sz="1050" b="1" i="0" u="none" strike="noStrike" baseline="0">
                <a:solidFill>
                  <a:srgbClr val="000000"/>
                </a:solidFill>
                <a:latin typeface="Calibri"/>
                <a:ea typeface="Calibri"/>
                <a:cs typeface="Calibri"/>
              </a:defRPr>
            </a:pPr>
            <a:endParaRPr lang="en-US"/>
          </a:p>
        </c:txPr>
        <c:crossAx val="99451648"/>
        <c:crosses val="autoZero"/>
        <c:auto val="1"/>
        <c:lblAlgn val="ctr"/>
        <c:lblOffset val="100"/>
      </c:catAx>
      <c:valAx>
        <c:axId val="99451648"/>
        <c:scaling>
          <c:orientation val="minMax"/>
        </c:scaling>
        <c:axPos val="l"/>
        <c:majorGridlines/>
        <c:title>
          <c:tx>
            <c:rich>
              <a:bodyPr/>
              <a:lstStyle/>
              <a:p>
                <a:pPr>
                  <a:defRPr sz="1800" b="1" i="0" u="none" strike="noStrike" baseline="0">
                    <a:solidFill>
                      <a:srgbClr val="000000"/>
                    </a:solidFill>
                    <a:latin typeface="Calibri"/>
                    <a:ea typeface="Calibri"/>
                    <a:cs typeface="Calibri"/>
                  </a:defRPr>
                </a:pPr>
                <a:r>
                  <a:rPr lang="en-US" sz="1800"/>
                  <a:t>Pounds of Meat (millions)</a:t>
                </a:r>
              </a:p>
            </c:rich>
          </c:tx>
          <c:layout>
            <c:manualLayout>
              <c:xMode val="edge"/>
              <c:yMode val="edge"/>
              <c:x val="6.3878528341851999E-4"/>
              <c:y val="0.25328529142765521"/>
            </c:manualLayout>
          </c:layout>
        </c:title>
        <c:numFmt formatCode="General" sourceLinked="1"/>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73013632"/>
        <c:crosses val="autoZero"/>
        <c:crossBetween val="between"/>
        <c:dispUnits>
          <c:builtInUnit val="thousands"/>
        </c:dispUnits>
      </c:valAx>
    </c:plotArea>
    <c:legend>
      <c:legendPos val="r"/>
      <c:layout>
        <c:manualLayout>
          <c:xMode val="edge"/>
          <c:yMode val="edge"/>
          <c:x val="0.60345098310079703"/>
          <c:y val="4.9199081722414113E-2"/>
          <c:w val="0.22638209697472"/>
          <c:h val="8.4162858389295575E-2"/>
        </c:manualLayout>
      </c:layout>
      <c:txPr>
        <a:bodyPr/>
        <a:lstStyle/>
        <a:p>
          <a:pPr>
            <a:defRPr sz="1800" b="0" i="0" u="none" strike="noStrike" baseline="0">
              <a:solidFill>
                <a:srgbClr val="000000"/>
              </a:solidFill>
              <a:latin typeface="Calibri"/>
              <a:ea typeface="Calibri"/>
              <a:cs typeface="Calibri"/>
            </a:defRPr>
          </a:pPr>
          <a:endParaRPr lang="en-US"/>
        </a:p>
      </c:txPr>
    </c:legend>
    <c:plotVisOnly val="1"/>
    <c:dispBlanksAs val="gap"/>
  </c:chart>
  <c:spPr>
    <a:solidFill>
      <a:schemeClr val="bg1"/>
    </a:solidFill>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740760164858502"/>
          <c:y val="4.6109510086455301E-2"/>
          <c:w val="0.86666823399203241"/>
          <c:h val="0.68299711815562014"/>
        </c:manualLayout>
      </c:layout>
      <c:barChart>
        <c:barDir val="col"/>
        <c:grouping val="clustered"/>
        <c:ser>
          <c:idx val="1"/>
          <c:order val="0"/>
          <c:tx>
            <c:strRef>
              <c:f>'Seed&amp;Sack'!$B$1</c:f>
              <c:strCache>
                <c:ptCount val="1"/>
                <c:pt idx="0">
                  <c:v>Seed Oysters</c:v>
                </c:pt>
              </c:strCache>
            </c:strRef>
          </c:tx>
          <c:spPr>
            <a:solidFill>
              <a:srgbClr val="000000"/>
            </a:solidFill>
            <a:ln w="12700">
              <a:solidFill>
                <a:srgbClr val="000000"/>
              </a:solidFill>
              <a:prstDash val="solid"/>
            </a:ln>
          </c:spPr>
          <c:cat>
            <c:strRef>
              <c:f>'Seed&amp;Sack'!$A$2:$A$34</c:f>
              <c:strCach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strCache>
            </c:strRef>
          </c:cat>
          <c:val>
            <c:numRef>
              <c:f>'Seed&amp;Sack'!$B$2:$B$34</c:f>
              <c:numCache>
                <c:formatCode>#,##0</c:formatCode>
                <c:ptCount val="33"/>
                <c:pt idx="0">
                  <c:v>618500</c:v>
                </c:pt>
                <c:pt idx="1">
                  <c:v>652500</c:v>
                </c:pt>
                <c:pt idx="2">
                  <c:v>2220700.0000000005</c:v>
                </c:pt>
                <c:pt idx="3">
                  <c:v>933600</c:v>
                </c:pt>
                <c:pt idx="4">
                  <c:v>453200</c:v>
                </c:pt>
                <c:pt idx="5">
                  <c:v>517800</c:v>
                </c:pt>
                <c:pt idx="6">
                  <c:v>309500</c:v>
                </c:pt>
                <c:pt idx="7">
                  <c:v>155500</c:v>
                </c:pt>
                <c:pt idx="8">
                  <c:v>323100</c:v>
                </c:pt>
                <c:pt idx="9">
                  <c:v>1054900</c:v>
                </c:pt>
                <c:pt idx="10">
                  <c:v>2452799.9999999981</c:v>
                </c:pt>
                <c:pt idx="11">
                  <c:v>1390800</c:v>
                </c:pt>
                <c:pt idx="12">
                  <c:v>4052136.4999999977</c:v>
                </c:pt>
                <c:pt idx="13">
                  <c:v>4084503.4999999981</c:v>
                </c:pt>
                <c:pt idx="14">
                  <c:v>3806511.5</c:v>
                </c:pt>
                <c:pt idx="15">
                  <c:v>3348252.4999999981</c:v>
                </c:pt>
                <c:pt idx="16">
                  <c:v>2787999.0000000005</c:v>
                </c:pt>
                <c:pt idx="17">
                  <c:v>2981521.0000000005</c:v>
                </c:pt>
                <c:pt idx="18">
                  <c:v>5132504.5</c:v>
                </c:pt>
                <c:pt idx="19">
                  <c:v>3861300</c:v>
                </c:pt>
                <c:pt idx="20">
                  <c:v>1209622</c:v>
                </c:pt>
                <c:pt idx="21">
                  <c:v>1492546</c:v>
                </c:pt>
                <c:pt idx="22">
                  <c:v>2435502.9999999981</c:v>
                </c:pt>
                <c:pt idx="23">
                  <c:v>1465821</c:v>
                </c:pt>
                <c:pt idx="24">
                  <c:v>1790431</c:v>
                </c:pt>
                <c:pt idx="25">
                  <c:v>1341733</c:v>
                </c:pt>
                <c:pt idx="26">
                  <c:v>798285</c:v>
                </c:pt>
                <c:pt idx="27">
                  <c:v>558916</c:v>
                </c:pt>
                <c:pt idx="28">
                  <c:v>912874.69949999871</c:v>
                </c:pt>
                <c:pt idx="29">
                  <c:v>566053</c:v>
                </c:pt>
                <c:pt idx="30" formatCode="#,##0.00">
                  <c:v>503475.50408859062</c:v>
                </c:pt>
                <c:pt idx="31" formatCode="#,##0.00">
                  <c:v>979534.26454149897</c:v>
                </c:pt>
                <c:pt idx="32" formatCode="#,##0.00">
                  <c:v>1024555.4666165907</c:v>
                </c:pt>
              </c:numCache>
            </c:numRef>
          </c:val>
        </c:ser>
        <c:gapWidth val="80"/>
        <c:axId val="121363072"/>
        <c:axId val="143930496"/>
      </c:barChart>
      <c:lineChart>
        <c:grouping val="standard"/>
        <c:ser>
          <c:idx val="0"/>
          <c:order val="1"/>
          <c:tx>
            <c:strRef>
              <c:f>'Seed&amp;Sack'!$C$1</c:f>
              <c:strCache>
                <c:ptCount val="1"/>
                <c:pt idx="0">
                  <c:v>Sack Oysters</c:v>
                </c:pt>
              </c:strCache>
            </c:strRef>
          </c:tx>
          <c:spPr>
            <a:ln w="38100">
              <a:solidFill>
                <a:srgbClr val="808080"/>
              </a:solidFill>
              <a:prstDash val="solid"/>
            </a:ln>
          </c:spPr>
          <c:marker>
            <c:symbol val="diamond"/>
            <c:size val="7"/>
            <c:spPr>
              <a:solidFill>
                <a:srgbClr val="FFFFFF"/>
              </a:solidFill>
              <a:ln>
                <a:solidFill>
                  <a:srgbClr val="000000"/>
                </a:solidFill>
                <a:prstDash val="solid"/>
              </a:ln>
            </c:spPr>
          </c:marker>
          <c:cat>
            <c:strRef>
              <c:f>'Seed&amp;Sack'!$A$2:$A$34</c:f>
              <c:strCach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strCache>
            </c:strRef>
          </c:cat>
          <c:val>
            <c:numRef>
              <c:f>'Seed&amp;Sack'!$C$2:$C$34</c:f>
              <c:numCache>
                <c:formatCode>#,##0</c:formatCode>
                <c:ptCount val="33"/>
                <c:pt idx="0">
                  <c:v>858800</c:v>
                </c:pt>
                <c:pt idx="1">
                  <c:v>1265700</c:v>
                </c:pt>
                <c:pt idx="2">
                  <c:v>1057900</c:v>
                </c:pt>
                <c:pt idx="3">
                  <c:v>962500</c:v>
                </c:pt>
                <c:pt idx="4">
                  <c:v>949000</c:v>
                </c:pt>
                <c:pt idx="5">
                  <c:v>1552400</c:v>
                </c:pt>
                <c:pt idx="6">
                  <c:v>709500</c:v>
                </c:pt>
                <c:pt idx="7">
                  <c:v>479100</c:v>
                </c:pt>
                <c:pt idx="8">
                  <c:v>958200</c:v>
                </c:pt>
                <c:pt idx="9">
                  <c:v>1349200</c:v>
                </c:pt>
                <c:pt idx="10">
                  <c:v>2781800</c:v>
                </c:pt>
                <c:pt idx="11">
                  <c:v>2557800</c:v>
                </c:pt>
                <c:pt idx="12">
                  <c:v>2326456.4999999981</c:v>
                </c:pt>
                <c:pt idx="13">
                  <c:v>3681738</c:v>
                </c:pt>
                <c:pt idx="14">
                  <c:v>3449086.5</c:v>
                </c:pt>
                <c:pt idx="15">
                  <c:v>3414470.4999999981</c:v>
                </c:pt>
                <c:pt idx="16">
                  <c:v>2269691.5000000005</c:v>
                </c:pt>
                <c:pt idx="17">
                  <c:v>2199500.5</c:v>
                </c:pt>
                <c:pt idx="18">
                  <c:v>2556948.9999999981</c:v>
                </c:pt>
                <c:pt idx="19">
                  <c:v>4304809</c:v>
                </c:pt>
                <c:pt idx="20">
                  <c:v>2223963.0000000005</c:v>
                </c:pt>
                <c:pt idx="21">
                  <c:v>1629055.5000000002</c:v>
                </c:pt>
                <c:pt idx="22">
                  <c:v>1522912</c:v>
                </c:pt>
                <c:pt idx="23">
                  <c:v>1210975.5</c:v>
                </c:pt>
                <c:pt idx="24">
                  <c:v>374522</c:v>
                </c:pt>
                <c:pt idx="25">
                  <c:v>910470</c:v>
                </c:pt>
                <c:pt idx="26">
                  <c:v>1379503</c:v>
                </c:pt>
                <c:pt idx="27">
                  <c:v>611107</c:v>
                </c:pt>
                <c:pt idx="28">
                  <c:v>769199.96300000045</c:v>
                </c:pt>
                <c:pt idx="29">
                  <c:v>1031366.9999999995</c:v>
                </c:pt>
                <c:pt idx="30" formatCode="#,##0.00">
                  <c:v>730832.39271397889</c:v>
                </c:pt>
                <c:pt idx="31" formatCode="#,##0.00">
                  <c:v>727721.0285580093</c:v>
                </c:pt>
                <c:pt idx="32" formatCode="#,##0.00">
                  <c:v>849728.08248485508</c:v>
                </c:pt>
              </c:numCache>
            </c:numRef>
          </c:val>
        </c:ser>
        <c:marker val="1"/>
        <c:axId val="143932800"/>
        <c:axId val="143946880"/>
      </c:lineChart>
      <c:catAx>
        <c:axId val="121363072"/>
        <c:scaling>
          <c:orientation val="minMax"/>
        </c:scaling>
        <c:axPos val="b"/>
        <c:title>
          <c:tx>
            <c:rich>
              <a:bodyPr/>
              <a:lstStyle/>
              <a:p>
                <a:pPr>
                  <a:defRPr sz="1800" b="1" i="0" u="none" strike="noStrike" baseline="0">
                    <a:solidFill>
                      <a:srgbClr val="000000"/>
                    </a:solidFill>
                    <a:latin typeface="Arial"/>
                    <a:ea typeface="Arial"/>
                    <a:cs typeface="Arial"/>
                  </a:defRPr>
                </a:pPr>
                <a:r>
                  <a:rPr lang="en-US" sz="1800"/>
                  <a:t>Year</a:t>
                </a:r>
              </a:p>
            </c:rich>
          </c:tx>
          <c:layout>
            <c:manualLayout>
              <c:xMode val="edge"/>
              <c:yMode val="edge"/>
              <c:x val="0.49444536039493336"/>
              <c:y val="0.85014409221902176"/>
            </c:manualLayout>
          </c:layout>
          <c:spPr>
            <a:noFill/>
            <a:ln w="25400">
              <a:noFill/>
            </a:ln>
          </c:spPr>
        </c:title>
        <c:numFmt formatCode="General" sourceLinked="1"/>
        <c:majorTickMark val="cross"/>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143930496"/>
        <c:crosses val="autoZero"/>
        <c:lblAlgn val="ctr"/>
        <c:lblOffset val="100"/>
        <c:tickLblSkip val="1"/>
        <c:tickMarkSkip val="1"/>
      </c:catAx>
      <c:valAx>
        <c:axId val="143930496"/>
        <c:scaling>
          <c:orientation val="minMax"/>
        </c:scaling>
        <c:axPos val="l"/>
        <c:title>
          <c:tx>
            <c:rich>
              <a:bodyPr/>
              <a:lstStyle/>
              <a:p>
                <a:pPr>
                  <a:defRPr sz="2000" b="1" i="0" u="none" strike="noStrike" baseline="0">
                    <a:solidFill>
                      <a:srgbClr val="000000"/>
                    </a:solidFill>
                    <a:latin typeface="Arial"/>
                    <a:ea typeface="Arial"/>
                    <a:cs typeface="Arial"/>
                  </a:defRPr>
                </a:pPr>
                <a:r>
                  <a:rPr lang="en-US" sz="2000"/>
                  <a:t>Barrels (millions)</a:t>
                </a:r>
              </a:p>
            </c:rich>
          </c:tx>
          <c:layout>
            <c:manualLayout>
              <c:xMode val="edge"/>
              <c:yMode val="edge"/>
              <c:x val="9.9327129563350318E-3"/>
              <c:y val="0.22966081162931493"/>
            </c:manualLayout>
          </c:layout>
          <c:spPr>
            <a:noFill/>
            <a:ln w="25400">
              <a:noFill/>
            </a:ln>
          </c:spPr>
        </c:title>
        <c:numFmt formatCode="#,##0" sourceLinked="1"/>
        <c:majorTickMark val="cross"/>
        <c:tickLblPos val="nextTo"/>
        <c:spPr>
          <a:ln w="12700">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121363072"/>
        <c:crosses val="autoZero"/>
        <c:crossBetween val="between"/>
        <c:dispUnits>
          <c:builtInUnit val="millions"/>
        </c:dispUnits>
      </c:valAx>
      <c:catAx>
        <c:axId val="143932800"/>
        <c:scaling>
          <c:orientation val="minMax"/>
        </c:scaling>
        <c:delete val="1"/>
        <c:axPos val="b"/>
        <c:tickLblPos val="none"/>
        <c:crossAx val="143946880"/>
        <c:crosses val="autoZero"/>
        <c:lblAlgn val="ctr"/>
        <c:lblOffset val="100"/>
      </c:catAx>
      <c:valAx>
        <c:axId val="143946880"/>
        <c:scaling>
          <c:orientation val="minMax"/>
        </c:scaling>
        <c:delete val="1"/>
        <c:axPos val="l"/>
        <c:numFmt formatCode="#,##0" sourceLinked="1"/>
        <c:tickLblPos val="none"/>
        <c:crossAx val="143932800"/>
        <c:crosses val="autoZero"/>
        <c:crossBetween val="between"/>
      </c:valAx>
      <c:spPr>
        <a:noFill/>
        <a:ln w="25400">
          <a:noFill/>
        </a:ln>
      </c:spPr>
    </c:plotArea>
    <c:legend>
      <c:legendPos val="r"/>
      <c:layout>
        <c:manualLayout>
          <c:xMode val="edge"/>
          <c:yMode val="edge"/>
          <c:x val="0.13703724760036812"/>
          <c:y val="5.1873198847262318E-2"/>
          <c:w val="0.47407487421473138"/>
          <c:h val="6.9164265129683128E-2"/>
        </c:manualLayout>
      </c:layou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0.08735</cdr:x>
      <cdr:y>0.28671</cdr:y>
    </cdr:from>
    <cdr:to>
      <cdr:x>0.92105</cdr:x>
      <cdr:y>0.28944</cdr:y>
    </cdr:to>
    <cdr:sp macro="" textlink="">
      <cdr:nvSpPr>
        <cdr:cNvPr id="2" name="Straight Connector 1"/>
        <cdr:cNvSpPr/>
      </cdr:nvSpPr>
      <cdr:spPr bwMode="auto">
        <a:xfrm xmlns:a="http://schemas.openxmlformats.org/drawingml/2006/main" flipV="1">
          <a:off x="758792" y="1562100"/>
          <a:ext cx="7242208" cy="14856"/>
        </a:xfrm>
        <a:prstGeom xmlns:a="http://schemas.openxmlformats.org/drawingml/2006/main" prst="line">
          <a:avLst/>
        </a:prstGeom>
        <a:solidFill xmlns:a="http://schemas.openxmlformats.org/drawingml/2006/main">
          <a:srgbClr val="FFFFFF"/>
        </a:solidFill>
        <a:ln xmlns:a="http://schemas.openxmlformats.org/drawingml/2006/main" w="28575" cap="flat" cmpd="sng" algn="ctr">
          <a:solidFill>
            <a:srgbClr val="000000"/>
          </a:solidFill>
          <a:prstDash val="sysDot"/>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0.12281</cdr:x>
      <cdr:y>0.06132</cdr:y>
    </cdr:from>
    <cdr:to>
      <cdr:x>0.32243</cdr:x>
      <cdr:y>0.11638</cdr:y>
    </cdr:to>
    <cdr:sp macro="" textlink="">
      <cdr:nvSpPr>
        <cdr:cNvPr id="3" name="TextBox 1"/>
        <cdr:cNvSpPr txBox="1"/>
      </cdr:nvSpPr>
      <cdr:spPr>
        <a:xfrm xmlns:a="http://schemas.openxmlformats.org/drawingml/2006/main">
          <a:off x="1066800" y="334102"/>
          <a:ext cx="1734099" cy="2999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b="1" dirty="0"/>
            <a:t>LTA = 11.05 million lbs.</a:t>
          </a:r>
        </a:p>
      </cdr:txBody>
    </cdr:sp>
  </cdr:relSizeAnchor>
  <cdr:relSizeAnchor xmlns:cdr="http://schemas.openxmlformats.org/drawingml/2006/chartDrawing">
    <cdr:from>
      <cdr:x>0.14035</cdr:x>
      <cdr:y>0.11888</cdr:y>
    </cdr:from>
    <cdr:to>
      <cdr:x>0.16565</cdr:x>
      <cdr:y>0.27624</cdr:y>
    </cdr:to>
    <cdr:sp macro="" textlink="">
      <cdr:nvSpPr>
        <cdr:cNvPr id="4" name="Straight Arrow Connector 3"/>
        <cdr:cNvSpPr/>
      </cdr:nvSpPr>
      <cdr:spPr bwMode="auto">
        <a:xfrm xmlns:a="http://schemas.openxmlformats.org/drawingml/2006/main" rot="5400000" flipV="1">
          <a:off x="900392" y="966513"/>
          <a:ext cx="857343" cy="219722"/>
        </a:xfrm>
        <a:prstGeom xmlns:a="http://schemas.openxmlformats.org/drawingml/2006/main" prst="straightConnector1">
          <a:avLst/>
        </a:prstGeom>
        <a:solidFill xmlns:a="http://schemas.openxmlformats.org/drawingml/2006/main">
          <a:srgbClr val="FFFFFF"/>
        </a:solidFill>
        <a:ln xmlns:a="http://schemas.openxmlformats.org/drawingml/2006/main" w="2857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0.01672</cdr:x>
      <cdr:y>0.90796</cdr:y>
    </cdr:from>
    <cdr:to>
      <cdr:x>0.32338</cdr:x>
      <cdr:y>0.96855</cdr:y>
    </cdr:to>
    <cdr:sp macro="" textlink="">
      <cdr:nvSpPr>
        <cdr:cNvPr id="5121" name="Text Box 1"/>
        <cdr:cNvSpPr txBox="1">
          <a:spLocks xmlns:a="http://schemas.openxmlformats.org/drawingml/2006/main" noChangeArrowheads="1"/>
        </cdr:cNvSpPr>
      </cdr:nvSpPr>
      <cdr:spPr bwMode="auto">
        <a:xfrm xmlns:a="http://schemas.openxmlformats.org/drawingml/2006/main">
          <a:off x="140147" y="4497126"/>
          <a:ext cx="2570447" cy="3000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NOTE:1994-2004 includes CSA I data revision</a:t>
          </a:r>
        </a:p>
        <a:p xmlns:a="http://schemas.openxmlformats.org/drawingml/2006/main">
          <a:pPr algn="l" rtl="0">
            <a:defRPr sz="1000"/>
          </a:pPr>
          <a:r>
            <a:rPr lang="en-US" sz="900" b="0" i="0" u="none" strike="noStrike" baseline="0" dirty="0">
              <a:solidFill>
                <a:srgbClr val="000000"/>
              </a:solidFill>
              <a:latin typeface="Arial"/>
              <a:cs typeface="Arial"/>
            </a:rPr>
            <a:t>* 2010 to present data includes Sabine Lake data.</a:t>
          </a:r>
        </a:p>
      </cdr:txBody>
    </cdr:sp>
  </cdr:relSizeAnchor>
  <cdr:relSizeAnchor xmlns:cdr="http://schemas.openxmlformats.org/drawingml/2006/chartDrawing">
    <cdr:from>
      <cdr:x>0.10887</cdr:x>
      <cdr:y>0.52864</cdr:y>
    </cdr:from>
    <cdr:to>
      <cdr:x>0.94266</cdr:x>
      <cdr:y>0.52864</cdr:y>
    </cdr:to>
    <cdr:sp macro="" textlink="">
      <cdr:nvSpPr>
        <cdr:cNvPr id="5125" name="Line 5"/>
        <cdr:cNvSpPr>
          <a:spLocks xmlns:a="http://schemas.openxmlformats.org/drawingml/2006/main" noChangeShapeType="1"/>
        </cdr:cNvSpPr>
      </cdr:nvSpPr>
      <cdr:spPr bwMode="auto">
        <a:xfrm xmlns:a="http://schemas.openxmlformats.org/drawingml/2006/main">
          <a:off x="574491" y="1747233"/>
          <a:ext cx="4399784" cy="0"/>
        </a:xfrm>
        <a:prstGeom xmlns:a="http://schemas.openxmlformats.org/drawingml/2006/main" prst="line">
          <a:avLst/>
        </a:prstGeom>
        <a:noFill xmlns:a="http://schemas.openxmlformats.org/drawingml/2006/main"/>
        <a:ln xmlns:a="http://schemas.openxmlformats.org/drawingml/2006/main" w="19050">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0.10887</cdr:x>
      <cdr:y>0.53824</cdr:y>
    </cdr:from>
    <cdr:to>
      <cdr:x>0.94266</cdr:x>
      <cdr:y>0.53824</cdr:y>
    </cdr:to>
    <cdr:sp macro="" textlink="">
      <cdr:nvSpPr>
        <cdr:cNvPr id="5126" name="Line 6"/>
        <cdr:cNvSpPr>
          <a:spLocks xmlns:a="http://schemas.openxmlformats.org/drawingml/2006/main" noChangeShapeType="1"/>
        </cdr:cNvSpPr>
      </cdr:nvSpPr>
      <cdr:spPr bwMode="auto">
        <a:xfrm xmlns:a="http://schemas.openxmlformats.org/drawingml/2006/main">
          <a:off x="559952" y="1778968"/>
          <a:ext cx="4288638" cy="0"/>
        </a:xfrm>
        <a:prstGeom xmlns:a="http://schemas.openxmlformats.org/drawingml/2006/main" prst="line">
          <a:avLst/>
        </a:prstGeom>
        <a:noFill xmlns:a="http://schemas.openxmlformats.org/drawingml/2006/main"/>
        <a:ln xmlns:a="http://schemas.openxmlformats.org/drawingml/2006/main" w="19050">
          <a:solidFill>
            <a:srgbClr val="808080"/>
          </a:solidFill>
          <a:prstDash val="sysDot"/>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0.22727</cdr:x>
      <cdr:y>0.47692</cdr:y>
    </cdr:from>
    <cdr:to>
      <cdr:x>0.33437</cdr:x>
      <cdr:y>0.52404</cdr:y>
    </cdr:to>
    <cdr:sp macro="" textlink="">
      <cdr:nvSpPr>
        <cdr:cNvPr id="5127" name="Text Box 7"/>
        <cdr:cNvSpPr txBox="1">
          <a:spLocks xmlns:a="http://schemas.openxmlformats.org/drawingml/2006/main" noChangeArrowheads="1"/>
        </cdr:cNvSpPr>
      </cdr:nvSpPr>
      <cdr:spPr bwMode="auto">
        <a:xfrm xmlns:a="http://schemas.openxmlformats.org/drawingml/2006/main">
          <a:off x="1905000" y="2362200"/>
          <a:ext cx="897712" cy="2333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1" i="0" u="none" strike="noStrike" baseline="0" dirty="0">
              <a:solidFill>
                <a:srgbClr val="000000"/>
              </a:solidFill>
              <a:latin typeface="Arial"/>
              <a:cs typeface="Arial"/>
            </a:rPr>
            <a:t>Seed LTA</a:t>
          </a:r>
        </a:p>
      </cdr:txBody>
    </cdr:sp>
  </cdr:relSizeAnchor>
  <cdr:relSizeAnchor xmlns:cdr="http://schemas.openxmlformats.org/drawingml/2006/chartDrawing">
    <cdr:from>
      <cdr:x>0.26151</cdr:x>
      <cdr:y>0.54112</cdr:y>
    </cdr:from>
    <cdr:to>
      <cdr:x>0.36737</cdr:x>
      <cdr:y>0.58824</cdr:y>
    </cdr:to>
    <cdr:sp macro="" textlink="">
      <cdr:nvSpPr>
        <cdr:cNvPr id="5128" name="Text Box 8"/>
        <cdr:cNvSpPr txBox="1">
          <a:spLocks xmlns:a="http://schemas.openxmlformats.org/drawingml/2006/main" noChangeArrowheads="1"/>
        </cdr:cNvSpPr>
      </cdr:nvSpPr>
      <cdr:spPr bwMode="auto">
        <a:xfrm xmlns:a="http://schemas.openxmlformats.org/drawingml/2006/main">
          <a:off x="1379945" y="1788496"/>
          <a:ext cx="558607" cy="1557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1" i="0" u="none" strike="noStrike" baseline="0">
              <a:solidFill>
                <a:srgbClr val="000000"/>
              </a:solidFill>
              <a:latin typeface="Arial"/>
              <a:cs typeface="Arial"/>
            </a:rPr>
            <a:t>Sack LTA</a:t>
          </a:r>
        </a:p>
      </cdr:txBody>
    </cdr:sp>
  </cdr:relSizeAnchor>
  <cdr:relSizeAnchor xmlns:cdr="http://schemas.openxmlformats.org/drawingml/2006/chartDrawing">
    <cdr:from>
      <cdr:x>0.7463</cdr:x>
      <cdr:y>0.12392</cdr:y>
    </cdr:from>
    <cdr:to>
      <cdr:x>0.92407</cdr:x>
      <cdr:y>0.40058</cdr:y>
    </cdr:to>
    <cdr:sp macro="" textlink="">
      <cdr:nvSpPr>
        <cdr:cNvPr id="7" name="TextBox 6"/>
        <cdr:cNvSpPr txBox="1"/>
      </cdr:nvSpPr>
      <cdr:spPr>
        <a:xfrm xmlns:a="http://schemas.openxmlformats.org/drawingml/2006/main">
          <a:off x="3838575" y="409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u="sng" dirty="0"/>
            <a:t>2014</a:t>
          </a:r>
        </a:p>
        <a:p xmlns:a="http://schemas.openxmlformats.org/drawingml/2006/main">
          <a:pPr algn="ctr"/>
          <a:r>
            <a:rPr lang="en-US" sz="1800" dirty="0"/>
            <a:t>↑ 4.6%</a:t>
          </a:r>
          <a:r>
            <a:rPr lang="en-US" sz="1800" baseline="0" dirty="0"/>
            <a:t> seed</a:t>
          </a:r>
        </a:p>
        <a:p xmlns:a="http://schemas.openxmlformats.org/drawingml/2006/main">
          <a:pPr algn="ctr"/>
          <a:r>
            <a:rPr lang="en-US" sz="1800" dirty="0">
              <a:effectLst/>
              <a:latin typeface="+mn-lt"/>
              <a:ea typeface="+mn-ea"/>
              <a:cs typeface="+mn-cs"/>
            </a:rPr>
            <a:t>↑</a:t>
          </a:r>
          <a:r>
            <a:rPr lang="en-US" sz="1800" baseline="0" dirty="0"/>
            <a:t> 16.8% sack</a:t>
          </a:r>
        </a:p>
        <a:p xmlns:a="http://schemas.openxmlformats.org/drawingml/2006/main">
          <a:pPr algn="ctr"/>
          <a:r>
            <a:rPr lang="en-US" sz="1800" baseline="0" dirty="0"/>
            <a:t>↑ 9.8% total</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A826E-F104-4F71-B64A-4A9D8487F532}" type="datetimeFigureOut">
              <a:rPr lang="en-US" smtClean="0"/>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03DC8-4443-4DCD-BA3F-89FD7528ADA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Louisiana’s oyster resources are among the largest and most valuable in the United States. LDWF manages approximately 1.7 million acres of public oyster bottoms throughout coastal Louisiana and leases nearly 400,000 acres of water bottom to private individuals for traditional on-bottom cultivation. Louisiana’s public oyster seed grounds are considered to be the backbone of the Louisiana oyster fishery – contributing directly to oyster landings and providing a source of seed oysters for transplanting to private leases. </a:t>
            </a:r>
          </a:p>
          <a:p>
            <a:endParaRPr lang="en-US" dirty="0"/>
          </a:p>
        </p:txBody>
      </p:sp>
      <p:sp>
        <p:nvSpPr>
          <p:cNvPr id="4" name="Slide Number Placeholder 3"/>
          <p:cNvSpPr>
            <a:spLocks noGrp="1"/>
          </p:cNvSpPr>
          <p:nvPr>
            <p:ph type="sldNum" sz="quarter" idx="10"/>
          </p:nvPr>
        </p:nvSpPr>
        <p:spPr/>
        <p:txBody>
          <a:bodyPr/>
          <a:lstStyle/>
          <a:p>
            <a:fld id="{855766FC-392E-4771-96A9-7B0DA98B0215}"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smtClean="0"/>
              <a:t>Most of the Louisiana oysters are grown and harvested</a:t>
            </a:r>
            <a:r>
              <a:rPr lang="en-US" sz="1200" baseline="0" dirty="0" smtClean="0"/>
              <a:t> from </a:t>
            </a:r>
            <a:r>
              <a:rPr lang="en-US" sz="1200" dirty="0" smtClean="0"/>
              <a:t>reefs</a:t>
            </a:r>
            <a:r>
              <a:rPr lang="en-US" sz="1200" baseline="0" dirty="0" smtClean="0"/>
              <a:t> on the public seed grounds or from oysters cultivated on private leases on water bottoms in the state </a:t>
            </a:r>
            <a:endParaRPr lang="en-US" sz="1200" dirty="0" smtClean="0"/>
          </a:p>
          <a:p>
            <a:endParaRPr lang="en-US" dirty="0" smtClean="0"/>
          </a:p>
          <a:p>
            <a:r>
              <a:rPr lang="en-US" dirty="0" smtClean="0"/>
              <a:t>Adoption of off-bottom oyster culture</a:t>
            </a:r>
            <a:r>
              <a:rPr lang="en-US" baseline="0" dirty="0" smtClean="0"/>
              <a:t> can</a:t>
            </a:r>
            <a:r>
              <a:rPr lang="en-US" dirty="0" smtClean="0"/>
              <a:t> supplement the traditional harvest.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process, oysters are grown suspended in the water column in</a:t>
            </a:r>
            <a:r>
              <a:rPr lang="en-US" baseline="0" dirty="0" smtClean="0"/>
              <a:t> </a:t>
            </a:r>
            <a:r>
              <a:rPr lang="en-US" sz="1200" kern="1200" baseline="0" dirty="0" smtClean="0">
                <a:solidFill>
                  <a:schemeClr val="tx1"/>
                </a:solidFill>
                <a:latin typeface="+mn-lt"/>
                <a:ea typeface="+mn-ea"/>
                <a:cs typeface="+mn-cs"/>
              </a:rPr>
              <a:t>some type of mesh container (basket, bag, cage, etc.) that is held above the seafloor. Oysters grown this way are typically hatchery-reared single set oysters instead of clumps of oysters normally found in the wild. The cages prevent predators from picking off the oysters. </a:t>
            </a:r>
            <a:r>
              <a:rPr lang="en-US" sz="1200" dirty="0" smtClean="0"/>
              <a:t>The</a:t>
            </a:r>
            <a:r>
              <a:rPr lang="en-US" sz="1200" baseline="0" dirty="0" smtClean="0"/>
              <a:t> cage is </a:t>
            </a:r>
            <a:r>
              <a:rPr lang="en-US" sz="1200" dirty="0" smtClean="0"/>
              <a:t>raised to the surface and the farmer can harvest oysters that are the desired size.  Oysters have greater access to food because they are suspended in the water, and farmers can control for </a:t>
            </a:r>
            <a:r>
              <a:rPr lang="en-US" sz="1200" dirty="0" err="1" smtClean="0"/>
              <a:t>biofouling</a:t>
            </a:r>
            <a:r>
              <a:rPr lang="en-US" sz="1200" dirty="0" smtClean="0"/>
              <a:t> and even oyster size. </a:t>
            </a:r>
          </a:p>
          <a:p>
            <a:endParaRPr lang="en-US" sz="1200" dirty="0" smtClean="0"/>
          </a:p>
          <a:p>
            <a:r>
              <a:rPr lang="en-US" sz="1200" dirty="0" smtClean="0"/>
              <a:t>It typically takes 3 years for a traditional on-bottom oyster to grow to</a:t>
            </a:r>
            <a:r>
              <a:rPr lang="en-US" sz="1200" baseline="0" dirty="0" smtClean="0"/>
              <a:t> market size.</a:t>
            </a:r>
            <a:r>
              <a:rPr lang="en-US" sz="1200" dirty="0" smtClean="0"/>
              <a:t> The amount of time required for an oyster to mature into a harvestable size also is cut in half in off-bottom cultivation. </a:t>
            </a:r>
          </a:p>
          <a:p>
            <a:endParaRPr lang="en-US" sz="1200" dirty="0" smtClean="0"/>
          </a:p>
          <a:p>
            <a:r>
              <a:rPr lang="en-US" sz="1200" kern="1200" baseline="0" dirty="0" smtClean="0">
                <a:solidFill>
                  <a:schemeClr val="tx1"/>
                </a:solidFill>
                <a:latin typeface="+mn-lt"/>
                <a:ea typeface="+mn-ea"/>
                <a:cs typeface="+mn-cs"/>
              </a:rPr>
              <a:t>Oysters produced using off-bottom culture techniques are typically sold to the premium half-shell market and bring a higher price than oysters harvested from traditional on-bottom production (from either public oyster reefs or private oyster grounds).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It’s unlikely that off-bottom culture will replace traditional on bottom farming due to the vast quantity of oysters typically harvested from Louisiana’s on bottom reefs, but off-bottom oyster farming may be a viable near-shore domestic aquaculture industry that can provide an economic benefit to coastal communities. It can aid in sustainability and allow for resilience from natural and manmade disasters and is a great product for the niche oyster market. </a:t>
            </a:r>
          </a:p>
          <a:p>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the spill, there have been severe declines in oyster abundance on the public seed grounds in both seed and sack size oysters compared to historical averages, with</a:t>
            </a:r>
            <a:r>
              <a:rPr lang="en-US" sz="1200" kern="1200" baseline="0" dirty="0" smtClean="0">
                <a:solidFill>
                  <a:schemeClr val="tx1"/>
                </a:solidFill>
                <a:latin typeface="+mn-lt"/>
                <a:ea typeface="+mn-ea"/>
                <a:cs typeface="+mn-cs"/>
              </a:rPr>
              <a:t> particular declines in the Pontchartrain basin (east of the river).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5766FC-392E-4771-96A9-7B0DA98B0215}"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Given the importance of the resource to the state, LDWF took a proactive approach to oyster rehabilitation. Using LDWF</a:t>
            </a:r>
            <a:r>
              <a:rPr lang="en-US" sz="1200" kern="1200" baseline="0" dirty="0" smtClean="0">
                <a:solidFill>
                  <a:schemeClr val="tx1"/>
                </a:solidFill>
                <a:latin typeface="+mn-lt"/>
                <a:ea typeface="+mn-ea"/>
                <a:cs typeface="+mn-cs"/>
              </a:rPr>
              <a:t> funds, the department constructed two “ emergency restoration” cultch plants in 2011, east of the river. (Shown in green on the map)</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LDWF also prioritized the Louisiana Oyster Cultch Project as part</a:t>
            </a:r>
            <a:r>
              <a:rPr lang="en-US" sz="1200" kern="1200" baseline="0" dirty="0" smtClean="0">
                <a:solidFill>
                  <a:schemeClr val="tx1"/>
                </a:solidFill>
                <a:latin typeface="+mn-lt"/>
                <a:ea typeface="+mn-ea"/>
                <a:cs typeface="+mn-cs"/>
              </a:rPr>
              <a:t> of the DWH Natural Resource Damage Assessment (NRDA) Early Restoration Process.  This $14 million project funded by BP includes </a:t>
            </a:r>
            <a:r>
              <a:rPr lang="en-US" sz="1200" kern="1200" dirty="0" smtClean="0">
                <a:solidFill>
                  <a:schemeClr val="tx1"/>
                </a:solidFill>
                <a:latin typeface="+mn-lt"/>
                <a:ea typeface="+mn-ea"/>
                <a:cs typeface="+mn-cs"/>
              </a:rPr>
              <a:t>placement of oyster cultch onto public oyster seed grounds and construction of an oyster hatchery facility. (Shown in red on the map.)</a:t>
            </a:r>
            <a:endParaRPr lang="en-US" dirty="0" smtClean="0"/>
          </a:p>
          <a:p>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Cultch plantings provide hard substrate on which free-swimming oyster larvae can attach and grow (Figure 1). The cultch planting approach has been employed by LDWF since 1917 and is a proven oyster management technique. The cultch</a:t>
            </a:r>
            <a:r>
              <a:rPr lang="en-US" sz="1200" kern="1200" baseline="0" dirty="0" smtClean="0">
                <a:solidFill>
                  <a:schemeClr val="tx1"/>
                </a:solidFill>
                <a:latin typeface="+mn-lt"/>
                <a:ea typeface="+mn-ea"/>
                <a:cs typeface="+mn-cs"/>
              </a:rPr>
              <a:t> material can include shell, limestone, crushed concrete and ? and is typically deployed from a barge using high pressure water cannons.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2011, 59,295 cubic yards cy of cultch material was</a:t>
            </a:r>
            <a:r>
              <a:rPr lang="en-US" sz="1200" kern="1200" baseline="0" dirty="0" smtClean="0">
                <a:solidFill>
                  <a:schemeClr val="tx1"/>
                </a:solidFill>
                <a:latin typeface="+mn-lt"/>
                <a:ea typeface="+mn-ea"/>
                <a:cs typeface="+mn-cs"/>
              </a:rPr>
              <a:t> placed at 2 locations east of the Mississippi River. These were funded by LDWF.</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Between the spring of 2012 and summer of 2013, over 170,000 cubic yards of cultch material was placed at six locations, both east and west of the Mississippi River as part of NRDA Early Restoration.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LDWF biologists continue to monitor these and other oyster reefs throughout coastal Louisiana as part of the LDWF Oyster Management Program.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oyster hatchery portion of the LA Oyster Cultch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project involves constructing a state-of-the-art facility to provide a supplemental source of oyster larvae and seed to help facilitate and expedite the success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NRDA Early Restoration cultch plants.</a:t>
            </a:r>
            <a:r>
              <a:rPr lang="en-US" sz="1200" kern="1200" baseline="0" dirty="0" smtClean="0">
                <a:solidFill>
                  <a:schemeClr val="tx1"/>
                </a:solidFill>
                <a:latin typeface="+mn-lt"/>
                <a:ea typeface="+mn-ea"/>
                <a:cs typeface="+mn-cs"/>
              </a:rPr>
              <a:t>  Larvae produced in the hatchery can be used for wider scale </a:t>
            </a:r>
            <a:r>
              <a:rPr lang="en-US" sz="1200" kern="1200" dirty="0" smtClean="0">
                <a:solidFill>
                  <a:schemeClr val="tx1"/>
                </a:solidFill>
                <a:latin typeface="+mn-lt"/>
                <a:ea typeface="+mn-ea"/>
                <a:cs typeface="+mn-cs"/>
              </a:rPr>
              <a:t>oyster restoration </a:t>
            </a:r>
            <a:r>
              <a:rPr lang="en-US" sz="1200" kern="1200" baseline="0" dirty="0" smtClean="0">
                <a:solidFill>
                  <a:schemeClr val="tx1"/>
                </a:solidFill>
                <a:latin typeface="+mn-lt"/>
                <a:ea typeface="+mn-ea"/>
                <a:cs typeface="+mn-cs"/>
              </a:rPr>
              <a:t> where necessary when larvae is available (NRDA is primary)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Oyster hatchery operations will include </a:t>
            </a:r>
            <a:r>
              <a:rPr lang="en-US" sz="1200" kern="1200" dirty="0" err="1" smtClean="0">
                <a:solidFill>
                  <a:schemeClr val="tx1"/>
                </a:solidFill>
                <a:latin typeface="+mn-lt"/>
                <a:ea typeface="+mn-ea"/>
                <a:cs typeface="+mn-cs"/>
              </a:rPr>
              <a:t>broodstock</a:t>
            </a:r>
            <a:r>
              <a:rPr lang="en-US" sz="1200" kern="1200" dirty="0" smtClean="0">
                <a:solidFill>
                  <a:schemeClr val="tx1"/>
                </a:solidFill>
                <a:latin typeface="+mn-lt"/>
                <a:ea typeface="+mn-ea"/>
                <a:cs typeface="+mn-cs"/>
              </a:rPr>
              <a:t> maintenance, algal cultivation, larval production, and a nursery system with grow-out capacity. The facility will be capable of producing</a:t>
            </a:r>
            <a:r>
              <a:rPr lang="en-US" sz="1200" kern="1200" baseline="0" dirty="0" smtClean="0">
                <a:solidFill>
                  <a:schemeClr val="tx1"/>
                </a:solidFill>
                <a:latin typeface="+mn-lt"/>
                <a:ea typeface="+mn-ea"/>
                <a:cs typeface="+mn-cs"/>
              </a:rPr>
              <a:t> 1 billion larvae per year.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Larvae produced at the hatchery can be released into the water directly over cultch material or be remotely set on oyster cultch to create oyster seed. Remotely-set oysters can then be deployed directly onto reefs, or further developed in the nursery system prior to deployment in a suitable grow-out area (i.e., public seed grounds).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new NRDA oyster hatchery is nearing completion and we</a:t>
            </a:r>
            <a:r>
              <a:rPr lang="en-US" sz="1200" kern="1200" baseline="0" dirty="0" smtClean="0">
                <a:solidFill>
                  <a:schemeClr val="tx1"/>
                </a:solidFill>
                <a:latin typeface="+mn-lt"/>
                <a:ea typeface="+mn-ea"/>
                <a:cs typeface="+mn-cs"/>
              </a:rPr>
              <a:t> hope to have it operational next spring. </a:t>
            </a:r>
            <a:endParaRPr lang="en-US" dirty="0" smtClean="0"/>
          </a:p>
          <a:p>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Remote</a:t>
            </a:r>
            <a:r>
              <a:rPr lang="en-US" sz="1200" kern="1200" baseline="0" dirty="0" smtClean="0">
                <a:solidFill>
                  <a:schemeClr val="tx1"/>
                </a:solidFill>
                <a:latin typeface="+mn-lt"/>
                <a:ea typeface="+mn-ea"/>
                <a:cs typeface="+mn-cs"/>
              </a:rPr>
              <a:t> setting is the process of allowing hatchery produced </a:t>
            </a:r>
            <a:r>
              <a:rPr lang="en-US" sz="1200" kern="1200" dirty="0" smtClean="0">
                <a:solidFill>
                  <a:schemeClr val="tx1"/>
                </a:solidFill>
                <a:latin typeface="+mn-lt"/>
                <a:ea typeface="+mn-ea"/>
                <a:cs typeface="+mn-cs"/>
              </a:rPr>
              <a:t>oyster larvae to</a:t>
            </a:r>
            <a:r>
              <a:rPr lang="en-US" sz="1200" kern="1200" baseline="0" dirty="0" smtClean="0">
                <a:solidFill>
                  <a:schemeClr val="tx1"/>
                </a:solidFill>
                <a:latin typeface="+mn-lt"/>
                <a:ea typeface="+mn-ea"/>
                <a:cs typeface="+mn-cs"/>
              </a:rPr>
              <a:t> attach </a:t>
            </a:r>
            <a:r>
              <a:rPr lang="en-US" sz="1200" kern="1200" dirty="0" smtClean="0">
                <a:solidFill>
                  <a:schemeClr val="tx1"/>
                </a:solidFill>
                <a:latin typeface="+mn-lt"/>
                <a:ea typeface="+mn-ea"/>
                <a:cs typeface="+mn-cs"/>
              </a:rPr>
              <a:t>to cultch</a:t>
            </a:r>
            <a:r>
              <a:rPr lang="en-US" sz="1200" kern="1200" baseline="0" dirty="0" smtClean="0">
                <a:solidFill>
                  <a:schemeClr val="tx1"/>
                </a:solidFill>
                <a:latin typeface="+mn-lt"/>
                <a:ea typeface="+mn-ea"/>
                <a:cs typeface="+mn-cs"/>
              </a:rPr>
              <a:t> material in </a:t>
            </a:r>
            <a:r>
              <a:rPr lang="en-US" sz="1200" kern="1200" dirty="0" smtClean="0">
                <a:solidFill>
                  <a:schemeClr val="tx1"/>
                </a:solidFill>
                <a:latin typeface="+mn-lt"/>
                <a:ea typeface="+mn-ea"/>
                <a:cs typeface="+mn-cs"/>
              </a:rPr>
              <a:t>tanks where the larvae set on oyster shell or other cultch material and are</a:t>
            </a:r>
            <a:r>
              <a:rPr lang="en-US" sz="1200" kern="1200" baseline="0" dirty="0" smtClean="0">
                <a:solidFill>
                  <a:schemeClr val="tx1"/>
                </a:solidFill>
                <a:latin typeface="+mn-lt"/>
                <a:ea typeface="+mn-ea"/>
                <a:cs typeface="+mn-cs"/>
              </a:rPr>
              <a:t> allowed to grow-out before they are deployed to oyster reefs.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Currently LSU is operating a small-scale hatchery beneath the LDWF Marine Lab on Grand Isle. This small-scale facility has limited larval production and setting capacities. LDWF and Plaquemines Parish are</a:t>
            </a:r>
            <a:r>
              <a:rPr lang="en-US" sz="1200" kern="1200" baseline="0" dirty="0" smtClean="0">
                <a:solidFill>
                  <a:schemeClr val="tx1"/>
                </a:solidFill>
                <a:latin typeface="+mn-lt"/>
                <a:ea typeface="+mn-ea"/>
                <a:cs typeface="+mn-cs"/>
              </a:rPr>
              <a:t> working cooperatively to develop a </a:t>
            </a:r>
            <a:r>
              <a:rPr lang="en-US" sz="1200" kern="1200" dirty="0" smtClean="0">
                <a:solidFill>
                  <a:schemeClr val="tx1"/>
                </a:solidFill>
                <a:latin typeface="+mn-lt"/>
                <a:ea typeface="+mn-ea"/>
                <a:cs typeface="+mn-cs"/>
              </a:rPr>
              <a:t>remote setting facility in Buras, LA.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Construction is anticipated to begin in late 2014. Six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concrete tanks 30ft by 4.5ft will be constructed to for setting larvae on material. A 50ft X 100ft open wall shed will be constructed to provide a work space for cleaning and hauling equipment. A minimum of a 100ft concrete dock will be constructed on the harbor side of the property.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will allow </a:t>
            </a:r>
            <a:r>
              <a:rPr lang="en-US" sz="1200" kern="1200" dirty="0" smtClean="0">
                <a:solidFill>
                  <a:schemeClr val="tx1"/>
                </a:solidFill>
                <a:latin typeface="+mn-lt"/>
                <a:ea typeface="+mn-ea"/>
                <a:cs typeface="+mn-cs"/>
              </a:rPr>
              <a:t>LDWF to fully utilize the oyster larvae produced at the new hatchery on Grand Isle.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LDWF and</a:t>
            </a:r>
            <a:r>
              <a:rPr lang="en-US" sz="1200" baseline="0" dirty="0" smtClean="0"/>
              <a:t> CPRA</a:t>
            </a:r>
            <a:r>
              <a:rPr lang="en-US" sz="1200" dirty="0" smtClean="0"/>
              <a:t> funding of remote setting site in Buras to grow out spat set on cultch in tanks prior to deployment.  Construction to begin in late</a:t>
            </a:r>
            <a:r>
              <a:rPr lang="en-US" sz="1200" baseline="0" dirty="0" smtClean="0"/>
              <a:t> 2014.</a:t>
            </a:r>
            <a:endParaRPr lang="en-US" sz="120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material produced will be of a low volume and is considered very delicate (the more the material is handled, the more oysters die before being deployed), making LDWF’s typical deployment method, larger barges, unsuitable. LDWF has several vessels that could be suitable to deploy this material. </a:t>
            </a:r>
          </a:p>
          <a:p>
            <a:endParaRPr lang="en-US" sz="1200" kern="1200" dirty="0" smtClean="0">
              <a:solidFill>
                <a:schemeClr val="tx1"/>
              </a:solidFill>
              <a:latin typeface="+mn-lt"/>
              <a:ea typeface="+mn-ea"/>
              <a:cs typeface="+mn-cs"/>
            </a:endParaRPr>
          </a:p>
          <a:p>
            <a:pPr algn="l"/>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Concurrently LDWF began stockpiling cultch material at the Buras location and testing small-scale material deployment protocol using oyster vessels. A typical deployment involves loading a vessel with aggregate conveyor and having this vessel travel to a pre-designated seed ground area where the material is deployed via water cannon.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addition to testing the protocol for utilizing oyster vessels LDWF has also been testing alternative methods of cultch planting.</a:t>
            </a:r>
          </a:p>
          <a:p>
            <a:r>
              <a:rPr lang="en-US" sz="1200" kern="1200" dirty="0" smtClean="0">
                <a:solidFill>
                  <a:schemeClr val="tx1"/>
                </a:solidFill>
                <a:latin typeface="+mn-lt"/>
                <a:ea typeface="+mn-ea"/>
                <a:cs typeface="+mn-cs"/>
              </a:rPr>
              <a:t>LDWF has traditionally planned oyster cultch plants in excess of 100 acres, which lends itself well to large barge, and tug operations, which have been the traditional bid winners. However, through this program we are examining the efficacy of constructing smaller 1 – 5 acre reefs set geographically and chronologically far apart, and is some cases at shallower depths.</a:t>
            </a:r>
            <a:endParaRPr lang="en-US" sz="1200" dirty="0" smtClean="0"/>
          </a:p>
          <a:p>
            <a:pPr algn="l"/>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endParaRPr lang="en-US" sz="1200" dirty="0" smtClean="0"/>
          </a:p>
          <a:p>
            <a:pPr algn="l"/>
            <a:r>
              <a:rPr lang="en-US" sz="1200" dirty="0" smtClean="0"/>
              <a:t>Efforts to date:</a:t>
            </a:r>
          </a:p>
          <a:p>
            <a:pPr algn="l">
              <a:buFont typeface="Arial" pitchFamily="34" charset="0"/>
              <a:buChar char="•"/>
            </a:pPr>
            <a:r>
              <a:rPr lang="en-US" sz="1200" dirty="0" smtClean="0"/>
              <a:t>Cultch deployment to small plots using oyster vessels in Hackberry Bay and Black</a:t>
            </a:r>
            <a:r>
              <a:rPr lang="en-US" sz="1200" baseline="0" dirty="0" smtClean="0"/>
              <a:t> Bay</a:t>
            </a:r>
            <a:endParaRPr lang="en-US" sz="1200" dirty="0" smtClean="0"/>
          </a:p>
          <a:p>
            <a:pPr algn="l">
              <a:buFont typeface="Arial" pitchFamily="34" charset="0"/>
              <a:buChar char="•"/>
            </a:pPr>
            <a:endParaRPr lang="en-US" sz="1200" dirty="0" smtClean="0"/>
          </a:p>
          <a:p>
            <a:pPr algn="l">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LDWF staff pouring oyster larvae into a tank for the larvae to set on</a:t>
            </a:r>
            <a:r>
              <a:rPr lang="en-US" baseline="0" dirty="0" smtClean="0"/>
              <a:t> cultch material as part of summer 2014 pilot.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latin typeface="+mn-lt"/>
                <a:ea typeface="+mn-ea"/>
                <a:cs typeface="+mn-cs"/>
              </a:rPr>
              <a:t>While waiting for the full-scale hatchery and remote setting facilities to be completed, LDWF began testing and implementing several components of the Remote Setting Program. In June 2011, LDWF began testing various small-scale larvae and spat deployment methods including pumping larvae to the bottom in the Lake Calcasieu area and placing remotely set micro cultch on top of existing cultch plants. To date, over 52 million spat and 1.5 billion larvae have been utilized in oyster rehabilitation efforts in Louisiana.”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Summer 2014 Pilot program to test setting of hatchery raised oyster larvae using</a:t>
            </a:r>
            <a:r>
              <a:rPr lang="en-US" sz="1200" baseline="0" dirty="0" smtClean="0"/>
              <a:t> various methods (shell, concrete, free swimming larvae) with hatchery raised larvae from</a:t>
            </a:r>
            <a:r>
              <a:rPr lang="en-US" sz="1200" dirty="0" smtClean="0"/>
              <a:t> existing LSU Sea Grant Hatchery located at the LDWF marine lab.</a:t>
            </a:r>
            <a:r>
              <a:rPr lang="en-US" sz="1200" baseline="0" dirty="0" smtClean="0"/>
              <a:t> D</a:t>
            </a:r>
            <a:r>
              <a:rPr lang="en-US" sz="1200" dirty="0" smtClean="0"/>
              <a:t>eployment into Hackberry Bay and Black Bay. </a:t>
            </a:r>
            <a:r>
              <a:rPr lang="en-US" sz="1200" kern="1200" dirty="0" smtClean="0">
                <a:solidFill>
                  <a:schemeClr val="tx1"/>
                </a:solidFill>
                <a:latin typeface="+mn-lt"/>
                <a:ea typeface="+mn-ea"/>
                <a:cs typeface="+mn-cs"/>
              </a:rPr>
              <a:t>Biological sampling of the spat-on-shell test plots in Hackberry Bay has shown promising results – good survival and growth of spat.  Additional plots have recently been deployed in California Bay (south of Black Bay) and sampling of those plots will begin next month.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5BD349-F865-4169-8577-1C17BB29FB2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9ACE59-67FC-467A-A270-8254F59F596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ACE59-67FC-467A-A270-8254F59F596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ACE59-67FC-467A-A270-8254F59F596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ACE59-67FC-467A-A270-8254F59F596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9ACE59-67FC-467A-A270-8254F59F596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9ACE59-67FC-467A-A270-8254F59F596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9ACE59-67FC-467A-A270-8254F59F596D}"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9ACE59-67FC-467A-A270-8254F59F596D}"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ACE59-67FC-467A-A270-8254F59F596D}"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ACE59-67FC-467A-A270-8254F59F596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ACE59-67FC-467A-A270-8254F59F596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D2415-2C56-4E0C-8279-19E286A342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ACE59-67FC-467A-A270-8254F59F596D}" type="datetimeFigureOut">
              <a:rPr lang="en-US" smtClean="0"/>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D2415-2C56-4E0C-8279-19E286A342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louisianaseafoodnews.com/wp-content/uploads/2013/05/Harvesting.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095999"/>
          </a:xfrm>
          <a:solidFill>
            <a:schemeClr val="tx2"/>
          </a:solidFill>
        </p:spPr>
        <p:txBody>
          <a:bodyPr>
            <a:normAutofit/>
          </a:bodyPr>
          <a:lstStyle/>
          <a:p>
            <a:r>
              <a:rPr lang="en-US" dirty="0" smtClean="0">
                <a:solidFill>
                  <a:schemeClr val="bg1"/>
                </a:solidFill>
              </a:rPr>
              <a:t>Oysters </a:t>
            </a:r>
            <a:r>
              <a:rPr lang="en-US" dirty="0">
                <a:solidFill>
                  <a:schemeClr val="bg1"/>
                </a:solidFill>
              </a:rPr>
              <a:t>and the </a:t>
            </a:r>
            <a:r>
              <a:rPr lang="en-US" dirty="0" smtClean="0">
                <a:solidFill>
                  <a:schemeClr val="bg1"/>
                </a:solidFill>
              </a:rPr>
              <a:t>Oyster Industry</a:t>
            </a:r>
            <a:r>
              <a:rPr lang="en-US" dirty="0">
                <a:solidFill>
                  <a:schemeClr val="bg1"/>
                </a:solidFill>
              </a:rPr>
              <a:t>: </a:t>
            </a:r>
            <a:r>
              <a:rPr lang="en-US" b="1" dirty="0">
                <a:solidFill>
                  <a:schemeClr val="bg1"/>
                </a:solidFill>
              </a:rPr>
              <a:t> </a:t>
            </a:r>
            <a:r>
              <a:rPr lang="en-US" dirty="0">
                <a:solidFill>
                  <a:schemeClr val="bg1"/>
                </a:solidFill>
              </a:rPr>
              <a:t/>
            </a:r>
            <a:br>
              <a:rPr lang="en-US" dirty="0">
                <a:solidFill>
                  <a:schemeClr val="bg1"/>
                </a:solidFill>
              </a:rPr>
            </a:br>
            <a:endParaRPr lang="en-US" dirty="0">
              <a:solidFill>
                <a:schemeClr val="bg1"/>
              </a:solidFill>
            </a:endParaRPr>
          </a:p>
        </p:txBody>
      </p:sp>
      <p:sp>
        <p:nvSpPr>
          <p:cNvPr id="3" name="Subtitle 2"/>
          <p:cNvSpPr>
            <a:spLocks noGrp="1"/>
          </p:cNvSpPr>
          <p:nvPr>
            <p:ph type="subTitle" idx="1"/>
          </p:nvPr>
        </p:nvSpPr>
        <p:spPr>
          <a:xfrm>
            <a:off x="1295400" y="3505200"/>
            <a:ext cx="6400800" cy="1752600"/>
          </a:xfrm>
        </p:spPr>
        <p:txBody>
          <a:bodyPr/>
          <a:lstStyle/>
          <a:p>
            <a:r>
              <a:rPr lang="en-US" dirty="0" smtClean="0">
                <a:solidFill>
                  <a:schemeClr val="accent1"/>
                </a:solidFill>
              </a:rPr>
              <a:t>Enhancing the Resource,</a:t>
            </a:r>
          </a:p>
          <a:p>
            <a:r>
              <a:rPr lang="en-US" dirty="0">
                <a:solidFill>
                  <a:schemeClr val="accent1"/>
                </a:solidFill>
              </a:rPr>
              <a:t>R</a:t>
            </a:r>
            <a:r>
              <a:rPr lang="en-US" dirty="0" smtClean="0">
                <a:solidFill>
                  <a:schemeClr val="accent1"/>
                </a:solidFill>
              </a:rPr>
              <a:t>aising the Lease Moratorium, </a:t>
            </a:r>
          </a:p>
          <a:p>
            <a:r>
              <a:rPr lang="en-US" dirty="0" smtClean="0">
                <a:solidFill>
                  <a:schemeClr val="accent1"/>
                </a:solidFill>
              </a:rPr>
              <a:t>And Resolving </a:t>
            </a:r>
            <a:r>
              <a:rPr lang="en-US" dirty="0">
                <a:solidFill>
                  <a:schemeClr val="accent1"/>
                </a:solidFill>
              </a:rPr>
              <a:t>C</a:t>
            </a:r>
            <a:r>
              <a:rPr lang="en-US" dirty="0" smtClean="0">
                <a:solidFill>
                  <a:schemeClr val="accent1"/>
                </a:solidFill>
              </a:rPr>
              <a:t>oastal </a:t>
            </a:r>
            <a:r>
              <a:rPr lang="en-US" dirty="0">
                <a:solidFill>
                  <a:schemeClr val="accent1"/>
                </a:solidFill>
              </a:rPr>
              <a:t>U</a:t>
            </a:r>
            <a:r>
              <a:rPr lang="en-US" dirty="0" smtClean="0">
                <a:solidFill>
                  <a:schemeClr val="accent1"/>
                </a:solidFill>
              </a:rPr>
              <a:t>ser </a:t>
            </a:r>
            <a:r>
              <a:rPr lang="en-US" dirty="0">
                <a:solidFill>
                  <a:schemeClr val="accent1"/>
                </a:solidFill>
              </a:rPr>
              <a:t>C</a:t>
            </a:r>
            <a:r>
              <a:rPr lang="en-US" dirty="0" smtClean="0">
                <a:solidFill>
                  <a:schemeClr val="accent1"/>
                </a:solidFill>
              </a:rPr>
              <a:t>onflicts</a:t>
            </a:r>
            <a:endParaRPr lang="en-US" dirty="0">
              <a:solidFill>
                <a:schemeClr val="accent1"/>
              </a:solidFill>
            </a:endParaRPr>
          </a:p>
        </p:txBody>
      </p:sp>
      <p:sp>
        <p:nvSpPr>
          <p:cNvPr id="4" name="TextBox 3"/>
          <p:cNvSpPr txBox="1"/>
          <p:nvPr/>
        </p:nvSpPr>
        <p:spPr>
          <a:xfrm>
            <a:off x="990600" y="5638800"/>
            <a:ext cx="7315200" cy="646331"/>
          </a:xfrm>
          <a:prstGeom prst="rect">
            <a:avLst/>
          </a:prstGeom>
          <a:noFill/>
        </p:spPr>
        <p:txBody>
          <a:bodyPr wrap="square" rtlCol="0">
            <a:spAutoFit/>
          </a:bodyPr>
          <a:lstStyle/>
          <a:p>
            <a:pPr algn="ctr"/>
            <a:r>
              <a:rPr lang="en-US" dirty="0" smtClean="0">
                <a:solidFill>
                  <a:schemeClr val="bg1"/>
                </a:solidFill>
              </a:rPr>
              <a:t>Louisiana Oil and Gas Association CLE</a:t>
            </a:r>
          </a:p>
          <a:p>
            <a:pPr algn="ctr"/>
            <a:r>
              <a:rPr lang="en-US" dirty="0" smtClean="0">
                <a:solidFill>
                  <a:schemeClr val="bg1"/>
                </a:solidFill>
              </a:rPr>
              <a:t>September 16, 2014</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Cultch Plants</a:t>
            </a:r>
            <a:endParaRPr lang="en-US" b="0" dirty="0">
              <a:solidFill>
                <a:srgbClr val="FFFFFF"/>
              </a:solidFill>
            </a:endParaRPr>
          </a:p>
        </p:txBody>
      </p:sp>
      <p:pic>
        <p:nvPicPr>
          <p:cNvPr id="5" name="Picture 2" descr="C:\Users\dwinters\AppData\Local\Microsoft\Windows\Temporary Internet Files\Content.Outlook\BBWLG911\Oyster Cultch Planting Projects 2011-2013.jpg"/>
          <p:cNvPicPr>
            <a:picLocks noChangeAspect="1" noChangeArrowheads="1"/>
          </p:cNvPicPr>
          <p:nvPr/>
        </p:nvPicPr>
        <p:blipFill>
          <a:blip r:embed="rId4" cstate="print"/>
          <a:srcRect/>
          <a:stretch>
            <a:fillRect/>
          </a:stretch>
        </p:blipFill>
        <p:spPr bwMode="auto">
          <a:xfrm>
            <a:off x="228600" y="1600200"/>
            <a:ext cx="7208520" cy="3276600"/>
          </a:xfrm>
          <a:prstGeom prst="rect">
            <a:avLst/>
          </a:prstGeom>
          <a:noFill/>
        </p:spPr>
      </p:pic>
    </p:spTree>
    <p:extLst>
      <p:ext uri="{BB962C8B-B14F-4D97-AF65-F5344CB8AC3E}">
        <p14:creationId xmlns="" xmlns:p14="http://schemas.microsoft.com/office/powerpoint/2010/main" val="417461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Cultch Plants</a:t>
            </a:r>
            <a:endParaRPr lang="en-US" b="0" dirty="0">
              <a:solidFill>
                <a:srgbClr val="FFFFFF"/>
              </a:solidFill>
            </a:endParaRPr>
          </a:p>
        </p:txBody>
      </p:sp>
      <p:pic>
        <p:nvPicPr>
          <p:cNvPr id="6" name="Content Placeholder 3" descr="C:\data\Working\Spraying Cultch.jpg"/>
          <p:cNvPicPr>
            <a:picLocks noGrp="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 y="1600200"/>
            <a:ext cx="5791200" cy="4640421"/>
          </a:xfrm>
          <a:prstGeom prst="rect">
            <a:avLst/>
          </a:prstGeom>
          <a:noFill/>
          <a:ln>
            <a:noFill/>
          </a:ln>
        </p:spPr>
      </p:pic>
    </p:spTree>
    <p:extLst>
      <p:ext uri="{BB962C8B-B14F-4D97-AF65-F5344CB8AC3E}">
        <p14:creationId xmlns="" xmlns:p14="http://schemas.microsoft.com/office/powerpoint/2010/main" val="92650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Hatchery Raised Oyster Larvae</a:t>
            </a:r>
            <a:endParaRPr lang="en-US" b="0" dirty="0">
              <a:solidFill>
                <a:srgbClr val="FFFFFF"/>
              </a:solidFill>
            </a:endParaRPr>
          </a:p>
        </p:txBody>
      </p:sp>
      <p:pic>
        <p:nvPicPr>
          <p:cNvPr id="7" name="Picture 2" descr="C:\Users\dwinters\AppData\Local\Microsoft\Windows\Temporary Internet Files\Content.Outlook\BBWLG911\Oyster Hatchery.jpg"/>
          <p:cNvPicPr>
            <a:picLocks noGrp="1" noChangeAspect="1" noChangeArrowheads="1"/>
          </p:cNvPicPr>
          <p:nvPr>
            <p:ph idx="1"/>
          </p:nvPr>
        </p:nvPicPr>
        <p:blipFill>
          <a:blip r:embed="rId4" cstate="print"/>
          <a:srcRect t="7503" b="7503"/>
          <a:stretch>
            <a:fillRect/>
          </a:stretch>
        </p:blipFill>
        <p:spPr bwMode="auto">
          <a:xfrm>
            <a:off x="304800" y="1600200"/>
            <a:ext cx="6927758" cy="3810000"/>
          </a:xfrm>
          <a:prstGeom prst="rect">
            <a:avLst/>
          </a:prstGeom>
          <a:noFill/>
        </p:spPr>
      </p:pic>
    </p:spTree>
    <p:extLst>
      <p:ext uri="{BB962C8B-B14F-4D97-AF65-F5344CB8AC3E}">
        <p14:creationId xmlns="" xmlns:p14="http://schemas.microsoft.com/office/powerpoint/2010/main" val="1180532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Remote Setting</a:t>
            </a:r>
            <a:endParaRPr lang="en-US" b="0" dirty="0">
              <a:solidFill>
                <a:srgbClr val="FFFFFF"/>
              </a:solidFill>
            </a:endParaRPr>
          </a:p>
        </p:txBody>
      </p:sp>
      <p:pic>
        <p:nvPicPr>
          <p:cNvPr id="6" name="Picture 6" descr="C:\Users\dwinters\AppData\Local\Microsoft\Windows\Temporary Internet Files\Content.Outlook\BBWLG911\Buras Cultch Location (2).jpg"/>
          <p:cNvPicPr>
            <a:picLocks noGrp="1" noChangeAspect="1" noChangeArrowheads="1"/>
          </p:cNvPicPr>
          <p:nvPr>
            <p:ph idx="1"/>
          </p:nvPr>
        </p:nvPicPr>
        <p:blipFill>
          <a:blip r:embed="rId4" cstate="print"/>
          <a:srcRect t="18983" b="18983"/>
          <a:stretch>
            <a:fillRect/>
          </a:stretch>
        </p:blipFill>
        <p:spPr bwMode="auto">
          <a:xfrm>
            <a:off x="457200" y="1600200"/>
            <a:ext cx="6789203" cy="3733800"/>
          </a:xfrm>
          <a:prstGeom prst="rect">
            <a:avLst/>
          </a:prstGeom>
          <a:noFill/>
        </p:spPr>
      </p:pic>
    </p:spTree>
    <p:extLst>
      <p:ext uri="{BB962C8B-B14F-4D97-AF65-F5344CB8AC3E}">
        <p14:creationId xmlns="" xmlns:p14="http://schemas.microsoft.com/office/powerpoint/2010/main" val="1058669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Remote Setting</a:t>
            </a:r>
            <a:endParaRPr lang="en-US" b="0" dirty="0">
              <a:solidFill>
                <a:srgbClr val="FFFFFF"/>
              </a:solidFill>
            </a:endParaRPr>
          </a:p>
        </p:txBody>
      </p:sp>
      <p:pic>
        <p:nvPicPr>
          <p:cNvPr id="6" name="Picture 4" descr="C:\Users\dwinters\AppData\Local\Microsoft\Windows\Temporary Internet Files\Content.Outlook\BBWLG911\568 (2).JPG"/>
          <p:cNvPicPr>
            <a:picLocks noGrp="1" noChangeAspect="1" noChangeArrowheads="1"/>
          </p:cNvPicPr>
          <p:nvPr>
            <p:ph idx="1"/>
          </p:nvPr>
        </p:nvPicPr>
        <p:blipFill>
          <a:blip r:embed="rId4" cstate="print"/>
          <a:srcRect t="29376" b="29376"/>
          <a:stretch>
            <a:fillRect/>
          </a:stretch>
        </p:blipFill>
        <p:spPr bwMode="auto">
          <a:xfrm>
            <a:off x="457200" y="1752600"/>
            <a:ext cx="6789203" cy="3733800"/>
          </a:xfrm>
          <a:prstGeom prst="rect">
            <a:avLst/>
          </a:prstGeom>
          <a:noFill/>
        </p:spPr>
      </p:pic>
    </p:spTree>
    <p:extLst>
      <p:ext uri="{BB962C8B-B14F-4D97-AF65-F5344CB8AC3E}">
        <p14:creationId xmlns="" xmlns:p14="http://schemas.microsoft.com/office/powerpoint/2010/main" val="2942270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Remote Setting</a:t>
            </a:r>
            <a:endParaRPr lang="en-US" b="0" dirty="0">
              <a:solidFill>
                <a:srgbClr val="FFFFFF"/>
              </a:solidFill>
            </a:endParaRPr>
          </a:p>
        </p:txBody>
      </p:sp>
      <p:pic>
        <p:nvPicPr>
          <p:cNvPr id="7" name="Picture 2" descr="C:\Users\dwinters\AppData\Local\Microsoft\Windows\Temporary Internet Files\Content.Outlook\BBWLG911\Oyster Lugger Capt  Pete2 - Loaded with RSP cultch - December 12 2012.JPG"/>
          <p:cNvPicPr>
            <a:picLocks noGrp="1" noChangeAspect="1" noChangeArrowheads="1"/>
          </p:cNvPicPr>
          <p:nvPr>
            <p:ph idx="1"/>
          </p:nvPr>
        </p:nvPicPr>
        <p:blipFill>
          <a:blip r:embed="rId4" cstate="print"/>
          <a:srcRect t="13328" b="13328"/>
          <a:stretch>
            <a:fillRect/>
          </a:stretch>
        </p:blipFill>
        <p:spPr bwMode="auto">
          <a:xfrm>
            <a:off x="381000" y="1676400"/>
            <a:ext cx="6789203" cy="3733800"/>
          </a:xfrm>
          <a:prstGeom prst="rect">
            <a:avLst/>
          </a:prstGeom>
          <a:noFill/>
        </p:spPr>
      </p:pic>
    </p:spTree>
    <p:extLst>
      <p:ext uri="{BB962C8B-B14F-4D97-AF65-F5344CB8AC3E}">
        <p14:creationId xmlns="" xmlns:p14="http://schemas.microsoft.com/office/powerpoint/2010/main" val="3917314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Remote Setting</a:t>
            </a:r>
            <a:endParaRPr lang="en-US" b="0" dirty="0">
              <a:solidFill>
                <a:srgbClr val="FFFFFF"/>
              </a:solidFill>
            </a:endParaRPr>
          </a:p>
        </p:txBody>
      </p:sp>
      <p:pic>
        <p:nvPicPr>
          <p:cNvPr id="7" name="Picture 5" descr="C:\Users\dwinters\AppData\Local\Microsoft\Windows\Temporary Internet Files\Content.Outlook\BBWLG911\Diploid Production - Oyster Hatchery 078.jpg"/>
          <p:cNvPicPr>
            <a:picLocks noGrp="1" noChangeAspect="1" noChangeArrowheads="1"/>
          </p:cNvPicPr>
          <p:nvPr>
            <p:ph idx="1"/>
          </p:nvPr>
        </p:nvPicPr>
        <p:blipFill>
          <a:blip r:embed="rId4" cstate="print"/>
          <a:srcRect t="1109" b="1109"/>
          <a:stretch>
            <a:fillRect/>
          </a:stretch>
        </p:blipFill>
        <p:spPr bwMode="auto">
          <a:xfrm>
            <a:off x="457200" y="1676400"/>
            <a:ext cx="6789200" cy="3733799"/>
          </a:xfrm>
          <a:prstGeom prst="rect">
            <a:avLst/>
          </a:prstGeom>
          <a:noFill/>
        </p:spPr>
      </p:pic>
    </p:spTree>
    <p:extLst>
      <p:ext uri="{BB962C8B-B14F-4D97-AF65-F5344CB8AC3E}">
        <p14:creationId xmlns="" xmlns:p14="http://schemas.microsoft.com/office/powerpoint/2010/main" val="81432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DF-019(PPT)3.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67" y="685800"/>
            <a:ext cx="7564759" cy="739405"/>
          </a:xfrm>
        </p:spPr>
        <p:txBody>
          <a:bodyPr>
            <a:normAutofit fontScale="90000"/>
          </a:bodyPr>
          <a:lstStyle/>
          <a:p>
            <a:r>
              <a:rPr lang="en-US" b="0" dirty="0" smtClean="0">
                <a:solidFill>
                  <a:srgbClr val="FFFFFF"/>
                </a:solidFill>
              </a:rPr>
              <a:t>Alternative Oyster Culture</a:t>
            </a:r>
            <a:endParaRPr lang="en-US" b="0" dirty="0">
              <a:solidFill>
                <a:srgbClr val="FFFFFF"/>
              </a:solidFill>
            </a:endParaRPr>
          </a:p>
        </p:txBody>
      </p:sp>
      <p:pic>
        <p:nvPicPr>
          <p:cNvPr id="10" name="Picture 6" descr="Taking pinhead size seed called spat from hatcheries, the young oysters grow in barrels till they reach a size that won’t fall through a ½ inch wire cage. photo: Jim Gossen/Caminada Bay Oyster Farm">
            <a:hlinkClick r:id="rId4"/>
          </p:cNvPr>
          <p:cNvPicPr>
            <a:picLocks noChangeAspect="1" noChangeArrowheads="1"/>
          </p:cNvPicPr>
          <p:nvPr/>
        </p:nvPicPr>
        <p:blipFill>
          <a:blip r:embed="rId5" cstate="print"/>
          <a:srcRect/>
          <a:stretch>
            <a:fillRect/>
          </a:stretch>
        </p:blipFill>
        <p:spPr bwMode="auto">
          <a:xfrm>
            <a:off x="228600" y="1600200"/>
            <a:ext cx="3656519" cy="4191000"/>
          </a:xfrm>
          <a:prstGeom prst="rect">
            <a:avLst/>
          </a:prstGeom>
          <a:noFill/>
        </p:spPr>
      </p:pic>
      <p:pic>
        <p:nvPicPr>
          <p:cNvPr id="13" name="Picture 2" descr="Taking pinhead size seed called spat from hatcheries, the young oysters grow in barrels till they reach a size that won’t fall through a ½ inch wire cage. Photo: Jim Gossen/Caminada Bay Oyster Farm"/>
          <p:cNvPicPr>
            <a:picLocks noChangeAspect="1" noChangeArrowheads="1"/>
          </p:cNvPicPr>
          <p:nvPr/>
        </p:nvPicPr>
        <p:blipFill>
          <a:blip r:embed="rId6" cstate="print"/>
          <a:srcRect/>
          <a:stretch>
            <a:fillRect/>
          </a:stretch>
        </p:blipFill>
        <p:spPr bwMode="auto">
          <a:xfrm>
            <a:off x="4038600" y="2057400"/>
            <a:ext cx="3286207" cy="3276600"/>
          </a:xfrm>
          <a:prstGeom prst="rect">
            <a:avLst/>
          </a:prstGeom>
          <a:noFill/>
        </p:spPr>
      </p:pic>
    </p:spTree>
    <p:extLst>
      <p:ext uri="{BB962C8B-B14F-4D97-AF65-F5344CB8AC3E}">
        <p14:creationId xmlns="" xmlns:p14="http://schemas.microsoft.com/office/powerpoint/2010/main" val="2929627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solidFill>
        </p:spPr>
        <p:txBody>
          <a:bodyPr/>
          <a:lstStyle/>
          <a:p>
            <a:r>
              <a:rPr lang="en-US" dirty="0" smtClean="0">
                <a:solidFill>
                  <a:schemeClr val="bg1"/>
                </a:solidFill>
              </a:rPr>
              <a:t>Alternative Oyster Culture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La. R.S. 56:431.2 </a:t>
            </a:r>
            <a:r>
              <a:rPr lang="en-US" i="1" dirty="0" smtClean="0">
                <a:solidFill>
                  <a:schemeClr val="tx2"/>
                </a:solidFill>
              </a:rPr>
              <a:t>et seq</a:t>
            </a:r>
            <a:r>
              <a:rPr lang="en-US" dirty="0" smtClean="0">
                <a:solidFill>
                  <a:schemeClr val="tx2"/>
                </a:solidFill>
              </a:rPr>
              <a:t>.</a:t>
            </a:r>
            <a:endParaRPr lang="en-US"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solidFill>
        </p:spPr>
        <p:txBody>
          <a:bodyPr/>
          <a:lstStyle/>
          <a:p>
            <a:r>
              <a:rPr lang="en-US" dirty="0" smtClean="0">
                <a:solidFill>
                  <a:schemeClr val="bg1"/>
                </a:solidFill>
              </a:rPr>
              <a:t>Resolution of User Conflicts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Oyster Lease Damage Evaluation Board (OLDEB)</a:t>
            </a:r>
          </a:p>
          <a:p>
            <a:r>
              <a:rPr lang="en-US" dirty="0" smtClean="0">
                <a:solidFill>
                  <a:schemeClr val="tx2"/>
                </a:solidFill>
              </a:rPr>
              <a:t>Damage to State Seed Grounds</a:t>
            </a:r>
          </a:p>
          <a:p>
            <a:r>
              <a:rPr lang="en-US" dirty="0" smtClean="0">
                <a:solidFill>
                  <a:schemeClr val="tx2"/>
                </a:solidFill>
              </a:rPr>
              <a:t>Damage from Integrated Coastal Protection</a:t>
            </a:r>
            <a:endParaRPr lang="en-US"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solidFill>
        </p:spPr>
        <p:txBody>
          <a:bodyPr/>
          <a:lstStyle/>
          <a:p>
            <a:r>
              <a:rPr lang="en-US" dirty="0" smtClean="0">
                <a:solidFill>
                  <a:schemeClr val="bg1"/>
                </a:solidFill>
              </a:rPr>
              <a:t>Panel Members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Jim Devitt, </a:t>
            </a:r>
          </a:p>
          <a:p>
            <a:pPr lvl="1"/>
            <a:r>
              <a:rPr lang="en-US" dirty="0" smtClean="0">
                <a:solidFill>
                  <a:schemeClr val="tx2"/>
                </a:solidFill>
              </a:rPr>
              <a:t>Deputy General Counsel, </a:t>
            </a:r>
            <a:r>
              <a:rPr lang="en-US" dirty="0" smtClean="0">
                <a:solidFill>
                  <a:schemeClr val="tx2"/>
                </a:solidFill>
              </a:rPr>
              <a:t>La. Department of Natural Resources</a:t>
            </a:r>
          </a:p>
          <a:p>
            <a:r>
              <a:rPr lang="en-US" dirty="0" smtClean="0">
                <a:solidFill>
                  <a:schemeClr val="tx2"/>
                </a:solidFill>
              </a:rPr>
              <a:t>Larry Marino</a:t>
            </a:r>
          </a:p>
          <a:p>
            <a:pPr lvl="1"/>
            <a:r>
              <a:rPr lang="en-US" dirty="0" smtClean="0">
                <a:solidFill>
                  <a:schemeClr val="tx2"/>
                </a:solidFill>
              </a:rPr>
              <a:t>Partner, </a:t>
            </a:r>
            <a:r>
              <a:rPr lang="en-US" dirty="0" smtClean="0">
                <a:solidFill>
                  <a:schemeClr val="tx2"/>
                </a:solidFill>
              </a:rPr>
              <a:t>Oats and Marino</a:t>
            </a:r>
          </a:p>
          <a:p>
            <a:r>
              <a:rPr lang="en-US" dirty="0" smtClean="0">
                <a:solidFill>
                  <a:schemeClr val="tx2"/>
                </a:solidFill>
              </a:rPr>
              <a:t>Randy Pausina</a:t>
            </a:r>
          </a:p>
          <a:p>
            <a:pPr lvl="1"/>
            <a:r>
              <a:rPr lang="en-US" dirty="0" smtClean="0">
                <a:solidFill>
                  <a:schemeClr val="tx2"/>
                </a:solidFill>
              </a:rPr>
              <a:t>Assistant Secretary, La. Department of Wildlife and Fisheries</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solidFill>
        </p:spPr>
        <p:txBody>
          <a:bodyPr/>
          <a:lstStyle/>
          <a:p>
            <a:r>
              <a:rPr lang="en-US" dirty="0" smtClean="0">
                <a:solidFill>
                  <a:schemeClr val="bg1"/>
                </a:solidFill>
              </a:rPr>
              <a:t>Introduction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Comparative timeline of the oyster and oil and gas industries</a:t>
            </a:r>
            <a:endParaRPr lang="en-US"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solidFill>
        </p:spPr>
        <p:txBody>
          <a:bodyPr/>
          <a:lstStyle/>
          <a:p>
            <a:r>
              <a:rPr lang="en-US" dirty="0" smtClean="0">
                <a:solidFill>
                  <a:schemeClr val="bg1"/>
                </a:solidFill>
              </a:rPr>
              <a:t>The Avenal Decision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Avenal v. State, 886 So.2d 1085 (La. 2004)</a:t>
            </a:r>
            <a:endParaRPr lang="en-US"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solidFill>
        </p:spPr>
        <p:txBody>
          <a:bodyPr/>
          <a:lstStyle/>
          <a:p>
            <a:r>
              <a:rPr lang="en-US" dirty="0" smtClean="0">
                <a:solidFill>
                  <a:schemeClr val="bg1"/>
                </a:solidFill>
              </a:rPr>
              <a:t>Oyster Lease Moratorium</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History</a:t>
            </a:r>
          </a:p>
          <a:p>
            <a:r>
              <a:rPr lang="en-US" dirty="0" smtClean="0">
                <a:solidFill>
                  <a:schemeClr val="tx2"/>
                </a:solidFill>
              </a:rPr>
              <a:t>Why is the moratorium still in place?</a:t>
            </a:r>
          </a:p>
          <a:p>
            <a:r>
              <a:rPr lang="en-US" dirty="0" smtClean="0">
                <a:solidFill>
                  <a:schemeClr val="tx2"/>
                </a:solidFill>
              </a:rPr>
              <a:t>Pros and Cons of Lifting the Moratorium</a:t>
            </a:r>
          </a:p>
          <a:p>
            <a:r>
              <a:rPr lang="en-US" dirty="0" smtClean="0">
                <a:solidFill>
                  <a:schemeClr val="tx2"/>
                </a:solidFill>
              </a:rPr>
              <a:t>Implementation</a:t>
            </a:r>
            <a:endParaRPr lang="en-US"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solidFill>
        </p:spPr>
        <p:txBody>
          <a:bodyPr/>
          <a:lstStyle/>
          <a:p>
            <a:r>
              <a:rPr lang="en-US" dirty="0" smtClean="0">
                <a:solidFill>
                  <a:schemeClr val="bg1"/>
                </a:solidFill>
              </a:rPr>
              <a:t>State Oyster Initiatives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Oyster Landings</a:t>
            </a:r>
          </a:p>
          <a:p>
            <a:r>
              <a:rPr lang="en-US" dirty="0" smtClean="0">
                <a:solidFill>
                  <a:schemeClr val="tx2"/>
                </a:solidFill>
              </a:rPr>
              <a:t>Public seed ground stock assessment</a:t>
            </a:r>
          </a:p>
          <a:p>
            <a:r>
              <a:rPr lang="en-US" dirty="0" smtClean="0">
                <a:solidFill>
                  <a:schemeClr val="tx2"/>
                </a:solidFill>
              </a:rPr>
              <a:t>Cultch Plants</a:t>
            </a:r>
          </a:p>
          <a:p>
            <a:r>
              <a:rPr lang="en-US" dirty="0" smtClean="0">
                <a:solidFill>
                  <a:schemeClr val="tx2"/>
                </a:solidFill>
              </a:rPr>
              <a:t>Hatchery Raised Larvae</a:t>
            </a:r>
          </a:p>
          <a:p>
            <a:r>
              <a:rPr lang="en-US" dirty="0" smtClean="0">
                <a:solidFill>
                  <a:schemeClr val="tx2"/>
                </a:solidFill>
              </a:rPr>
              <a:t>Remote Setting</a:t>
            </a:r>
          </a:p>
          <a:p>
            <a:r>
              <a:rPr lang="en-US" dirty="0" smtClean="0">
                <a:solidFill>
                  <a:schemeClr val="tx2"/>
                </a:solidFill>
              </a:rPr>
              <a:t>Alternative Oyster Culture</a:t>
            </a:r>
            <a:endParaRPr lang="en-US"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DF-019(PPT)2.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27" y="0"/>
            <a:ext cx="9173709" cy="6880282"/>
          </a:xfrm>
          <a:prstGeom prst="rect">
            <a:avLst/>
          </a:prstGeom>
        </p:spPr>
      </p:pic>
      <p:sp>
        <p:nvSpPr>
          <p:cNvPr id="2" name="Title 1"/>
          <p:cNvSpPr>
            <a:spLocks noGrp="1"/>
          </p:cNvSpPr>
          <p:nvPr>
            <p:ph type="ctrTitle"/>
          </p:nvPr>
        </p:nvSpPr>
        <p:spPr>
          <a:xfrm>
            <a:off x="685800" y="4158274"/>
            <a:ext cx="7772400" cy="440532"/>
          </a:xfrm>
        </p:spPr>
        <p:txBody>
          <a:bodyPr/>
          <a:lstStyle/>
          <a:p>
            <a:r>
              <a:rPr lang="en-US" sz="2200" dirty="0" smtClean="0"/>
              <a:t>OYSTER RESTORATION</a:t>
            </a:r>
            <a:endParaRPr lang="en-US" sz="2200" dirty="0"/>
          </a:p>
        </p:txBody>
      </p:sp>
      <p:sp>
        <p:nvSpPr>
          <p:cNvPr id="3" name="Subtitle 2"/>
          <p:cNvSpPr>
            <a:spLocks noGrp="1"/>
          </p:cNvSpPr>
          <p:nvPr>
            <p:ph type="subTitle" idx="1"/>
          </p:nvPr>
        </p:nvSpPr>
        <p:spPr>
          <a:xfrm>
            <a:off x="1371600" y="4618403"/>
            <a:ext cx="6400800" cy="396983"/>
          </a:xfrm>
        </p:spPr>
        <p:txBody>
          <a:bodyPr>
            <a:normAutofit fontScale="77500" lnSpcReduction="20000"/>
          </a:bodyPr>
          <a:lstStyle/>
          <a:p>
            <a:r>
              <a:rPr lang="en-US" sz="1800" dirty="0" smtClean="0">
                <a:solidFill>
                  <a:srgbClr val="8C9A73"/>
                </a:solidFill>
                <a:latin typeface="Arial"/>
                <a:cs typeface="Arial"/>
              </a:rPr>
              <a:t>Randy </a:t>
            </a:r>
            <a:r>
              <a:rPr lang="en-US" sz="1800" dirty="0" err="1" smtClean="0">
                <a:solidFill>
                  <a:srgbClr val="8C9A73"/>
                </a:solidFill>
                <a:latin typeface="Arial"/>
                <a:cs typeface="Arial"/>
              </a:rPr>
              <a:t>Pausina</a:t>
            </a:r>
            <a:r>
              <a:rPr lang="en-US" sz="1800" dirty="0" smtClean="0">
                <a:solidFill>
                  <a:srgbClr val="8C9A73"/>
                </a:solidFill>
                <a:latin typeface="Arial"/>
                <a:cs typeface="Arial"/>
              </a:rPr>
              <a:t> | Louisiana Oil &amp; Gas Association CLE | September 16, 2014</a:t>
            </a:r>
            <a:endParaRPr lang="en-US" sz="1800" dirty="0">
              <a:solidFill>
                <a:srgbClr val="8C9A73"/>
              </a:solidFill>
              <a:latin typeface="Arial"/>
              <a:cs typeface="Arial"/>
            </a:endParaRPr>
          </a:p>
        </p:txBody>
      </p:sp>
    </p:spTree>
    <p:extLst>
      <p:ext uri="{BB962C8B-B14F-4D97-AF65-F5344CB8AC3E}">
        <p14:creationId xmlns="" xmlns:p14="http://schemas.microsoft.com/office/powerpoint/2010/main" val="3508663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PRELIMINARY DATA - SUBJECT TO CHANGE</a:t>
            </a:r>
            <a:endParaRPr lang="en-US" dirty="0"/>
          </a:p>
        </p:txBody>
      </p:sp>
      <p:sp>
        <p:nvSpPr>
          <p:cNvPr id="3" name="Slide Number Placeholder 2"/>
          <p:cNvSpPr>
            <a:spLocks noGrp="1"/>
          </p:cNvSpPr>
          <p:nvPr>
            <p:ph type="sldNum" sz="quarter" idx="12"/>
          </p:nvPr>
        </p:nvSpPr>
        <p:spPr>
          <a:xfrm>
            <a:off x="8305800" y="6356350"/>
            <a:ext cx="381000" cy="365125"/>
          </a:xfrm>
        </p:spPr>
        <p:txBody>
          <a:bodyPr/>
          <a:lstStyle/>
          <a:p>
            <a:fld id="{201DCEE8-3884-4910-92CB-64B81DEB528C}" type="slidenum">
              <a:rPr lang="en-US" smtClean="0"/>
              <a:pPr/>
              <a:t>8</a:t>
            </a:fld>
            <a:endParaRPr lang="en-US"/>
          </a:p>
        </p:txBody>
      </p:sp>
      <p:sp>
        <p:nvSpPr>
          <p:cNvPr id="5" name="Title 1"/>
          <p:cNvSpPr txBox="1">
            <a:spLocks/>
          </p:cNvSpPr>
          <p:nvPr/>
        </p:nvSpPr>
        <p:spPr>
          <a:xfrm>
            <a:off x="457200" y="22860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chemeClr val="tx1"/>
                </a:solidFill>
                <a:effectLst/>
                <a:uLnTx/>
                <a:uFillTx/>
                <a:latin typeface="+mj-lt"/>
                <a:ea typeface="+mj-ea"/>
                <a:cs typeface="+mj-cs"/>
              </a:rPr>
              <a:t>Historical Louisiana Oyster Landings</a:t>
            </a:r>
            <a:endParaRPr kumimoji="0" lang="en-US" sz="360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Chart 6"/>
          <p:cNvGraphicFramePr>
            <a:graphicFrameLocks/>
          </p:cNvGraphicFramePr>
          <p:nvPr>
            <p:extLst>
              <p:ext uri="{D42A27DB-BD31-4B8C-83A1-F6EECF244321}">
                <p14:modId xmlns="" xmlns:p14="http://schemas.microsoft.com/office/powerpoint/2010/main" val="4166976594"/>
              </p:ext>
            </p:extLst>
          </p:nvPr>
        </p:nvGraphicFramePr>
        <p:xfrm>
          <a:off x="304800" y="800100"/>
          <a:ext cx="8686800" cy="54482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086600" y="6248400"/>
            <a:ext cx="1316386" cy="230832"/>
          </a:xfrm>
          <a:prstGeom prst="rect">
            <a:avLst/>
          </a:prstGeom>
          <a:noFill/>
        </p:spPr>
        <p:txBody>
          <a:bodyPr wrap="none" rtlCol="0">
            <a:spAutoFit/>
          </a:bodyPr>
          <a:lstStyle/>
          <a:p>
            <a:r>
              <a:rPr lang="en-US" sz="900" dirty="0" smtClean="0"/>
              <a:t>*Preliminary LDWF data</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Historical Louisiana </a:t>
            </a:r>
            <a:br>
              <a:rPr lang="en-US" dirty="0" smtClean="0"/>
            </a:br>
            <a:r>
              <a:rPr lang="en-US" dirty="0" smtClean="0"/>
              <a:t>Seed and Sack Oyster Stocks</a:t>
            </a:r>
            <a:endParaRPr lang="en-US" dirty="0"/>
          </a:p>
        </p:txBody>
      </p:sp>
      <p:sp>
        <p:nvSpPr>
          <p:cNvPr id="4" name="Slide Number Placeholder 3"/>
          <p:cNvSpPr>
            <a:spLocks noGrp="1"/>
          </p:cNvSpPr>
          <p:nvPr>
            <p:ph type="sldNum" sz="quarter" idx="12"/>
          </p:nvPr>
        </p:nvSpPr>
        <p:spPr/>
        <p:txBody>
          <a:bodyPr/>
          <a:lstStyle/>
          <a:p>
            <a:fld id="{201DCEE8-3884-4910-92CB-64B81DEB528C}"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PRELIMINARY DATA - SUBJECT TO CHANGE</a:t>
            </a:r>
            <a:endParaRPr lang="en-US"/>
          </a:p>
        </p:txBody>
      </p:sp>
      <p:graphicFrame>
        <p:nvGraphicFramePr>
          <p:cNvPr id="8" name="Chart 7"/>
          <p:cNvGraphicFramePr>
            <a:graphicFrameLocks/>
          </p:cNvGraphicFramePr>
          <p:nvPr>
            <p:extLst>
              <p:ext uri="{D42A27DB-BD31-4B8C-83A1-F6EECF244321}">
                <p14:modId xmlns="" xmlns:p14="http://schemas.microsoft.com/office/powerpoint/2010/main" val="2649798627"/>
              </p:ext>
            </p:extLst>
          </p:nvPr>
        </p:nvGraphicFramePr>
        <p:xfrm>
          <a:off x="381000" y="14478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336126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1479</Words>
  <Application>Microsoft Office PowerPoint</Application>
  <PresentationFormat>On-screen Show (4:3)</PresentationFormat>
  <Paragraphs>133</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Oysters and the Oyster Industry:   </vt:lpstr>
      <vt:lpstr>Panel Members</vt:lpstr>
      <vt:lpstr>Introduction</vt:lpstr>
      <vt:lpstr>The Avenal Decision</vt:lpstr>
      <vt:lpstr>Oyster Lease Moratorium</vt:lpstr>
      <vt:lpstr>State Oyster Initiatives</vt:lpstr>
      <vt:lpstr>OYSTER RESTORATION</vt:lpstr>
      <vt:lpstr>Slide 8</vt:lpstr>
      <vt:lpstr>Historical Louisiana  Seed and Sack Oyster Stocks</vt:lpstr>
      <vt:lpstr>Cultch Plants</vt:lpstr>
      <vt:lpstr>Cultch Plants</vt:lpstr>
      <vt:lpstr>Hatchery Raised Oyster Larvae</vt:lpstr>
      <vt:lpstr>Remote Setting</vt:lpstr>
      <vt:lpstr>Remote Setting</vt:lpstr>
      <vt:lpstr>Remote Setting</vt:lpstr>
      <vt:lpstr>Remote Setting</vt:lpstr>
      <vt:lpstr>Alternative Oyster Culture</vt:lpstr>
      <vt:lpstr>Alternative Oyster Culture</vt:lpstr>
      <vt:lpstr>Resolution of User Conflicts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Oysters and the Oyster Industry:</dc:title>
  <dc:creator>dwinters</dc:creator>
  <cp:lastModifiedBy>dwinters</cp:lastModifiedBy>
  <cp:revision>4</cp:revision>
  <dcterms:created xsi:type="dcterms:W3CDTF">2014-09-15T19:51:26Z</dcterms:created>
  <dcterms:modified xsi:type="dcterms:W3CDTF">2014-09-15T20:24:34Z</dcterms:modified>
</cp:coreProperties>
</file>