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0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59" r:id="rId4"/>
    <p:sldId id="257" r:id="rId5"/>
    <p:sldId id="261" r:id="rId6"/>
    <p:sldId id="266" r:id="rId7"/>
    <p:sldId id="267" r:id="rId8"/>
    <p:sldId id="268" r:id="rId9"/>
    <p:sldId id="264" r:id="rId10"/>
    <p:sldId id="262" r:id="rId11"/>
    <p:sldId id="260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258" y="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98E19-A2C0-46A1-9686-2B931909AD18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E2BC7-C979-4B1B-8D57-F7628311A31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98E19-A2C0-46A1-9686-2B931909AD18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E2BC7-C979-4B1B-8D57-F7628311A3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98E19-A2C0-46A1-9686-2B931909AD18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E2BC7-C979-4B1B-8D57-F7628311A3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72B40-3FB8-4628-A010-0CACBBDD8D6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7FD3-9A27-458A-845E-7872E61B104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9836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72B40-3FB8-4628-A010-0CACBBDD8D6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7FD3-9A27-458A-845E-7872E61B104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9295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72B40-3FB8-4628-A010-0CACBBDD8D6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7FD3-9A27-458A-845E-7872E61B104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634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72B40-3FB8-4628-A010-0CACBBDD8D6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7FD3-9A27-458A-845E-7872E61B104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9425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72B40-3FB8-4628-A010-0CACBBDD8D6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7FD3-9A27-458A-845E-7872E61B104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3109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72B40-3FB8-4628-A010-0CACBBDD8D6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7FD3-9A27-458A-845E-7872E61B104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9720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72B40-3FB8-4628-A010-0CACBBDD8D6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7FD3-9A27-458A-845E-7872E61B104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4397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72B40-3FB8-4628-A010-0CACBBDD8D6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7FD3-9A27-458A-845E-7872E61B104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293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98E19-A2C0-46A1-9686-2B931909AD18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E2BC7-C979-4B1B-8D57-F7628311A3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72B40-3FB8-4628-A010-0CACBBDD8D6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7FD3-9A27-458A-845E-7872E61B104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2241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72B40-3FB8-4628-A010-0CACBBDD8D6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7FD3-9A27-458A-845E-7872E61B104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9726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72B40-3FB8-4628-A010-0CACBBDD8D6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7FD3-9A27-458A-845E-7872E61B104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76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98E19-A2C0-46A1-9686-2B931909AD18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E2BC7-C979-4B1B-8D57-F7628311A31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98E19-A2C0-46A1-9686-2B931909AD18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E2BC7-C979-4B1B-8D57-F7628311A3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98E19-A2C0-46A1-9686-2B931909AD18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E2BC7-C979-4B1B-8D57-F7628311A3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98E19-A2C0-46A1-9686-2B931909AD18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E2BC7-C979-4B1B-8D57-F7628311A3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98E19-A2C0-46A1-9686-2B931909AD18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E2BC7-C979-4B1B-8D57-F7628311A3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98E19-A2C0-46A1-9686-2B931909AD18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E2BC7-C979-4B1B-8D57-F7628311A3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98E19-A2C0-46A1-9686-2B931909AD18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35E2BC7-C979-4B1B-8D57-F7628311A31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2998E19-A2C0-46A1-9686-2B931909AD18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35E2BC7-C979-4B1B-8D57-F7628311A31F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072B40-3FB8-4628-A010-0CACBBDD8D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5/29/2015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27FD3-9A27-458A-845E-7872E61B10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106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143000"/>
            <a:ext cx="7851648" cy="1828800"/>
          </a:xfrm>
        </p:spPr>
        <p:txBody>
          <a:bodyPr/>
          <a:lstStyle/>
          <a:p>
            <a:r>
              <a:rPr lang="en-US" dirty="0" smtClean="0"/>
              <a:t>Red River Flooding and Weather Briefing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Jeff </a:t>
            </a:r>
            <a:r>
              <a:rPr lang="en-US" sz="2800" dirty="0" err="1"/>
              <a:t>Graschel</a:t>
            </a:r>
            <a:r>
              <a:rPr lang="en-US" sz="2800" dirty="0"/>
              <a:t> – Service Coordination Hydrologist</a:t>
            </a:r>
          </a:p>
          <a:p>
            <a:r>
              <a:rPr lang="en-US" sz="2800" dirty="0"/>
              <a:t>Suzanne Van </a:t>
            </a:r>
            <a:r>
              <a:rPr lang="en-US" sz="2800" dirty="0" err="1"/>
              <a:t>Cooten</a:t>
            </a:r>
            <a:r>
              <a:rPr lang="en-US" sz="2800" dirty="0"/>
              <a:t> – Hydrologist in Charge </a:t>
            </a:r>
          </a:p>
          <a:p>
            <a:r>
              <a:rPr lang="en-US" sz="2800" dirty="0"/>
              <a:t>Lower Mississippi River Forecast Center</a:t>
            </a:r>
          </a:p>
          <a:p>
            <a:endParaRPr lang="en-US" sz="2800" dirty="0"/>
          </a:p>
          <a:p>
            <a:r>
              <a:rPr lang="en-US" sz="2800" dirty="0"/>
              <a:t>Cynthia Palmer – Science  and Operations Officer</a:t>
            </a:r>
          </a:p>
          <a:p>
            <a:r>
              <a:rPr lang="en-US" sz="2800" dirty="0"/>
              <a:t>Craig Ross - Hydrologist</a:t>
            </a:r>
          </a:p>
          <a:p>
            <a:r>
              <a:rPr lang="en-US" sz="2800" dirty="0"/>
              <a:t>National Weather Service – Shreveport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3757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300" y="1350299"/>
            <a:ext cx="6705600" cy="5029200"/>
          </a:xfrm>
        </p:spPr>
      </p:pic>
      <p:sp>
        <p:nvSpPr>
          <p:cNvPr id="7" name="TextBox 6"/>
          <p:cNvSpPr txBox="1"/>
          <p:nvPr/>
        </p:nvSpPr>
        <p:spPr>
          <a:xfrm>
            <a:off x="3200400" y="5998437"/>
            <a:ext cx="4682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Red River  in north Bossier City on 05/18/2015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8" name="Picture 9" descr="J:\WX_STORY\SocialMediaIcons\twitter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471" y="6403369"/>
            <a:ext cx="388144" cy="393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J:\WX_STORY\SocialMediaIcons\youtube32x3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2537" y="6455664"/>
            <a:ext cx="433876" cy="3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1" descr="J:\WX_STORY\SocialMediaIcons\facebook_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918" y="6431311"/>
            <a:ext cx="330482" cy="330482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J:\Jimmy_Taeger\CoCoRaHS\NWS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20" y="6400800"/>
            <a:ext cx="41910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11620" y="6483494"/>
            <a:ext cx="16891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i="1" dirty="0" smtClean="0">
                <a:solidFill>
                  <a:schemeClr val="bg2">
                    <a:lumMod val="25000"/>
                  </a:schemeClr>
                </a:solidFill>
              </a:rPr>
              <a:t>weather.gov/</a:t>
            </a:r>
            <a:r>
              <a:rPr lang="en-US" sz="1050" b="1" i="1" dirty="0" err="1" smtClean="0">
                <a:solidFill>
                  <a:schemeClr val="bg2">
                    <a:lumMod val="25000"/>
                  </a:schemeClr>
                </a:solidFill>
              </a:rPr>
              <a:t>shv</a:t>
            </a:r>
            <a:endParaRPr lang="en-US" sz="1050" b="1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91221" y="6431311"/>
            <a:ext cx="251459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i="1" dirty="0" smtClean="0">
                <a:solidFill>
                  <a:schemeClr val="bg2">
                    <a:lumMod val="25000"/>
                  </a:schemeClr>
                </a:solidFill>
              </a:rPr>
              <a:t>US National Weather Service Shreveport</a:t>
            </a:r>
            <a:endParaRPr lang="en-US" sz="1050" b="1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85243" y="6443969"/>
            <a:ext cx="134895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i="1" dirty="0">
                <a:solidFill>
                  <a:schemeClr val="bg2">
                    <a:lumMod val="25000"/>
                  </a:schemeClr>
                </a:solidFill>
              </a:rPr>
              <a:t>@</a:t>
            </a:r>
            <a:r>
              <a:rPr lang="en-US" sz="1050" b="1" i="1" dirty="0" err="1" smtClean="0">
                <a:solidFill>
                  <a:schemeClr val="bg2">
                    <a:lumMod val="25000"/>
                  </a:schemeClr>
                </a:solidFill>
              </a:rPr>
              <a:t>NWSShreveport</a:t>
            </a:r>
            <a:endParaRPr lang="en-US" sz="1050" b="1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16413" y="6424887"/>
            <a:ext cx="132715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i="1" dirty="0" err="1" smtClean="0">
                <a:solidFill>
                  <a:schemeClr val="bg2">
                    <a:lumMod val="25000"/>
                  </a:schemeClr>
                </a:solidFill>
              </a:rPr>
              <a:t>NWSShreveport</a:t>
            </a:r>
            <a:endParaRPr lang="en-US" sz="1050" b="1" i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46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324" y="381000"/>
            <a:ext cx="8229600" cy="1143000"/>
          </a:xfrm>
        </p:spPr>
        <p:txBody>
          <a:bodyPr/>
          <a:lstStyle/>
          <a:p>
            <a:r>
              <a:rPr lang="en-US" dirty="0" smtClean="0"/>
              <a:t>30 Day Percent of Normal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1660727"/>
            <a:ext cx="8915400" cy="5044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73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/>
              <a:t>3</a:t>
            </a:r>
            <a:r>
              <a:rPr lang="en-US" sz="4800" dirty="0" smtClean="0"/>
              <a:t> Day QFP Outlook: </a:t>
            </a:r>
            <a:br>
              <a:rPr lang="en-US" sz="4800" dirty="0" smtClean="0"/>
            </a:br>
            <a:r>
              <a:rPr lang="en-US" sz="4800" dirty="0" smtClean="0"/>
              <a:t>Today – Monday Morning</a:t>
            </a:r>
            <a:endParaRPr lang="en-US" sz="48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981200"/>
            <a:ext cx="6248402" cy="4682134"/>
          </a:xfrm>
        </p:spPr>
      </p:pic>
      <p:sp>
        <p:nvSpPr>
          <p:cNvPr id="7" name="TextBox 6"/>
          <p:cNvSpPr txBox="1"/>
          <p:nvPr/>
        </p:nvSpPr>
        <p:spPr>
          <a:xfrm>
            <a:off x="6760029" y="2018268"/>
            <a:ext cx="23622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/>
              <a:t>The threat of showers and thunderstorm will continue through this weekend as a series over disturbances move across the area.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/>
              <a:t>Heavy rain is likely with the thunderstorms.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/>
              <a:t>Flash Flooding Watch in effect through 7 pm Saturday</a:t>
            </a:r>
          </a:p>
        </p:txBody>
      </p:sp>
    </p:spTree>
    <p:extLst>
      <p:ext uri="{BB962C8B-B14F-4D97-AF65-F5344CB8AC3E}">
        <p14:creationId xmlns:p14="http://schemas.microsoft.com/office/powerpoint/2010/main" val="103913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dirty="0" smtClean="0"/>
              <a:t>7 </a:t>
            </a:r>
            <a:r>
              <a:rPr lang="en-US" sz="5400" dirty="0"/>
              <a:t>Day QFP Outlook: </a:t>
            </a:r>
            <a:br>
              <a:rPr lang="en-US" sz="5400" dirty="0"/>
            </a:br>
            <a:r>
              <a:rPr lang="en-US" sz="5400" dirty="0"/>
              <a:t>Today – </a:t>
            </a:r>
            <a:r>
              <a:rPr lang="en-US" sz="5400" dirty="0" smtClean="0"/>
              <a:t>Friday Morning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44" y="1828800"/>
            <a:ext cx="6345056" cy="4754564"/>
          </a:xfrm>
        </p:spPr>
      </p:pic>
      <p:sp>
        <p:nvSpPr>
          <p:cNvPr id="5" name="TextBox 4"/>
          <p:cNvSpPr txBox="1"/>
          <p:nvPr/>
        </p:nvSpPr>
        <p:spPr>
          <a:xfrm>
            <a:off x="6553200" y="1828800"/>
            <a:ext cx="2514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/>
              <a:t>The threat of isolated to scattered showers and thunderstorm will continue through next week as an upper level low sets up over Louisiana.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/>
              <a:t>Heavy rain may be possible with the thunderstorms.</a:t>
            </a:r>
          </a:p>
        </p:txBody>
      </p:sp>
    </p:spTree>
    <p:extLst>
      <p:ext uri="{BB962C8B-B14F-4D97-AF65-F5344CB8AC3E}">
        <p14:creationId xmlns:p14="http://schemas.microsoft.com/office/powerpoint/2010/main" val="100807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17" t="17242" r="7421" b="16399"/>
          <a:stretch/>
        </p:blipFill>
        <p:spPr bwMode="auto">
          <a:xfrm>
            <a:off x="152400" y="604775"/>
            <a:ext cx="8870406" cy="610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81200" y="1524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30 day Rainfall Total Ending May 29, 2015</a:t>
            </a:r>
          </a:p>
        </p:txBody>
      </p:sp>
    </p:spTree>
    <p:extLst>
      <p:ext uri="{BB962C8B-B14F-4D97-AF65-F5344CB8AC3E}">
        <p14:creationId xmlns:p14="http://schemas.microsoft.com/office/powerpoint/2010/main" val="1437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97" t="22049" r="17302" b="11239"/>
          <a:stretch/>
        </p:blipFill>
        <p:spPr bwMode="auto">
          <a:xfrm>
            <a:off x="2819400" y="2277829"/>
            <a:ext cx="3512178" cy="3826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77070" y="22978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Upstream Conditions 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607705" y="2796139"/>
            <a:ext cx="2278495" cy="1242461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Washita River near Dicks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92310"/>
            <a:ext cx="3411885" cy="2403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d River near Gainesvil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18" y="4227990"/>
            <a:ext cx="3227247" cy="2501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 flipH="1">
            <a:off x="4724400" y="2796139"/>
            <a:ext cx="1059258" cy="1431851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6" name="Picture 8" descr="Red River at Arthur City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79"/>
          <a:stretch/>
        </p:blipFill>
        <p:spPr bwMode="auto">
          <a:xfrm>
            <a:off x="5655290" y="361142"/>
            <a:ext cx="3381282" cy="243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Red River near Dekalb - Pecan Poin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658" y="4191000"/>
            <a:ext cx="3325571" cy="2577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Arrow Connector 16"/>
          <p:cNvCxnSpPr/>
          <p:nvPr/>
        </p:nvCxnSpPr>
        <p:spPr>
          <a:xfrm flipV="1">
            <a:off x="3124200" y="4380390"/>
            <a:ext cx="685800" cy="267810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5105400" y="4419600"/>
            <a:ext cx="762000" cy="533400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399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97" t="24128" r="17344" b="10784"/>
          <a:stretch/>
        </p:blipFill>
        <p:spPr bwMode="auto">
          <a:xfrm>
            <a:off x="84841" y="249315"/>
            <a:ext cx="5401559" cy="6135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25235" y="1103050"/>
            <a:ext cx="3433562" cy="10618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solidFill>
                  <a:prstClr val="black"/>
                </a:solidFill>
              </a:rPr>
              <a:t>Red River at Fulton, AR </a:t>
            </a:r>
          </a:p>
          <a:p>
            <a:r>
              <a:rPr lang="en-US" sz="1050" b="1" dirty="0" smtClean="0">
                <a:solidFill>
                  <a:prstClr val="black"/>
                </a:solidFill>
              </a:rPr>
              <a:t>* Stage 10A May 29: 24.44 FT  (0.46 </a:t>
            </a:r>
            <a:r>
              <a:rPr lang="en-US" sz="1050" b="1" dirty="0" err="1" smtClean="0">
                <a:solidFill>
                  <a:prstClr val="black"/>
                </a:solidFill>
              </a:rPr>
              <a:t>ft</a:t>
            </a:r>
            <a:r>
              <a:rPr lang="en-US" sz="1050" b="1" dirty="0" smtClean="0">
                <a:solidFill>
                  <a:prstClr val="black"/>
                </a:solidFill>
              </a:rPr>
              <a:t> </a:t>
            </a:r>
            <a:r>
              <a:rPr lang="en-US" sz="1050" b="1" dirty="0" err="1" smtClean="0">
                <a:solidFill>
                  <a:prstClr val="black"/>
                </a:solidFill>
              </a:rPr>
              <a:t>blw</a:t>
            </a:r>
            <a:r>
              <a:rPr lang="en-US" sz="1050" b="1" dirty="0" smtClean="0">
                <a:solidFill>
                  <a:prstClr val="black"/>
                </a:solidFill>
              </a:rPr>
              <a:t> Action Stage)</a:t>
            </a:r>
          </a:p>
          <a:p>
            <a:r>
              <a:rPr lang="en-US" sz="1050" b="1" dirty="0" smtClean="0">
                <a:solidFill>
                  <a:prstClr val="black"/>
                </a:solidFill>
              </a:rPr>
              <a:t>* Rise above Minor F.S. Saturday May 30</a:t>
            </a:r>
          </a:p>
          <a:p>
            <a:r>
              <a:rPr lang="en-US" sz="1050" b="1" dirty="0" smtClean="0">
                <a:solidFill>
                  <a:prstClr val="black"/>
                </a:solidFill>
              </a:rPr>
              <a:t>* Rise above Moderate F.S. Monday June 1</a:t>
            </a:r>
          </a:p>
          <a:p>
            <a:r>
              <a:rPr lang="en-US" sz="1050" b="1" dirty="0" smtClean="0">
                <a:solidFill>
                  <a:srgbClr val="FF0000"/>
                </a:solidFill>
              </a:rPr>
              <a:t>* Crest: 33 </a:t>
            </a:r>
            <a:r>
              <a:rPr lang="en-US" sz="1050" b="1" dirty="0" err="1" smtClean="0">
                <a:solidFill>
                  <a:srgbClr val="FF0000"/>
                </a:solidFill>
              </a:rPr>
              <a:t>ft</a:t>
            </a:r>
            <a:r>
              <a:rPr lang="en-US" sz="1050" b="1" dirty="0" smtClean="0">
                <a:solidFill>
                  <a:srgbClr val="FF0000"/>
                </a:solidFill>
              </a:rPr>
              <a:t> Thursday June 4</a:t>
            </a:r>
          </a:p>
          <a:p>
            <a:r>
              <a:rPr lang="en-US" sz="1050" b="1" dirty="0" smtClean="0">
                <a:solidFill>
                  <a:prstClr val="black"/>
                </a:solidFill>
              </a:rPr>
              <a:t>(Major F.S.= 32.5ft; Flood of record 37.4 </a:t>
            </a:r>
            <a:r>
              <a:rPr lang="en-US" sz="1050" b="1" dirty="0" err="1" smtClean="0">
                <a:solidFill>
                  <a:prstClr val="black"/>
                </a:solidFill>
              </a:rPr>
              <a:t>ft</a:t>
            </a:r>
            <a:r>
              <a:rPr lang="en-US" sz="1050" b="1" dirty="0" smtClean="0">
                <a:solidFill>
                  <a:prstClr val="black"/>
                </a:solidFill>
              </a:rPr>
              <a:t> on 4/2/1945)</a:t>
            </a:r>
            <a:endParaRPr lang="en-US" sz="1200" b="1" dirty="0" smtClean="0">
              <a:solidFill>
                <a:prstClr val="black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2633337" y="1633965"/>
            <a:ext cx="2929263" cy="956835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625234" y="91094"/>
            <a:ext cx="3433563" cy="90024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solidFill>
                  <a:prstClr val="black"/>
                </a:solidFill>
              </a:rPr>
              <a:t>Red River at Index, AR </a:t>
            </a:r>
          </a:p>
          <a:p>
            <a:r>
              <a:rPr lang="en-US" sz="1050" b="1" dirty="0" smtClean="0">
                <a:solidFill>
                  <a:prstClr val="black"/>
                </a:solidFill>
              </a:rPr>
              <a:t>* Stage 11A May 29: 27.21 FT  (0.79 </a:t>
            </a:r>
            <a:r>
              <a:rPr lang="en-US" sz="1050" b="1" dirty="0" err="1" smtClean="0">
                <a:solidFill>
                  <a:prstClr val="black"/>
                </a:solidFill>
              </a:rPr>
              <a:t>ft</a:t>
            </a:r>
            <a:r>
              <a:rPr lang="en-US" sz="1050" b="1" dirty="0" smtClean="0">
                <a:solidFill>
                  <a:prstClr val="black"/>
                </a:solidFill>
              </a:rPr>
              <a:t> </a:t>
            </a:r>
            <a:r>
              <a:rPr lang="en-US" sz="1050" b="1" dirty="0" err="1" smtClean="0">
                <a:solidFill>
                  <a:prstClr val="black"/>
                </a:solidFill>
              </a:rPr>
              <a:t>blw</a:t>
            </a:r>
            <a:r>
              <a:rPr lang="en-US" sz="1050" b="1" dirty="0" smtClean="0">
                <a:solidFill>
                  <a:prstClr val="black"/>
                </a:solidFill>
              </a:rPr>
              <a:t> Major F.S.) </a:t>
            </a:r>
          </a:p>
          <a:p>
            <a:r>
              <a:rPr lang="en-US" sz="1050" b="1" dirty="0" smtClean="0">
                <a:solidFill>
                  <a:prstClr val="black"/>
                </a:solidFill>
              </a:rPr>
              <a:t>* Rise above Major F.S. early Saturday, May 30</a:t>
            </a:r>
          </a:p>
          <a:p>
            <a:r>
              <a:rPr lang="en-US" sz="1050" b="1" dirty="0" smtClean="0">
                <a:solidFill>
                  <a:srgbClr val="FF0000"/>
                </a:solidFill>
              </a:rPr>
              <a:t>* Crest: 31 </a:t>
            </a:r>
            <a:r>
              <a:rPr lang="en-US" sz="1050" b="1" dirty="0" err="1" smtClean="0">
                <a:solidFill>
                  <a:srgbClr val="FF0000"/>
                </a:solidFill>
              </a:rPr>
              <a:t>ft</a:t>
            </a:r>
            <a:r>
              <a:rPr lang="en-US" sz="1050" b="1" dirty="0" smtClean="0">
                <a:solidFill>
                  <a:srgbClr val="FF0000"/>
                </a:solidFill>
              </a:rPr>
              <a:t> Tuesday June 2</a:t>
            </a:r>
          </a:p>
          <a:p>
            <a:r>
              <a:rPr lang="en-US" sz="1050" b="1" dirty="0" smtClean="0">
                <a:solidFill>
                  <a:prstClr val="black"/>
                </a:solidFill>
              </a:rPr>
              <a:t>(Major F.S.=  28ft; Flood of record 34.4 </a:t>
            </a:r>
            <a:r>
              <a:rPr lang="en-US" sz="1050" b="1" dirty="0" err="1" smtClean="0">
                <a:solidFill>
                  <a:prstClr val="black"/>
                </a:solidFill>
              </a:rPr>
              <a:t>ft</a:t>
            </a:r>
            <a:r>
              <a:rPr lang="en-US" sz="1050" b="1" dirty="0" smtClean="0">
                <a:solidFill>
                  <a:prstClr val="black"/>
                </a:solidFill>
              </a:rPr>
              <a:t> on 2/23/1938)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2438402" y="541217"/>
            <a:ext cx="3186832" cy="2049583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625234" y="2286000"/>
            <a:ext cx="3485231" cy="12234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solidFill>
                  <a:prstClr val="black"/>
                </a:solidFill>
              </a:rPr>
              <a:t>Red River at Shreveport, LA</a:t>
            </a:r>
          </a:p>
          <a:p>
            <a:r>
              <a:rPr lang="en-US" sz="1050" b="1" dirty="0" smtClean="0">
                <a:solidFill>
                  <a:prstClr val="black"/>
                </a:solidFill>
              </a:rPr>
              <a:t>* Stage 11A May 29: 28.69 FT (1.31 </a:t>
            </a:r>
            <a:r>
              <a:rPr lang="en-US" sz="1050" b="1" dirty="0" err="1" smtClean="0">
                <a:solidFill>
                  <a:prstClr val="black"/>
                </a:solidFill>
              </a:rPr>
              <a:t>ft</a:t>
            </a:r>
            <a:r>
              <a:rPr lang="en-US" sz="1050" b="1" dirty="0" smtClean="0">
                <a:solidFill>
                  <a:prstClr val="black"/>
                </a:solidFill>
              </a:rPr>
              <a:t> </a:t>
            </a:r>
            <a:r>
              <a:rPr lang="en-US" sz="1050" b="1" dirty="0" err="1" smtClean="0">
                <a:solidFill>
                  <a:prstClr val="black"/>
                </a:solidFill>
              </a:rPr>
              <a:t>blw</a:t>
            </a:r>
            <a:r>
              <a:rPr lang="en-US" sz="1050" b="1" dirty="0" smtClean="0">
                <a:solidFill>
                  <a:prstClr val="black"/>
                </a:solidFill>
              </a:rPr>
              <a:t> Minor F.S.)</a:t>
            </a:r>
          </a:p>
          <a:p>
            <a:r>
              <a:rPr lang="en-US" sz="1050" b="1" dirty="0" smtClean="0">
                <a:solidFill>
                  <a:prstClr val="black"/>
                </a:solidFill>
              </a:rPr>
              <a:t>* Rise above Minor F.S. Sunday May 31</a:t>
            </a:r>
          </a:p>
          <a:p>
            <a:r>
              <a:rPr lang="en-US" sz="1050" b="1" dirty="0" smtClean="0">
                <a:solidFill>
                  <a:prstClr val="black"/>
                </a:solidFill>
              </a:rPr>
              <a:t>* Rise above Moderate F.S. late Monday June 1</a:t>
            </a:r>
          </a:p>
          <a:p>
            <a:r>
              <a:rPr lang="en-US" sz="1050" b="1" dirty="0" smtClean="0">
                <a:solidFill>
                  <a:prstClr val="black"/>
                </a:solidFill>
              </a:rPr>
              <a:t>* Rise above Major F.S. Wednesday June 3</a:t>
            </a:r>
          </a:p>
          <a:p>
            <a:r>
              <a:rPr lang="en-US" sz="1050" b="1" dirty="0" smtClean="0">
                <a:solidFill>
                  <a:srgbClr val="FF0000"/>
                </a:solidFill>
              </a:rPr>
              <a:t>* Crest: 34 </a:t>
            </a:r>
            <a:r>
              <a:rPr lang="en-US" sz="1050" b="1" dirty="0" err="1" smtClean="0">
                <a:solidFill>
                  <a:srgbClr val="FF0000"/>
                </a:solidFill>
              </a:rPr>
              <a:t>ft</a:t>
            </a:r>
            <a:r>
              <a:rPr lang="en-US" sz="1050" b="1" dirty="0" smtClean="0">
                <a:solidFill>
                  <a:srgbClr val="FF0000"/>
                </a:solidFill>
              </a:rPr>
              <a:t> Saturday June 6  </a:t>
            </a:r>
          </a:p>
          <a:p>
            <a:r>
              <a:rPr lang="en-US" sz="1050" b="1" dirty="0" smtClean="0">
                <a:solidFill>
                  <a:prstClr val="black"/>
                </a:solidFill>
              </a:rPr>
              <a:t>(Major F.S.=  33 </a:t>
            </a:r>
            <a:r>
              <a:rPr lang="en-US" sz="1050" b="1" dirty="0" err="1" smtClean="0">
                <a:solidFill>
                  <a:prstClr val="black"/>
                </a:solidFill>
              </a:rPr>
              <a:t>ft</a:t>
            </a:r>
            <a:r>
              <a:rPr lang="en-US" sz="1050" b="1" dirty="0" smtClean="0">
                <a:solidFill>
                  <a:prstClr val="black"/>
                </a:solidFill>
              </a:rPr>
              <a:t>; Flood of Record 45.90 </a:t>
            </a:r>
            <a:r>
              <a:rPr lang="en-US" sz="1050" b="1" dirty="0" err="1" smtClean="0">
                <a:solidFill>
                  <a:prstClr val="black"/>
                </a:solidFill>
              </a:rPr>
              <a:t>ft</a:t>
            </a:r>
            <a:r>
              <a:rPr lang="en-US" sz="1050" b="1" dirty="0" smtClean="0">
                <a:solidFill>
                  <a:prstClr val="black"/>
                </a:solidFill>
              </a:rPr>
              <a:t> on 8/10/1849 )</a:t>
            </a:r>
            <a:endParaRPr lang="en-US" sz="1200" b="1" dirty="0" smtClean="0">
              <a:solidFill>
                <a:prstClr val="black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2764905" y="2667000"/>
            <a:ext cx="2797695" cy="945603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625234" y="3652704"/>
            <a:ext cx="3480296" cy="90024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solidFill>
                  <a:prstClr val="black"/>
                </a:solidFill>
              </a:rPr>
              <a:t>Red River at Coushatta, LA</a:t>
            </a:r>
          </a:p>
          <a:p>
            <a:r>
              <a:rPr lang="en-US" sz="1050" b="1" dirty="0" smtClean="0">
                <a:solidFill>
                  <a:prstClr val="black"/>
                </a:solidFill>
              </a:rPr>
              <a:t>* Stage 11A May 29: 31.54 FT (0.54 </a:t>
            </a:r>
            <a:r>
              <a:rPr lang="en-US" sz="1050" b="1" dirty="0" err="1" smtClean="0">
                <a:solidFill>
                  <a:prstClr val="black"/>
                </a:solidFill>
              </a:rPr>
              <a:t>ft</a:t>
            </a:r>
            <a:r>
              <a:rPr lang="en-US" sz="1050" b="1" dirty="0" smtClean="0">
                <a:solidFill>
                  <a:prstClr val="black"/>
                </a:solidFill>
              </a:rPr>
              <a:t> </a:t>
            </a:r>
            <a:r>
              <a:rPr lang="en-US" sz="1050" b="1" dirty="0" err="1" smtClean="0">
                <a:solidFill>
                  <a:prstClr val="black"/>
                </a:solidFill>
              </a:rPr>
              <a:t>abv</a:t>
            </a:r>
            <a:r>
              <a:rPr lang="en-US" sz="1050" b="1" dirty="0" smtClean="0">
                <a:solidFill>
                  <a:prstClr val="black"/>
                </a:solidFill>
              </a:rPr>
              <a:t> Minor F.S.)</a:t>
            </a:r>
          </a:p>
          <a:p>
            <a:r>
              <a:rPr lang="en-US" sz="1050" b="1" dirty="0" smtClean="0">
                <a:solidFill>
                  <a:prstClr val="black"/>
                </a:solidFill>
              </a:rPr>
              <a:t>* Rise above Moderate F.S. of 33ft early Monday May 31</a:t>
            </a:r>
          </a:p>
          <a:p>
            <a:r>
              <a:rPr lang="en-US" sz="1050" b="1" dirty="0" smtClean="0">
                <a:solidFill>
                  <a:srgbClr val="FF0000"/>
                </a:solidFill>
              </a:rPr>
              <a:t>* Crest: 36.5 </a:t>
            </a:r>
            <a:r>
              <a:rPr lang="en-US" sz="1050" b="1" dirty="0" err="1" smtClean="0">
                <a:solidFill>
                  <a:srgbClr val="FF0000"/>
                </a:solidFill>
              </a:rPr>
              <a:t>ft</a:t>
            </a:r>
            <a:r>
              <a:rPr lang="en-US" sz="1050" b="1" dirty="0" smtClean="0">
                <a:solidFill>
                  <a:srgbClr val="FF0000"/>
                </a:solidFill>
              </a:rPr>
              <a:t> Sunday June 7</a:t>
            </a:r>
          </a:p>
          <a:p>
            <a:r>
              <a:rPr lang="en-US" sz="1050" b="1" dirty="0" smtClean="0">
                <a:solidFill>
                  <a:prstClr val="black"/>
                </a:solidFill>
              </a:rPr>
              <a:t>(Major F.S.= 37 </a:t>
            </a:r>
            <a:r>
              <a:rPr lang="en-US" sz="1050" b="1" dirty="0" err="1" smtClean="0">
                <a:solidFill>
                  <a:prstClr val="black"/>
                </a:solidFill>
              </a:rPr>
              <a:t>ft</a:t>
            </a:r>
            <a:r>
              <a:rPr lang="en-US" sz="1050" b="1" dirty="0" smtClean="0">
                <a:solidFill>
                  <a:prstClr val="black"/>
                </a:solidFill>
              </a:rPr>
              <a:t>; Flood of Record 39.90 </a:t>
            </a:r>
            <a:r>
              <a:rPr lang="en-US" sz="1050" b="1" dirty="0" err="1" smtClean="0">
                <a:solidFill>
                  <a:prstClr val="black"/>
                </a:solidFill>
              </a:rPr>
              <a:t>ft</a:t>
            </a:r>
            <a:r>
              <a:rPr lang="en-US" sz="1050" b="1" dirty="0" smtClean="0">
                <a:solidFill>
                  <a:prstClr val="black"/>
                </a:solidFill>
              </a:rPr>
              <a:t> on 04/07/1945)</a:t>
            </a:r>
            <a:endParaRPr lang="en-US" sz="1200" b="1" dirty="0" smtClean="0">
              <a:solidFill>
                <a:prstClr val="black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3004602" y="3863701"/>
            <a:ext cx="2575260" cy="251099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28600" y="6352747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F.S = Flood Stage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625234" y="4648200"/>
            <a:ext cx="3480296" cy="90024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solidFill>
                  <a:prstClr val="black"/>
                </a:solidFill>
              </a:rPr>
              <a:t>Red River at Grand </a:t>
            </a:r>
            <a:r>
              <a:rPr lang="en-US" sz="1050" b="1" dirty="0" err="1" smtClean="0">
                <a:solidFill>
                  <a:prstClr val="black"/>
                </a:solidFill>
              </a:rPr>
              <a:t>Ecore</a:t>
            </a:r>
            <a:r>
              <a:rPr lang="en-US" sz="1050" b="1" dirty="0" smtClean="0">
                <a:solidFill>
                  <a:prstClr val="black"/>
                </a:solidFill>
              </a:rPr>
              <a:t>, LA</a:t>
            </a:r>
          </a:p>
          <a:p>
            <a:r>
              <a:rPr lang="en-US" sz="1050" b="1" dirty="0" smtClean="0">
                <a:solidFill>
                  <a:prstClr val="black"/>
                </a:solidFill>
              </a:rPr>
              <a:t>* Stage 11A May 29: 35.95 FT (0.05 </a:t>
            </a:r>
            <a:r>
              <a:rPr lang="en-US" sz="1050" b="1" dirty="0" err="1" smtClean="0">
                <a:solidFill>
                  <a:prstClr val="black"/>
                </a:solidFill>
              </a:rPr>
              <a:t>ft</a:t>
            </a:r>
            <a:r>
              <a:rPr lang="en-US" sz="1050" b="1" dirty="0" smtClean="0">
                <a:solidFill>
                  <a:prstClr val="black"/>
                </a:solidFill>
              </a:rPr>
              <a:t> </a:t>
            </a:r>
            <a:r>
              <a:rPr lang="en-US" sz="1050" b="1" dirty="0" err="1" smtClean="0">
                <a:solidFill>
                  <a:prstClr val="black"/>
                </a:solidFill>
              </a:rPr>
              <a:t>blw</a:t>
            </a:r>
            <a:r>
              <a:rPr lang="en-US" sz="1050" b="1" dirty="0" smtClean="0">
                <a:solidFill>
                  <a:prstClr val="black"/>
                </a:solidFill>
              </a:rPr>
              <a:t> Moderate F.S.)</a:t>
            </a:r>
          </a:p>
          <a:p>
            <a:r>
              <a:rPr lang="en-US" sz="1050" b="1" dirty="0" smtClean="0">
                <a:solidFill>
                  <a:prstClr val="black"/>
                </a:solidFill>
              </a:rPr>
              <a:t>* Rise above Major F.S. of 39ft Thursday June 4</a:t>
            </a:r>
          </a:p>
          <a:p>
            <a:r>
              <a:rPr lang="en-US" sz="1050" b="1" dirty="0" smtClean="0">
                <a:solidFill>
                  <a:srgbClr val="FF0000"/>
                </a:solidFill>
              </a:rPr>
              <a:t>* Crest: 40.5 </a:t>
            </a:r>
            <a:r>
              <a:rPr lang="en-US" sz="1050" b="1" dirty="0" err="1" smtClean="0">
                <a:solidFill>
                  <a:srgbClr val="FF0000"/>
                </a:solidFill>
              </a:rPr>
              <a:t>ft</a:t>
            </a:r>
            <a:r>
              <a:rPr lang="en-US" sz="1050" b="1" dirty="0" smtClean="0">
                <a:solidFill>
                  <a:srgbClr val="FF0000"/>
                </a:solidFill>
              </a:rPr>
              <a:t> Monday June 8</a:t>
            </a:r>
          </a:p>
          <a:p>
            <a:r>
              <a:rPr lang="en-US" sz="1050" b="1" dirty="0" smtClean="0">
                <a:solidFill>
                  <a:prstClr val="black"/>
                </a:solidFill>
              </a:rPr>
              <a:t>(Major F.S.= 39 </a:t>
            </a:r>
            <a:r>
              <a:rPr lang="en-US" sz="1050" b="1" dirty="0" err="1" smtClean="0">
                <a:solidFill>
                  <a:prstClr val="black"/>
                </a:solidFill>
              </a:rPr>
              <a:t>ft</a:t>
            </a:r>
            <a:r>
              <a:rPr lang="en-US" sz="1050" b="1" dirty="0" smtClean="0">
                <a:solidFill>
                  <a:prstClr val="black"/>
                </a:solidFill>
              </a:rPr>
              <a:t>; Flood of Record = 44.7 </a:t>
            </a:r>
            <a:r>
              <a:rPr lang="en-US" sz="1050" b="1" dirty="0" err="1" smtClean="0">
                <a:solidFill>
                  <a:prstClr val="black"/>
                </a:solidFill>
              </a:rPr>
              <a:t>ft</a:t>
            </a:r>
            <a:r>
              <a:rPr lang="en-US" sz="1050" b="1" dirty="0" smtClean="0">
                <a:solidFill>
                  <a:prstClr val="black"/>
                </a:solidFill>
              </a:rPr>
              <a:t> on 04/10/1945)</a:t>
            </a:r>
            <a:endParaRPr lang="en-US" sz="1200" b="1" dirty="0" smtClean="0">
              <a:solidFill>
                <a:prstClr val="black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H="1" flipV="1">
            <a:off x="3085737" y="4302249"/>
            <a:ext cx="2506702" cy="571500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625234" y="5638800"/>
            <a:ext cx="3485231" cy="90024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solidFill>
                  <a:prstClr val="black"/>
                </a:solidFill>
              </a:rPr>
              <a:t>Red River at Alexandria, LA</a:t>
            </a:r>
          </a:p>
          <a:p>
            <a:r>
              <a:rPr lang="en-US" sz="1050" b="1" dirty="0" smtClean="0">
                <a:solidFill>
                  <a:prstClr val="black"/>
                </a:solidFill>
              </a:rPr>
              <a:t>* Stage 11A May 29: 31.52 FT (0.48 </a:t>
            </a:r>
            <a:r>
              <a:rPr lang="en-US" sz="1050" b="1" dirty="0" err="1" smtClean="0">
                <a:solidFill>
                  <a:prstClr val="black"/>
                </a:solidFill>
              </a:rPr>
              <a:t>ft</a:t>
            </a:r>
            <a:r>
              <a:rPr lang="en-US" sz="1050" b="1" dirty="0" smtClean="0">
                <a:solidFill>
                  <a:prstClr val="black"/>
                </a:solidFill>
              </a:rPr>
              <a:t> </a:t>
            </a:r>
            <a:r>
              <a:rPr lang="en-US" sz="1050" b="1" dirty="0" err="1" smtClean="0">
                <a:solidFill>
                  <a:prstClr val="black"/>
                </a:solidFill>
              </a:rPr>
              <a:t>blw</a:t>
            </a:r>
            <a:r>
              <a:rPr lang="en-US" sz="1050" b="1" dirty="0" smtClean="0">
                <a:solidFill>
                  <a:prstClr val="black"/>
                </a:solidFill>
              </a:rPr>
              <a:t> Minor F.S.)</a:t>
            </a:r>
          </a:p>
          <a:p>
            <a:r>
              <a:rPr lang="en-US" sz="1050" b="1" dirty="0" smtClean="0">
                <a:solidFill>
                  <a:prstClr val="black"/>
                </a:solidFill>
              </a:rPr>
              <a:t>* Rise above Moderate F.S. of 36 </a:t>
            </a:r>
            <a:r>
              <a:rPr lang="en-US" sz="1050" b="1" dirty="0" err="1" smtClean="0">
                <a:solidFill>
                  <a:prstClr val="black"/>
                </a:solidFill>
              </a:rPr>
              <a:t>ft</a:t>
            </a:r>
            <a:r>
              <a:rPr lang="en-US" sz="1050" b="1" dirty="0" smtClean="0">
                <a:solidFill>
                  <a:prstClr val="black"/>
                </a:solidFill>
              </a:rPr>
              <a:t> Friday June 5</a:t>
            </a:r>
          </a:p>
          <a:p>
            <a:r>
              <a:rPr lang="en-US" sz="1050" b="1" dirty="0" smtClean="0">
                <a:solidFill>
                  <a:srgbClr val="FF0000"/>
                </a:solidFill>
              </a:rPr>
              <a:t>* Crest: 38 </a:t>
            </a:r>
            <a:r>
              <a:rPr lang="en-US" sz="1050" b="1" dirty="0" err="1" smtClean="0">
                <a:solidFill>
                  <a:srgbClr val="FF0000"/>
                </a:solidFill>
              </a:rPr>
              <a:t>ft</a:t>
            </a:r>
            <a:r>
              <a:rPr lang="en-US" sz="1050" b="1" dirty="0" smtClean="0">
                <a:solidFill>
                  <a:srgbClr val="FF0000"/>
                </a:solidFill>
              </a:rPr>
              <a:t> Tuesday June 9</a:t>
            </a:r>
          </a:p>
          <a:p>
            <a:r>
              <a:rPr lang="en-US" sz="1050" b="1" dirty="0" smtClean="0">
                <a:solidFill>
                  <a:prstClr val="black"/>
                </a:solidFill>
              </a:rPr>
              <a:t>(Major F.S.= 40 </a:t>
            </a:r>
            <a:r>
              <a:rPr lang="en-US" sz="1050" b="1" dirty="0" err="1" smtClean="0">
                <a:solidFill>
                  <a:prstClr val="black"/>
                </a:solidFill>
              </a:rPr>
              <a:t>ft</a:t>
            </a:r>
            <a:r>
              <a:rPr lang="en-US" sz="1050" b="1" dirty="0" smtClean="0">
                <a:solidFill>
                  <a:prstClr val="black"/>
                </a:solidFill>
              </a:rPr>
              <a:t>; Flood of Record = 45.23 </a:t>
            </a:r>
            <a:r>
              <a:rPr lang="en-US" sz="1050" b="1" dirty="0" err="1" smtClean="0">
                <a:solidFill>
                  <a:prstClr val="black"/>
                </a:solidFill>
              </a:rPr>
              <a:t>ft</a:t>
            </a:r>
            <a:r>
              <a:rPr lang="en-US" sz="1050" b="1" dirty="0" smtClean="0">
                <a:solidFill>
                  <a:prstClr val="black"/>
                </a:solidFill>
              </a:rPr>
              <a:t> on 4/17/1945)</a:t>
            </a:r>
            <a:endParaRPr lang="en-US" sz="1200" b="1" dirty="0" smtClean="0">
              <a:solidFill>
                <a:prstClr val="black"/>
              </a:solidFill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 flipH="1" flipV="1">
            <a:off x="3657601" y="4838700"/>
            <a:ext cx="1828799" cy="952500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603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2211135"/>
              </p:ext>
            </p:extLst>
          </p:nvPr>
        </p:nvGraphicFramePr>
        <p:xfrm>
          <a:off x="0" y="811965"/>
          <a:ext cx="9144000" cy="59688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2133600"/>
                <a:gridCol w="1066800"/>
                <a:gridCol w="4114800"/>
              </a:tblGrid>
              <a:tr h="665361">
                <a:tc>
                  <a:txBody>
                    <a:bodyPr/>
                    <a:lstStyle/>
                    <a:p>
                      <a:pPr algn="ctr"/>
                      <a:endParaRPr lang="en-US" b="0" dirty="0" smtClean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Point</a:t>
                      </a:r>
                      <a:endParaRPr lang="en-US" b="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Current</a:t>
                      </a:r>
                    </a:p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Stage</a:t>
                      </a:r>
                      <a:endParaRPr lang="en-US" b="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Flood </a:t>
                      </a:r>
                    </a:p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Stage</a:t>
                      </a:r>
                      <a:endParaRPr lang="en-US" b="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Forecast / Crest</a:t>
                      </a:r>
                    </a:p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(*=Additional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 Rises Possible)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80787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Near De Kalb</a:t>
                      </a:r>
                    </a:p>
                    <a:p>
                      <a:r>
                        <a:rPr lang="en-US" sz="2400" dirty="0" smtClean="0"/>
                        <a:t>(Pecan</a:t>
                      </a:r>
                      <a:r>
                        <a:rPr lang="en-US" sz="2400" baseline="0" dirty="0" smtClean="0"/>
                        <a:t> Pt)</a:t>
                      </a:r>
                      <a:endParaRPr lang="en-US" sz="24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*MAJOR </a:t>
                      </a:r>
                    </a:p>
                    <a:p>
                      <a:r>
                        <a:rPr lang="en-US" sz="2400" dirty="0" smtClean="0"/>
                        <a:t>34.84 </a:t>
                      </a:r>
                      <a:r>
                        <a:rPr lang="en-US" sz="2400" dirty="0" err="1" smtClean="0"/>
                        <a:t>ft</a:t>
                      </a:r>
                      <a:endParaRPr lang="en-US" sz="24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 smtClean="0"/>
                    </a:p>
                    <a:p>
                      <a:r>
                        <a:rPr lang="en-US" sz="2400" dirty="0" smtClean="0"/>
                        <a:t>24 feet</a:t>
                      </a:r>
                      <a:endParaRPr lang="en-US" sz="24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Rise</a:t>
                      </a:r>
                      <a:r>
                        <a:rPr lang="en-US" sz="2400" baseline="0" dirty="0" smtClean="0"/>
                        <a:t> and crest near 35.3 </a:t>
                      </a:r>
                      <a:r>
                        <a:rPr lang="en-US" sz="2400" baseline="0" dirty="0" err="1" smtClean="0"/>
                        <a:t>ft</a:t>
                      </a:r>
                      <a:r>
                        <a:rPr lang="en-US" sz="2400" baseline="0" dirty="0" smtClean="0"/>
                        <a:t> on June 1</a:t>
                      </a:r>
                      <a:r>
                        <a:rPr lang="en-US" sz="2400" baseline="30000" dirty="0" smtClean="0"/>
                        <a:t>st</a:t>
                      </a:r>
                      <a:r>
                        <a:rPr lang="en-US" sz="2400" baseline="0" dirty="0" smtClean="0"/>
                        <a:t>. </a:t>
                      </a:r>
                      <a:endParaRPr lang="en-US" sz="24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80787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Index</a:t>
                      </a:r>
                    </a:p>
                    <a:p>
                      <a:r>
                        <a:rPr lang="en-US" sz="2400" dirty="0" smtClean="0"/>
                        <a:t>(N of TXK)</a:t>
                      </a:r>
                      <a:endParaRPr lang="en-US" sz="24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accent6"/>
                          </a:solidFill>
                        </a:rPr>
                        <a:t>*MINOR</a:t>
                      </a:r>
                      <a:endParaRPr lang="en-US" sz="2400" dirty="0" smtClean="0"/>
                    </a:p>
                    <a:p>
                      <a:r>
                        <a:rPr lang="en-US" sz="2400" dirty="0" smtClean="0"/>
                        <a:t>26.87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ft</a:t>
                      </a:r>
                      <a:endParaRPr lang="en-US" sz="24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 smtClean="0"/>
                    </a:p>
                    <a:p>
                      <a:r>
                        <a:rPr lang="en-US" sz="2400" dirty="0" smtClean="0"/>
                        <a:t>25 feet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Rise and crest near 31 </a:t>
                      </a:r>
                      <a:r>
                        <a:rPr lang="en-US" sz="2400" dirty="0" err="1" smtClean="0"/>
                        <a:t>ft</a:t>
                      </a:r>
                      <a:r>
                        <a:rPr lang="en-US" sz="2400" dirty="0" smtClean="0"/>
                        <a:t> by</a:t>
                      </a:r>
                    </a:p>
                    <a:p>
                      <a:pPr algn="l"/>
                      <a:r>
                        <a:rPr lang="en-US" sz="2400" dirty="0" smtClean="0"/>
                        <a:t>June 1</a:t>
                      </a:r>
                      <a:r>
                        <a:rPr lang="en-US" sz="2400" baseline="30000" dirty="0" smtClean="0"/>
                        <a:t>st</a:t>
                      </a:r>
                      <a:r>
                        <a:rPr lang="en-US" sz="2400" dirty="0" smtClean="0"/>
                        <a:t>.</a:t>
                      </a:r>
                      <a:endParaRPr lang="en-US" sz="24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807879">
                <a:tc>
                  <a:txBody>
                    <a:bodyPr/>
                    <a:lstStyle/>
                    <a:p>
                      <a:endParaRPr lang="en-US" sz="2400" dirty="0" smtClean="0"/>
                    </a:p>
                    <a:p>
                      <a:r>
                        <a:rPr lang="en-US" sz="2400" dirty="0" smtClean="0"/>
                        <a:t>Fulton</a:t>
                      </a:r>
                      <a:endParaRPr lang="en-US" sz="24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 smtClean="0"/>
                    </a:p>
                    <a:p>
                      <a:r>
                        <a:rPr lang="en-US" sz="2400" dirty="0" smtClean="0"/>
                        <a:t>24.20 </a:t>
                      </a:r>
                      <a:r>
                        <a:rPr lang="en-US" sz="2400" dirty="0" err="1" smtClean="0"/>
                        <a:t>ft</a:t>
                      </a:r>
                      <a:endParaRPr lang="en-US" sz="24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 smtClean="0"/>
                    </a:p>
                    <a:p>
                      <a:r>
                        <a:rPr lang="en-US" sz="2400" dirty="0" smtClean="0"/>
                        <a:t>27 feet</a:t>
                      </a:r>
                      <a:endParaRPr lang="en-US" sz="24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Rise and crest</a:t>
                      </a:r>
                      <a:r>
                        <a:rPr lang="en-US" sz="2400" baseline="0" dirty="0" smtClean="0"/>
                        <a:t> near 33 </a:t>
                      </a:r>
                      <a:r>
                        <a:rPr lang="en-US" sz="2400" baseline="0" dirty="0" err="1" smtClean="0"/>
                        <a:t>ft</a:t>
                      </a:r>
                      <a:r>
                        <a:rPr lang="en-US" sz="2400" baseline="0" dirty="0" smtClean="0"/>
                        <a:t> by</a:t>
                      </a:r>
                      <a:endParaRPr lang="en-US" sz="2400" dirty="0" smtClean="0"/>
                    </a:p>
                    <a:p>
                      <a:pPr algn="l"/>
                      <a:r>
                        <a:rPr lang="en-US" sz="2400" baseline="0" dirty="0" smtClean="0"/>
                        <a:t>June 4th.</a:t>
                      </a:r>
                      <a:endParaRPr lang="en-US" sz="24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807879">
                <a:tc>
                  <a:txBody>
                    <a:bodyPr/>
                    <a:lstStyle/>
                    <a:p>
                      <a:endParaRPr lang="en-US" sz="2400" dirty="0" smtClean="0"/>
                    </a:p>
                    <a:p>
                      <a:r>
                        <a:rPr lang="en-US" sz="2400" dirty="0" smtClean="0"/>
                        <a:t>Shreveport</a:t>
                      </a:r>
                      <a:endParaRPr lang="en-US" sz="24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1" dirty="0" smtClean="0">
                        <a:solidFill>
                          <a:schemeClr val="accent6"/>
                        </a:solidFill>
                      </a:endParaRPr>
                    </a:p>
                    <a:p>
                      <a:r>
                        <a:rPr lang="en-US" sz="2400" dirty="0" smtClean="0"/>
                        <a:t>28.58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ft</a:t>
                      </a:r>
                      <a:endParaRPr lang="en-US" sz="24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 smtClean="0"/>
                    </a:p>
                    <a:p>
                      <a:r>
                        <a:rPr lang="en-US" sz="2400" dirty="0" smtClean="0"/>
                        <a:t>30 feet</a:t>
                      </a:r>
                      <a:endParaRPr lang="en-US" sz="24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Rise and crest near 34 </a:t>
                      </a:r>
                      <a:r>
                        <a:rPr lang="en-US" sz="2400" dirty="0" err="1" smtClean="0"/>
                        <a:t>ft</a:t>
                      </a:r>
                      <a:r>
                        <a:rPr lang="en-US" sz="2400" dirty="0" smtClean="0"/>
                        <a:t> by June 6</a:t>
                      </a:r>
                      <a:r>
                        <a:rPr lang="en-US" sz="2400" baseline="30000" dirty="0" smtClean="0"/>
                        <a:t>th</a:t>
                      </a:r>
                      <a:r>
                        <a:rPr lang="en-US" sz="2400" dirty="0" smtClean="0"/>
                        <a:t>.</a:t>
                      </a:r>
                      <a:endParaRPr lang="en-US" sz="24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807879">
                <a:tc>
                  <a:txBody>
                    <a:bodyPr/>
                    <a:lstStyle/>
                    <a:p>
                      <a:endParaRPr lang="en-US" sz="2400" dirty="0" smtClean="0"/>
                    </a:p>
                    <a:p>
                      <a:r>
                        <a:rPr lang="en-US" sz="2400" dirty="0" smtClean="0"/>
                        <a:t>Coushatta</a:t>
                      </a:r>
                      <a:endParaRPr lang="en-US" sz="24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smtClean="0">
                          <a:solidFill>
                            <a:schemeClr val="accent6"/>
                          </a:solidFill>
                        </a:rPr>
                        <a:t>*Moderate</a:t>
                      </a:r>
                      <a:endParaRPr lang="en-US" sz="2400" b="1" dirty="0" smtClean="0">
                        <a:solidFill>
                          <a:schemeClr val="accent6"/>
                        </a:solidFill>
                      </a:endParaRPr>
                    </a:p>
                    <a:p>
                      <a:r>
                        <a:rPr lang="en-US" sz="2400" dirty="0" smtClean="0"/>
                        <a:t>31.46 </a:t>
                      </a:r>
                      <a:r>
                        <a:rPr lang="en-US" sz="2400" dirty="0" err="1" smtClean="0"/>
                        <a:t>ft</a:t>
                      </a:r>
                      <a:endParaRPr lang="en-US" sz="24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 smtClean="0"/>
                    </a:p>
                    <a:p>
                      <a:r>
                        <a:rPr lang="en-US" sz="2400" dirty="0" smtClean="0"/>
                        <a:t>31 feet</a:t>
                      </a:r>
                      <a:endParaRPr lang="en-US" sz="24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Rise and crest near 36.5 </a:t>
                      </a:r>
                      <a:r>
                        <a:rPr lang="en-US" sz="2400" dirty="0" err="1" smtClean="0"/>
                        <a:t>ft</a:t>
                      </a:r>
                      <a:r>
                        <a:rPr lang="en-US" sz="2400" dirty="0" smtClean="0"/>
                        <a:t> by June 7</a:t>
                      </a:r>
                      <a:r>
                        <a:rPr lang="en-US" sz="2400" baseline="30000" dirty="0" smtClean="0"/>
                        <a:t>th</a:t>
                      </a:r>
                      <a:r>
                        <a:rPr lang="en-US" sz="2400" dirty="0" smtClean="0"/>
                        <a:t>.</a:t>
                      </a:r>
                      <a:endParaRPr lang="en-US" sz="24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807879">
                <a:tc>
                  <a:txBody>
                    <a:bodyPr/>
                    <a:lstStyle/>
                    <a:p>
                      <a:endParaRPr lang="en-US" sz="2400" dirty="0" smtClean="0"/>
                    </a:p>
                    <a:p>
                      <a:r>
                        <a:rPr lang="en-US" sz="2400" dirty="0" smtClean="0"/>
                        <a:t>Grand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Ecore</a:t>
                      </a:r>
                      <a:endParaRPr lang="en-US" sz="24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*MODERATE</a:t>
                      </a:r>
                    </a:p>
                    <a:p>
                      <a:r>
                        <a:rPr lang="en-US" sz="2400" dirty="0" smtClean="0"/>
                        <a:t>35.93 </a:t>
                      </a:r>
                      <a:r>
                        <a:rPr lang="en-US" sz="2400" dirty="0" err="1" smtClean="0"/>
                        <a:t>ft</a:t>
                      </a:r>
                      <a:endParaRPr lang="en-US" sz="24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 smtClean="0"/>
                    </a:p>
                    <a:p>
                      <a:r>
                        <a:rPr lang="en-US" sz="2400" dirty="0" smtClean="0"/>
                        <a:t>33 feet</a:t>
                      </a:r>
                      <a:endParaRPr lang="en-US" sz="24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Rise to near 40.5 </a:t>
                      </a:r>
                      <a:r>
                        <a:rPr lang="en-US" sz="2400" dirty="0" err="1" smtClean="0"/>
                        <a:t>ft</a:t>
                      </a:r>
                      <a:r>
                        <a:rPr lang="en-US" sz="2400" dirty="0" smtClean="0"/>
                        <a:t> by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June 8</a:t>
                      </a:r>
                      <a:r>
                        <a:rPr lang="en-US" sz="2400" baseline="30000" dirty="0" smtClean="0"/>
                        <a:t>th.</a:t>
                      </a:r>
                      <a:endParaRPr lang="en-US" sz="24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-19878" y="-142144"/>
            <a:ext cx="916387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Red River Forecast</a:t>
            </a:r>
          </a:p>
          <a:p>
            <a:pPr algn="ctr"/>
            <a:r>
              <a:rPr lang="en-US" sz="2800" b="1" dirty="0" smtClean="0">
                <a:ln w="11430">
                  <a:solidFill>
                    <a:schemeClr val="tx1"/>
                  </a:solidFill>
                </a:ln>
                <a:solidFill>
                  <a:srgbClr val="92D050"/>
                </a:solidFill>
                <a:effectLst>
                  <a:outerShdw blurRad="50800" dist="39000" dir="5460000" algn="tl">
                    <a:schemeClr val="accent2">
                      <a:lumMod val="60000"/>
                      <a:lumOff val="40000"/>
                      <a:alpha val="38000"/>
                    </a:schemeClr>
                  </a:outerShdw>
                </a:effectLst>
              </a:rPr>
              <a:t>Friday, May 29, 2</a:t>
            </a:r>
            <a:r>
              <a:rPr lang="en-US" sz="2800" b="1" cap="none" spc="0" dirty="0" smtClean="0">
                <a:ln w="11430">
                  <a:solidFill>
                    <a:schemeClr val="tx1"/>
                  </a:solidFill>
                </a:ln>
                <a:solidFill>
                  <a:srgbClr val="92D050"/>
                </a:solidFill>
                <a:effectLst>
                  <a:outerShdw blurRad="50800" dist="39000" dir="5460000" algn="tl">
                    <a:schemeClr val="accent2">
                      <a:lumMod val="60000"/>
                      <a:lumOff val="40000"/>
                      <a:alpha val="38000"/>
                    </a:schemeClr>
                  </a:outerShdw>
                </a:effectLst>
              </a:rPr>
              <a:t>015 – 7am Morning </a:t>
            </a:r>
            <a:r>
              <a:rPr lang="en-US" sz="2800" b="1" dirty="0">
                <a:ln w="11430">
                  <a:solidFill>
                    <a:schemeClr val="tx1"/>
                  </a:solidFill>
                </a:ln>
                <a:solidFill>
                  <a:srgbClr val="92D050"/>
                </a:solidFill>
                <a:effectLst>
                  <a:outerShdw blurRad="50800" dist="39000" dir="5460000" algn="tl">
                    <a:schemeClr val="accent2">
                      <a:lumMod val="60000"/>
                      <a:lumOff val="40000"/>
                      <a:alpha val="38000"/>
                    </a:schemeClr>
                  </a:outerShdw>
                </a:effectLst>
              </a:rPr>
              <a:t>U</a:t>
            </a:r>
            <a:r>
              <a:rPr lang="en-US" sz="2800" b="1" cap="none" spc="0" dirty="0" smtClean="0">
                <a:ln w="11430">
                  <a:solidFill>
                    <a:schemeClr val="tx1"/>
                  </a:solidFill>
                </a:ln>
                <a:solidFill>
                  <a:srgbClr val="92D050"/>
                </a:solidFill>
                <a:effectLst>
                  <a:outerShdw blurRad="50800" dist="39000" dir="5460000" algn="tl">
                    <a:schemeClr val="accent2">
                      <a:lumMod val="60000"/>
                      <a:lumOff val="40000"/>
                      <a:alpha val="38000"/>
                    </a:schemeClr>
                  </a:outerShdw>
                </a:effectLst>
              </a:rPr>
              <a:t>pdate</a:t>
            </a:r>
            <a:endParaRPr lang="en-US" sz="2800" b="1" cap="none" spc="0" dirty="0">
              <a:ln w="11430">
                <a:solidFill>
                  <a:schemeClr val="tx1"/>
                </a:solidFill>
              </a:ln>
              <a:solidFill>
                <a:srgbClr val="92D050"/>
              </a:solidFill>
              <a:effectLst>
                <a:outerShdw blurRad="50800" dist="39000" dir="5460000" algn="tl">
                  <a:schemeClr val="accent2">
                    <a:lumMod val="60000"/>
                    <a:lumOff val="40000"/>
                    <a:alpha val="38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9520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dirty="0" smtClean="0"/>
              <a:t>Impacts to the Red River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Severe back water flooding of agriculture land along and adjacent to the river.</a:t>
            </a:r>
          </a:p>
          <a:p>
            <a:r>
              <a:rPr lang="en-US" dirty="0" smtClean="0"/>
              <a:t>Cattle or farm equipment that hasn’t been moved to higher ground may be lost.</a:t>
            </a:r>
          </a:p>
          <a:p>
            <a:r>
              <a:rPr lang="en-US" dirty="0" smtClean="0"/>
              <a:t>Some subdivisions may become cut off from flood waters, with some homes and businesses potentially flooded.</a:t>
            </a:r>
          </a:p>
          <a:p>
            <a:r>
              <a:rPr lang="en-US" dirty="0" smtClean="0"/>
              <a:t>Recreational activities limited through the summer.</a:t>
            </a:r>
          </a:p>
          <a:p>
            <a:r>
              <a:rPr lang="en-US" dirty="0" smtClean="0"/>
              <a:t>Secondary roads may become inundated and cutoff.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22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69</TotalTime>
  <Words>719</Words>
  <Application>Microsoft Office PowerPoint</Application>
  <PresentationFormat>On-screen Show (4:3)</PresentationFormat>
  <Paragraphs>118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Flow</vt:lpstr>
      <vt:lpstr>Office Theme</vt:lpstr>
      <vt:lpstr>Red River Flooding and Weather Briefing</vt:lpstr>
      <vt:lpstr>30 Day Percent of Normal</vt:lpstr>
      <vt:lpstr>3 Day QFP Outlook:  Today – Monday Morning</vt:lpstr>
      <vt:lpstr>7 Day QFP Outlook:  Today – Friday Morning</vt:lpstr>
      <vt:lpstr>PowerPoint Presentation</vt:lpstr>
      <vt:lpstr>PowerPoint Presentation</vt:lpstr>
      <vt:lpstr>PowerPoint Presentation</vt:lpstr>
      <vt:lpstr>PowerPoint Presentation</vt:lpstr>
      <vt:lpstr>Impacts to the Red River</vt:lpstr>
      <vt:lpstr>Questions?</vt:lpstr>
    </vt:vector>
  </TitlesOfParts>
  <Company>SR-S-SMS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 River Flooding and Weather Briefing</dc:title>
  <dc:creator>Cynthia Palmer</dc:creator>
  <cp:lastModifiedBy>Cynthia Palmer</cp:lastModifiedBy>
  <cp:revision>9</cp:revision>
  <dcterms:created xsi:type="dcterms:W3CDTF">2015-05-29T16:57:53Z</dcterms:created>
  <dcterms:modified xsi:type="dcterms:W3CDTF">2015-05-29T18:29:00Z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1367865985</vt:i4>
  </property>
  <property fmtid="{D5CDD505-2E9C-101B-9397-08002B2CF9AE}" pid="3" name="_NewReviewCycle">
    <vt:lpwstr/>
  </property>
  <property fmtid="{D5CDD505-2E9C-101B-9397-08002B2CF9AE}" pid="4" name="_EmailSubject">
    <vt:lpwstr>Red River Flooding Advisory for Oil and Gas Operations</vt:lpwstr>
  </property>
  <property fmtid="{D5CDD505-2E9C-101B-9397-08002B2CF9AE}" pid="5" name="_AuthorEmail">
    <vt:lpwstr>Michael.Peikert@LA.GOV</vt:lpwstr>
  </property>
  <property fmtid="{D5CDD505-2E9C-101B-9397-08002B2CF9AE}" pid="6" name="_AuthorEmailDisplayName">
    <vt:lpwstr>Michael Peikert</vt:lpwstr>
  </property>
</Properties>
</file>