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70" r:id="rId4"/>
    <p:sldId id="271" r:id="rId5"/>
    <p:sldId id="264" r:id="rId6"/>
    <p:sldId id="263" r:id="rId7"/>
    <p:sldId id="265" r:id="rId8"/>
    <p:sldId id="266" r:id="rId9"/>
    <p:sldId id="272" r:id="rId10"/>
    <p:sldId id="273" r:id="rId11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0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9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0FFA-4042-479E-9B90-7FA432A6EDF6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B8D6-28F4-465E-8853-4488A63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0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11575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Assumption Parish Meeting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Tuesday, August 7, 2012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5" descr="DNRSE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entc\AppData\Local\Microsoft\Windows\Temporary Internet Files\Content.Outlook\BURCKANG\Napoleonville Dome Cross SectionDRAFT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ureend\AppData\Local\Microsoft\Windows\Temporary Internet Files\Content.Outlook\T4A8DMV8\Napoleonville Salt Dome AreaPl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839200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 descr="DNRSE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408045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Louisiana Department of Natural Resources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28600" y="6408046"/>
            <a:ext cx="8077200" cy="308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TYPICAL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WPDOCS\Pipelines\Complaints\Bayou Corne Incident\Presentation\cavern 2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63" y="0"/>
            <a:ext cx="5308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We Have Done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4495800"/>
          </a:xfrm>
        </p:spPr>
        <p:txBody>
          <a:bodyPr>
            <a:noAutofit/>
          </a:bodyPr>
          <a:lstStyle/>
          <a:p>
            <a:pPr lvl="0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Parish reported natural gas bubbling to DNR/OOC on June 11</a:t>
            </a:r>
          </a:p>
          <a:p>
            <a:pPr lvl="0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Immediately contacted pipeline companies and gas storage operators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Reviewed pipeline and gas storage cavern integrity tests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Reviewed/inspected oil and natural gas well locations</a:t>
            </a:r>
          </a:p>
          <a:p>
            <a:pPr lvl="0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Coordinated with USGS to place seismographs to document tremors</a:t>
            </a:r>
          </a:p>
          <a:p>
            <a:pPr lvl="0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Executed contract to analyze gas samples for comparison to pipelines</a:t>
            </a:r>
          </a:p>
          <a:p>
            <a:pPr lvl="0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On Aug. 3, day following discovery of sinkhole: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Identified Texas Brine cavern as potential cause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Issued emergency order to Texas Brine to evaluate cavern integrity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Issued orders to pipelines to empty and shut in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Issued notice to cavern gas storage operators to take precautions</a:t>
            </a:r>
          </a:p>
          <a:p>
            <a:pPr lvl="0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DNR/OOC met with other agencies and industry to share available information and current data needs on Aug. 6</a:t>
            </a:r>
          </a:p>
          <a:p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029200"/>
            <a:ext cx="8686800" cy="98488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itchFamily="34" charset="0"/>
                <a:cs typeface="Arial" pitchFamily="34" charset="0"/>
              </a:rPr>
              <a:t>Ongoing involvement: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OOC began day-to-day presence at the parish’s command post in July</a:t>
            </a:r>
          </a:p>
          <a:p>
            <a:pPr lvl="0"/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DNR/OOC has participated in more than 40 conference calls/meetings to date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5" descr="DNRSE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stCxn id="8" idx="1"/>
          </p:cNvCxnSpPr>
          <p:nvPr/>
        </p:nvCxnSpPr>
        <p:spPr>
          <a:xfrm flipH="1" flipV="1">
            <a:off x="228600" y="6408046"/>
            <a:ext cx="8077200" cy="308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6400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Louisiana Department of Natural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We’ve Learned to Date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86019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1" indent="-2317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Pipelines are not the source of the bubbling</a:t>
            </a:r>
          </a:p>
          <a:p>
            <a:pPr marL="231775" lvl="1" indent="-2317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5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31775" lvl="1" indent="-2317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No abnormal air quality detected</a:t>
            </a:r>
          </a:p>
          <a:p>
            <a:pPr marL="231775" lvl="1" indent="-2317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50" b="1" dirty="0" smtClean="0">
              <a:latin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Sinkhole/slurry area is approximately 372’ in diameter and 422’ deep</a:t>
            </a: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5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400’ of </a:t>
            </a:r>
            <a:r>
              <a:rPr lang="en-US" sz="2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Crosstex</a:t>
            </a: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pipeline bowed approx. 16’ down and 15’ toward sinkhole</a:t>
            </a: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50" b="1" dirty="0" smtClean="0">
              <a:latin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Seismic activity, prior to sinkhole, reported to be shallow</a:t>
            </a: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5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Significant seismic activity ceased hours prior to sinkhole formation</a:t>
            </a: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50" b="1" dirty="0" smtClean="0">
              <a:latin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DEQ testing indicates elevated salinity and traces of diesel in sinkhole/slurry </a:t>
            </a: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50" b="1" dirty="0" smtClean="0">
              <a:latin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Bubbling continues in Bayou </a:t>
            </a:r>
            <a:r>
              <a:rPr lang="en-US" sz="2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Corne</a:t>
            </a:r>
            <a:r>
              <a:rPr lang="en-US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and Grand Bayou</a:t>
            </a:r>
            <a:endParaRPr lang="en-US" sz="2200" b="1" dirty="0" smtClean="0">
              <a:latin typeface="Arial" pitchFamily="34" charset="0"/>
            </a:endParaRPr>
          </a:p>
        </p:txBody>
      </p:sp>
      <p:pic>
        <p:nvPicPr>
          <p:cNvPr id="4" name="Picture 25" descr="DNRSE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28600" y="6400800"/>
            <a:ext cx="8077200" cy="72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6408045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Louisiana Department of Natural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are We Doing?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Continuing to engage the scientific community</a:t>
            </a:r>
          </a:p>
          <a:p>
            <a:pPr marL="0" indent="0">
              <a:buNone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Monitoring investigation of Texas Brine pursuant to the emergency order</a:t>
            </a:r>
          </a:p>
          <a:p>
            <a:pPr marL="0" indent="0">
              <a:buNone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Continuing flyovers</a:t>
            </a:r>
          </a:p>
          <a:p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Monitoring analytical results provided by DEQ</a:t>
            </a:r>
          </a:p>
          <a:p>
            <a:pPr marL="0" indent="0">
              <a:buNone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Monitoring efforts of nearby cavern operators</a:t>
            </a:r>
          </a:p>
          <a:p>
            <a:pPr marL="0" indent="0">
              <a:buNone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Requested geotechnical boring on nearby lands</a:t>
            </a:r>
          </a:p>
          <a:p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Maintain transparency in response efforts by providing all relevant data to parish/public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5" descr="DNRSE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28600" y="6400800"/>
            <a:ext cx="8077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6408045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Louisiana Department of Natural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Where Do We Go From Here?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Continue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work with the scientific and academic community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52488" lvl="1" indent="-3952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eview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all the data gathered to date</a:t>
            </a:r>
          </a:p>
          <a:p>
            <a:pPr marL="852488" lvl="1" indent="-395288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52488" lvl="1" indent="-3952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Gather and analyze additional data</a:t>
            </a:r>
          </a:p>
          <a:p>
            <a:pPr marL="852488" lvl="1" indent="-3952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852488" lvl="1" indent="-3952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Evaluate area for subsidence potential</a:t>
            </a:r>
          </a:p>
          <a:p>
            <a:pPr marL="852488" lvl="1" indent="-3952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852488" lvl="1" indent="-3952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Hone in on the exact cause of the slurry area</a:t>
            </a:r>
          </a:p>
          <a:p>
            <a:pPr marL="395288" marR="0" lvl="0" indent="-395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Continue to communicate with all agencies, local government, and the public</a:t>
            </a:r>
            <a:endParaRPr kumimoji="0" lang="en-US" sz="31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08045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Louisiana Department of Natural Resources</a:t>
            </a:r>
            <a:endParaRPr lang="en-US" dirty="0"/>
          </a:p>
        </p:txBody>
      </p:sp>
      <p:pic>
        <p:nvPicPr>
          <p:cNvPr id="7" name="Picture 25" descr="DNRSE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228600" y="6400800"/>
            <a:ext cx="8077200" cy="72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DNRSE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6095999"/>
            <a:ext cx="681377" cy="6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04800" y="6400800"/>
            <a:ext cx="8001000" cy="72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640804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Louisiana Department of Natural Resources</a:t>
            </a:r>
            <a:endParaRPr lang="en-US" dirty="0"/>
          </a:p>
        </p:txBody>
      </p:sp>
      <p:pic>
        <p:nvPicPr>
          <p:cNvPr id="1026" name="Picture 2" descr="C:\Users\maureend\AppData\Local\Microsoft\Windows\Temporary Internet Files\Content.Outlook\T4A8DMV8\Tuesday Evening Meeting Map 8_6_2012_4PM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383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Assumption Parish Meeting </vt:lpstr>
      <vt:lpstr>PowerPoint Presentation</vt:lpstr>
      <vt:lpstr>PowerPoint Presentation</vt:lpstr>
      <vt:lpstr>PowerPoint Presentation</vt:lpstr>
      <vt:lpstr>What We Have Done</vt:lpstr>
      <vt:lpstr>What We’ve Learned to Date</vt:lpstr>
      <vt:lpstr>What are We Doing?</vt:lpstr>
      <vt:lpstr>Where Do We Go From Here?</vt:lpstr>
      <vt:lpstr>PowerPoint Presentation</vt:lpstr>
      <vt:lpstr>PowerPoint Presentation</vt:lpstr>
    </vt:vector>
  </TitlesOfParts>
  <Company>LADNR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ladnr</dc:creator>
  <cp:lastModifiedBy>Brent Campbell</cp:lastModifiedBy>
  <cp:revision>34</cp:revision>
  <cp:lastPrinted>2012-08-07T21:21:53Z</cp:lastPrinted>
  <dcterms:created xsi:type="dcterms:W3CDTF">2012-08-06T22:09:43Z</dcterms:created>
  <dcterms:modified xsi:type="dcterms:W3CDTF">2012-08-08T15:41:27Z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1906416484</vt:i4>
  </property>
  <property fmtid="{D5CDD505-2E9C-101B-9397-08002B2CF9AE}" pid="3" name="_NewReviewCycle">
    <vt:lpwstr/>
  </property>
  <property fmtid="{D5CDD505-2E9C-101B-9397-08002B2CF9AE}" pid="4" name="_EmailSubject">
    <vt:lpwstr>slide</vt:lpwstr>
  </property>
  <property fmtid="{D5CDD505-2E9C-101B-9397-08002B2CF9AE}" pid="5" name="_AuthorEmail">
    <vt:lpwstr>David.Elfert@LA.GOV</vt:lpwstr>
  </property>
  <property fmtid="{D5CDD505-2E9C-101B-9397-08002B2CF9AE}" pid="6" name="_AuthorEmailDisplayName">
    <vt:lpwstr>David Elfert</vt:lpwstr>
  </property>
</Properties>
</file>