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902" r:id="rId2"/>
  </p:sldMasterIdLst>
  <p:notesMasterIdLst>
    <p:notesMasterId r:id="rId40"/>
  </p:notesMasterIdLst>
  <p:handoutMasterIdLst>
    <p:handoutMasterId r:id="rId41"/>
  </p:handoutMasterIdLst>
  <p:sldIdLst>
    <p:sldId id="267" r:id="rId3"/>
    <p:sldId id="277" r:id="rId4"/>
    <p:sldId id="285" r:id="rId5"/>
    <p:sldId id="356" r:id="rId6"/>
    <p:sldId id="362" r:id="rId7"/>
    <p:sldId id="361" r:id="rId8"/>
    <p:sldId id="312" r:id="rId9"/>
    <p:sldId id="367" r:id="rId10"/>
    <p:sldId id="368" r:id="rId11"/>
    <p:sldId id="315" r:id="rId12"/>
    <p:sldId id="347" r:id="rId13"/>
    <p:sldId id="365" r:id="rId14"/>
    <p:sldId id="346" r:id="rId15"/>
    <p:sldId id="340" r:id="rId16"/>
    <p:sldId id="386" r:id="rId17"/>
    <p:sldId id="328" r:id="rId18"/>
    <p:sldId id="329" r:id="rId19"/>
    <p:sldId id="330" r:id="rId20"/>
    <p:sldId id="369" r:id="rId21"/>
    <p:sldId id="378" r:id="rId22"/>
    <p:sldId id="379" r:id="rId23"/>
    <p:sldId id="377" r:id="rId24"/>
    <p:sldId id="376" r:id="rId25"/>
    <p:sldId id="380" r:id="rId26"/>
    <p:sldId id="388" r:id="rId27"/>
    <p:sldId id="382" r:id="rId28"/>
    <p:sldId id="393" r:id="rId29"/>
    <p:sldId id="394" r:id="rId30"/>
    <p:sldId id="392" r:id="rId31"/>
    <p:sldId id="395" r:id="rId32"/>
    <p:sldId id="396" r:id="rId33"/>
    <p:sldId id="343" r:id="rId34"/>
    <p:sldId id="344" r:id="rId35"/>
    <p:sldId id="366" r:id="rId36"/>
    <p:sldId id="295" r:id="rId37"/>
    <p:sldId id="391" r:id="rId38"/>
    <p:sldId id="385" r:id="rId39"/>
  </p:sldIdLst>
  <p:sldSz cx="9144000" cy="6858000" type="screen4x3"/>
  <p:notesSz cx="9232900" cy="6934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0033CC"/>
    <a:srgbClr val="000099"/>
    <a:srgbClr val="B2B2B2"/>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4" autoAdjust="0"/>
    <p:restoredTop sz="95255" autoAdjust="0"/>
  </p:normalViewPr>
  <p:slideViewPr>
    <p:cSldViewPr>
      <p:cViewPr varScale="1">
        <p:scale>
          <a:sx n="127" d="100"/>
          <a:sy n="127" d="100"/>
        </p:scale>
        <p:origin x="-486" y="-102"/>
      </p:cViewPr>
      <p:guideLst>
        <p:guide orient="horz" pos="2160"/>
        <p:guide pos="2880"/>
      </p:guideLst>
    </p:cSldViewPr>
  </p:slideViewPr>
  <p:outlineViewPr>
    <p:cViewPr>
      <p:scale>
        <a:sx n="33" d="100"/>
        <a:sy n="33" d="100"/>
      </p:scale>
      <p:origin x="0" y="3840"/>
    </p:cViewPr>
  </p:outlineViewPr>
  <p:notesTextViewPr>
    <p:cViewPr>
      <p:scale>
        <a:sx n="100" d="100"/>
        <a:sy n="100" d="100"/>
      </p:scale>
      <p:origin x="0" y="0"/>
    </p:cViewPr>
  </p:notesTextViewPr>
  <p:sorterViewPr>
    <p:cViewPr>
      <p:scale>
        <a:sx n="66" d="100"/>
        <a:sy n="66" d="100"/>
      </p:scale>
      <p:origin x="0" y="3144"/>
    </p:cViewPr>
  </p:sorterViewPr>
  <p:notesViewPr>
    <p:cSldViewPr>
      <p:cViewPr varScale="1">
        <p:scale>
          <a:sx n="53" d="100"/>
          <a:sy n="53" d="100"/>
        </p:scale>
        <p:origin x="-1770" y="-84"/>
      </p:cViewPr>
      <p:guideLst>
        <p:guide orient="horz" pos="2184"/>
        <p:guide pos="29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40005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9" rIns="91061" bIns="45529" numCol="1" anchor="t" anchorCtr="0" compatLnSpc="1">
            <a:prstTxWarp prst="textNoShape">
              <a:avLst/>
            </a:prstTxWarp>
          </a:bodyPr>
          <a:lstStyle>
            <a:lvl1pPr defTabSz="910831" eaLnBrk="1" hangingPunct="1">
              <a:defRPr sz="1200">
                <a:latin typeface="Arial" charset="0"/>
              </a:defRPr>
            </a:lvl1pPr>
          </a:lstStyle>
          <a:p>
            <a:pPr>
              <a:defRPr/>
            </a:pPr>
            <a:endParaRPr lang="en-US"/>
          </a:p>
        </p:txBody>
      </p:sp>
      <p:sp>
        <p:nvSpPr>
          <p:cNvPr id="121859" name="Rectangle 3"/>
          <p:cNvSpPr>
            <a:spLocks noGrp="1" noChangeArrowheads="1"/>
          </p:cNvSpPr>
          <p:nvPr>
            <p:ph type="dt" sz="quarter" idx="1"/>
          </p:nvPr>
        </p:nvSpPr>
        <p:spPr bwMode="auto">
          <a:xfrm>
            <a:off x="5230813" y="0"/>
            <a:ext cx="40005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9" rIns="91061" bIns="45529" numCol="1" anchor="t" anchorCtr="0" compatLnSpc="1">
            <a:prstTxWarp prst="textNoShape">
              <a:avLst/>
            </a:prstTxWarp>
          </a:bodyPr>
          <a:lstStyle>
            <a:lvl1pPr algn="r" defTabSz="910831" eaLnBrk="1" hangingPunct="1">
              <a:defRPr sz="1200">
                <a:latin typeface="Arial" charset="0"/>
              </a:defRPr>
            </a:lvl1pPr>
          </a:lstStyle>
          <a:p>
            <a:pPr>
              <a:defRPr/>
            </a:pPr>
            <a:endParaRPr lang="en-US"/>
          </a:p>
        </p:txBody>
      </p:sp>
      <p:sp>
        <p:nvSpPr>
          <p:cNvPr id="121860" name="Rectangle 4"/>
          <p:cNvSpPr>
            <a:spLocks noGrp="1" noChangeArrowheads="1"/>
          </p:cNvSpPr>
          <p:nvPr>
            <p:ph type="ftr" sz="quarter" idx="2"/>
          </p:nvPr>
        </p:nvSpPr>
        <p:spPr bwMode="auto">
          <a:xfrm>
            <a:off x="0" y="6586538"/>
            <a:ext cx="40005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9" rIns="91061" bIns="45529" numCol="1" anchor="b" anchorCtr="0" compatLnSpc="1">
            <a:prstTxWarp prst="textNoShape">
              <a:avLst/>
            </a:prstTxWarp>
          </a:bodyPr>
          <a:lstStyle>
            <a:lvl1pPr defTabSz="910831" eaLnBrk="1" hangingPunct="1">
              <a:defRPr sz="1200">
                <a:latin typeface="Arial" charset="0"/>
              </a:defRPr>
            </a:lvl1pPr>
          </a:lstStyle>
          <a:p>
            <a:pPr>
              <a:defRPr/>
            </a:pPr>
            <a:endParaRPr lang="en-US"/>
          </a:p>
        </p:txBody>
      </p:sp>
      <p:sp>
        <p:nvSpPr>
          <p:cNvPr id="121861" name="Rectangle 5"/>
          <p:cNvSpPr>
            <a:spLocks noGrp="1" noChangeArrowheads="1"/>
          </p:cNvSpPr>
          <p:nvPr>
            <p:ph type="sldNum" sz="quarter" idx="3"/>
          </p:nvPr>
        </p:nvSpPr>
        <p:spPr bwMode="auto">
          <a:xfrm>
            <a:off x="5230813" y="6586538"/>
            <a:ext cx="40005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61" tIns="45529" rIns="91061" bIns="45529" numCol="1" anchor="b" anchorCtr="0" compatLnSpc="1">
            <a:prstTxWarp prst="textNoShape">
              <a:avLst/>
            </a:prstTxWarp>
          </a:bodyPr>
          <a:lstStyle>
            <a:lvl1pPr algn="r" defTabSz="910831" eaLnBrk="1" hangingPunct="1">
              <a:defRPr sz="1200">
                <a:latin typeface="Arial" charset="0"/>
              </a:defRPr>
            </a:lvl1pPr>
          </a:lstStyle>
          <a:p>
            <a:pPr>
              <a:defRPr/>
            </a:pPr>
            <a:fld id="{423692A3-13D7-48FD-B653-A84F012263C9}" type="slidenum">
              <a:rPr lang="en-US"/>
              <a:pPr>
                <a:defRPr/>
              </a:pPr>
              <a:t>‹#›</a:t>
            </a:fld>
            <a:endParaRPr lang="en-US"/>
          </a:p>
        </p:txBody>
      </p:sp>
    </p:spTree>
    <p:extLst>
      <p:ext uri="{BB962C8B-B14F-4D97-AF65-F5344CB8AC3E}">
        <p14:creationId xmlns:p14="http://schemas.microsoft.com/office/powerpoint/2010/main" val="11637212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0005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1" tIns="45999" rIns="92001" bIns="45999" numCol="1" anchor="t" anchorCtr="0" compatLnSpc="1">
            <a:prstTxWarp prst="textNoShape">
              <a:avLst/>
            </a:prstTxWarp>
          </a:bodyPr>
          <a:lstStyle>
            <a:lvl1pPr defTabSz="920237" eaLnBrk="1" hangingPunct="1">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5230813" y="0"/>
            <a:ext cx="40005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1" tIns="45999" rIns="92001" bIns="45999" numCol="1" anchor="t" anchorCtr="0" compatLnSpc="1">
            <a:prstTxWarp prst="textNoShape">
              <a:avLst/>
            </a:prstTxWarp>
          </a:bodyPr>
          <a:lstStyle>
            <a:lvl1pPr algn="r" defTabSz="920237" eaLnBrk="1" hangingPunct="1">
              <a:defRPr sz="1200">
                <a:latin typeface="Arial" charset="0"/>
              </a:defRPr>
            </a:lvl1pPr>
          </a:lstStyle>
          <a:p>
            <a:pPr>
              <a:defRPr/>
            </a:pPr>
            <a:endParaRPr lang="en-US"/>
          </a:p>
        </p:txBody>
      </p:sp>
      <p:sp>
        <p:nvSpPr>
          <p:cNvPr id="43012" name="Rectangle 4"/>
          <p:cNvSpPr>
            <a:spLocks noRot="1" noChangeArrowheads="1" noTextEdit="1"/>
          </p:cNvSpPr>
          <p:nvPr>
            <p:ph type="sldImg" idx="2"/>
          </p:nvPr>
        </p:nvSpPr>
        <p:spPr bwMode="auto">
          <a:xfrm>
            <a:off x="2882900" y="517525"/>
            <a:ext cx="3467100" cy="2600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23925" y="3294063"/>
            <a:ext cx="738505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1" tIns="45999" rIns="92001" bIns="459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6586538"/>
            <a:ext cx="40005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1" tIns="45999" rIns="92001" bIns="45999" numCol="1" anchor="b" anchorCtr="0" compatLnSpc="1">
            <a:prstTxWarp prst="textNoShape">
              <a:avLst/>
            </a:prstTxWarp>
          </a:bodyPr>
          <a:lstStyle>
            <a:lvl1pPr defTabSz="920237" eaLnBrk="1" hangingPunct="1">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5230813" y="6586538"/>
            <a:ext cx="40005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1" tIns="45999" rIns="92001" bIns="45999" numCol="1" anchor="b" anchorCtr="0" compatLnSpc="1">
            <a:prstTxWarp prst="textNoShape">
              <a:avLst/>
            </a:prstTxWarp>
          </a:bodyPr>
          <a:lstStyle>
            <a:lvl1pPr algn="r" defTabSz="920237" eaLnBrk="1" hangingPunct="1">
              <a:defRPr sz="1200">
                <a:latin typeface="Arial" charset="0"/>
              </a:defRPr>
            </a:lvl1pPr>
          </a:lstStyle>
          <a:p>
            <a:pPr>
              <a:defRPr/>
            </a:pPr>
            <a:fld id="{23513373-DF4B-4720-8F64-1D84A045481D}" type="slidenum">
              <a:rPr lang="en-US"/>
              <a:pPr>
                <a:defRPr/>
              </a:pPr>
              <a:t>‹#›</a:t>
            </a:fld>
            <a:endParaRPr lang="en-US"/>
          </a:p>
        </p:txBody>
      </p:sp>
    </p:spTree>
    <p:extLst>
      <p:ext uri="{BB962C8B-B14F-4D97-AF65-F5344CB8AC3E}">
        <p14:creationId xmlns:p14="http://schemas.microsoft.com/office/powerpoint/2010/main" val="142638344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59 h 1906"/>
                <a:gd name="T4" fmla="*/ 6405 w 5740"/>
                <a:gd name="T5" fmla="*/ 159 h 1906"/>
                <a:gd name="T6" fmla="*/ 64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62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CAF44B1-E6CC-4CFD-8CB9-8D6E06C1D860}" type="slidenum">
              <a:rPr lang="en-US"/>
              <a:pPr>
                <a:defRPr/>
              </a:pPr>
              <a:t>‹#›</a:t>
            </a:fld>
            <a:endParaRPr lang="en-US"/>
          </a:p>
        </p:txBody>
      </p:sp>
    </p:spTree>
    <p:extLst>
      <p:ext uri="{BB962C8B-B14F-4D97-AF65-F5344CB8AC3E}">
        <p14:creationId xmlns:p14="http://schemas.microsoft.com/office/powerpoint/2010/main" val="22968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7435128-0176-4B60-A1FA-3801C4E95CA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221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50E0263-FB4F-42D8-98FC-0353D4E724E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888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0269E22-CD61-48C5-96F4-597D067E5FA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249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C933CC4-5A48-42BC-8E86-1FF93351991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643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9D75373C-8210-4D66-A866-D89BE51817EA}"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641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62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16FA675-0E50-428B-8568-EB10CFBE16DA}" type="slidenum">
              <a:rPr lang="en-US"/>
              <a:pPr>
                <a:defRPr/>
              </a:pPr>
              <a:t>‹#›</a:t>
            </a:fld>
            <a:endParaRPr lang="en-US"/>
          </a:p>
        </p:txBody>
      </p:sp>
    </p:spTree>
    <p:extLst>
      <p:ext uri="{BB962C8B-B14F-4D97-AF65-F5344CB8AC3E}">
        <p14:creationId xmlns:p14="http://schemas.microsoft.com/office/powerpoint/2010/main" val="192790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E4CB807-86D8-436F-ACBE-D19869BADF1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6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C38F751-11B1-414F-A76D-464D645F3BE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5471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0BF1AD0-6FE7-494D-8EAA-A75631208E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3939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63544EAE-AC9B-4EF5-8A44-5C29E302C996}"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383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4EBAC3E-1C3E-403D-93A6-73FB5DA7495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84162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01F797-155E-40D8-B6D2-4C2B813C5BD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1793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5A7B7C5-60E6-4F73-9518-2167A9810BD1}"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3301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464FFA1-77ED-466F-BCFF-AE7F0FCB246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82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8F12219-5BEF-49B6-A0B6-33A6F489A1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1723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0B46E8D-058F-4A4D-8361-82735CAE494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4679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CF56EF8-C62D-4030-8BEA-C9F0DC1FD95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6721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2E9CEDF-27AF-4B2A-B2AD-7A17B2F074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362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A32DCC4-EEEE-4EB7-B0D1-C8081406487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5439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50A43849-E7CA-43CC-9ED7-59992214A71F}"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311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A68CD2-5CC1-4871-AAE3-D8CBE5A2168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438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8157033-693D-48C6-B534-088651406E1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532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88A04BD-17C5-4FDB-B704-624C225524A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209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18A8171-9D1D-44FA-A25D-B85695F2F6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971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32CC0BA-65E0-40FF-8B89-FF418B342A2A}"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818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7AE9346-EFA9-4597-8FD6-BF7CF651533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6612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CC91838-24FA-4689-BB08-60C518E761E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061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179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2F789AA-78B0-48EF-9C28-FDFBCB660477}"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61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1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1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61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59 h 1906"/>
                <a:gd name="T4" fmla="*/ 6405 w 5740"/>
                <a:gd name="T5" fmla="*/ 159 h 1906"/>
                <a:gd name="T6" fmla="*/ 64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180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180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6180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635"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 id="2147484621"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
        <p:nvSpPr>
          <p:cNvPr id="16179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a:defRPr/>
            </a:pPr>
            <a:fld id="{E75E5615-7B6D-440B-A178-141225503679}"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61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1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1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grpSp>
        <p:sp>
          <p:nvSpPr>
            <p:cNvPr id="161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180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180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6180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636"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2" r:id="rId12"/>
    <p:sldLayoutId id="2147484633" r:id="rId13"/>
    <p:sldLayoutId id="2147484634"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dnr.louisiana.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ON Logo"/>
          <p:cNvPicPr preferRelativeResize="0">
            <a:picLocks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600200"/>
            <a:ext cx="421322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7" name="Rectangle 9"/>
          <p:cNvSpPr>
            <a:spLocks noRot="1" noChangeArrowheads="1"/>
          </p:cNvSpPr>
          <p:nvPr/>
        </p:nvSpPr>
        <p:spPr bwMode="auto">
          <a:xfrm>
            <a:off x="571500" y="55626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2600" b="1" i="1" dirty="0">
                <a:effectLst>
                  <a:outerShdw blurRad="38100" dist="38100" dir="2700000" algn="tl">
                    <a:srgbClr val="000000"/>
                  </a:outerShdw>
                </a:effectLst>
              </a:rPr>
              <a:t>Joseph S. Ball, Jr.</a:t>
            </a:r>
          </a:p>
        </p:txBody>
      </p:sp>
      <p:sp>
        <p:nvSpPr>
          <p:cNvPr id="2" name="Title 1"/>
          <p:cNvSpPr>
            <a:spLocks noGrp="1"/>
          </p:cNvSpPr>
          <p:nvPr>
            <p:ph type="title"/>
          </p:nvPr>
        </p:nvSpPr>
        <p:spPr>
          <a:xfrm>
            <a:off x="457200" y="685800"/>
            <a:ext cx="8229600" cy="1143000"/>
          </a:xfrm>
        </p:spPr>
        <p:txBody>
          <a:bodyPr/>
          <a:lstStyle/>
          <a:p>
            <a:pPr>
              <a:defRPr/>
            </a:pPr>
            <a:r>
              <a:rPr lang="en-US" sz="3600" i="1" dirty="0" smtClean="0">
                <a:solidFill>
                  <a:schemeClr val="tx1"/>
                </a:solidFill>
                <a:latin typeface="Times New Roman" pitchFamily="18" charset="0"/>
              </a:rPr>
              <a:t>Louisiana Underground Injection Control Program Workshop Introduction</a:t>
            </a:r>
            <a:r>
              <a:rPr lang="en-US" i="1" dirty="0" smtClean="0">
                <a:solidFill>
                  <a:schemeClr val="tx1"/>
                </a:solidFill>
                <a:latin typeface="Times New Roman" pitchFamily="18" charset="0"/>
              </a:rPr>
              <a:t/>
            </a:r>
            <a:br>
              <a:rPr lang="en-US" i="1" dirty="0" smtClean="0">
                <a:solidFill>
                  <a:schemeClr val="tx1"/>
                </a:solidFill>
                <a:latin typeface="Times New Roman" pitchFamily="18"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rrowheads="1"/>
          </p:cNvSpPr>
          <p:nvPr>
            <p:ph type="title"/>
          </p:nvPr>
        </p:nvSpPr>
        <p:spPr>
          <a:xfrm>
            <a:off x="417513" y="152400"/>
            <a:ext cx="8305800" cy="533400"/>
          </a:xfrm>
        </p:spPr>
        <p:txBody>
          <a:bodyPr/>
          <a:lstStyle/>
          <a:p>
            <a:pPr eaLnBrk="1" hangingPunct="1">
              <a:buFont typeface="Arial" charset="0"/>
              <a:buNone/>
              <a:defRPr/>
            </a:pPr>
            <a:r>
              <a:rPr lang="en-US" sz="4600" i="1" dirty="0" smtClean="0">
                <a:solidFill>
                  <a:srgbClr val="FFFF00"/>
                </a:solidFill>
                <a:latin typeface="Times New Roman" pitchFamily="18" charset="0"/>
              </a:rPr>
              <a:t>Two-Part Permitting Process</a:t>
            </a:r>
          </a:p>
        </p:txBody>
      </p:sp>
      <p:sp>
        <p:nvSpPr>
          <p:cNvPr id="318467" name="Rectangle 3"/>
          <p:cNvSpPr>
            <a:spLocks noGrp="1" noChangeArrowheads="1"/>
          </p:cNvSpPr>
          <p:nvPr>
            <p:ph type="body" sz="half" idx="2"/>
          </p:nvPr>
        </p:nvSpPr>
        <p:spPr>
          <a:xfrm>
            <a:off x="531813" y="1143000"/>
            <a:ext cx="8077200" cy="5029200"/>
          </a:xfrm>
        </p:spPr>
        <p:txBody>
          <a:bodyPr/>
          <a:lstStyle/>
          <a:p>
            <a:pPr marL="519113" lvl="1" indent="-228600" eaLnBrk="1" hangingPunct="1">
              <a:buFont typeface="Wingdings" pitchFamily="2" charset="2"/>
              <a:buNone/>
              <a:defRPr/>
            </a:pPr>
            <a:r>
              <a:rPr lang="en-US" sz="2400" b="1" dirty="0" smtClean="0">
                <a:latin typeface="Calibri" pitchFamily="34" charset="0"/>
                <a:cs typeface="Calibri" pitchFamily="34" charset="0"/>
              </a:rPr>
              <a:t>Part II: Permit-to-Inject:</a:t>
            </a:r>
          </a:p>
          <a:p>
            <a:pPr marL="519113" lvl="1" indent="-228600" eaLnBrk="1" hangingPunct="1">
              <a:buFont typeface="Wingdings" pitchFamily="2" charset="2"/>
              <a:buChar char="t"/>
              <a:defRPr/>
            </a:pPr>
            <a:endParaRPr lang="en-US" sz="16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dirty="0" smtClean="0">
                <a:latin typeface="Calibri" pitchFamily="34" charset="0"/>
                <a:cs typeface="Calibri" pitchFamily="34" charset="0"/>
              </a:rPr>
              <a:t>Technical evaluation of well construction and completion report. Was the well completed as permitted?</a:t>
            </a:r>
          </a:p>
          <a:p>
            <a:pPr marL="976313" lvl="2" indent="-342900" eaLnBrk="1" hangingPunct="1">
              <a:buClr>
                <a:schemeClr val="tx1"/>
              </a:buClr>
              <a:buSzTx/>
              <a:buFont typeface="Wingdings" pitchFamily="2" charset="2"/>
              <a:buChar char="þ"/>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dirty="0" smtClean="0">
                <a:latin typeface="Calibri" pitchFamily="34" charset="0"/>
                <a:cs typeface="Calibri" pitchFamily="34" charset="0"/>
              </a:rPr>
              <a:t>Well or reservoir tests.</a:t>
            </a:r>
          </a:p>
          <a:p>
            <a:pPr marL="976313" lvl="2" indent="-342900" eaLnBrk="1" hangingPunct="1">
              <a:buClr>
                <a:schemeClr val="tx1"/>
              </a:buClr>
              <a:buSzTx/>
              <a:buFont typeface="Wingdings" pitchFamily="2" charset="2"/>
              <a:buChar char="þ"/>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dirty="0" smtClean="0">
                <a:latin typeface="Calibri" pitchFamily="34" charset="0"/>
                <a:cs typeface="Calibri" pitchFamily="34" charset="0"/>
              </a:rPr>
              <a:t>Field inspection reports, well mechanical integrity tests.</a:t>
            </a:r>
          </a:p>
          <a:p>
            <a:pPr marL="976313" lvl="2" indent="-342900" eaLnBrk="1" hangingPunct="1">
              <a:buClr>
                <a:schemeClr val="tx1"/>
              </a:buClr>
              <a:buSzTx/>
              <a:buFont typeface="Wingdings" pitchFamily="2" charset="2"/>
              <a:buChar char="þ"/>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dirty="0" smtClean="0">
                <a:latin typeface="Calibri" pitchFamily="34" charset="0"/>
                <a:cs typeface="Calibri" pitchFamily="34" charset="0"/>
              </a:rPr>
              <a:t>If needed, well operator performs corrective action.</a:t>
            </a:r>
          </a:p>
          <a:p>
            <a:pPr marL="976313" lvl="2" indent="-342900" eaLnBrk="1" hangingPunct="1">
              <a:buClr>
                <a:schemeClr val="tx1"/>
              </a:buClr>
              <a:buSzTx/>
              <a:buFont typeface="Wingdings" pitchFamily="2" charset="2"/>
              <a:buChar char="þ"/>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dirty="0" smtClean="0">
                <a:latin typeface="Calibri" pitchFamily="34" charset="0"/>
                <a:cs typeface="Calibri" pitchFamily="34" charset="0"/>
              </a:rPr>
              <a:t>Permit-to-Inject issued with operational restrictions as Maximum Authorized Surface Injection Pressure (MASIP), injection rate/volume, frequency for well or reservoir testing, etc.</a:t>
            </a:r>
          </a:p>
        </p:txBody>
      </p:sp>
      <p:sp>
        <p:nvSpPr>
          <p:cNvPr id="14340" name="Line 4"/>
          <p:cNvSpPr>
            <a:spLocks noChangeShapeType="1"/>
          </p:cNvSpPr>
          <p:nvPr/>
        </p:nvSpPr>
        <p:spPr bwMode="auto">
          <a:xfrm>
            <a:off x="228600" y="8382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473200"/>
          <a:ext cx="8382000" cy="4394201"/>
        </p:xfrm>
        <a:graphic>
          <a:graphicData uri="http://schemas.openxmlformats.org/drawingml/2006/table">
            <a:tbl>
              <a:tblPr firstRow="1" bandRow="1">
                <a:tableStyleId>{5C22544A-7EE6-4342-B048-85BDC9FD1C3A}</a:tableStyleId>
              </a:tblPr>
              <a:tblGrid>
                <a:gridCol w="2819401"/>
                <a:gridCol w="5562599"/>
              </a:tblGrid>
              <a:tr h="749383">
                <a:tc>
                  <a:txBody>
                    <a:bodyPr/>
                    <a:lstStyle/>
                    <a:p>
                      <a:pPr algn="ctr"/>
                      <a:r>
                        <a:rPr lang="en-US" sz="2400" b="1" dirty="0" smtClean="0">
                          <a:solidFill>
                            <a:schemeClr val="tx1"/>
                          </a:solidFill>
                          <a:latin typeface="Calibri" pitchFamily="34" charset="0"/>
                          <a:cs typeface="Calibri" pitchFamily="34" charset="0"/>
                        </a:rPr>
                        <a:t>Well Type</a:t>
                      </a:r>
                      <a:endParaRPr lang="en-US" sz="2400" b="1" dirty="0">
                        <a:solidFill>
                          <a:schemeClr val="tx1"/>
                        </a:solidFill>
                        <a:latin typeface="Calibri" pitchFamily="34" charset="0"/>
                        <a:cs typeface="Calibri" pitchFamily="34" charset="0"/>
                      </a:endParaRPr>
                    </a:p>
                  </a:txBody>
                  <a:tcPr marT="45717" marB="45717" anchor="ctr">
                    <a:noFill/>
                  </a:tcPr>
                </a:tc>
                <a:tc>
                  <a:txBody>
                    <a:bodyPr/>
                    <a:lstStyle/>
                    <a:p>
                      <a:pPr algn="ctr"/>
                      <a:r>
                        <a:rPr lang="en-US" sz="2400" b="1" dirty="0" smtClean="0">
                          <a:solidFill>
                            <a:schemeClr val="tx1"/>
                          </a:solidFill>
                          <a:latin typeface="Calibri" pitchFamily="34" charset="0"/>
                          <a:cs typeface="Calibri" pitchFamily="34" charset="0"/>
                        </a:rPr>
                        <a:t>Timing of Public Notice</a:t>
                      </a:r>
                      <a:endParaRPr lang="en-US" sz="2400" b="1" dirty="0">
                        <a:solidFill>
                          <a:schemeClr val="tx1"/>
                        </a:solidFill>
                        <a:latin typeface="Calibri" pitchFamily="34" charset="0"/>
                        <a:cs typeface="Calibri" pitchFamily="34" charset="0"/>
                      </a:endParaRPr>
                    </a:p>
                  </a:txBody>
                  <a:tcPr marT="45717" marB="45717" anchor="ctr">
                    <a:noFill/>
                  </a:tcPr>
                </a:tc>
              </a:tr>
              <a:tr h="749403">
                <a:tc>
                  <a:txBody>
                    <a:bodyPr/>
                    <a:lstStyle/>
                    <a:p>
                      <a:pPr algn="ctr"/>
                      <a:r>
                        <a:rPr lang="en-US" sz="1900" b="0" dirty="0" smtClean="0">
                          <a:solidFill>
                            <a:schemeClr val="tx1"/>
                          </a:solidFill>
                          <a:latin typeface="Calibri" pitchFamily="34" charset="0"/>
                          <a:cs typeface="Calibri" pitchFamily="34" charset="0"/>
                        </a:rPr>
                        <a:t>Class I Noncommercial</a:t>
                      </a:r>
                      <a:endParaRPr lang="en-US" sz="1900" b="0" dirty="0">
                        <a:solidFill>
                          <a:schemeClr val="tx1"/>
                        </a:solidFill>
                        <a:latin typeface="Calibri" pitchFamily="34" charset="0"/>
                        <a:cs typeface="Calibri" pitchFamily="34" charset="0"/>
                      </a:endParaRPr>
                    </a:p>
                  </a:txBody>
                  <a:tcPr marT="45717" marB="45717" anchor="ctr">
                    <a:noFill/>
                  </a:tcPr>
                </a:tc>
                <a:tc>
                  <a:txBody>
                    <a:bodyPr/>
                    <a:lstStyle/>
                    <a:p>
                      <a:r>
                        <a:rPr lang="en-US" sz="1900" b="0" dirty="0" smtClean="0">
                          <a:solidFill>
                            <a:schemeClr val="tx1"/>
                          </a:solidFill>
                          <a:latin typeface="Calibri" pitchFamily="34" charset="0"/>
                          <a:cs typeface="Calibri" pitchFamily="34" charset="0"/>
                        </a:rPr>
                        <a:t>Injection and Mining Division (IMD) publishes after application deemed complete</a:t>
                      </a:r>
                      <a:endParaRPr lang="en-US" sz="1900" b="0" dirty="0">
                        <a:solidFill>
                          <a:schemeClr val="tx1"/>
                        </a:solidFill>
                        <a:latin typeface="Calibri" pitchFamily="34" charset="0"/>
                        <a:cs typeface="Calibri" pitchFamily="34" charset="0"/>
                      </a:endParaRPr>
                    </a:p>
                  </a:txBody>
                  <a:tcPr marT="45717" marB="45717" anchor="ctr">
                    <a:noFill/>
                  </a:tcPr>
                </a:tc>
              </a:tr>
              <a:tr h="749403">
                <a:tc>
                  <a:txBody>
                    <a:bodyPr/>
                    <a:lstStyle/>
                    <a:p>
                      <a:pPr algn="ctr"/>
                      <a:r>
                        <a:rPr lang="en-US" sz="1900" b="0" dirty="0" smtClean="0">
                          <a:solidFill>
                            <a:schemeClr val="tx1"/>
                          </a:solidFill>
                          <a:latin typeface="Calibri" pitchFamily="34" charset="0"/>
                          <a:cs typeface="Calibri" pitchFamily="34" charset="0"/>
                        </a:rPr>
                        <a:t>Class II Saltwater Disposal</a:t>
                      </a:r>
                    </a:p>
                    <a:p>
                      <a:pPr algn="ctr"/>
                      <a:r>
                        <a:rPr lang="en-US" sz="1900" b="0" dirty="0" smtClean="0">
                          <a:solidFill>
                            <a:schemeClr val="tx1"/>
                          </a:solidFill>
                          <a:latin typeface="Calibri" pitchFamily="34" charset="0"/>
                          <a:cs typeface="Calibri" pitchFamily="34" charset="0"/>
                        </a:rPr>
                        <a:t>for </a:t>
                      </a:r>
                      <a:r>
                        <a:rPr lang="en-US" sz="1900" b="0" u="sng" baseline="0" dirty="0" smtClean="0">
                          <a:solidFill>
                            <a:schemeClr val="tx1"/>
                          </a:solidFill>
                          <a:latin typeface="Calibri" pitchFamily="34" charset="0"/>
                          <a:cs typeface="Calibri" pitchFamily="34" charset="0"/>
                        </a:rPr>
                        <a:t>oil and gas operations</a:t>
                      </a:r>
                      <a:endParaRPr lang="en-US" sz="1900" b="0" u="sng" dirty="0">
                        <a:solidFill>
                          <a:schemeClr val="tx1"/>
                        </a:solidFill>
                        <a:latin typeface="Calibri" pitchFamily="34" charset="0"/>
                        <a:cs typeface="Calibri" pitchFamily="34" charset="0"/>
                      </a:endParaRPr>
                    </a:p>
                  </a:txBody>
                  <a:tcPr marT="45717" marB="45717" anchor="ctr">
                    <a:noFill/>
                  </a:tcPr>
                </a:tc>
                <a:tc>
                  <a:txBody>
                    <a:bodyPr/>
                    <a:lstStyle/>
                    <a:p>
                      <a:r>
                        <a:rPr lang="en-US" sz="1900" b="0" dirty="0" smtClean="0">
                          <a:solidFill>
                            <a:schemeClr val="tx1"/>
                          </a:solidFill>
                          <a:latin typeface="Calibri" pitchFamily="34" charset="0"/>
                          <a:cs typeface="Calibri" pitchFamily="34" charset="0"/>
                        </a:rPr>
                        <a:t>Applicant publishes Notice of Intent at least 15 days prior to filing  application</a:t>
                      </a:r>
                      <a:endParaRPr lang="en-US" sz="1900" b="0" dirty="0">
                        <a:solidFill>
                          <a:schemeClr val="tx1"/>
                        </a:solidFill>
                        <a:latin typeface="Calibri" pitchFamily="34" charset="0"/>
                        <a:cs typeface="Calibri" pitchFamily="34" charset="0"/>
                      </a:endParaRPr>
                    </a:p>
                  </a:txBody>
                  <a:tcPr marT="45717" marB="45717" anchor="ctr">
                    <a:noFill/>
                  </a:tcPr>
                </a:tc>
              </a:tr>
              <a:tr h="1073006">
                <a:tc>
                  <a:txBody>
                    <a:bodyPr/>
                    <a:lstStyle/>
                    <a:p>
                      <a:pPr algn="ctr"/>
                      <a:r>
                        <a:rPr lang="en-US" sz="1900" b="0" dirty="0" smtClean="0">
                          <a:solidFill>
                            <a:schemeClr val="tx1"/>
                          </a:solidFill>
                          <a:latin typeface="Calibri" pitchFamily="34" charset="0"/>
                          <a:cs typeface="Calibri" pitchFamily="34" charset="0"/>
                        </a:rPr>
                        <a:t>Class II Saltwater Disposal</a:t>
                      </a:r>
                      <a:endParaRPr lang="en-US" sz="1900" b="0" baseline="0" dirty="0" smtClean="0">
                        <a:solidFill>
                          <a:schemeClr val="tx1"/>
                        </a:solidFill>
                        <a:latin typeface="Calibri" pitchFamily="34" charset="0"/>
                        <a:cs typeface="Calibri" pitchFamily="34" charset="0"/>
                      </a:endParaRPr>
                    </a:p>
                    <a:p>
                      <a:pPr algn="ctr"/>
                      <a:r>
                        <a:rPr lang="en-US" sz="1900" b="0" dirty="0" smtClean="0">
                          <a:solidFill>
                            <a:schemeClr val="tx1"/>
                          </a:solidFill>
                          <a:latin typeface="Calibri" pitchFamily="34" charset="0"/>
                          <a:cs typeface="Calibri" pitchFamily="34" charset="0"/>
                        </a:rPr>
                        <a:t>for </a:t>
                      </a:r>
                      <a:r>
                        <a:rPr lang="en-US" sz="1900" b="0" u="sng" baseline="0" dirty="0" smtClean="0">
                          <a:solidFill>
                            <a:schemeClr val="tx1"/>
                          </a:solidFill>
                          <a:latin typeface="Calibri" pitchFamily="34" charset="0"/>
                          <a:cs typeface="Calibri" pitchFamily="34" charset="0"/>
                        </a:rPr>
                        <a:t>salt cavern operations</a:t>
                      </a:r>
                      <a:endParaRPr lang="en-US" sz="1900" b="0" u="sng" dirty="0">
                        <a:solidFill>
                          <a:schemeClr val="tx1"/>
                        </a:solidFill>
                        <a:latin typeface="Calibri" pitchFamily="34" charset="0"/>
                        <a:cs typeface="Calibri" pitchFamily="34" charset="0"/>
                      </a:endParaRPr>
                    </a:p>
                  </a:txBody>
                  <a:tcPr marT="45717" marB="45717" anchor="ctr">
                    <a:noFill/>
                  </a:tcPr>
                </a:tc>
                <a:tc>
                  <a:txBody>
                    <a:bodyPr/>
                    <a:lstStyle/>
                    <a:p>
                      <a:r>
                        <a:rPr lang="en-US" sz="1900" b="0" dirty="0" smtClean="0">
                          <a:solidFill>
                            <a:schemeClr val="tx1"/>
                          </a:solidFill>
                          <a:latin typeface="Calibri" pitchFamily="34" charset="0"/>
                          <a:cs typeface="Calibri" pitchFamily="34" charset="0"/>
                        </a:rPr>
                        <a:t>Applicant publishes notice of application filing within 30 days from the date</a:t>
                      </a:r>
                      <a:r>
                        <a:rPr lang="en-US" sz="1900" b="0" baseline="0" dirty="0" smtClean="0">
                          <a:solidFill>
                            <a:schemeClr val="tx1"/>
                          </a:solidFill>
                          <a:latin typeface="Calibri" pitchFamily="34" charset="0"/>
                          <a:cs typeface="Calibri" pitchFamily="34" charset="0"/>
                        </a:rPr>
                        <a:t> of receipt of the application by IMD  (after receipt of application number)</a:t>
                      </a:r>
                      <a:endParaRPr lang="en-US" sz="1900" b="0" dirty="0">
                        <a:solidFill>
                          <a:schemeClr val="tx1"/>
                        </a:solidFill>
                        <a:latin typeface="Calibri" pitchFamily="34" charset="0"/>
                        <a:cs typeface="Calibri" pitchFamily="34" charset="0"/>
                      </a:endParaRPr>
                    </a:p>
                  </a:txBody>
                  <a:tcPr marT="45717" marB="45717" anchor="ctr">
                    <a:noFill/>
                  </a:tcPr>
                </a:tc>
              </a:tr>
              <a:tr h="1073006">
                <a:tc>
                  <a:txBody>
                    <a:bodyPr/>
                    <a:lstStyle/>
                    <a:p>
                      <a:pPr algn="ctr"/>
                      <a:r>
                        <a:rPr lang="en-US" sz="1900" b="0" dirty="0" smtClean="0">
                          <a:solidFill>
                            <a:schemeClr val="tx1"/>
                          </a:solidFill>
                          <a:latin typeface="Calibri" pitchFamily="34" charset="0"/>
                          <a:cs typeface="Calibri" pitchFamily="34" charset="0"/>
                        </a:rPr>
                        <a:t>Class II Enhanced Recovery</a:t>
                      </a:r>
                      <a:endParaRPr lang="en-US" sz="1900" b="0" dirty="0">
                        <a:solidFill>
                          <a:schemeClr val="tx1"/>
                        </a:solidFill>
                        <a:latin typeface="Calibri" pitchFamily="34" charset="0"/>
                        <a:cs typeface="Calibri" pitchFamily="34" charset="0"/>
                      </a:endParaRPr>
                    </a:p>
                  </a:txBody>
                  <a:tcPr marT="45717" marB="45717" anchor="ctr">
                    <a:noFill/>
                  </a:tcPr>
                </a:tc>
                <a:tc>
                  <a:txBody>
                    <a:bodyPr/>
                    <a:lstStyle/>
                    <a:p>
                      <a:r>
                        <a:rPr lang="en-US" sz="1900" b="0" dirty="0" smtClean="0">
                          <a:solidFill>
                            <a:schemeClr val="tx1"/>
                          </a:solidFill>
                          <a:latin typeface="Calibri" pitchFamily="34" charset="0"/>
                          <a:cs typeface="Calibri" pitchFamily="34" charset="0"/>
                        </a:rPr>
                        <a:t>Public</a:t>
                      </a:r>
                      <a:r>
                        <a:rPr lang="en-US" sz="1900" b="0" baseline="0" dirty="0" smtClean="0">
                          <a:solidFill>
                            <a:schemeClr val="tx1"/>
                          </a:solidFill>
                          <a:latin typeface="Calibri" pitchFamily="34" charset="0"/>
                          <a:cs typeface="Calibri" pitchFamily="34" charset="0"/>
                        </a:rPr>
                        <a:t> notice not required.  Public hearing is required for Office of Conservation’s approval of  an enhanced recovery project. Only approves project, not UIC well.</a:t>
                      </a:r>
                      <a:endParaRPr lang="en-US" sz="1900" b="0" dirty="0">
                        <a:solidFill>
                          <a:schemeClr val="tx1"/>
                        </a:solidFill>
                        <a:latin typeface="Calibri" pitchFamily="34" charset="0"/>
                        <a:cs typeface="Calibri" pitchFamily="34" charset="0"/>
                      </a:endParaRPr>
                    </a:p>
                  </a:txBody>
                  <a:tcPr marT="45717" marB="45717" anchor="ctr">
                    <a:noFill/>
                  </a:tcPr>
                </a:tc>
              </a:tr>
            </a:tbl>
          </a:graphicData>
        </a:graphic>
      </p:graphicFrame>
      <p:sp>
        <p:nvSpPr>
          <p:cNvPr id="3" name="Rectangle 2"/>
          <p:cNvSpPr txBox="1">
            <a:spLocks noRot="1" noChangeArrowheads="1"/>
          </p:cNvSpPr>
          <p:nvPr/>
        </p:nvSpPr>
        <p:spPr>
          <a:xfrm>
            <a:off x="381000" y="381000"/>
            <a:ext cx="8305800" cy="5334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buFont typeface="Arial" charset="0"/>
              <a:buNone/>
              <a:defRPr/>
            </a:pPr>
            <a:r>
              <a:rPr lang="en-US" sz="4000" i="1" dirty="0" smtClean="0">
                <a:solidFill>
                  <a:srgbClr val="FFFF00"/>
                </a:solidFill>
                <a:latin typeface="Times New Roman" pitchFamily="18" charset="0"/>
              </a:rPr>
              <a:t>When to Publish a Public Notice</a:t>
            </a:r>
          </a:p>
        </p:txBody>
      </p:sp>
      <p:sp>
        <p:nvSpPr>
          <p:cNvPr id="15383" name="Line 4"/>
          <p:cNvSpPr>
            <a:spLocks noChangeShapeType="1"/>
          </p:cNvSpPr>
          <p:nvPr/>
        </p:nvSpPr>
        <p:spPr bwMode="auto">
          <a:xfrm>
            <a:off x="228600" y="10668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295400"/>
          <a:ext cx="8382000" cy="5013327"/>
        </p:xfrm>
        <a:graphic>
          <a:graphicData uri="http://schemas.openxmlformats.org/drawingml/2006/table">
            <a:tbl>
              <a:tblPr firstRow="1" bandRow="1">
                <a:tableStyleId>{5C22544A-7EE6-4342-B048-85BDC9FD1C3A}</a:tableStyleId>
              </a:tblPr>
              <a:tblGrid>
                <a:gridCol w="2819400"/>
                <a:gridCol w="5562600"/>
              </a:tblGrid>
              <a:tr h="670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libri" pitchFamily="34" charset="0"/>
                          <a:cs typeface="Calibri" pitchFamily="34" charset="0"/>
                        </a:rPr>
                        <a:t>Well Type</a:t>
                      </a:r>
                      <a:endParaRPr lang="en-US" sz="2000" b="1" dirty="0">
                        <a:solidFill>
                          <a:schemeClr val="tx1"/>
                        </a:solidFill>
                        <a:latin typeface="Calibri" pitchFamily="34" charset="0"/>
                        <a:cs typeface="Calibri" pitchFamily="34" charset="0"/>
                      </a:endParaRPr>
                    </a:p>
                  </a:txBody>
                  <a:tcPr marT="45703" marB="45703"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libri" pitchFamily="34" charset="0"/>
                          <a:cs typeface="Calibri" pitchFamily="34" charset="0"/>
                        </a:rPr>
                        <a:t>Timing of Public Notice</a:t>
                      </a:r>
                    </a:p>
                  </a:txBody>
                  <a:tcPr marT="45703" marB="45703" anchor="ctr">
                    <a:noFill/>
                  </a:tcPr>
                </a:tc>
              </a:tr>
              <a:tr h="1737325">
                <a:tc>
                  <a:txBody>
                    <a:bodyPr/>
                    <a:lstStyle/>
                    <a:p>
                      <a:pPr algn="ctr"/>
                      <a:r>
                        <a:rPr lang="en-US" sz="1900" kern="1200" dirty="0" smtClean="0">
                          <a:solidFill>
                            <a:schemeClr val="tx1"/>
                          </a:solidFill>
                          <a:effectLst/>
                          <a:latin typeface="Calibri" pitchFamily="34" charset="0"/>
                          <a:ea typeface="+mn-ea"/>
                          <a:cs typeface="Calibri" pitchFamily="34" charset="0"/>
                        </a:rPr>
                        <a:t>Class II Commercial Exploration &amp; Production Waste</a:t>
                      </a:r>
                    </a:p>
                    <a:p>
                      <a:pPr algn="ctr"/>
                      <a:endParaRPr lang="en-US" sz="1900" kern="1200" dirty="0" smtClean="0">
                        <a:solidFill>
                          <a:schemeClr val="tx1"/>
                        </a:solidFill>
                        <a:effectLst/>
                        <a:latin typeface="Calibri" pitchFamily="34" charset="0"/>
                        <a:ea typeface="+mn-ea"/>
                        <a:cs typeface="Calibri" pitchFamily="34" charset="0"/>
                      </a:endParaRPr>
                    </a:p>
                    <a:p>
                      <a:pPr algn="ctr"/>
                      <a:r>
                        <a:rPr lang="en-US" sz="1600" b="0" i="1" kern="1200" dirty="0" smtClean="0">
                          <a:solidFill>
                            <a:schemeClr val="tx1"/>
                          </a:solidFill>
                          <a:effectLst/>
                          <a:latin typeface="Calibri" pitchFamily="34" charset="0"/>
                          <a:ea typeface="+mn-ea"/>
                          <a:cs typeface="Calibri" pitchFamily="34" charset="0"/>
                        </a:rPr>
                        <a:t>Refer to LAC</a:t>
                      </a:r>
                      <a:r>
                        <a:rPr lang="en-US" sz="1600" b="0" i="1" kern="1200" baseline="0" dirty="0" smtClean="0">
                          <a:solidFill>
                            <a:schemeClr val="tx1"/>
                          </a:solidFill>
                          <a:effectLst/>
                          <a:latin typeface="Calibri" pitchFamily="34" charset="0"/>
                          <a:ea typeface="+mn-ea"/>
                          <a:cs typeface="Calibri" pitchFamily="34" charset="0"/>
                        </a:rPr>
                        <a:t> 43:XIX.519.B and 529.B for details</a:t>
                      </a:r>
                      <a:endParaRPr lang="en-US" sz="1900" b="0" dirty="0">
                        <a:solidFill>
                          <a:schemeClr val="tx1"/>
                        </a:solidFill>
                        <a:latin typeface="Calibri" pitchFamily="34" charset="0"/>
                        <a:cs typeface="Calibri" pitchFamily="34" charset="0"/>
                      </a:endParaRPr>
                    </a:p>
                  </a:txBody>
                  <a:tcPr marT="45703" marB="45703" anchor="ctr">
                    <a:noFill/>
                  </a:tcPr>
                </a:tc>
                <a:tc>
                  <a:txBody>
                    <a:bodyPr/>
                    <a:lstStyle/>
                    <a:p>
                      <a:pPr marL="115888" indent="-115888">
                        <a:buFont typeface="Arial" pitchFamily="34" charset="0"/>
                        <a:buChar char="•"/>
                      </a:pPr>
                      <a:r>
                        <a:rPr lang="en-US" sz="1900" kern="1200" dirty="0" smtClean="0">
                          <a:solidFill>
                            <a:schemeClr val="tx1"/>
                          </a:solidFill>
                          <a:effectLst/>
                          <a:latin typeface="Calibri" pitchFamily="34" charset="0"/>
                          <a:ea typeface="+mn-ea"/>
                          <a:cs typeface="Calibri" pitchFamily="34" charset="0"/>
                        </a:rPr>
                        <a:t>New Facility:</a:t>
                      </a:r>
                      <a:r>
                        <a:rPr lang="en-US" sz="1900" kern="1200" baseline="0" dirty="0" smtClean="0">
                          <a:solidFill>
                            <a:schemeClr val="tx1"/>
                          </a:solidFill>
                          <a:effectLst/>
                          <a:latin typeface="Calibri" pitchFamily="34" charset="0"/>
                          <a:ea typeface="+mn-ea"/>
                          <a:cs typeface="Calibri" pitchFamily="34" charset="0"/>
                        </a:rPr>
                        <a:t>  Notice of Intent a</a:t>
                      </a:r>
                      <a:r>
                        <a:rPr lang="en-US" sz="1900" kern="1200" dirty="0" smtClean="0">
                          <a:solidFill>
                            <a:schemeClr val="tx1"/>
                          </a:solidFill>
                          <a:effectLst/>
                          <a:latin typeface="Calibri" pitchFamily="34" charset="0"/>
                          <a:ea typeface="+mn-ea"/>
                          <a:cs typeface="Calibri" pitchFamily="34" charset="0"/>
                        </a:rPr>
                        <a:t>t least 30 days prior to filing the application</a:t>
                      </a:r>
                    </a:p>
                    <a:p>
                      <a:pPr marL="115888" indent="-115888">
                        <a:buFont typeface="Arial" pitchFamily="34" charset="0"/>
                        <a:buChar char="•"/>
                      </a:pPr>
                      <a:endParaRPr lang="en-US" sz="1900" kern="1200" dirty="0" smtClean="0">
                        <a:solidFill>
                          <a:schemeClr val="tx1"/>
                        </a:solidFill>
                        <a:effectLst/>
                        <a:latin typeface="Calibri" pitchFamily="34" charset="0"/>
                        <a:ea typeface="+mn-ea"/>
                        <a:cs typeface="Calibri" pitchFamily="34" charset="0"/>
                      </a:endParaRPr>
                    </a:p>
                    <a:p>
                      <a:pPr marL="115888" indent="-115888">
                        <a:buFont typeface="Arial" pitchFamily="34" charset="0"/>
                        <a:buChar char="•"/>
                      </a:pPr>
                      <a:r>
                        <a:rPr lang="en-US" sz="1900" kern="1200" dirty="0" smtClean="0">
                          <a:solidFill>
                            <a:schemeClr val="tx1"/>
                          </a:solidFill>
                          <a:effectLst/>
                          <a:latin typeface="Calibri" pitchFamily="34" charset="0"/>
                          <a:ea typeface="+mn-ea"/>
                          <a:cs typeface="Calibri" pitchFamily="34" charset="0"/>
                        </a:rPr>
                        <a:t>Existing Facility:  Notice of Intent at least 15 days prior to filing an application</a:t>
                      </a:r>
                    </a:p>
                  </a:txBody>
                  <a:tcPr marT="45703" marB="45703" anchor="ctr">
                    <a:noFill/>
                  </a:tcPr>
                </a:tc>
              </a:tr>
              <a:tr h="792409">
                <a:tc>
                  <a:txBody>
                    <a:bodyPr/>
                    <a:lstStyle/>
                    <a:p>
                      <a:pPr algn="ctr"/>
                      <a:r>
                        <a:rPr lang="en-US" sz="1900" kern="1200" dirty="0" smtClean="0">
                          <a:solidFill>
                            <a:schemeClr val="tx1"/>
                          </a:solidFill>
                          <a:effectLst/>
                          <a:latin typeface="Calibri" pitchFamily="34" charset="0"/>
                          <a:ea typeface="+mn-ea"/>
                          <a:cs typeface="Calibri" pitchFamily="34" charset="0"/>
                        </a:rPr>
                        <a:t>Class II Hydrocarbon Storage in Salt Dome</a:t>
                      </a:r>
                      <a:endParaRPr lang="en-US" sz="1900" b="0" i="1" dirty="0">
                        <a:solidFill>
                          <a:schemeClr val="tx1"/>
                        </a:solidFill>
                        <a:latin typeface="Calibri" pitchFamily="34" charset="0"/>
                        <a:cs typeface="Calibri" pitchFamily="34" charset="0"/>
                      </a:endParaRPr>
                    </a:p>
                  </a:txBody>
                  <a:tcPr marT="45703" marB="45703" anchor="ctr">
                    <a:noFill/>
                  </a:tcPr>
                </a:tc>
                <a:tc>
                  <a:txBody>
                    <a:bodyPr/>
                    <a:lstStyle/>
                    <a:p>
                      <a:pPr marL="0" indent="0">
                        <a:buFont typeface="Arial" pitchFamily="34" charset="0"/>
                        <a:buNone/>
                      </a:pPr>
                      <a:r>
                        <a:rPr lang="en-US" sz="1900" kern="1200" dirty="0" smtClean="0">
                          <a:solidFill>
                            <a:schemeClr val="tx1"/>
                          </a:solidFill>
                          <a:effectLst/>
                          <a:latin typeface="Calibri" pitchFamily="34" charset="0"/>
                          <a:ea typeface="+mn-ea"/>
                          <a:cs typeface="Calibri" pitchFamily="34" charset="0"/>
                        </a:rPr>
                        <a:t>Applicant publishes Notice of Intent at least 30 days but no more than 180 days before filing application</a:t>
                      </a:r>
                      <a:endParaRPr lang="en-US" sz="1900" b="0" dirty="0">
                        <a:solidFill>
                          <a:schemeClr val="tx1"/>
                        </a:solidFill>
                        <a:latin typeface="Calibri" pitchFamily="34" charset="0"/>
                        <a:cs typeface="Calibri" pitchFamily="34" charset="0"/>
                      </a:endParaRPr>
                    </a:p>
                  </a:txBody>
                  <a:tcPr marT="45703" marB="45703" anchor="ctr">
                    <a:noFill/>
                  </a:tcPr>
                </a:tc>
              </a:tr>
              <a:tr h="670525">
                <a:tc>
                  <a:txBody>
                    <a:bodyPr/>
                    <a:lstStyle/>
                    <a:p>
                      <a:pPr algn="ctr"/>
                      <a:r>
                        <a:rPr lang="en-US" sz="1900" kern="1200" dirty="0" smtClean="0">
                          <a:solidFill>
                            <a:schemeClr val="tx1"/>
                          </a:solidFill>
                          <a:effectLst/>
                          <a:latin typeface="Calibri" pitchFamily="34" charset="0"/>
                          <a:ea typeface="+mn-ea"/>
                          <a:cs typeface="Calibri" pitchFamily="34" charset="0"/>
                        </a:rPr>
                        <a:t>Class III Solution Mining</a:t>
                      </a:r>
                      <a:endParaRPr lang="en-US" sz="1900" b="0" dirty="0">
                        <a:solidFill>
                          <a:schemeClr val="tx1"/>
                        </a:solidFill>
                        <a:latin typeface="Calibri" pitchFamily="34" charset="0"/>
                        <a:cs typeface="Calibri" pitchFamily="34" charset="0"/>
                      </a:endParaRPr>
                    </a:p>
                  </a:txBody>
                  <a:tcPr marT="45703" marB="45703" anchor="ctr">
                    <a:noFill/>
                  </a:tcPr>
                </a:tc>
                <a:tc>
                  <a:txBody>
                    <a:bodyPr/>
                    <a:lstStyle/>
                    <a:p>
                      <a:r>
                        <a:rPr lang="en-US" sz="1900" kern="1200" dirty="0" smtClean="0">
                          <a:solidFill>
                            <a:schemeClr val="tx1"/>
                          </a:solidFill>
                          <a:effectLst/>
                          <a:latin typeface="Calibri" pitchFamily="34" charset="0"/>
                          <a:ea typeface="+mn-ea"/>
                          <a:cs typeface="Calibri" pitchFamily="34" charset="0"/>
                        </a:rPr>
                        <a:t>Applicant publishes Notice of Intent at least 30 days but no more than 180 days before filing application</a:t>
                      </a:r>
                    </a:p>
                  </a:txBody>
                  <a:tcPr marT="45703" marB="45703" anchor="ctr">
                    <a:noFill/>
                  </a:tcPr>
                </a:tc>
              </a:tr>
              <a:tr h="472315">
                <a:tc>
                  <a:txBody>
                    <a:bodyPr/>
                    <a:lstStyle/>
                    <a:p>
                      <a:pPr algn="ctr"/>
                      <a:r>
                        <a:rPr lang="en-US" sz="1900" kern="1200" dirty="0" smtClean="0">
                          <a:solidFill>
                            <a:schemeClr val="tx1"/>
                          </a:solidFill>
                          <a:effectLst/>
                          <a:latin typeface="Calibri" pitchFamily="34" charset="0"/>
                          <a:ea typeface="+mn-ea"/>
                          <a:cs typeface="Calibri" pitchFamily="34" charset="0"/>
                        </a:rPr>
                        <a:t>Class V</a:t>
                      </a:r>
                      <a:endParaRPr lang="en-US" sz="1900" b="0" dirty="0">
                        <a:solidFill>
                          <a:schemeClr val="tx1"/>
                        </a:solidFill>
                        <a:latin typeface="Calibri" pitchFamily="34" charset="0"/>
                        <a:cs typeface="Calibri" pitchFamily="34" charset="0"/>
                      </a:endParaRPr>
                    </a:p>
                  </a:txBody>
                  <a:tcPr marT="45703" marB="45703" anchor="ctr">
                    <a:noFill/>
                  </a:tcPr>
                </a:tc>
                <a:tc>
                  <a:txBody>
                    <a:bodyPr/>
                    <a:lstStyle/>
                    <a:p>
                      <a:r>
                        <a:rPr lang="en-US" sz="1900" kern="1200" dirty="0" smtClean="0">
                          <a:solidFill>
                            <a:schemeClr val="tx1"/>
                          </a:solidFill>
                          <a:effectLst/>
                          <a:latin typeface="Calibri" pitchFamily="34" charset="0"/>
                          <a:ea typeface="+mn-ea"/>
                          <a:cs typeface="Calibri" pitchFamily="34" charset="0"/>
                        </a:rPr>
                        <a:t>Not required</a:t>
                      </a:r>
                      <a:endParaRPr lang="en-US" sz="1900" b="0" dirty="0">
                        <a:solidFill>
                          <a:schemeClr val="tx1"/>
                        </a:solidFill>
                        <a:latin typeface="Calibri" pitchFamily="34" charset="0"/>
                        <a:cs typeface="Calibri" pitchFamily="34" charset="0"/>
                      </a:endParaRPr>
                    </a:p>
                  </a:txBody>
                  <a:tcPr marT="45703" marB="45703" anchor="ctr">
                    <a:noFill/>
                  </a:tcPr>
                </a:tc>
              </a:tr>
              <a:tr h="670525">
                <a:tc>
                  <a:txBody>
                    <a:bodyPr/>
                    <a:lstStyle/>
                    <a:p>
                      <a:pPr algn="ctr"/>
                      <a:r>
                        <a:rPr lang="en-US" sz="1900" b="0" dirty="0" smtClean="0">
                          <a:solidFill>
                            <a:schemeClr val="tx1"/>
                          </a:solidFill>
                          <a:latin typeface="Calibri" pitchFamily="34" charset="0"/>
                          <a:cs typeface="Calibri" pitchFamily="34" charset="0"/>
                        </a:rPr>
                        <a:t>Class VI CO</a:t>
                      </a:r>
                      <a:r>
                        <a:rPr lang="en-US" sz="1900" b="0" baseline="-25000" dirty="0" smtClean="0">
                          <a:solidFill>
                            <a:schemeClr val="tx1"/>
                          </a:solidFill>
                          <a:latin typeface="Calibri" pitchFamily="34" charset="0"/>
                          <a:cs typeface="Calibri" pitchFamily="34" charset="0"/>
                        </a:rPr>
                        <a:t>2</a:t>
                      </a:r>
                      <a:r>
                        <a:rPr lang="en-US" sz="1900" b="0" dirty="0" smtClean="0">
                          <a:solidFill>
                            <a:schemeClr val="tx1"/>
                          </a:solidFill>
                          <a:latin typeface="Calibri" pitchFamily="34" charset="0"/>
                          <a:cs typeface="Calibri" pitchFamily="34" charset="0"/>
                        </a:rPr>
                        <a:t> Sequestration</a:t>
                      </a:r>
                      <a:endParaRPr lang="en-US" sz="1900" b="0" dirty="0">
                        <a:solidFill>
                          <a:schemeClr val="tx1"/>
                        </a:solidFill>
                        <a:latin typeface="Calibri" pitchFamily="34" charset="0"/>
                        <a:cs typeface="Calibri" pitchFamily="34" charset="0"/>
                      </a:endParaRPr>
                    </a:p>
                  </a:txBody>
                  <a:tcPr marT="45703" marB="45703" anchor="ctr">
                    <a:noFill/>
                  </a:tcPr>
                </a:tc>
                <a:tc>
                  <a:txBody>
                    <a:bodyPr/>
                    <a:lstStyle/>
                    <a:p>
                      <a:r>
                        <a:rPr lang="en-US" sz="1900" b="0" dirty="0" smtClean="0">
                          <a:solidFill>
                            <a:schemeClr val="tx1"/>
                          </a:solidFill>
                          <a:latin typeface="Calibri" pitchFamily="34" charset="0"/>
                          <a:cs typeface="Calibri" pitchFamily="34" charset="0"/>
                        </a:rPr>
                        <a:t>Injection and Mining Division publishes after application deemed complete </a:t>
                      </a:r>
                      <a:endParaRPr lang="en-US" sz="1900" b="0" dirty="0">
                        <a:solidFill>
                          <a:schemeClr val="tx1"/>
                        </a:solidFill>
                        <a:latin typeface="Calibri" pitchFamily="34" charset="0"/>
                        <a:cs typeface="Calibri" pitchFamily="34" charset="0"/>
                      </a:endParaRPr>
                    </a:p>
                  </a:txBody>
                  <a:tcPr marT="45703" marB="45703" anchor="ctr">
                    <a:noFill/>
                  </a:tcPr>
                </a:tc>
              </a:tr>
            </a:tbl>
          </a:graphicData>
        </a:graphic>
      </p:graphicFrame>
      <p:sp>
        <p:nvSpPr>
          <p:cNvPr id="3" name="Rectangle 2"/>
          <p:cNvSpPr txBox="1">
            <a:spLocks noRot="1" noChangeArrowheads="1"/>
          </p:cNvSpPr>
          <p:nvPr/>
        </p:nvSpPr>
        <p:spPr>
          <a:xfrm>
            <a:off x="381000" y="381000"/>
            <a:ext cx="8305800" cy="5334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4000" i="1" dirty="0">
                <a:solidFill>
                  <a:srgbClr val="FFFF00"/>
                </a:solidFill>
                <a:latin typeface="Times New Roman" pitchFamily="18" charset="0"/>
              </a:rPr>
              <a:t>When to Publish a Public Notice</a:t>
            </a:r>
          </a:p>
          <a:p>
            <a:pPr eaLnBrk="1" hangingPunct="1">
              <a:buFont typeface="Arial" charset="0"/>
              <a:buNone/>
              <a:defRPr/>
            </a:pPr>
            <a:endParaRPr lang="en-US" sz="4000" i="1" dirty="0" smtClean="0">
              <a:solidFill>
                <a:srgbClr val="FFFF00"/>
              </a:solidFill>
              <a:latin typeface="Times New Roman" pitchFamily="18" charset="0"/>
            </a:endParaRPr>
          </a:p>
        </p:txBody>
      </p:sp>
      <p:sp>
        <p:nvSpPr>
          <p:cNvPr id="16410" name="Line 4"/>
          <p:cNvSpPr>
            <a:spLocks noChangeShapeType="1"/>
          </p:cNvSpPr>
          <p:nvPr/>
        </p:nvSpPr>
        <p:spPr bwMode="auto">
          <a:xfrm>
            <a:off x="228600" y="10668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762000"/>
          <a:ext cx="7848600" cy="5973761"/>
        </p:xfrm>
        <a:graphic>
          <a:graphicData uri="http://schemas.openxmlformats.org/drawingml/2006/table">
            <a:tbl>
              <a:tblPr firstRow="1" bandRow="1">
                <a:tableStyleId>{5C22544A-7EE6-4342-B048-85BDC9FD1C3A}</a:tableStyleId>
              </a:tblPr>
              <a:tblGrid>
                <a:gridCol w="4038600"/>
                <a:gridCol w="3810000"/>
              </a:tblGrid>
              <a:tr h="457164">
                <a:tc>
                  <a:txBody>
                    <a:bodyPr/>
                    <a:lstStyle/>
                    <a:p>
                      <a:pPr algn="ctr"/>
                      <a:r>
                        <a:rPr lang="en-US" sz="2400" b="0" dirty="0" smtClean="0">
                          <a:solidFill>
                            <a:schemeClr val="tx1"/>
                          </a:solidFill>
                          <a:latin typeface="Calibri" pitchFamily="34" charset="0"/>
                          <a:cs typeface="Calibri" pitchFamily="34" charset="0"/>
                        </a:rPr>
                        <a:t>Well Type</a:t>
                      </a:r>
                      <a:endParaRPr lang="en-US" sz="2400" b="0" dirty="0">
                        <a:solidFill>
                          <a:schemeClr val="tx1"/>
                        </a:solidFill>
                        <a:latin typeface="Calibri" pitchFamily="34" charset="0"/>
                        <a:cs typeface="Calibri" pitchFamily="34" charset="0"/>
                      </a:endParaRPr>
                    </a:p>
                  </a:txBody>
                  <a:tcPr marT="45702" marB="45702" anchor="ctr">
                    <a:noFill/>
                  </a:tcPr>
                </a:tc>
                <a:tc>
                  <a:txBody>
                    <a:bodyPr/>
                    <a:lstStyle/>
                    <a:p>
                      <a:pPr algn="ctr"/>
                      <a:r>
                        <a:rPr lang="en-US" sz="2400" b="0" dirty="0" smtClean="0">
                          <a:solidFill>
                            <a:schemeClr val="tx1"/>
                          </a:solidFill>
                          <a:latin typeface="Calibri" pitchFamily="34" charset="0"/>
                          <a:cs typeface="Calibri" pitchFamily="34" charset="0"/>
                        </a:rPr>
                        <a:t>UIC</a:t>
                      </a:r>
                      <a:r>
                        <a:rPr lang="en-US" sz="2400" b="0" baseline="0" dirty="0" smtClean="0">
                          <a:solidFill>
                            <a:schemeClr val="tx1"/>
                          </a:solidFill>
                          <a:latin typeface="Calibri" pitchFamily="34" charset="0"/>
                          <a:cs typeface="Calibri" pitchFamily="34" charset="0"/>
                        </a:rPr>
                        <a:t> Form</a:t>
                      </a:r>
                      <a:endParaRPr lang="en-US" sz="2400" b="0" dirty="0">
                        <a:solidFill>
                          <a:schemeClr val="tx1"/>
                        </a:solidFill>
                        <a:latin typeface="Calibri" pitchFamily="34" charset="0"/>
                        <a:cs typeface="Calibri" pitchFamily="34" charset="0"/>
                      </a:endParaRPr>
                    </a:p>
                  </a:txBody>
                  <a:tcPr marT="45702" marB="45702" anchor="ctr">
                    <a:noFill/>
                  </a:tcPr>
                </a:tc>
              </a:tr>
              <a:tr h="457175">
                <a:tc>
                  <a:txBody>
                    <a:bodyPr/>
                    <a:lstStyle/>
                    <a:p>
                      <a:pPr algn="r"/>
                      <a:r>
                        <a:rPr lang="en-US" sz="1800" dirty="0" smtClean="0">
                          <a:solidFill>
                            <a:schemeClr val="tx1"/>
                          </a:solidFill>
                          <a:latin typeface="Calibri" pitchFamily="34" charset="0"/>
                          <a:cs typeface="Calibri" pitchFamily="34" charset="0"/>
                        </a:rPr>
                        <a:t>Class I</a:t>
                      </a:r>
                      <a:endParaRPr lang="en-US" sz="1800" dirty="0">
                        <a:solidFill>
                          <a:schemeClr val="tx1"/>
                        </a:solidFill>
                        <a:latin typeface="Calibri" pitchFamily="34" charset="0"/>
                        <a:cs typeface="Calibri" pitchFamily="34" charset="0"/>
                      </a:endParaRPr>
                    </a:p>
                  </a:txBody>
                  <a:tcPr marT="45702" marB="45702" anchor="ctr">
                    <a:noFill/>
                  </a:tcPr>
                </a:tc>
                <a:tc>
                  <a:txBody>
                    <a:bodyPr/>
                    <a:lstStyle/>
                    <a:p>
                      <a:pPr algn="l"/>
                      <a:r>
                        <a:rPr lang="en-US" sz="1800" dirty="0" smtClean="0">
                          <a:solidFill>
                            <a:schemeClr val="tx1"/>
                          </a:solidFill>
                          <a:latin typeface="Calibri" pitchFamily="34" charset="0"/>
                          <a:cs typeface="Calibri" pitchFamily="34" charset="0"/>
                        </a:rPr>
                        <a:t>UIC-1</a:t>
                      </a:r>
                      <a:endParaRPr lang="en-US" sz="1800" dirty="0">
                        <a:solidFill>
                          <a:schemeClr val="tx1"/>
                        </a:solidFill>
                        <a:latin typeface="Calibri" pitchFamily="34" charset="0"/>
                        <a:cs typeface="Calibri" pitchFamily="34" charset="0"/>
                      </a:endParaRPr>
                    </a:p>
                  </a:txBody>
                  <a:tcPr marT="45702" marB="45702" anchor="ctr">
                    <a:noFill/>
                  </a:tcPr>
                </a:tc>
              </a:tr>
              <a:tr h="959960">
                <a:tc>
                  <a:txBody>
                    <a:bodyPr/>
                    <a:lstStyle/>
                    <a:p>
                      <a:pPr algn="r"/>
                      <a:r>
                        <a:rPr lang="en-US" sz="1800" dirty="0" smtClean="0">
                          <a:solidFill>
                            <a:schemeClr val="tx1"/>
                          </a:solidFill>
                          <a:latin typeface="Calibri" pitchFamily="34" charset="0"/>
                          <a:cs typeface="Calibri" pitchFamily="34" charset="0"/>
                        </a:rPr>
                        <a:t>CLASS</a:t>
                      </a:r>
                      <a:r>
                        <a:rPr lang="en-US" sz="1800" baseline="0" dirty="0" smtClean="0">
                          <a:solidFill>
                            <a:schemeClr val="tx1"/>
                          </a:solidFill>
                          <a:latin typeface="Calibri" pitchFamily="34" charset="0"/>
                          <a:cs typeface="Calibri" pitchFamily="34" charset="0"/>
                        </a:rPr>
                        <a:t> II Saltwater Disposal</a:t>
                      </a:r>
                      <a:endParaRPr lang="en-US" sz="1800" dirty="0">
                        <a:solidFill>
                          <a:schemeClr val="tx1"/>
                        </a:solidFill>
                        <a:latin typeface="Calibri" pitchFamily="34" charset="0"/>
                        <a:cs typeface="Calibri" pitchFamily="34" charset="0"/>
                      </a:endParaRPr>
                    </a:p>
                  </a:txBody>
                  <a:tcPr marT="45702" marB="45702" anchor="ctr">
                    <a:noFill/>
                  </a:tcPr>
                </a:tc>
                <a:tc>
                  <a:txBody>
                    <a:bodyPr/>
                    <a:lstStyle/>
                    <a:p>
                      <a:pPr algn="l">
                        <a:tabLst/>
                      </a:pPr>
                      <a:r>
                        <a:rPr lang="en-US" sz="1800" dirty="0" smtClean="0">
                          <a:solidFill>
                            <a:schemeClr val="tx1"/>
                          </a:solidFill>
                          <a:latin typeface="Calibri" pitchFamily="34" charset="0"/>
                          <a:cs typeface="Calibri" pitchFamily="34" charset="0"/>
                        </a:rPr>
                        <a:t>UIC-2 SWD Conversion</a:t>
                      </a:r>
                    </a:p>
                    <a:p>
                      <a:pPr algn="l">
                        <a:tabLst/>
                      </a:pPr>
                      <a:r>
                        <a:rPr lang="en-US" sz="1800" dirty="0" smtClean="0">
                          <a:solidFill>
                            <a:schemeClr val="tx1"/>
                          </a:solidFill>
                          <a:latin typeface="Calibri" pitchFamily="34" charset="0"/>
                          <a:cs typeface="Calibri" pitchFamily="34" charset="0"/>
                        </a:rPr>
                        <a:t>UIC-2 SWD</a:t>
                      </a:r>
                      <a:r>
                        <a:rPr lang="en-US" sz="1800" baseline="0" dirty="0" smtClean="0">
                          <a:solidFill>
                            <a:schemeClr val="tx1"/>
                          </a:solidFill>
                          <a:latin typeface="Calibri" pitchFamily="34" charset="0"/>
                          <a:cs typeface="Calibri" pitchFamily="34" charset="0"/>
                        </a:rPr>
                        <a:t> New Drill</a:t>
                      </a:r>
                    </a:p>
                    <a:p>
                      <a:pPr algn="l">
                        <a:tabLst/>
                      </a:pPr>
                      <a:r>
                        <a:rPr lang="en-US" sz="1800" dirty="0" smtClean="0">
                          <a:solidFill>
                            <a:schemeClr val="tx1"/>
                          </a:solidFill>
                          <a:latin typeface="Calibri" pitchFamily="34" charset="0"/>
                          <a:cs typeface="Calibri" pitchFamily="34" charset="0"/>
                        </a:rPr>
                        <a:t>UIC-2 SWD Re-Entry</a:t>
                      </a:r>
                      <a:endParaRPr lang="en-US" sz="1800" dirty="0">
                        <a:solidFill>
                          <a:schemeClr val="tx1"/>
                        </a:solidFill>
                        <a:latin typeface="Calibri" pitchFamily="34" charset="0"/>
                        <a:cs typeface="Calibri" pitchFamily="34" charset="0"/>
                      </a:endParaRPr>
                    </a:p>
                  </a:txBody>
                  <a:tcPr marT="45702" marB="45702" anchor="ctr">
                    <a:noFill/>
                  </a:tcPr>
                </a:tc>
              </a:tr>
              <a:tr h="914364">
                <a:tc>
                  <a:txBody>
                    <a:bodyPr/>
                    <a:lstStyle/>
                    <a:p>
                      <a:pPr algn="r"/>
                      <a:r>
                        <a:rPr lang="en-US" sz="1800" dirty="0" smtClean="0">
                          <a:solidFill>
                            <a:schemeClr val="tx1"/>
                          </a:solidFill>
                          <a:latin typeface="Calibri" pitchFamily="34" charset="0"/>
                          <a:cs typeface="Calibri" pitchFamily="34" charset="0"/>
                        </a:rPr>
                        <a:t>Class</a:t>
                      </a:r>
                      <a:r>
                        <a:rPr lang="en-US" sz="1800" baseline="0" dirty="0" smtClean="0">
                          <a:solidFill>
                            <a:schemeClr val="tx1"/>
                          </a:solidFill>
                          <a:latin typeface="Calibri" pitchFamily="34" charset="0"/>
                          <a:cs typeface="Calibri" pitchFamily="34" charset="0"/>
                        </a:rPr>
                        <a:t> II Enhanced Recovery</a:t>
                      </a:r>
                      <a:endParaRPr lang="en-US" sz="1800" dirty="0">
                        <a:solidFill>
                          <a:schemeClr val="tx1"/>
                        </a:solidFill>
                        <a:latin typeface="Calibri" pitchFamily="34" charset="0"/>
                        <a:cs typeface="Calibri" pitchFamily="34" charset="0"/>
                      </a:endParaRPr>
                    </a:p>
                  </a:txBody>
                  <a:tcPr marT="45702" marB="45702" anchor="ctr">
                    <a:noFill/>
                  </a:tcPr>
                </a:tc>
                <a:tc>
                  <a:txBody>
                    <a:bodyPr/>
                    <a:lstStyle/>
                    <a:p>
                      <a:pPr algn="l"/>
                      <a:r>
                        <a:rPr lang="en-US" sz="1800" dirty="0" smtClean="0">
                          <a:solidFill>
                            <a:schemeClr val="tx1"/>
                          </a:solidFill>
                          <a:latin typeface="Calibri" pitchFamily="34" charset="0"/>
                          <a:cs typeface="Calibri" pitchFamily="34" charset="0"/>
                        </a:rPr>
                        <a:t>UIC-2 ER Conversion</a:t>
                      </a:r>
                    </a:p>
                    <a:p>
                      <a:pPr algn="l"/>
                      <a:r>
                        <a:rPr lang="en-US" sz="1800" dirty="0" smtClean="0">
                          <a:solidFill>
                            <a:schemeClr val="tx1"/>
                          </a:solidFill>
                          <a:latin typeface="Calibri" pitchFamily="34" charset="0"/>
                          <a:cs typeface="Calibri" pitchFamily="34" charset="0"/>
                        </a:rPr>
                        <a:t>UIC-2 ER New Drill</a:t>
                      </a:r>
                    </a:p>
                    <a:p>
                      <a:pPr algn="l"/>
                      <a:r>
                        <a:rPr lang="en-US" sz="1800" dirty="0" smtClean="0">
                          <a:solidFill>
                            <a:schemeClr val="tx1"/>
                          </a:solidFill>
                          <a:latin typeface="Calibri" pitchFamily="34" charset="0"/>
                          <a:cs typeface="Calibri" pitchFamily="34" charset="0"/>
                        </a:rPr>
                        <a:t>UIC-2</a:t>
                      </a:r>
                      <a:r>
                        <a:rPr lang="en-US" sz="1800" baseline="0" dirty="0" smtClean="0">
                          <a:solidFill>
                            <a:schemeClr val="tx1"/>
                          </a:solidFill>
                          <a:latin typeface="Calibri" pitchFamily="34" charset="0"/>
                          <a:cs typeface="Calibri" pitchFamily="34" charset="0"/>
                        </a:rPr>
                        <a:t> </a:t>
                      </a:r>
                      <a:r>
                        <a:rPr lang="en-US" sz="1800" dirty="0" smtClean="0">
                          <a:solidFill>
                            <a:schemeClr val="tx1"/>
                          </a:solidFill>
                          <a:latin typeface="Calibri" pitchFamily="34" charset="0"/>
                          <a:cs typeface="Calibri" pitchFamily="34" charset="0"/>
                        </a:rPr>
                        <a:t>ER</a:t>
                      </a:r>
                      <a:r>
                        <a:rPr lang="en-US" sz="1800" baseline="0" dirty="0" smtClean="0">
                          <a:solidFill>
                            <a:schemeClr val="tx1"/>
                          </a:solidFill>
                          <a:latin typeface="Calibri" pitchFamily="34" charset="0"/>
                          <a:cs typeface="Calibri" pitchFamily="34" charset="0"/>
                        </a:rPr>
                        <a:t> Re-Entry</a:t>
                      </a:r>
                      <a:endParaRPr lang="en-US" sz="1800" dirty="0">
                        <a:solidFill>
                          <a:schemeClr val="tx1"/>
                        </a:solidFill>
                        <a:latin typeface="Calibri" pitchFamily="34" charset="0"/>
                        <a:cs typeface="Calibri" pitchFamily="34" charset="0"/>
                      </a:endParaRPr>
                    </a:p>
                  </a:txBody>
                  <a:tcPr marT="45702" marB="45702" anchor="ctr">
                    <a:noFill/>
                  </a:tcPr>
                </a:tc>
              </a:tr>
              <a:tr h="380923">
                <a:tc>
                  <a:txBody>
                    <a:bodyPr/>
                    <a:lstStyle/>
                    <a:p>
                      <a:pPr algn="r"/>
                      <a:r>
                        <a:rPr lang="en-US" sz="1800" dirty="0" smtClean="0">
                          <a:solidFill>
                            <a:schemeClr val="tx1"/>
                          </a:solidFill>
                          <a:latin typeface="Calibri" pitchFamily="34" charset="0"/>
                          <a:cs typeface="Calibri" pitchFamily="34" charset="0"/>
                        </a:rPr>
                        <a:t>Class II Commercial</a:t>
                      </a:r>
                      <a:r>
                        <a:rPr lang="en-US" sz="1800" baseline="0" dirty="0" smtClean="0">
                          <a:solidFill>
                            <a:schemeClr val="tx1"/>
                          </a:solidFill>
                          <a:latin typeface="Calibri" pitchFamily="34" charset="0"/>
                          <a:cs typeface="Calibri" pitchFamily="34" charset="0"/>
                        </a:rPr>
                        <a:t> Injection Well</a:t>
                      </a:r>
                      <a:endParaRPr lang="en-US" sz="1800" dirty="0">
                        <a:solidFill>
                          <a:schemeClr val="tx1"/>
                        </a:solidFill>
                        <a:latin typeface="Calibri" pitchFamily="34" charset="0"/>
                        <a:cs typeface="Calibri" pitchFamily="34" charset="0"/>
                      </a:endParaRPr>
                    </a:p>
                  </a:txBody>
                  <a:tcPr marT="45702" marB="45702" anchor="ctr">
                    <a:noFill/>
                  </a:tcPr>
                </a:tc>
                <a:tc>
                  <a:txBody>
                    <a:bodyPr/>
                    <a:lstStyle/>
                    <a:p>
                      <a:pPr algn="l"/>
                      <a:r>
                        <a:rPr lang="en-US" sz="1800" dirty="0" smtClean="0">
                          <a:solidFill>
                            <a:schemeClr val="tx1"/>
                          </a:solidFill>
                          <a:latin typeface="Calibri" pitchFamily="34" charset="0"/>
                          <a:cs typeface="Calibri" pitchFamily="34" charset="0"/>
                        </a:rPr>
                        <a:t>UIC-2 COM</a:t>
                      </a:r>
                      <a:endParaRPr lang="en-US" sz="1800" dirty="0">
                        <a:solidFill>
                          <a:schemeClr val="tx1"/>
                        </a:solidFill>
                        <a:latin typeface="Calibri" pitchFamily="34" charset="0"/>
                        <a:cs typeface="Calibri" pitchFamily="34" charset="0"/>
                      </a:endParaRPr>
                    </a:p>
                  </a:txBody>
                  <a:tcPr marT="45702" marB="45702" anchor="ctr">
                    <a:noFill/>
                  </a:tcPr>
                </a:tc>
              </a:tr>
              <a:tr h="394483">
                <a:tc>
                  <a:txBody>
                    <a:bodyPr/>
                    <a:lstStyle/>
                    <a:p>
                      <a:pPr algn="r"/>
                      <a:r>
                        <a:rPr lang="en-US" sz="1800" dirty="0" smtClean="0">
                          <a:solidFill>
                            <a:schemeClr val="tx1"/>
                          </a:solidFill>
                          <a:latin typeface="Calibri" pitchFamily="34" charset="0"/>
                          <a:cs typeface="Calibri" pitchFamily="34" charset="0"/>
                        </a:rPr>
                        <a:t>Class II Hydrocarbon Storage</a:t>
                      </a:r>
                      <a:endParaRPr lang="en-US" sz="1800" dirty="0">
                        <a:solidFill>
                          <a:schemeClr val="tx1"/>
                        </a:solidFill>
                        <a:latin typeface="Calibri" pitchFamily="34" charset="0"/>
                        <a:cs typeface="Calibri" pitchFamily="34" charset="0"/>
                      </a:endParaRPr>
                    </a:p>
                  </a:txBody>
                  <a:tcPr marT="45702" marB="45702">
                    <a:noFill/>
                  </a:tcPr>
                </a:tc>
                <a:tc>
                  <a:txBody>
                    <a:bodyPr/>
                    <a:lstStyle/>
                    <a:p>
                      <a:pPr algn="l"/>
                      <a:r>
                        <a:rPr lang="en-US" sz="1800" dirty="0" smtClean="0">
                          <a:solidFill>
                            <a:schemeClr val="tx1"/>
                          </a:solidFill>
                          <a:latin typeface="Calibri" pitchFamily="34" charset="0"/>
                          <a:cs typeface="Calibri" pitchFamily="34" charset="0"/>
                        </a:rPr>
                        <a:t>UIC-2 HSW</a:t>
                      </a:r>
                      <a:endParaRPr lang="en-US" sz="1800" dirty="0">
                        <a:solidFill>
                          <a:schemeClr val="tx1"/>
                        </a:solidFill>
                        <a:latin typeface="Calibri" pitchFamily="34" charset="0"/>
                        <a:cs typeface="Calibri" pitchFamily="34" charset="0"/>
                      </a:endParaRPr>
                    </a:p>
                  </a:txBody>
                  <a:tcPr marT="45702" marB="45702">
                    <a:noFill/>
                  </a:tcPr>
                </a:tc>
              </a:tr>
              <a:tr h="394483">
                <a:tc>
                  <a:txBody>
                    <a:bodyPr/>
                    <a:lstStyle/>
                    <a:p>
                      <a:pPr algn="r"/>
                      <a:r>
                        <a:rPr lang="en-US" sz="1800" dirty="0" smtClean="0">
                          <a:solidFill>
                            <a:schemeClr val="tx1"/>
                          </a:solidFill>
                          <a:latin typeface="Calibri" pitchFamily="34" charset="0"/>
                          <a:cs typeface="Calibri" pitchFamily="34" charset="0"/>
                        </a:rPr>
                        <a:t>Class II Slurry Fracture Injection</a:t>
                      </a:r>
                      <a:endParaRPr lang="en-US" sz="1800" dirty="0">
                        <a:solidFill>
                          <a:schemeClr val="tx1"/>
                        </a:solidFill>
                        <a:latin typeface="Calibri" pitchFamily="34" charset="0"/>
                        <a:cs typeface="Calibri" pitchFamily="34" charset="0"/>
                      </a:endParaRPr>
                    </a:p>
                  </a:txBody>
                  <a:tcPr marT="45702" marB="45702" anchor="ctr">
                    <a:noFill/>
                  </a:tcPr>
                </a:tc>
                <a:tc>
                  <a:txBody>
                    <a:bodyPr/>
                    <a:lstStyle/>
                    <a:p>
                      <a:pPr algn="l"/>
                      <a:r>
                        <a:rPr lang="en-US" sz="1800" dirty="0" smtClean="0">
                          <a:solidFill>
                            <a:schemeClr val="tx1"/>
                          </a:solidFill>
                          <a:latin typeface="Calibri" pitchFamily="34" charset="0"/>
                          <a:cs typeface="Calibri" pitchFamily="34" charset="0"/>
                        </a:rPr>
                        <a:t>UIC-2 SFI</a:t>
                      </a:r>
                      <a:endParaRPr lang="en-US" sz="1800" dirty="0">
                        <a:solidFill>
                          <a:schemeClr val="tx1"/>
                        </a:solidFill>
                        <a:latin typeface="Calibri" pitchFamily="34" charset="0"/>
                        <a:cs typeface="Calibri" pitchFamily="34" charset="0"/>
                      </a:endParaRPr>
                    </a:p>
                  </a:txBody>
                  <a:tcPr marT="45702" marB="45702">
                    <a:noFill/>
                  </a:tcPr>
                </a:tc>
              </a:tr>
              <a:tr h="394483">
                <a:tc>
                  <a:txBody>
                    <a:bodyPr/>
                    <a:lstStyle/>
                    <a:p>
                      <a:pPr algn="r"/>
                      <a:r>
                        <a:rPr lang="en-US" sz="1800" dirty="0" smtClean="0">
                          <a:solidFill>
                            <a:schemeClr val="tx1"/>
                          </a:solidFill>
                          <a:latin typeface="Calibri" pitchFamily="34" charset="0"/>
                          <a:cs typeface="Calibri" pitchFamily="34" charset="0"/>
                        </a:rPr>
                        <a:t>Class II Annular</a:t>
                      </a:r>
                      <a:endParaRPr lang="en-US" sz="1800" dirty="0">
                        <a:solidFill>
                          <a:schemeClr val="tx1"/>
                        </a:solidFill>
                        <a:latin typeface="Calibri" pitchFamily="34" charset="0"/>
                        <a:cs typeface="Calibri" pitchFamily="34" charset="0"/>
                      </a:endParaRPr>
                    </a:p>
                  </a:txBody>
                  <a:tcPr marT="45702" marB="45702">
                    <a:noFill/>
                  </a:tcPr>
                </a:tc>
                <a:tc>
                  <a:txBody>
                    <a:bodyPr/>
                    <a:lstStyle/>
                    <a:p>
                      <a:pPr algn="l"/>
                      <a:r>
                        <a:rPr lang="en-US" sz="1800" dirty="0" smtClean="0">
                          <a:solidFill>
                            <a:schemeClr val="tx1"/>
                          </a:solidFill>
                          <a:latin typeface="Calibri" pitchFamily="34" charset="0"/>
                          <a:cs typeface="Calibri" pitchFamily="34" charset="0"/>
                        </a:rPr>
                        <a:t>UIC-9</a:t>
                      </a:r>
                      <a:endParaRPr lang="en-US" sz="1800" dirty="0">
                        <a:solidFill>
                          <a:schemeClr val="tx1"/>
                        </a:solidFill>
                        <a:latin typeface="Calibri" pitchFamily="34" charset="0"/>
                        <a:cs typeface="Calibri" pitchFamily="34" charset="0"/>
                      </a:endParaRPr>
                    </a:p>
                  </a:txBody>
                  <a:tcPr marT="45702" marB="45702">
                    <a:noFill/>
                  </a:tcPr>
                </a:tc>
              </a:tr>
              <a:tr h="39448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cs typeface="Calibri" pitchFamily="34" charset="0"/>
                        </a:rPr>
                        <a:t>Class II Change of Zone</a:t>
                      </a:r>
                    </a:p>
                  </a:txBody>
                  <a:tcPr marT="45702" marB="45702" anchor="ctr">
                    <a:noFill/>
                  </a:tcPr>
                </a:tc>
                <a:tc>
                  <a:txBody>
                    <a:bodyPr/>
                    <a:lstStyle/>
                    <a:p>
                      <a:pPr algn="l"/>
                      <a:r>
                        <a:rPr lang="en-US" sz="1800" dirty="0" smtClean="0">
                          <a:solidFill>
                            <a:schemeClr val="tx1"/>
                          </a:solidFill>
                          <a:latin typeface="Calibri" pitchFamily="34" charset="0"/>
                          <a:cs typeface="Calibri" pitchFamily="34" charset="0"/>
                        </a:rPr>
                        <a:t>UIC-32</a:t>
                      </a:r>
                      <a:endParaRPr lang="en-US" sz="1800" dirty="0">
                        <a:solidFill>
                          <a:schemeClr val="tx1"/>
                        </a:solidFill>
                        <a:latin typeface="Calibri" pitchFamily="34" charset="0"/>
                        <a:cs typeface="Calibri" pitchFamily="34" charset="0"/>
                      </a:endParaRPr>
                    </a:p>
                  </a:txBody>
                  <a:tcPr marT="45702" marB="45702" anchor="ctr">
                    <a:noFill/>
                  </a:tcPr>
                </a:tc>
              </a:tr>
              <a:tr h="380923">
                <a:tc>
                  <a:txBody>
                    <a:bodyPr/>
                    <a:lstStyle/>
                    <a:p>
                      <a:pPr algn="r"/>
                      <a:r>
                        <a:rPr lang="en-US" sz="1800" dirty="0" smtClean="0">
                          <a:solidFill>
                            <a:schemeClr val="tx1"/>
                          </a:solidFill>
                          <a:latin typeface="Calibri" pitchFamily="34" charset="0"/>
                          <a:cs typeface="Calibri" pitchFamily="34" charset="0"/>
                        </a:rPr>
                        <a:t>Class</a:t>
                      </a:r>
                      <a:r>
                        <a:rPr lang="en-US" sz="1800" baseline="0" dirty="0" smtClean="0">
                          <a:solidFill>
                            <a:schemeClr val="tx1"/>
                          </a:solidFill>
                          <a:latin typeface="Calibri" pitchFamily="34" charset="0"/>
                          <a:cs typeface="Calibri" pitchFamily="34" charset="0"/>
                        </a:rPr>
                        <a:t> II E&amp;P Waste Disposal in a Cavern</a:t>
                      </a:r>
                      <a:endParaRPr lang="en-US" sz="1800" dirty="0">
                        <a:solidFill>
                          <a:schemeClr val="tx1"/>
                        </a:solidFill>
                        <a:latin typeface="Calibri" pitchFamily="34" charset="0"/>
                        <a:cs typeface="Calibri" pitchFamily="34" charset="0"/>
                      </a:endParaRPr>
                    </a:p>
                  </a:txBody>
                  <a:tcPr marT="45702" marB="45702">
                    <a:noFill/>
                  </a:tcPr>
                </a:tc>
                <a:tc>
                  <a:txBody>
                    <a:bodyPr/>
                    <a:lstStyle/>
                    <a:p>
                      <a:pPr algn="l"/>
                      <a:r>
                        <a:rPr lang="en-US" sz="1800" dirty="0" smtClean="0">
                          <a:solidFill>
                            <a:schemeClr val="tx1"/>
                          </a:solidFill>
                          <a:latin typeface="Calibri" pitchFamily="34" charset="0"/>
                          <a:cs typeface="Calibri" pitchFamily="34" charset="0"/>
                        </a:rPr>
                        <a:t>UIC-43</a:t>
                      </a:r>
                      <a:endParaRPr lang="en-US" sz="1800" dirty="0">
                        <a:solidFill>
                          <a:schemeClr val="tx1"/>
                        </a:solidFill>
                        <a:latin typeface="Calibri" pitchFamily="34" charset="0"/>
                        <a:cs typeface="Calibri" pitchFamily="34" charset="0"/>
                      </a:endParaRPr>
                    </a:p>
                  </a:txBody>
                  <a:tcPr marT="45702" marB="45702">
                    <a:noFill/>
                  </a:tcPr>
                </a:tc>
              </a:tr>
              <a:tr h="422660">
                <a:tc>
                  <a:txBody>
                    <a:bodyPr/>
                    <a:lstStyle/>
                    <a:p>
                      <a:pPr algn="r"/>
                      <a:r>
                        <a:rPr lang="en-US" sz="1800" dirty="0" smtClean="0">
                          <a:solidFill>
                            <a:schemeClr val="tx1"/>
                          </a:solidFill>
                          <a:latin typeface="Calibri" pitchFamily="34" charset="0"/>
                          <a:cs typeface="Calibri" pitchFamily="34" charset="0"/>
                        </a:rPr>
                        <a:t>Class</a:t>
                      </a:r>
                      <a:r>
                        <a:rPr lang="en-US" sz="1800" baseline="0" dirty="0" smtClean="0">
                          <a:solidFill>
                            <a:schemeClr val="tx1"/>
                          </a:solidFill>
                          <a:latin typeface="Calibri" pitchFamily="34" charset="0"/>
                          <a:cs typeface="Calibri" pitchFamily="34" charset="0"/>
                        </a:rPr>
                        <a:t> III Solution Mining</a:t>
                      </a:r>
                      <a:endParaRPr lang="en-US" sz="1800" dirty="0">
                        <a:solidFill>
                          <a:schemeClr val="tx1"/>
                        </a:solidFill>
                        <a:latin typeface="Calibri" pitchFamily="34" charset="0"/>
                        <a:cs typeface="Calibri" pitchFamily="34" charset="0"/>
                      </a:endParaRPr>
                    </a:p>
                  </a:txBody>
                  <a:tcPr marT="45702" marB="45702">
                    <a:noFill/>
                  </a:tcPr>
                </a:tc>
                <a:tc>
                  <a:txBody>
                    <a:bodyPr/>
                    <a:lstStyle/>
                    <a:p>
                      <a:pPr algn="l"/>
                      <a:r>
                        <a:rPr lang="en-US" sz="1800" dirty="0" smtClean="0">
                          <a:solidFill>
                            <a:schemeClr val="tx1"/>
                          </a:solidFill>
                          <a:latin typeface="Calibri" pitchFamily="34" charset="0"/>
                          <a:cs typeface="Calibri" pitchFamily="34" charset="0"/>
                        </a:rPr>
                        <a:t>UIC-3 BR</a:t>
                      </a:r>
                      <a:endParaRPr lang="en-US" sz="1800" dirty="0">
                        <a:solidFill>
                          <a:schemeClr val="tx1"/>
                        </a:solidFill>
                        <a:latin typeface="Calibri" pitchFamily="34" charset="0"/>
                        <a:cs typeface="Calibri" pitchFamily="34" charset="0"/>
                      </a:endParaRPr>
                    </a:p>
                  </a:txBody>
                  <a:tcPr marT="45702" marB="45702">
                    <a:noFill/>
                  </a:tcPr>
                </a:tc>
              </a:tr>
              <a:tr h="422660">
                <a:tc>
                  <a:txBody>
                    <a:bodyPr/>
                    <a:lstStyle/>
                    <a:p>
                      <a:pPr algn="r"/>
                      <a:r>
                        <a:rPr lang="en-US" sz="1800" dirty="0" smtClean="0">
                          <a:solidFill>
                            <a:schemeClr val="tx1"/>
                          </a:solidFill>
                          <a:latin typeface="Calibri" pitchFamily="34" charset="0"/>
                          <a:cs typeface="Calibri" pitchFamily="34" charset="0"/>
                        </a:rPr>
                        <a:t>Class</a:t>
                      </a:r>
                      <a:r>
                        <a:rPr lang="en-US" sz="1800" baseline="0" dirty="0" smtClean="0">
                          <a:solidFill>
                            <a:schemeClr val="tx1"/>
                          </a:solidFill>
                          <a:latin typeface="Calibri" pitchFamily="34" charset="0"/>
                          <a:cs typeface="Calibri" pitchFamily="34" charset="0"/>
                        </a:rPr>
                        <a:t> V</a:t>
                      </a:r>
                      <a:endParaRPr lang="en-US" sz="1800" dirty="0">
                        <a:solidFill>
                          <a:schemeClr val="tx1"/>
                        </a:solidFill>
                        <a:latin typeface="Calibri" pitchFamily="34" charset="0"/>
                        <a:cs typeface="Calibri" pitchFamily="34" charset="0"/>
                      </a:endParaRPr>
                    </a:p>
                  </a:txBody>
                  <a:tcPr marT="45702" marB="45702">
                    <a:noFill/>
                  </a:tcPr>
                </a:tc>
                <a:tc>
                  <a:txBody>
                    <a:bodyPr/>
                    <a:lstStyle/>
                    <a:p>
                      <a:pPr algn="l"/>
                      <a:r>
                        <a:rPr lang="en-US" sz="1800" dirty="0" smtClean="0">
                          <a:solidFill>
                            <a:schemeClr val="tx1"/>
                          </a:solidFill>
                          <a:latin typeface="Calibri" pitchFamily="34" charset="0"/>
                          <a:cs typeface="Calibri" pitchFamily="34" charset="0"/>
                        </a:rPr>
                        <a:t>UIC-25</a:t>
                      </a:r>
                      <a:endParaRPr lang="en-US" sz="1800" dirty="0">
                        <a:solidFill>
                          <a:schemeClr val="tx1"/>
                        </a:solidFill>
                        <a:latin typeface="Calibri" pitchFamily="34" charset="0"/>
                        <a:cs typeface="Calibri" pitchFamily="34" charset="0"/>
                      </a:endParaRPr>
                    </a:p>
                  </a:txBody>
                  <a:tcPr marT="45702" marB="45702">
                    <a:noFill/>
                  </a:tcPr>
                </a:tc>
              </a:tr>
            </a:tbl>
          </a:graphicData>
        </a:graphic>
      </p:graphicFrame>
      <p:sp>
        <p:nvSpPr>
          <p:cNvPr id="3" name="Title 1"/>
          <p:cNvSpPr txBox="1">
            <a:spLocks/>
          </p:cNvSpPr>
          <p:nvPr/>
        </p:nvSpPr>
        <p:spPr>
          <a:xfrm>
            <a:off x="455613" y="122238"/>
            <a:ext cx="8229600" cy="6397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sz="3200" i="1" dirty="0" smtClean="0">
                <a:solidFill>
                  <a:srgbClr val="FFFF00"/>
                </a:solidFill>
                <a:latin typeface="Times New Roman" pitchFamily="18" charset="0"/>
              </a:rPr>
              <a:t>UIC Well Application Forms</a:t>
            </a:r>
            <a:endParaRPr lang="en-US" sz="3200" i="1" dirty="0">
              <a:solidFill>
                <a:srgbClr val="FFFF00"/>
              </a:solidFill>
              <a:latin typeface="Times New Roman" pitchFamily="18" charset="0"/>
            </a:endParaRPr>
          </a:p>
        </p:txBody>
      </p:sp>
      <p:sp>
        <p:nvSpPr>
          <p:cNvPr id="17452" name="Line 6"/>
          <p:cNvSpPr>
            <a:spLocks noChangeShapeType="1"/>
          </p:cNvSpPr>
          <p:nvPr/>
        </p:nvSpPr>
        <p:spPr bwMode="auto">
          <a:xfrm>
            <a:off x="228600" y="6858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09575" y="2057400"/>
            <a:ext cx="8305800" cy="26670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buFont typeface="Arial" charset="0"/>
              <a:buNone/>
              <a:defRPr/>
            </a:pPr>
            <a:r>
              <a:rPr lang="en-US" sz="6000" i="1" dirty="0" smtClean="0">
                <a:solidFill>
                  <a:srgbClr val="FFFF00"/>
                </a:solidFill>
                <a:latin typeface="Times New Roman" pitchFamily="18" charset="0"/>
              </a:rPr>
              <a:t>WHERE CAN I FIND UIC-RELATED FORMS?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ChangeArrowheads="1"/>
          </p:cNvSpPr>
          <p:nvPr/>
        </p:nvSpPr>
        <p:spPr bwMode="auto">
          <a:xfrm>
            <a:off x="0" y="2365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Step 1:  Go to the DNR Homepage at </a:t>
            </a: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hlinkClick r:id="rId3"/>
              </a:rPr>
              <a:t>http://dnr.louisiana.gov/</a:t>
            </a: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p>
          <a:p>
            <a:pPr algn="ctr">
              <a:defRPr/>
            </a:pP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and Click on the </a:t>
            </a:r>
            <a:r>
              <a:rPr lang="en-US" sz="2400" b="1" dirty="0">
                <a:effectLst>
                  <a:outerShdw blurRad="38100" dist="38100" dir="2700000" algn="tl">
                    <a:srgbClr val="000000">
                      <a:alpha val="43137"/>
                    </a:srgbClr>
                  </a:outerShdw>
                </a:effectLst>
                <a:latin typeface="Calibri" pitchFamily="34" charset="0"/>
                <a:cs typeface="Calibri" pitchFamily="34" charset="0"/>
              </a:rPr>
              <a:t>Conservation</a:t>
            </a: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option</a:t>
            </a:r>
          </a:p>
        </p:txBody>
      </p:sp>
      <p:pic>
        <p:nvPicPr>
          <p:cNvPr id="19459"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66825"/>
            <a:ext cx="914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60" name="Elbow Connector 8"/>
          <p:cNvCxnSpPr>
            <a:cxnSpLocks noChangeShapeType="1"/>
          </p:cNvCxnSpPr>
          <p:nvPr/>
        </p:nvCxnSpPr>
        <p:spPr bwMode="auto">
          <a:xfrm rot="16200000" flipH="1">
            <a:off x="4686300" y="1485900"/>
            <a:ext cx="1752600" cy="914400"/>
          </a:xfrm>
          <a:prstGeom prst="bentConnector3">
            <a:avLst>
              <a:gd name="adj1" fmla="val 50000"/>
            </a:avLst>
          </a:prstGeom>
          <a:noFill/>
          <a:ln w="635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1" name="Rounded Rectangle 1"/>
          <p:cNvSpPr>
            <a:spLocks noChangeArrowheads="1"/>
          </p:cNvSpPr>
          <p:nvPr/>
        </p:nvSpPr>
        <p:spPr bwMode="auto">
          <a:xfrm>
            <a:off x="5562600" y="2819400"/>
            <a:ext cx="990600" cy="304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0" y="223838"/>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600" b="1" dirty="0">
                <a:solidFill>
                  <a:srgbClr val="FFFF00"/>
                </a:solidFill>
                <a:effectLst>
                  <a:outerShdw blurRad="38100" dist="38100" dir="2700000" algn="tl">
                    <a:srgbClr val="000000">
                      <a:alpha val="43137"/>
                    </a:srgbClr>
                  </a:outerShdw>
                </a:effectLst>
                <a:latin typeface="Calibri" pitchFamily="34" charset="0"/>
                <a:cs typeface="Calibri" pitchFamily="34" charset="0"/>
              </a:rPr>
              <a:t>Step 2:  Click on </a:t>
            </a:r>
            <a:r>
              <a:rPr lang="en-US" sz="2600" b="1" dirty="0">
                <a:effectLst>
                  <a:outerShdw blurRad="38100" dist="38100" dir="2700000" algn="tl">
                    <a:srgbClr val="000000">
                      <a:alpha val="43137"/>
                    </a:srgbClr>
                  </a:outerShdw>
                </a:effectLst>
                <a:latin typeface="Calibri" pitchFamily="34" charset="0"/>
                <a:cs typeface="Calibri" pitchFamily="34" charset="0"/>
              </a:rPr>
              <a:t>Forms</a:t>
            </a:r>
            <a:endParaRPr lang="en-US" sz="26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0483"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5525"/>
            <a:ext cx="91440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4" name="Elbow Connector 7"/>
          <p:cNvCxnSpPr>
            <a:cxnSpLocks noChangeShapeType="1"/>
          </p:cNvCxnSpPr>
          <p:nvPr/>
        </p:nvCxnSpPr>
        <p:spPr bwMode="auto">
          <a:xfrm rot="10800000" flipV="1">
            <a:off x="838200" y="736600"/>
            <a:ext cx="4191000" cy="3932238"/>
          </a:xfrm>
          <a:prstGeom prst="bentConnector3">
            <a:avLst>
              <a:gd name="adj1" fmla="val 176"/>
            </a:avLst>
          </a:prstGeom>
          <a:noFill/>
          <a:ln w="635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 name="Rounded Rectangle 4"/>
          <p:cNvSpPr>
            <a:spLocks noChangeArrowheads="1"/>
          </p:cNvSpPr>
          <p:nvPr/>
        </p:nvSpPr>
        <p:spPr bwMode="auto">
          <a:xfrm>
            <a:off x="304800" y="4572000"/>
            <a:ext cx="533400" cy="182563"/>
          </a:xfrm>
          <a:prstGeom prst="roundRect">
            <a:avLst>
              <a:gd name="adj" fmla="val 16667"/>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452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Step 3:  Under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Forms, Reports &amp; Documents</a:t>
            </a: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Click </a:t>
            </a:r>
            <a:r>
              <a:rPr lang="en-US" sz="2400" b="1" dirty="0">
                <a:effectLst>
                  <a:outerShdw blurRad="38100" dist="38100" dir="2700000" algn="tl">
                    <a:srgbClr val="000000">
                      <a:alpha val="43137"/>
                    </a:srgbClr>
                  </a:outerShdw>
                </a:effectLst>
                <a:latin typeface="Calibri" pitchFamily="34" charset="0"/>
                <a:cs typeface="Calibri" pitchFamily="34" charset="0"/>
              </a:rPr>
              <a:t>Injection &amp; Mining</a:t>
            </a:r>
            <a:endPar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150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8400"/>
            <a:ext cx="9144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08" name="Straight Arrow Connector 5"/>
          <p:cNvCxnSpPr>
            <a:cxnSpLocks noChangeShapeType="1"/>
          </p:cNvCxnSpPr>
          <p:nvPr/>
        </p:nvCxnSpPr>
        <p:spPr bwMode="auto">
          <a:xfrm>
            <a:off x="7391400" y="914400"/>
            <a:ext cx="0" cy="2971800"/>
          </a:xfrm>
          <a:prstGeom prst="straightConnector1">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09" name="Rounded Rectangle 1"/>
          <p:cNvSpPr>
            <a:spLocks noChangeArrowheads="1"/>
          </p:cNvSpPr>
          <p:nvPr/>
        </p:nvSpPr>
        <p:spPr bwMode="auto">
          <a:xfrm>
            <a:off x="6477000" y="3886200"/>
            <a:ext cx="1981200" cy="2286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300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List of Forms Used by the Injection and Mining Division</a:t>
            </a:r>
          </a:p>
        </p:txBody>
      </p:sp>
      <p:pic>
        <p:nvPicPr>
          <p:cNvPr id="22531"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04900"/>
            <a:ext cx="7315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981200"/>
          </a:xfrm>
        </p:spPr>
        <p:txBody>
          <a:bodyPr/>
          <a:lstStyle/>
          <a:p>
            <a:pPr>
              <a:defRPr/>
            </a:pPr>
            <a:r>
              <a:rPr lang="en-US" sz="6000" i="1" dirty="0" smtClean="0">
                <a:solidFill>
                  <a:srgbClr val="FFFF00"/>
                </a:solidFill>
                <a:latin typeface="Times New Roman" pitchFamily="18" charset="0"/>
                <a:cs typeface="Times New Roman" pitchFamily="18" charset="0"/>
              </a:rPr>
              <a:t>How Do I Check </a:t>
            </a:r>
            <a:r>
              <a:rPr lang="en-US" sz="6000" i="1" dirty="0">
                <a:solidFill>
                  <a:srgbClr val="FFFF00"/>
                </a:solidFill>
                <a:latin typeface="Times New Roman" pitchFamily="18" charset="0"/>
                <a:cs typeface="Times New Roman" pitchFamily="18" charset="0"/>
              </a:rPr>
              <a:t>the Status of an </a:t>
            </a:r>
            <a:r>
              <a:rPr lang="en-US" sz="6000" i="1" dirty="0" smtClean="0">
                <a:solidFill>
                  <a:srgbClr val="FFFF00"/>
                </a:solidFill>
                <a:latin typeface="Times New Roman" pitchFamily="18" charset="0"/>
                <a:cs typeface="Times New Roman" pitchFamily="18" charset="0"/>
              </a:rPr>
              <a:t>Application</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a:xfrm>
            <a:off x="457200" y="274638"/>
            <a:ext cx="8229600" cy="1020762"/>
          </a:xfrm>
        </p:spPr>
        <p:txBody>
          <a:bodyPr/>
          <a:lstStyle/>
          <a:p>
            <a:pPr eaLnBrk="1" hangingPunct="1">
              <a:defRPr/>
            </a:pPr>
            <a:r>
              <a:rPr lang="en-US" sz="3200" i="1" dirty="0" smtClean="0">
                <a:solidFill>
                  <a:srgbClr val="FFFF00"/>
                </a:solidFill>
                <a:latin typeface="Times New Roman" pitchFamily="18" charset="0"/>
              </a:rPr>
              <a:t>Underground Injection Control (UIC) Program</a:t>
            </a:r>
          </a:p>
        </p:txBody>
      </p:sp>
      <p:sp>
        <p:nvSpPr>
          <p:cNvPr id="175107" name="Rectangle 3"/>
          <p:cNvSpPr>
            <a:spLocks noGrp="1" noChangeArrowheads="1"/>
          </p:cNvSpPr>
          <p:nvPr>
            <p:ph type="body" idx="1"/>
          </p:nvPr>
        </p:nvSpPr>
        <p:spPr>
          <a:xfrm>
            <a:off x="455613" y="1295400"/>
            <a:ext cx="8229600" cy="5334000"/>
          </a:xfrm>
        </p:spPr>
        <p:txBody>
          <a:bodyPr/>
          <a:lstStyle/>
          <a:p>
            <a:pPr eaLnBrk="1" hangingPunct="1">
              <a:lnSpc>
                <a:spcPct val="80000"/>
              </a:lnSpc>
              <a:buClr>
                <a:schemeClr val="tx1"/>
              </a:buClr>
              <a:buFont typeface="Wingdings" pitchFamily="2" charset="2"/>
              <a:buChar char="t"/>
              <a:defRPr/>
            </a:pPr>
            <a:r>
              <a:rPr lang="en-US" sz="2000" b="1" dirty="0" smtClean="0">
                <a:effectLst>
                  <a:outerShdw blurRad="38100" dist="38100" dir="2700000" algn="tl">
                    <a:srgbClr val="000000">
                      <a:alpha val="43137"/>
                    </a:srgbClr>
                  </a:outerShdw>
                </a:effectLst>
                <a:latin typeface="Calibri" pitchFamily="34" charset="0"/>
                <a:cs typeface="Calibri" pitchFamily="34" charset="0"/>
              </a:rPr>
              <a:t>March 23, 1982</a:t>
            </a:r>
            <a:r>
              <a:rPr lang="en-US" sz="2000" dirty="0" smtClean="0">
                <a:effectLst>
                  <a:outerShdw blurRad="38100" dist="38100" dir="2700000" algn="tl">
                    <a:srgbClr val="000000">
                      <a:alpha val="43137"/>
                    </a:srgbClr>
                  </a:outerShdw>
                </a:effectLst>
                <a:latin typeface="Calibri" pitchFamily="34" charset="0"/>
                <a:cs typeface="Calibri" pitchFamily="34" charset="0"/>
              </a:rPr>
              <a:t> ― Under provisions of the Safe Drinking Water Act of 1974, the U.S. Environmental Protection Agency (USEPA) delegated Louisiana with full permitting and enforcement authority (primacy) of the state’s UIC Program.  Semi-annual USEPA oversight.</a:t>
            </a:r>
          </a:p>
          <a:p>
            <a:pPr eaLnBrk="1" hangingPunct="1">
              <a:lnSpc>
                <a:spcPct val="80000"/>
              </a:lnSpc>
              <a:buClr>
                <a:schemeClr val="tx1"/>
              </a:buClr>
              <a:buFont typeface="Wingdings" pitchFamily="2" charset="2"/>
              <a:buChar char="t"/>
              <a:defRPr/>
            </a:pPr>
            <a:endParaRPr lang="en-US" sz="2200"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buClr>
                <a:schemeClr val="tx1"/>
              </a:buClr>
              <a:buFont typeface="Wingdings" pitchFamily="2" charset="2"/>
              <a:buChar char="t"/>
              <a:defRPr/>
            </a:pPr>
            <a:r>
              <a:rPr lang="en-US" sz="2000" dirty="0" smtClean="0">
                <a:effectLst>
                  <a:outerShdw blurRad="38100" dist="38100" dir="2700000" algn="tl">
                    <a:srgbClr val="000000">
                      <a:alpha val="43137"/>
                    </a:srgbClr>
                  </a:outerShdw>
                </a:effectLst>
                <a:latin typeface="Calibri" pitchFamily="34" charset="0"/>
                <a:cs typeface="Calibri" pitchFamily="34" charset="0"/>
              </a:rPr>
              <a:t>Goal is to protect </a:t>
            </a:r>
            <a:r>
              <a:rPr lang="en-US" sz="2000" b="1" i="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Underground Sources of Drinking Water (USDW)</a:t>
            </a:r>
            <a:r>
              <a:rPr lang="en-US" sz="2000" dirty="0">
                <a:effectLst>
                  <a:outerShdw blurRad="38100" dist="38100" dir="2700000" algn="tl">
                    <a:srgbClr val="000000">
                      <a:alpha val="43137"/>
                    </a:srgbClr>
                  </a:outerShdw>
                </a:effectLst>
                <a:latin typeface="Calibri" pitchFamily="34" charset="0"/>
                <a:cs typeface="Calibri" pitchFamily="34" charset="0"/>
              </a:rPr>
              <a:t> </a:t>
            </a:r>
            <a:r>
              <a:rPr lang="en-US" sz="2000" dirty="0" smtClean="0">
                <a:effectLst>
                  <a:outerShdw blurRad="38100" dist="38100" dir="2700000" algn="tl">
                    <a:srgbClr val="000000">
                      <a:alpha val="43137"/>
                    </a:srgbClr>
                  </a:outerShdw>
                </a:effectLst>
                <a:latin typeface="Calibri" pitchFamily="34" charset="0"/>
                <a:cs typeface="Calibri" pitchFamily="34" charset="0"/>
              </a:rPr>
              <a:t>and </a:t>
            </a:r>
            <a:r>
              <a:rPr lang="en-US" sz="2000" i="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other state natural resources</a:t>
            </a:r>
            <a:r>
              <a:rPr lang="en-US" sz="2000" dirty="0" smtClean="0">
                <a:effectLst>
                  <a:outerShdw blurRad="38100" dist="38100" dir="2700000" algn="tl">
                    <a:srgbClr val="000000">
                      <a:alpha val="43137"/>
                    </a:srgbClr>
                  </a:outerShdw>
                </a:effectLst>
                <a:latin typeface="Calibri" pitchFamily="34" charset="0"/>
                <a:cs typeface="Calibri" pitchFamily="34" charset="0"/>
              </a:rPr>
              <a:t> from endangerment by regulating the subsurface emplacement of fluids through the use of well injection by:</a:t>
            </a:r>
          </a:p>
          <a:p>
            <a:pPr lvl="1" eaLnBrk="1" hangingPunct="1">
              <a:lnSpc>
                <a:spcPct val="80000"/>
              </a:lnSpc>
              <a:buFont typeface="Wingdings" pitchFamily="2" charset="2"/>
              <a:buChar char="t"/>
              <a:defRPr/>
            </a:pP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a:p>
            <a:pPr lvl="1" eaLnBrk="1" hangingPunct="1">
              <a:lnSpc>
                <a:spcPct val="80000"/>
              </a:lnSpc>
              <a:buSzPct val="90000"/>
              <a:buFont typeface="Wingdings" pitchFamily="2" charset="2"/>
              <a:buChar char="þ"/>
              <a:defRPr/>
            </a:pPr>
            <a:r>
              <a:rPr lang="en-US" sz="2000" dirty="0" smtClean="0">
                <a:effectLst>
                  <a:outerShdw blurRad="38100" dist="38100" dir="2700000" algn="tl">
                    <a:srgbClr val="000000">
                      <a:alpha val="43137"/>
                    </a:srgbClr>
                  </a:outerShdw>
                </a:effectLst>
                <a:latin typeface="Calibri" pitchFamily="34" charset="0"/>
                <a:cs typeface="Calibri" pitchFamily="34" charset="0"/>
              </a:rPr>
              <a:t>Processing applications for various subsurface injection projects.</a:t>
            </a:r>
          </a:p>
          <a:p>
            <a:pPr lvl="2" eaLnBrk="1" hangingPunct="1">
              <a:lnSpc>
                <a:spcPct val="80000"/>
              </a:lnSpc>
              <a:buFont typeface="Wingdings" pitchFamily="2" charset="2"/>
              <a:buChar char="t"/>
              <a:defRPr/>
            </a:pP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a:p>
            <a:pPr lvl="1" eaLnBrk="1" hangingPunct="1">
              <a:lnSpc>
                <a:spcPct val="80000"/>
              </a:lnSpc>
              <a:buSzPct val="90000"/>
              <a:buFont typeface="Wingdings" pitchFamily="2" charset="2"/>
              <a:buChar char="þ"/>
              <a:defRPr/>
            </a:pPr>
            <a:r>
              <a:rPr lang="en-US" sz="2000" dirty="0" smtClean="0">
                <a:effectLst>
                  <a:outerShdw blurRad="38100" dist="38100" dir="2700000" algn="tl">
                    <a:srgbClr val="000000">
                      <a:alpha val="43137"/>
                    </a:srgbClr>
                  </a:outerShdw>
                </a:effectLst>
                <a:latin typeface="Calibri" pitchFamily="34" charset="0"/>
                <a:cs typeface="Calibri" pitchFamily="34" charset="0"/>
              </a:rPr>
              <a:t>Conduct field surveillance and enforcement at injection well sites and facilities.</a:t>
            </a:r>
          </a:p>
          <a:p>
            <a:pPr lvl="2" eaLnBrk="1" hangingPunct="1">
              <a:lnSpc>
                <a:spcPct val="80000"/>
              </a:lnSpc>
              <a:buFont typeface="Wingdings" pitchFamily="2" charset="2"/>
              <a:buChar char="t"/>
              <a:defRPr/>
            </a:pP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a:p>
            <a:pPr lvl="1" eaLnBrk="1" hangingPunct="1">
              <a:lnSpc>
                <a:spcPct val="80000"/>
              </a:lnSpc>
              <a:buSzPct val="90000"/>
              <a:buFont typeface="Wingdings" pitchFamily="2" charset="2"/>
              <a:buChar char="þ"/>
              <a:defRPr/>
            </a:pPr>
            <a:r>
              <a:rPr lang="en-US" sz="2000" dirty="0" smtClean="0">
                <a:effectLst>
                  <a:outerShdw blurRad="38100" dist="38100" dir="2700000" algn="tl">
                    <a:srgbClr val="000000">
                      <a:alpha val="43137"/>
                    </a:srgbClr>
                  </a:outerShdw>
                </a:effectLst>
                <a:latin typeface="Calibri" pitchFamily="34" charset="0"/>
                <a:cs typeface="Calibri" pitchFamily="34" charset="0"/>
              </a:rPr>
              <a:t>Test injection wells for mechanical integrity.</a:t>
            </a:r>
          </a:p>
          <a:p>
            <a:pPr lvl="1" eaLnBrk="1" hangingPunct="1">
              <a:lnSpc>
                <a:spcPct val="80000"/>
              </a:lnSpc>
              <a:buSzPct val="90000"/>
              <a:buFont typeface="Wingdings" pitchFamily="2" charset="2"/>
              <a:buChar char="þ"/>
              <a:defRPr/>
            </a:pPr>
            <a:endParaRPr lang="en-US" sz="2000" dirty="0" smtClean="0">
              <a:effectLst>
                <a:outerShdw blurRad="38100" dist="38100" dir="2700000" algn="tl">
                  <a:srgbClr val="000000">
                    <a:alpha val="43137"/>
                  </a:srgbClr>
                </a:outerShdw>
              </a:effectLst>
              <a:latin typeface="Calibri" pitchFamily="34" charset="0"/>
              <a:cs typeface="Calibri" pitchFamily="34" charset="0"/>
            </a:endParaRPr>
          </a:p>
          <a:p>
            <a:pPr lvl="1" eaLnBrk="1" hangingPunct="1">
              <a:lnSpc>
                <a:spcPct val="80000"/>
              </a:lnSpc>
              <a:buSzPct val="90000"/>
              <a:buFont typeface="Wingdings" pitchFamily="2" charset="2"/>
              <a:buChar char="þ"/>
              <a:defRPr/>
            </a:pPr>
            <a:r>
              <a:rPr lang="en-US" sz="2000" dirty="0" smtClean="0">
                <a:effectLst>
                  <a:outerShdw blurRad="38100" dist="38100" dir="2700000" algn="tl">
                    <a:srgbClr val="000000">
                      <a:alpha val="43137"/>
                    </a:srgbClr>
                  </a:outerShdw>
                </a:effectLst>
                <a:latin typeface="Calibri" pitchFamily="34" charset="0"/>
                <a:cs typeface="Calibri" pitchFamily="34" charset="0"/>
              </a:rPr>
              <a:t>Monitor injection well operations (cradle-to-grave).</a:t>
            </a:r>
          </a:p>
        </p:txBody>
      </p:sp>
      <p:sp>
        <p:nvSpPr>
          <p:cNvPr id="6148" name="Line 4"/>
          <p:cNvSpPr>
            <a:spLocks noChangeShapeType="1"/>
          </p:cNvSpPr>
          <p:nvPr/>
        </p:nvSpPr>
        <p:spPr bwMode="auto">
          <a:xfrm>
            <a:off x="228600" y="11430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1077913"/>
          </a:xfrm>
          <a:prstGeom prst="rect">
            <a:avLst/>
          </a:prstGeom>
          <a:noFill/>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ea typeface="+mj-ea"/>
                <a:cs typeface="Calibri" pitchFamily="34" charset="0"/>
              </a:rPr>
              <a:t>Step 1:  Go To DNR Homepage &amp; </a:t>
            </a:r>
          </a:p>
          <a:p>
            <a:pPr algn="ctr">
              <a:defRPr/>
            </a:pPr>
            <a:r>
              <a:rPr lang="en-US" sz="3200" dirty="0">
                <a:solidFill>
                  <a:srgbClr val="FFFF00"/>
                </a:solidFill>
                <a:effectLst>
                  <a:outerShdw blurRad="38100" dist="38100" dir="2700000" algn="tl">
                    <a:srgbClr val="000000"/>
                  </a:outerShdw>
                </a:effectLst>
                <a:latin typeface="Calibri" pitchFamily="34" charset="0"/>
                <a:ea typeface="+mj-ea"/>
                <a:cs typeface="Calibri" pitchFamily="34" charset="0"/>
              </a:rPr>
              <a:t>Click within the Orange </a:t>
            </a:r>
            <a:r>
              <a:rPr lang="en-US" sz="3200" b="1" dirty="0">
                <a:effectLst>
                  <a:outerShdw blurRad="38100" dist="38100" dir="2700000" algn="tl">
                    <a:srgbClr val="000000"/>
                  </a:outerShdw>
                </a:effectLst>
                <a:latin typeface="Calibri" pitchFamily="34" charset="0"/>
                <a:ea typeface="+mj-ea"/>
                <a:cs typeface="Calibri" pitchFamily="34" charset="0"/>
              </a:rPr>
              <a:t>SONRIS</a:t>
            </a:r>
            <a:r>
              <a:rPr lang="en-US" sz="3200" dirty="0">
                <a:solidFill>
                  <a:srgbClr val="FFFF00"/>
                </a:solidFill>
                <a:effectLst>
                  <a:outerShdw blurRad="38100" dist="38100" dir="2700000" algn="tl">
                    <a:srgbClr val="000000"/>
                  </a:outerShdw>
                </a:effectLst>
                <a:latin typeface="Calibri" pitchFamily="34" charset="0"/>
                <a:ea typeface="+mj-ea"/>
                <a:cs typeface="Calibri" pitchFamily="34" charset="0"/>
              </a:rPr>
              <a:t> Rectangle</a:t>
            </a:r>
            <a:endParaRPr lang="en-US" sz="2800" dirty="0">
              <a:effectLst>
                <a:outerShdw blurRad="38100" dist="38100" dir="2700000" algn="tl">
                  <a:srgbClr val="000000"/>
                </a:outerShdw>
              </a:effectLst>
              <a:latin typeface="Calibri" pitchFamily="34" charset="0"/>
              <a:ea typeface="+mj-ea"/>
              <a:cs typeface="Calibri" pitchFamily="34" charset="0"/>
            </a:endParaRPr>
          </a:p>
        </p:txBody>
      </p:sp>
      <p:pic>
        <p:nvPicPr>
          <p:cNvPr id="24579"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0" name="Elbow Connector 4"/>
          <p:cNvCxnSpPr>
            <a:cxnSpLocks noChangeShapeType="1"/>
          </p:cNvCxnSpPr>
          <p:nvPr/>
        </p:nvCxnSpPr>
        <p:spPr bwMode="auto">
          <a:xfrm rot="5400000">
            <a:off x="1943100" y="1333500"/>
            <a:ext cx="3429000" cy="3352800"/>
          </a:xfrm>
          <a:prstGeom prst="bentConnector3">
            <a:avLst>
              <a:gd name="adj1" fmla="val 50000"/>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406400"/>
            <a:ext cx="472440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Step 2:  Click </a:t>
            </a:r>
            <a:r>
              <a:rPr lang="en-US" sz="3200" b="1" dirty="0">
                <a:effectLst>
                  <a:outerShdw blurRad="38100" dist="38100" dir="2700000" algn="tl">
                    <a:srgbClr val="000000"/>
                  </a:outerShdw>
                </a:effectLst>
                <a:latin typeface="Calibri" pitchFamily="34" charset="0"/>
                <a:cs typeface="Calibri" pitchFamily="34" charset="0"/>
              </a:rPr>
              <a:t>DATA ACCESS</a:t>
            </a:r>
          </a:p>
        </p:txBody>
      </p:sp>
      <p:pic>
        <p:nvPicPr>
          <p:cNvPr id="25603"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89038"/>
            <a:ext cx="914400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4" name="Elbow Connector 21"/>
          <p:cNvCxnSpPr>
            <a:cxnSpLocks noChangeShapeType="1"/>
          </p:cNvCxnSpPr>
          <p:nvPr/>
        </p:nvCxnSpPr>
        <p:spPr bwMode="auto">
          <a:xfrm rot="10800000" flipV="1">
            <a:off x="838200" y="990600"/>
            <a:ext cx="4419600" cy="1709738"/>
          </a:xfrm>
          <a:prstGeom prst="bentConnector3">
            <a:avLst>
              <a:gd name="adj1" fmla="val -333"/>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5" name="Rounded Rectangle 1"/>
          <p:cNvSpPr>
            <a:spLocks noChangeArrowheads="1"/>
          </p:cNvSpPr>
          <p:nvPr/>
        </p:nvSpPr>
        <p:spPr bwMode="auto">
          <a:xfrm>
            <a:off x="0" y="2557463"/>
            <a:ext cx="838200" cy="1857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Step 3:  Under </a:t>
            </a:r>
            <a:r>
              <a:rPr lang="en-US" sz="3200" dirty="0">
                <a:solidFill>
                  <a:srgbClr val="FFFFFF"/>
                </a:solidFill>
                <a:effectLst>
                  <a:outerShdw blurRad="38100" dist="38100" dir="2700000" algn="tl">
                    <a:srgbClr val="000000"/>
                  </a:outerShdw>
                </a:effectLst>
                <a:latin typeface="Calibri" pitchFamily="34" charset="0"/>
                <a:cs typeface="Calibri" pitchFamily="34" charset="0"/>
              </a:rPr>
              <a:t>Java Based</a:t>
            </a:r>
            <a:r>
              <a:rPr lang="en-US" sz="3200" dirty="0">
                <a:solidFill>
                  <a:srgbClr val="FFFF00"/>
                </a:solidFill>
                <a:effectLst>
                  <a:outerShdw blurRad="38100" dist="38100" dir="2700000" algn="tl">
                    <a:srgbClr val="000000"/>
                  </a:outerShdw>
                </a:effectLst>
                <a:latin typeface="Calibri" pitchFamily="34" charset="0"/>
                <a:cs typeface="Calibri" pitchFamily="34" charset="0"/>
              </a:rPr>
              <a:t>, Click </a:t>
            </a:r>
            <a:r>
              <a:rPr lang="en-US" sz="3200" b="1" dirty="0">
                <a:effectLst>
                  <a:outerShdw blurRad="38100" dist="38100" dir="2700000" algn="tl">
                    <a:srgbClr val="000000"/>
                  </a:outerShdw>
                </a:effectLst>
                <a:latin typeface="Calibri" pitchFamily="34" charset="0"/>
                <a:cs typeface="Calibri" pitchFamily="34" charset="0"/>
              </a:rPr>
              <a:t>CONSERVATION</a:t>
            </a:r>
          </a:p>
        </p:txBody>
      </p:sp>
      <p:pic>
        <p:nvPicPr>
          <p:cNvPr id="26627"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55700"/>
            <a:ext cx="90519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28" name="Elbow Connector 3"/>
          <p:cNvCxnSpPr>
            <a:cxnSpLocks noChangeShapeType="1"/>
          </p:cNvCxnSpPr>
          <p:nvPr/>
        </p:nvCxnSpPr>
        <p:spPr bwMode="auto">
          <a:xfrm rot="10800000" flipV="1">
            <a:off x="838200" y="1066800"/>
            <a:ext cx="5600700" cy="1981200"/>
          </a:xfrm>
          <a:prstGeom prst="bentConnector3">
            <a:avLst>
              <a:gd name="adj1" fmla="val 46"/>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29" name="Rounded Rectangle 1"/>
          <p:cNvSpPr>
            <a:spLocks noChangeArrowheads="1"/>
          </p:cNvSpPr>
          <p:nvPr/>
        </p:nvSpPr>
        <p:spPr bwMode="auto">
          <a:xfrm>
            <a:off x="15875" y="2803525"/>
            <a:ext cx="822325" cy="3206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8600"/>
            <a:ext cx="746760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This Page is Similar in </a:t>
            </a:r>
            <a:r>
              <a:rPr lang="en-US" sz="3200" b="1" u="sng" dirty="0">
                <a:effectLst>
                  <a:outerShdw blurRad="38100" dist="38100" dir="2700000" algn="tl">
                    <a:srgbClr val="000000"/>
                  </a:outerShdw>
                </a:effectLst>
                <a:latin typeface="Calibri" pitchFamily="34" charset="0"/>
                <a:cs typeface="Calibri" pitchFamily="34" charset="0"/>
              </a:rPr>
              <a:t>Java-Based</a:t>
            </a:r>
            <a:r>
              <a:rPr lang="en-US" sz="3200" dirty="0">
                <a:solidFill>
                  <a:srgbClr val="FFFF00"/>
                </a:solidFill>
                <a:effectLst>
                  <a:outerShdw blurRad="38100" dist="38100" dir="2700000" algn="tl">
                    <a:srgbClr val="000000"/>
                  </a:outerShdw>
                </a:effectLst>
                <a:latin typeface="Calibri" pitchFamily="34" charset="0"/>
                <a:cs typeface="Calibri" pitchFamily="34" charset="0"/>
              </a:rPr>
              <a:t> or </a:t>
            </a:r>
            <a:r>
              <a:rPr lang="en-US" sz="3200" b="1" u="sng" dirty="0">
                <a:effectLst>
                  <a:outerShdw blurRad="38100" dist="38100" dir="2700000" algn="tl">
                    <a:srgbClr val="000000"/>
                  </a:outerShdw>
                </a:effectLst>
                <a:latin typeface="Calibri" pitchFamily="34" charset="0"/>
                <a:cs typeface="Calibri" pitchFamily="34" charset="0"/>
              </a:rPr>
              <a:t>Lite</a:t>
            </a:r>
          </a:p>
        </p:txBody>
      </p:sp>
      <p:pic>
        <p:nvPicPr>
          <p:cNvPr id="27651"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 y="990600"/>
            <a:ext cx="8985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7315200" cy="1077913"/>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Step 4:  Scroll to </a:t>
            </a:r>
            <a:r>
              <a:rPr lang="en-US" sz="3200" b="1" dirty="0">
                <a:solidFill>
                  <a:srgbClr val="FFFFFF"/>
                </a:solidFill>
                <a:effectLst>
                  <a:outerShdw blurRad="38100" dist="38100" dir="2700000" algn="tl">
                    <a:srgbClr val="000000"/>
                  </a:outerShdw>
                </a:effectLst>
                <a:latin typeface="Calibri" pitchFamily="34" charset="0"/>
                <a:cs typeface="Calibri" pitchFamily="34" charset="0"/>
              </a:rPr>
              <a:t>Injection Information</a:t>
            </a:r>
            <a:r>
              <a:rPr lang="en-US" sz="3200" dirty="0">
                <a:solidFill>
                  <a:srgbClr val="FFFF00"/>
                </a:solidFill>
                <a:effectLst>
                  <a:outerShdw blurRad="38100" dist="38100" dir="2700000" algn="tl">
                    <a:srgbClr val="000000"/>
                  </a:outerShdw>
                </a:effectLst>
                <a:latin typeface="Calibri" pitchFamily="34" charset="0"/>
                <a:cs typeface="Calibri" pitchFamily="34" charset="0"/>
              </a:rPr>
              <a:t>, click </a:t>
            </a:r>
            <a:r>
              <a:rPr lang="en-US" sz="3200" b="1" dirty="0">
                <a:effectLst>
                  <a:outerShdw blurRad="38100" dist="38100" dir="2700000" algn="tl">
                    <a:srgbClr val="000000"/>
                  </a:outerShdw>
                </a:effectLst>
                <a:latin typeface="Calibri" pitchFamily="34" charset="0"/>
                <a:cs typeface="Calibri" pitchFamily="34" charset="0"/>
              </a:rPr>
              <a:t>UIC WELL APPLICATIONS</a:t>
            </a:r>
          </a:p>
        </p:txBody>
      </p:sp>
      <p:pic>
        <p:nvPicPr>
          <p:cNvPr id="28675"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7625"/>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6" name="Elbow Connector 4"/>
          <p:cNvCxnSpPr>
            <a:cxnSpLocks noChangeShapeType="1"/>
          </p:cNvCxnSpPr>
          <p:nvPr/>
        </p:nvCxnSpPr>
        <p:spPr bwMode="auto">
          <a:xfrm rot="5400000">
            <a:off x="1865312" y="2184401"/>
            <a:ext cx="3736975" cy="1981200"/>
          </a:xfrm>
          <a:prstGeom prst="bentConnector3">
            <a:avLst>
              <a:gd name="adj1" fmla="val 100074"/>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7" name="TextBox 1"/>
          <p:cNvSpPr txBox="1">
            <a:spLocks noChangeArrowheads="1"/>
          </p:cNvSpPr>
          <p:nvPr/>
        </p:nvSpPr>
        <p:spPr bwMode="auto">
          <a:xfrm>
            <a:off x="1524000" y="4953000"/>
            <a:ext cx="1143000" cy="1825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p>
        </p:txBody>
      </p:sp>
      <p:sp>
        <p:nvSpPr>
          <p:cNvPr id="28678" name="Left Arrow 5"/>
          <p:cNvSpPr>
            <a:spLocks noChangeArrowheads="1"/>
          </p:cNvSpPr>
          <p:nvPr/>
        </p:nvSpPr>
        <p:spPr bwMode="auto">
          <a:xfrm>
            <a:off x="3352800" y="3276600"/>
            <a:ext cx="457200" cy="76200"/>
          </a:xfrm>
          <a:prstGeom prst="leftArrow">
            <a:avLst>
              <a:gd name="adj1" fmla="val 50000"/>
              <a:gd name="adj2" fmla="val 50000"/>
            </a:avLst>
          </a:prstGeom>
          <a:solidFill>
            <a:srgbClr val="FF0000"/>
          </a:solidFill>
          <a:ln w="25400" algn="ctr">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731520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Step 5:  Click </a:t>
            </a:r>
            <a:r>
              <a:rPr lang="en-US" sz="3200" b="1" dirty="0">
                <a:effectLst>
                  <a:outerShdw blurRad="38100" dist="38100" dir="2700000" algn="tl">
                    <a:srgbClr val="000000"/>
                  </a:outerShdw>
                </a:effectLst>
                <a:latin typeface="Calibri" pitchFamily="34" charset="0"/>
                <a:cs typeface="Calibri" pitchFamily="34" charset="0"/>
              </a:rPr>
              <a:t>QUERY</a:t>
            </a:r>
            <a:r>
              <a:rPr lang="en-US" sz="3200" dirty="0">
                <a:solidFill>
                  <a:srgbClr val="FFFF00"/>
                </a:solidFill>
                <a:effectLst>
                  <a:outerShdw blurRad="38100" dist="38100" dir="2700000" algn="tl">
                    <a:srgbClr val="000000"/>
                  </a:outerShdw>
                </a:effectLst>
                <a:latin typeface="Calibri" pitchFamily="34" charset="0"/>
                <a:cs typeface="Calibri" pitchFamily="34" charset="0"/>
              </a:rPr>
              <a:t> or Hit </a:t>
            </a:r>
            <a:r>
              <a:rPr lang="en-US" sz="3200" b="1" dirty="0">
                <a:effectLst>
                  <a:outerShdw blurRad="38100" dist="38100" dir="2700000" algn="tl">
                    <a:srgbClr val="000000"/>
                  </a:outerShdw>
                </a:effectLst>
                <a:latin typeface="Calibri" pitchFamily="34" charset="0"/>
                <a:cs typeface="Calibri" pitchFamily="34" charset="0"/>
              </a:rPr>
              <a:t>Function 7 Key</a:t>
            </a:r>
          </a:p>
        </p:txBody>
      </p:sp>
      <p:pic>
        <p:nvPicPr>
          <p:cNvPr id="29699"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762000"/>
            <a:ext cx="900112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0" name="Elbow Connector 6"/>
          <p:cNvCxnSpPr>
            <a:cxnSpLocks noChangeShapeType="1"/>
          </p:cNvCxnSpPr>
          <p:nvPr/>
        </p:nvCxnSpPr>
        <p:spPr bwMode="auto">
          <a:xfrm rot="10800000" flipV="1">
            <a:off x="1143000" y="762000"/>
            <a:ext cx="2971800" cy="254000"/>
          </a:xfrm>
          <a:prstGeom prst="bentConnector3">
            <a:avLst>
              <a:gd name="adj1" fmla="val -56"/>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1" name="Rounded Rectangle 14"/>
          <p:cNvSpPr>
            <a:spLocks noChangeArrowheads="1"/>
          </p:cNvSpPr>
          <p:nvPr/>
        </p:nvSpPr>
        <p:spPr bwMode="auto">
          <a:xfrm>
            <a:off x="762000" y="812800"/>
            <a:ext cx="381000" cy="2032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731520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Step 6:  Click </a:t>
            </a:r>
            <a:r>
              <a:rPr lang="en-US" sz="3200" b="1" dirty="0">
                <a:effectLst>
                  <a:outerShdw blurRad="38100" dist="38100" dir="2700000" algn="tl">
                    <a:srgbClr val="000000"/>
                  </a:outerShdw>
                </a:effectLst>
                <a:latin typeface="Calibri" pitchFamily="34" charset="0"/>
                <a:cs typeface="Calibri" pitchFamily="34" charset="0"/>
              </a:rPr>
              <a:t>ENTER</a:t>
            </a:r>
          </a:p>
        </p:txBody>
      </p:sp>
      <p:pic>
        <p:nvPicPr>
          <p:cNvPr id="30723"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90575"/>
            <a:ext cx="89916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4" name="Elbow Connector 4"/>
          <p:cNvCxnSpPr>
            <a:cxnSpLocks noChangeShapeType="1"/>
          </p:cNvCxnSpPr>
          <p:nvPr/>
        </p:nvCxnSpPr>
        <p:spPr bwMode="auto">
          <a:xfrm rot="10800000" flipV="1">
            <a:off x="1752600" y="790575"/>
            <a:ext cx="3962400" cy="504825"/>
          </a:xfrm>
          <a:prstGeom prst="bentConnector3">
            <a:avLst>
              <a:gd name="adj1" fmla="val 56"/>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7315200" cy="579438"/>
          </a:xfrm>
          <a:prstGeom prst="rect">
            <a:avLst/>
          </a:prstGeom>
        </p:spPr>
        <p:txBody>
          <a:bodyPr>
            <a:spAutoFit/>
          </a:bodyPr>
          <a:lstStyle/>
          <a:p>
            <a:pPr algn="ctr">
              <a:defRPr/>
            </a:pPr>
            <a:r>
              <a:rPr lang="en-US" sz="3200">
                <a:solidFill>
                  <a:srgbClr val="FFFF00"/>
                </a:solidFill>
                <a:effectLst>
                  <a:outerShdw blurRad="38100" dist="38100" dir="2700000" algn="tl">
                    <a:srgbClr val="000000"/>
                  </a:outerShdw>
                </a:effectLst>
                <a:latin typeface="Calibri" pitchFamily="34" charset="0"/>
              </a:rPr>
              <a:t>Step 7:  Enter </a:t>
            </a:r>
            <a:r>
              <a:rPr lang="en-US" sz="3200" b="1">
                <a:effectLst>
                  <a:outerShdw blurRad="38100" dist="38100" dir="2700000" algn="tl">
                    <a:srgbClr val="000000"/>
                  </a:outerShdw>
                </a:effectLst>
                <a:latin typeface="Calibri" pitchFamily="34" charset="0"/>
              </a:rPr>
              <a:t>APPLICATION NUMBER</a:t>
            </a:r>
          </a:p>
        </p:txBody>
      </p:sp>
      <p:pic>
        <p:nvPicPr>
          <p:cNvPr id="31747"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762000"/>
            <a:ext cx="893445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ounded Rectangle 5"/>
          <p:cNvSpPr>
            <a:spLocks noChangeArrowheads="1"/>
          </p:cNvSpPr>
          <p:nvPr/>
        </p:nvSpPr>
        <p:spPr bwMode="auto">
          <a:xfrm>
            <a:off x="457200" y="1828800"/>
            <a:ext cx="762000" cy="1524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1749" name="Elbow Connector 4"/>
          <p:cNvCxnSpPr>
            <a:cxnSpLocks noChangeShapeType="1"/>
          </p:cNvCxnSpPr>
          <p:nvPr/>
        </p:nvCxnSpPr>
        <p:spPr bwMode="auto">
          <a:xfrm rot="10800000" flipV="1">
            <a:off x="1295400" y="685800"/>
            <a:ext cx="4419600" cy="1244600"/>
          </a:xfrm>
          <a:prstGeom prst="bentConnector3">
            <a:avLst>
              <a:gd name="adj1" fmla="val -333"/>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28600"/>
            <a:ext cx="7315200" cy="1066800"/>
          </a:xfrm>
          <a:prstGeom prst="rect">
            <a:avLst/>
          </a:prstGeom>
        </p:spPr>
        <p:txBody>
          <a:bodyPr>
            <a:spAutoFit/>
          </a:bodyPr>
          <a:lstStyle/>
          <a:p>
            <a:pPr algn="ctr">
              <a:defRPr/>
            </a:pPr>
            <a:r>
              <a:rPr lang="en-US" sz="3200">
                <a:solidFill>
                  <a:srgbClr val="FFFF00"/>
                </a:solidFill>
                <a:effectLst>
                  <a:outerShdw blurRad="38100" dist="38100" dir="2700000" algn="tl">
                    <a:srgbClr val="000000"/>
                  </a:outerShdw>
                </a:effectLst>
                <a:latin typeface="Calibri" pitchFamily="34" charset="0"/>
              </a:rPr>
              <a:t>Step 8:  Click </a:t>
            </a:r>
            <a:r>
              <a:rPr lang="en-US" sz="3200" b="1">
                <a:effectLst>
                  <a:outerShdw blurRad="38100" dist="38100" dir="2700000" algn="tl">
                    <a:srgbClr val="000000"/>
                  </a:outerShdw>
                </a:effectLst>
                <a:latin typeface="Calibri" pitchFamily="34" charset="0"/>
              </a:rPr>
              <a:t>QUERY</a:t>
            </a:r>
            <a:r>
              <a:rPr lang="en-US" sz="3200">
                <a:solidFill>
                  <a:srgbClr val="FFFF00"/>
                </a:solidFill>
                <a:effectLst>
                  <a:outerShdw blurRad="38100" dist="38100" dir="2700000" algn="tl">
                    <a:srgbClr val="000000"/>
                  </a:outerShdw>
                </a:effectLst>
                <a:latin typeface="Calibri" pitchFamily="34" charset="0"/>
              </a:rPr>
              <a:t>, then Click </a:t>
            </a:r>
            <a:r>
              <a:rPr lang="en-US" sz="3200" b="1">
                <a:effectLst>
                  <a:outerShdw blurRad="38100" dist="38100" dir="2700000" algn="tl">
                    <a:srgbClr val="000000"/>
                  </a:outerShdw>
                </a:effectLst>
                <a:latin typeface="Calibri" pitchFamily="34" charset="0"/>
              </a:rPr>
              <a:t>EXECUTE.</a:t>
            </a:r>
          </a:p>
          <a:p>
            <a:pPr algn="ctr">
              <a:defRPr/>
            </a:pPr>
            <a:r>
              <a:rPr lang="en-US" sz="3200">
                <a:solidFill>
                  <a:srgbClr val="FFFF00"/>
                </a:solidFill>
                <a:effectLst>
                  <a:outerShdw blurRad="38100" dist="38100" dir="2700000" algn="tl">
                    <a:srgbClr val="000000"/>
                  </a:outerShdw>
                </a:effectLst>
                <a:latin typeface="Calibri" pitchFamily="34" charset="0"/>
              </a:rPr>
              <a:t>As an alternate, Hit</a:t>
            </a:r>
            <a:r>
              <a:rPr lang="en-US" sz="3200" b="1">
                <a:effectLst>
                  <a:outerShdw blurRad="38100" dist="38100" dir="2700000" algn="tl">
                    <a:srgbClr val="000000"/>
                  </a:outerShdw>
                </a:effectLst>
                <a:latin typeface="Calibri" pitchFamily="34" charset="0"/>
              </a:rPr>
              <a:t> Function 8 Key</a:t>
            </a:r>
          </a:p>
        </p:txBody>
      </p:sp>
      <p:pic>
        <p:nvPicPr>
          <p:cNvPr id="32771"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66825"/>
            <a:ext cx="893445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772" name="Elbow Connector 5"/>
          <p:cNvCxnSpPr>
            <a:cxnSpLocks noChangeShapeType="1"/>
          </p:cNvCxnSpPr>
          <p:nvPr/>
        </p:nvCxnSpPr>
        <p:spPr bwMode="auto">
          <a:xfrm rot="10800000" flipV="1">
            <a:off x="1676400" y="762000"/>
            <a:ext cx="5867400" cy="990600"/>
          </a:xfrm>
          <a:prstGeom prst="bentConnector3">
            <a:avLst>
              <a:gd name="adj1" fmla="val -162"/>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5" y="228600"/>
            <a:ext cx="897255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View Application Details Using </a:t>
            </a:r>
            <a:r>
              <a:rPr lang="en-US" sz="3200" dirty="0">
                <a:effectLst>
                  <a:outerShdw blurRad="38100" dist="38100" dir="2700000" algn="tl">
                    <a:srgbClr val="000000"/>
                  </a:outerShdw>
                </a:effectLst>
                <a:latin typeface="Calibri" pitchFamily="34" charset="0"/>
                <a:cs typeface="Calibri" pitchFamily="34" charset="0"/>
              </a:rPr>
              <a:t>Application Number</a:t>
            </a:r>
            <a:endParaRPr lang="en-US" sz="3200" b="1" dirty="0">
              <a:effectLst>
                <a:outerShdw blurRad="38100" dist="38100" dir="2700000" algn="tl">
                  <a:srgbClr val="000000"/>
                </a:outerShdw>
              </a:effectLst>
              <a:latin typeface="Calibri" pitchFamily="34" charset="0"/>
              <a:cs typeface="Calibri" pitchFamily="34" charset="0"/>
            </a:endParaRPr>
          </a:p>
        </p:txBody>
      </p:sp>
      <p:pic>
        <p:nvPicPr>
          <p:cNvPr id="337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749300"/>
            <a:ext cx="89725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 Diagonal Corner Rectangle 4"/>
          <p:cNvSpPr/>
          <p:nvPr/>
        </p:nvSpPr>
        <p:spPr bwMode="auto">
          <a:xfrm>
            <a:off x="457200" y="1524000"/>
            <a:ext cx="609600" cy="533400"/>
          </a:xfrm>
          <a:prstGeom prst="round2DiagRect">
            <a:avLst/>
          </a:prstGeom>
          <a:noFill/>
          <a:ln w="38100" cap="flat" cmpd="sng" algn="ctr">
            <a:solidFill>
              <a:srgbClr val="FF0000"/>
            </a:solidFill>
            <a:prstDash val="solid"/>
            <a:round/>
            <a:headEnd type="none" w="med" len="med"/>
            <a:tailEnd type="none" w="med" len="med"/>
          </a:ln>
          <a:effectLst/>
          <a:extLst/>
        </p:spPr>
        <p:txBody>
          <a:bodyPr/>
          <a:lstStyle/>
          <a:p>
            <a:pP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Rot="1" noChangeArrowheads="1"/>
          </p:cNvSpPr>
          <p:nvPr>
            <p:ph type="title"/>
          </p:nvPr>
        </p:nvSpPr>
        <p:spPr>
          <a:xfrm>
            <a:off x="457200" y="417513"/>
            <a:ext cx="8229600" cy="788987"/>
          </a:xfrm>
        </p:spPr>
        <p:txBody>
          <a:bodyPr/>
          <a:lstStyle/>
          <a:p>
            <a:pPr eaLnBrk="1" hangingPunct="1">
              <a:defRPr/>
            </a:pPr>
            <a:r>
              <a:rPr lang="en-US" sz="3700" i="1" dirty="0" smtClean="0">
                <a:solidFill>
                  <a:srgbClr val="FFFF00"/>
                </a:solidFill>
                <a:latin typeface="Times New Roman" pitchFamily="18" charset="0"/>
              </a:rPr>
              <a:t>Underground Source of Drinking Water</a:t>
            </a:r>
          </a:p>
        </p:txBody>
      </p:sp>
      <p:sp>
        <p:nvSpPr>
          <p:cNvPr id="7171" name="Line 4"/>
          <p:cNvSpPr>
            <a:spLocks noChangeShapeType="1"/>
          </p:cNvSpPr>
          <p:nvPr/>
        </p:nvSpPr>
        <p:spPr bwMode="auto">
          <a:xfrm>
            <a:off x="230188" y="11430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1" name="Rectangle 5"/>
          <p:cNvSpPr>
            <a:spLocks noGrp="1" noChangeArrowheads="1"/>
          </p:cNvSpPr>
          <p:nvPr>
            <p:ph type="body" idx="1"/>
          </p:nvPr>
        </p:nvSpPr>
        <p:spPr>
          <a:xfrm>
            <a:off x="533400" y="1524000"/>
            <a:ext cx="8001000" cy="4724400"/>
          </a:xfrm>
        </p:spPr>
        <p:txBody>
          <a:bodyPr/>
          <a:lstStyle/>
          <a:p>
            <a:pPr eaLnBrk="1" hangingPunct="1">
              <a:lnSpc>
                <a:spcPct val="80000"/>
              </a:lnSpc>
              <a:buFont typeface="Wingdings" pitchFamily="2" charset="2"/>
              <a:buNone/>
              <a:defRPr/>
            </a:pPr>
            <a:r>
              <a:rPr lang="en-US" sz="2200" dirty="0" smtClean="0">
                <a:latin typeface="Calibri" pitchFamily="34" charset="0"/>
                <a:cs typeface="Calibri" pitchFamily="34" charset="0"/>
              </a:rPr>
              <a:t>An </a:t>
            </a:r>
            <a:r>
              <a:rPr lang="en-US" sz="2200" b="1" i="1" dirty="0" smtClean="0">
                <a:solidFill>
                  <a:srgbClr val="FFFF00"/>
                </a:solidFill>
                <a:latin typeface="Calibri" pitchFamily="34" charset="0"/>
                <a:cs typeface="Calibri" pitchFamily="34" charset="0"/>
              </a:rPr>
              <a:t>Underground Source of Drinking Water</a:t>
            </a:r>
            <a:r>
              <a:rPr lang="en-US" sz="2200" b="1" dirty="0" smtClean="0">
                <a:latin typeface="Calibri" pitchFamily="34" charset="0"/>
                <a:cs typeface="Calibri" pitchFamily="34" charset="0"/>
              </a:rPr>
              <a:t> </a:t>
            </a:r>
            <a:r>
              <a:rPr lang="en-US" sz="2200" dirty="0" smtClean="0">
                <a:latin typeface="Calibri" pitchFamily="34" charset="0"/>
                <a:cs typeface="Calibri" pitchFamily="34" charset="0"/>
              </a:rPr>
              <a:t>is defined by the United</a:t>
            </a:r>
          </a:p>
          <a:p>
            <a:pPr eaLnBrk="1" hangingPunct="1">
              <a:lnSpc>
                <a:spcPct val="80000"/>
              </a:lnSpc>
              <a:buFont typeface="Wingdings" pitchFamily="2" charset="2"/>
              <a:buNone/>
              <a:defRPr/>
            </a:pPr>
            <a:r>
              <a:rPr lang="en-US" sz="2200" dirty="0" smtClean="0">
                <a:latin typeface="Calibri" pitchFamily="34" charset="0"/>
                <a:cs typeface="Calibri" pitchFamily="34" charset="0"/>
              </a:rPr>
              <a:t>States Environmental Protection Agency as:</a:t>
            </a:r>
          </a:p>
          <a:p>
            <a:pPr marL="762000" lvl="1" indent="-304800" eaLnBrk="1" hangingPunct="1">
              <a:lnSpc>
                <a:spcPct val="80000"/>
              </a:lnSpc>
              <a:buFont typeface="Wingdings" pitchFamily="2" charset="2"/>
              <a:buChar char="t"/>
              <a:defRPr/>
            </a:pPr>
            <a:endParaRPr lang="en-US" sz="2000" dirty="0" smtClean="0">
              <a:latin typeface="Calibri" pitchFamily="34" charset="0"/>
              <a:cs typeface="Calibri" pitchFamily="34" charset="0"/>
            </a:endParaRPr>
          </a:p>
          <a:p>
            <a:pPr eaLnBrk="1" hangingPunct="1">
              <a:lnSpc>
                <a:spcPct val="80000"/>
              </a:lnSpc>
              <a:buSzPct val="90000"/>
              <a:buFont typeface="Wingdings" pitchFamily="2" charset="2"/>
              <a:buAutoNum type="arabicPeriod"/>
              <a:defRPr/>
            </a:pPr>
            <a:r>
              <a:rPr lang="en-US" sz="2400" dirty="0" smtClean="0">
                <a:latin typeface="Calibri" pitchFamily="34" charset="0"/>
                <a:cs typeface="Calibri" pitchFamily="34" charset="0"/>
              </a:rPr>
              <a:t>an aquifer or its portion which supplies any public water system; or</a:t>
            </a:r>
          </a:p>
          <a:p>
            <a:pPr eaLnBrk="1" hangingPunct="1">
              <a:lnSpc>
                <a:spcPct val="80000"/>
              </a:lnSpc>
              <a:buSzPct val="90000"/>
              <a:buFont typeface="Wingdings" pitchFamily="2" charset="2"/>
              <a:buAutoNum type="arabicPeriod"/>
              <a:defRPr/>
            </a:pPr>
            <a:endParaRPr lang="en-US" sz="2400" dirty="0" smtClean="0">
              <a:latin typeface="Calibri" pitchFamily="34" charset="0"/>
              <a:cs typeface="Calibri" pitchFamily="34" charset="0"/>
            </a:endParaRPr>
          </a:p>
          <a:p>
            <a:pPr eaLnBrk="1" hangingPunct="1">
              <a:lnSpc>
                <a:spcPct val="80000"/>
              </a:lnSpc>
              <a:buSzPct val="90000"/>
              <a:buFont typeface="Wingdings" pitchFamily="2" charset="2"/>
              <a:buAutoNum type="arabicPeriod"/>
              <a:defRPr/>
            </a:pPr>
            <a:r>
              <a:rPr lang="en-US" sz="2400" dirty="0" smtClean="0">
                <a:latin typeface="Calibri" pitchFamily="34" charset="0"/>
                <a:cs typeface="Calibri" pitchFamily="34" charset="0"/>
              </a:rPr>
              <a:t>an aquifer or its portion which contains a sufficient quantity of ground water to supply a public water system; and</a:t>
            </a:r>
          </a:p>
          <a:p>
            <a:pPr marL="762000" lvl="1" indent="-304800" eaLnBrk="1" hangingPunct="1">
              <a:lnSpc>
                <a:spcPct val="80000"/>
              </a:lnSpc>
              <a:buFont typeface="Wingdings" pitchFamily="2" charset="2"/>
              <a:buChar char="t"/>
              <a:defRPr/>
            </a:pPr>
            <a:endParaRPr lang="en-US" sz="2000" dirty="0" smtClean="0">
              <a:latin typeface="Calibri" pitchFamily="34" charset="0"/>
              <a:cs typeface="Calibri" pitchFamily="34" charset="0"/>
            </a:endParaRPr>
          </a:p>
          <a:p>
            <a:pPr marL="762000" lvl="1" indent="-304800" eaLnBrk="1" hangingPunct="1">
              <a:lnSpc>
                <a:spcPct val="80000"/>
              </a:lnSpc>
              <a:buClr>
                <a:schemeClr val="tx1"/>
              </a:buClr>
              <a:buSzPct val="90000"/>
              <a:buFont typeface="Wingdings" pitchFamily="2" charset="2"/>
              <a:buAutoNum type="alphaLcPeriod"/>
              <a:defRPr/>
            </a:pPr>
            <a:r>
              <a:rPr lang="en-US" sz="2400" dirty="0" smtClean="0">
                <a:latin typeface="Calibri" pitchFamily="34" charset="0"/>
                <a:cs typeface="Calibri" pitchFamily="34" charset="0"/>
              </a:rPr>
              <a:t>currently supplies drinking water for human consumption; or</a:t>
            </a:r>
          </a:p>
          <a:p>
            <a:pPr marL="1181100" lvl="2" indent="-266700" eaLnBrk="1" hangingPunct="1">
              <a:lnSpc>
                <a:spcPct val="80000"/>
              </a:lnSpc>
              <a:buClr>
                <a:schemeClr val="tx1"/>
              </a:buClr>
              <a:buSzPct val="90000"/>
              <a:buFont typeface="Wingdings" pitchFamily="2" charset="2"/>
              <a:buAutoNum type="alphaLcPeriod"/>
              <a:defRPr/>
            </a:pPr>
            <a:endParaRPr lang="en-US" sz="2000" dirty="0" smtClean="0">
              <a:latin typeface="Calibri" pitchFamily="34" charset="0"/>
              <a:cs typeface="Calibri" pitchFamily="34" charset="0"/>
            </a:endParaRPr>
          </a:p>
          <a:p>
            <a:pPr marL="762000" lvl="1" indent="-304800" eaLnBrk="1" hangingPunct="1">
              <a:lnSpc>
                <a:spcPct val="80000"/>
              </a:lnSpc>
              <a:buClr>
                <a:schemeClr val="tx1"/>
              </a:buClr>
              <a:buSzPct val="90000"/>
              <a:buFont typeface="Wingdings" pitchFamily="2" charset="2"/>
              <a:buAutoNum type="alphaLcPeriod"/>
              <a:defRPr/>
            </a:pPr>
            <a:r>
              <a:rPr lang="en-US" sz="2400" dirty="0" smtClean="0">
                <a:latin typeface="Calibri" pitchFamily="34" charset="0"/>
                <a:cs typeface="Calibri" pitchFamily="34" charset="0"/>
              </a:rPr>
              <a:t>contains fewer than 10,000 mg/l total dissolved solids and which is not an exempted aquifer.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a:xfrm>
            <a:off x="457200" y="228600"/>
            <a:ext cx="8229600" cy="1077913"/>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rPr>
              <a:t>Step 7 alternate:  Enter </a:t>
            </a:r>
            <a:r>
              <a:rPr lang="en-US" sz="3200" b="1" dirty="0">
                <a:effectLst>
                  <a:outerShdw blurRad="38100" dist="38100" dir="2700000" algn="tl">
                    <a:srgbClr val="000000"/>
                  </a:outerShdw>
                </a:effectLst>
                <a:latin typeface="Calibri" pitchFamily="34" charset="0"/>
              </a:rPr>
              <a:t>EXISTING WELL SERIAL NUMBER</a:t>
            </a:r>
          </a:p>
        </p:txBody>
      </p:sp>
      <p:pic>
        <p:nvPicPr>
          <p:cNvPr id="34819" name="Picture 4"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295400"/>
            <a:ext cx="8943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ounded Rectangle 11"/>
          <p:cNvSpPr>
            <a:spLocks noChangeArrowheads="1"/>
          </p:cNvSpPr>
          <p:nvPr/>
        </p:nvSpPr>
        <p:spPr bwMode="auto">
          <a:xfrm>
            <a:off x="5029200" y="3154363"/>
            <a:ext cx="1920875" cy="274637"/>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4821" name="Straight Arrow Connector 13"/>
          <p:cNvCxnSpPr>
            <a:cxnSpLocks noChangeShapeType="1"/>
          </p:cNvCxnSpPr>
          <p:nvPr/>
        </p:nvCxnSpPr>
        <p:spPr bwMode="auto">
          <a:xfrm>
            <a:off x="5715000" y="914400"/>
            <a:ext cx="0" cy="2209800"/>
          </a:xfrm>
          <a:prstGeom prst="straightConnector1">
            <a:avLst/>
          </a:prstGeom>
          <a:noFill/>
          <a:ln w="508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458200" cy="584200"/>
          </a:xfrm>
          <a:prstGeom prst="rect">
            <a:avLst/>
          </a:prstGeom>
        </p:spPr>
        <p:txBody>
          <a:bodyPr>
            <a:spAutoFit/>
          </a:bodyPr>
          <a:lstStyle/>
          <a:p>
            <a:pPr algn="ctr">
              <a:defRPr/>
            </a:pPr>
            <a:r>
              <a:rPr lang="en-US" sz="3200" dirty="0">
                <a:solidFill>
                  <a:srgbClr val="FFFF00"/>
                </a:solidFill>
                <a:effectLst>
                  <a:outerShdw blurRad="38100" dist="38100" dir="2700000" algn="tl">
                    <a:srgbClr val="000000"/>
                  </a:outerShdw>
                </a:effectLst>
                <a:latin typeface="Calibri" pitchFamily="34" charset="0"/>
                <a:cs typeface="Calibri" pitchFamily="34" charset="0"/>
              </a:rPr>
              <a:t>View Application Details using </a:t>
            </a:r>
            <a:r>
              <a:rPr lang="en-US" sz="3200" dirty="0">
                <a:effectLst>
                  <a:outerShdw blurRad="38100" dist="38100" dir="2700000" algn="tl">
                    <a:srgbClr val="000000"/>
                  </a:outerShdw>
                </a:effectLst>
                <a:latin typeface="Calibri" pitchFamily="34" charset="0"/>
                <a:cs typeface="Calibri" pitchFamily="34" charset="0"/>
              </a:rPr>
              <a:t>Well Serial Number</a:t>
            </a:r>
            <a:endParaRPr lang="en-US" sz="3200" b="1" dirty="0">
              <a:effectLst>
                <a:outerShdw blurRad="38100" dist="38100" dir="2700000" algn="tl">
                  <a:srgbClr val="000000"/>
                </a:outerShdw>
              </a:effectLst>
              <a:latin typeface="Calibri" pitchFamily="34" charset="0"/>
              <a:cs typeface="Calibri" pitchFamily="34" charset="0"/>
            </a:endParaRPr>
          </a:p>
        </p:txBody>
      </p:sp>
      <p:pic>
        <p:nvPicPr>
          <p:cNvPr id="35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 y="800100"/>
            <a:ext cx="89725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381000" y="381000"/>
            <a:ext cx="8305800" cy="5334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buFont typeface="Arial" charset="0"/>
              <a:buNone/>
              <a:defRPr/>
            </a:pPr>
            <a:r>
              <a:rPr lang="en-US" sz="4000" i="1" dirty="0" smtClean="0">
                <a:solidFill>
                  <a:srgbClr val="FFFF00"/>
                </a:solidFill>
                <a:latin typeface="Times New Roman" pitchFamily="18" charset="0"/>
              </a:rPr>
              <a:t>Upcoming Changes</a:t>
            </a:r>
          </a:p>
        </p:txBody>
      </p:sp>
      <p:sp>
        <p:nvSpPr>
          <p:cNvPr id="36867" name="Line 4"/>
          <p:cNvSpPr>
            <a:spLocks noChangeShapeType="1"/>
          </p:cNvSpPr>
          <p:nvPr/>
        </p:nvSpPr>
        <p:spPr bwMode="auto">
          <a:xfrm>
            <a:off x="228600" y="11430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txBox="1">
            <a:spLocks noChangeArrowheads="1"/>
          </p:cNvSpPr>
          <p:nvPr/>
        </p:nvSpPr>
        <p:spPr>
          <a:xfrm>
            <a:off x="152400" y="1295400"/>
            <a:ext cx="8759825" cy="5029200"/>
          </a:xfrm>
          <a:prstGeom prst="rect">
            <a:avLst/>
          </a:prstGeom>
        </p:spPr>
        <p:txBody>
          <a:bodyPr/>
          <a:lstStyle>
            <a:lvl1pPr marL="342900" indent="-342900">
              <a:defRPr>
                <a:solidFill>
                  <a:schemeClr val="tx1"/>
                </a:solidFill>
                <a:latin typeface="Times New Roman" pitchFamily="18" charset="0"/>
              </a:defRPr>
            </a:lvl1pPr>
            <a:lvl2pPr marL="566738" indent="-3349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spcAft>
                <a:spcPts val="1500"/>
              </a:spcAft>
              <a:buClr>
                <a:schemeClr val="accent2"/>
              </a:buClr>
              <a:buSzPct val="70000"/>
              <a:buFont typeface="Wingdings" pitchFamily="2" charset="2"/>
              <a:buChar char="n"/>
              <a:defRPr/>
            </a:pPr>
            <a:r>
              <a:rPr lang="en-US" sz="2200" dirty="0" smtClean="0">
                <a:effectLst>
                  <a:outerShdw blurRad="38100" dist="38100" dir="2700000" algn="tl">
                    <a:srgbClr val="000000">
                      <a:alpha val="43137"/>
                    </a:srgbClr>
                  </a:outerShdw>
                </a:effectLst>
                <a:latin typeface="Calibri" pitchFamily="34" charset="0"/>
                <a:cs typeface="Calibri" pitchFamily="34" charset="0"/>
              </a:rPr>
              <a:t>UIC application forms are being revised.  There will be new forms created for each well type; i.e. UIC-2 SWD Conversion, UIC-2 SWD New Drill, UIC-2 SWD Re-entry.</a:t>
            </a:r>
          </a:p>
          <a:p>
            <a:pPr lvl="1" eaLnBrk="1" hangingPunct="1">
              <a:spcAft>
                <a:spcPts val="1500"/>
              </a:spcAft>
              <a:buClr>
                <a:schemeClr val="accent2"/>
              </a:buClr>
              <a:buSzPct val="70000"/>
              <a:buFont typeface="Wingdings" pitchFamily="2" charset="2"/>
              <a:buChar char="n"/>
              <a:defRPr/>
            </a:pPr>
            <a:r>
              <a:rPr lang="en-US" sz="2200" dirty="0">
                <a:effectLst>
                  <a:outerShdw blurRad="38100" dist="38100" dir="2700000" algn="tl">
                    <a:srgbClr val="000000">
                      <a:alpha val="43137"/>
                    </a:srgbClr>
                  </a:outerShdw>
                </a:effectLst>
                <a:latin typeface="Calibri" pitchFamily="34" charset="0"/>
                <a:cs typeface="Calibri" pitchFamily="34" charset="0"/>
              </a:rPr>
              <a:t>Check the Injection &amp; Mining Division’s forms page for up-to-date forms.</a:t>
            </a:r>
            <a:endParaRPr lang="en-US" sz="2200" dirty="0" smtClean="0">
              <a:effectLst>
                <a:outerShdw blurRad="38100" dist="38100" dir="2700000" algn="tl">
                  <a:srgbClr val="000000">
                    <a:alpha val="43137"/>
                  </a:srgbClr>
                </a:outerShdw>
              </a:effectLst>
              <a:latin typeface="Calibri" pitchFamily="34" charset="0"/>
              <a:cs typeface="Calibri" pitchFamily="34" charset="0"/>
            </a:endParaRPr>
          </a:p>
          <a:p>
            <a:pPr lvl="1" eaLnBrk="1" hangingPunct="1">
              <a:spcAft>
                <a:spcPts val="1500"/>
              </a:spcAft>
              <a:buClr>
                <a:schemeClr val="accent2"/>
              </a:buClr>
              <a:buSzPct val="70000"/>
              <a:buFont typeface="Wingdings" pitchFamily="2" charset="2"/>
              <a:buChar char="n"/>
              <a:defRPr/>
            </a:pPr>
            <a:r>
              <a:rPr lang="en-US" sz="2200" dirty="0" smtClean="0">
                <a:effectLst>
                  <a:outerShdw blurRad="38100" dist="38100" dir="2700000" algn="tl">
                    <a:srgbClr val="000000">
                      <a:alpha val="43137"/>
                    </a:srgbClr>
                  </a:outerShdw>
                </a:effectLst>
                <a:latin typeface="Calibri" pitchFamily="34" charset="0"/>
                <a:cs typeface="Calibri" pitchFamily="34" charset="0"/>
              </a:rPr>
              <a:t>There will be changes common to all application forms.</a:t>
            </a:r>
          </a:p>
          <a:p>
            <a:pPr lvl="1" eaLnBrk="1" hangingPunct="1">
              <a:spcAft>
                <a:spcPts val="1500"/>
              </a:spcAft>
              <a:buClr>
                <a:schemeClr val="accent2"/>
              </a:buClr>
              <a:buSzPct val="70000"/>
              <a:buFont typeface="Wingdings" pitchFamily="2" charset="2"/>
              <a:buChar char="n"/>
              <a:defRPr/>
            </a:pPr>
            <a:r>
              <a:rPr lang="en-US" sz="2200" u="sng" dirty="0">
                <a:effectLst>
                  <a:outerShdw blurRad="38100" dist="38100" dir="2700000" algn="tl">
                    <a:srgbClr val="000000">
                      <a:alpha val="43137"/>
                    </a:srgbClr>
                  </a:outerShdw>
                </a:effectLst>
                <a:latin typeface="Calibri" pitchFamily="34" charset="0"/>
                <a:cs typeface="Calibri" pitchFamily="34" charset="0"/>
              </a:rPr>
              <a:t>Do not</a:t>
            </a:r>
            <a:r>
              <a:rPr lang="en-US" sz="2200" dirty="0">
                <a:effectLst>
                  <a:outerShdw blurRad="38100" dist="38100" dir="2700000" algn="tl">
                    <a:srgbClr val="000000">
                      <a:alpha val="43137"/>
                    </a:srgbClr>
                  </a:outerShdw>
                </a:effectLst>
                <a:latin typeface="Calibri" pitchFamily="34" charset="0"/>
                <a:cs typeface="Calibri" pitchFamily="34" charset="0"/>
              </a:rPr>
              <a:t> submit a copy of the instructions with the </a:t>
            </a:r>
            <a:r>
              <a:rPr lang="en-US" sz="2200" dirty="0" smtClean="0">
                <a:effectLst>
                  <a:outerShdw blurRad="38100" dist="38100" dir="2700000" algn="tl">
                    <a:srgbClr val="000000">
                      <a:alpha val="43137"/>
                    </a:srgbClr>
                  </a:outerShdw>
                </a:effectLst>
                <a:latin typeface="Calibri" pitchFamily="34" charset="0"/>
                <a:cs typeface="Calibri" pitchFamily="34" charset="0"/>
              </a:rPr>
              <a:t>application.</a:t>
            </a:r>
          </a:p>
          <a:p>
            <a:pPr lvl="1" eaLnBrk="1" hangingPunct="1">
              <a:spcAft>
                <a:spcPts val="1500"/>
              </a:spcAft>
              <a:buClr>
                <a:schemeClr val="accent2"/>
              </a:buClr>
              <a:buSzPct val="70000"/>
              <a:buFont typeface="Wingdings" pitchFamily="2" charset="2"/>
              <a:buChar char="n"/>
              <a:defRPr/>
            </a:pPr>
            <a:r>
              <a:rPr lang="en-US" sz="2200" dirty="0">
                <a:effectLst>
                  <a:outerShdw blurRad="38100" dist="38100" dir="2700000" algn="tl">
                    <a:srgbClr val="000000">
                      <a:alpha val="43137"/>
                    </a:srgbClr>
                  </a:outerShdw>
                </a:effectLst>
                <a:latin typeface="Calibri" pitchFamily="34" charset="0"/>
                <a:cs typeface="Calibri" pitchFamily="34" charset="0"/>
              </a:rPr>
              <a:t>The Form MD-10-R (yellow card) is no longer required with a UIC application.  The Form MD-10-R-A (pink card) will still be required to amend permits.</a:t>
            </a:r>
            <a:endParaRPr lang="en-US" sz="2200" dirty="0" smtClean="0">
              <a:effectLst>
                <a:outerShdw blurRad="38100" dist="38100" dir="2700000" algn="tl">
                  <a:srgbClr val="000000">
                    <a:alpha val="43137"/>
                  </a:srgbClr>
                </a:outerShdw>
              </a:effectLst>
              <a:latin typeface="Calibri" pitchFamily="34" charset="0"/>
              <a:cs typeface="Calibri" pitchFamily="34" charset="0"/>
            </a:endParaRPr>
          </a:p>
          <a:p>
            <a:pPr lvl="1" eaLnBrk="1" hangingPunct="1">
              <a:spcAft>
                <a:spcPts val="1500"/>
              </a:spcAft>
              <a:buClr>
                <a:schemeClr val="accent2"/>
              </a:buClr>
              <a:buSzPct val="70000"/>
              <a:buFont typeface="Wingdings" pitchFamily="2" charset="2"/>
              <a:buChar char="n"/>
              <a:defRPr/>
            </a:pPr>
            <a:r>
              <a:rPr lang="en-US" sz="2200" dirty="0" smtClean="0">
                <a:effectLst>
                  <a:outerShdw blurRad="38100" dist="38100" dir="2700000" algn="tl">
                    <a:srgbClr val="000000">
                      <a:alpha val="43137"/>
                    </a:srgbClr>
                  </a:outerShdw>
                </a:effectLst>
                <a:latin typeface="Calibri" pitchFamily="34" charset="0"/>
                <a:cs typeface="Calibri" pitchFamily="34" charset="0"/>
              </a:rPr>
              <a:t>New </a:t>
            </a:r>
            <a:r>
              <a:rPr lang="en-US" sz="2200" u="sng" dirty="0" smtClean="0">
                <a:effectLst>
                  <a:outerShdw blurRad="38100" dist="38100" dir="2700000" algn="tl">
                    <a:srgbClr val="000000">
                      <a:alpha val="43137"/>
                    </a:srgbClr>
                  </a:outerShdw>
                </a:effectLst>
                <a:latin typeface="Calibri" pitchFamily="34" charset="0"/>
                <a:cs typeface="Calibri" pitchFamily="34" charset="0"/>
              </a:rPr>
              <a:t>Form UIC-WH-1</a:t>
            </a:r>
            <a:r>
              <a:rPr lang="en-US" sz="2200" dirty="0" smtClean="0">
                <a:effectLst>
                  <a:outerShdw blurRad="38100" dist="38100" dir="2700000" algn="tl">
                    <a:srgbClr val="000000">
                      <a:alpha val="43137"/>
                    </a:srgbClr>
                  </a:outerShdw>
                </a:effectLst>
                <a:latin typeface="Calibri" pitchFamily="34" charset="0"/>
                <a:cs typeface="Calibri" pitchFamily="34" charset="0"/>
              </a:rPr>
              <a:t> replaces the Form WH-1 for injection wells only.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35250"/>
            <a:ext cx="82105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457200" y="668338"/>
            <a:ext cx="821055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174625">
              <a:defRPr/>
            </a:pPr>
            <a:r>
              <a:rPr lang="en-US" sz="2800" dirty="0" smtClean="0">
                <a:solidFill>
                  <a:srgbClr val="FFFF00"/>
                </a:solidFill>
                <a:latin typeface="Calibri" pitchFamily="34" charset="0"/>
                <a:cs typeface="Calibri" pitchFamily="34" charset="0"/>
              </a:rPr>
              <a:t>The following section is included on all the revised forms.  By checking each item, the applicant is attesting that each item has been included with the application.</a:t>
            </a:r>
          </a:p>
          <a:p>
            <a:pPr>
              <a:defRPr/>
            </a:pPr>
            <a:endParaRPr lang="en-US" sz="3000" dirty="0" smtClean="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228600" y="1495425"/>
            <a:ext cx="8686800" cy="4524375"/>
          </a:xfrm>
          <a:prstGeom prst="rect">
            <a:avLst/>
          </a:prstGeom>
          <a:noFill/>
        </p:spPr>
        <p:txBody>
          <a:bodyPr>
            <a:spAutoFit/>
          </a:bodyPr>
          <a:lstStyle/>
          <a:p>
            <a:pPr marL="457200" indent="-457200">
              <a:buFont typeface="Wingdings" pitchFamily="2" charset="2"/>
              <a:buChar char="þ"/>
              <a:defRPr/>
            </a:pPr>
            <a:r>
              <a:rPr lang="en-US" sz="2400" u="sng" dirty="0">
                <a:effectLst>
                  <a:outerShdw blurRad="38100" dist="38100" dir="2700000" algn="tl">
                    <a:srgbClr val="000000"/>
                  </a:outerShdw>
                </a:effectLst>
                <a:latin typeface="Calibri" pitchFamily="34" charset="0"/>
                <a:cs typeface="Calibri" pitchFamily="34" charset="0"/>
              </a:rPr>
              <a:t>You</a:t>
            </a:r>
            <a:r>
              <a:rPr lang="en-US" sz="2400" dirty="0">
                <a:solidFill>
                  <a:srgbClr val="FFFFFF"/>
                </a:solidFill>
                <a:effectLst>
                  <a:outerShdw blurRad="38100" dist="38100" dir="2700000" algn="tl">
                    <a:srgbClr val="000000"/>
                  </a:outerShdw>
                </a:effectLst>
                <a:latin typeface="Calibri" pitchFamily="34" charset="0"/>
                <a:cs typeface="Calibri" pitchFamily="34" charset="0"/>
              </a:rPr>
              <a:t> are responsible.</a:t>
            </a:r>
          </a:p>
          <a:p>
            <a:pPr marL="457200" indent="-457200">
              <a:buFont typeface="Wingdings" pitchFamily="2" charset="2"/>
              <a:buChar char="þ"/>
              <a:defRPr/>
            </a:pPr>
            <a:endParaRPr lang="en-US" sz="2400" dirty="0">
              <a:solidFill>
                <a:srgbClr val="FFFFFF"/>
              </a:solidFill>
              <a:effectLst>
                <a:outerShdw blurRad="38100" dist="38100" dir="2700000" algn="tl">
                  <a:srgbClr val="000000"/>
                </a:outerShdw>
              </a:effectLst>
              <a:latin typeface="Calibri" pitchFamily="34" charset="0"/>
              <a:cs typeface="Calibri" pitchFamily="34" charset="0"/>
            </a:endParaRPr>
          </a:p>
          <a:p>
            <a:pPr marL="457200" indent="-457200">
              <a:buFont typeface="Wingdings" pitchFamily="2" charset="2"/>
              <a:buChar char="þ"/>
              <a:defRPr/>
            </a:pPr>
            <a:r>
              <a:rPr lang="en-US" sz="2400" dirty="0">
                <a:solidFill>
                  <a:srgbClr val="FFFFFF"/>
                </a:solidFill>
                <a:effectLst>
                  <a:outerShdw blurRad="38100" dist="38100" dir="2700000" algn="tl">
                    <a:srgbClr val="000000"/>
                  </a:outerShdw>
                </a:effectLst>
                <a:latin typeface="Calibri" pitchFamily="34" charset="0"/>
                <a:cs typeface="Calibri" pitchFamily="34" charset="0"/>
              </a:rPr>
              <a:t>Respond to all correspondences </a:t>
            </a:r>
            <a:r>
              <a:rPr lang="en-US" sz="2400" u="sng" dirty="0">
                <a:effectLst>
                  <a:outerShdw blurRad="38100" dist="38100" dir="2700000" algn="tl">
                    <a:srgbClr val="000000"/>
                  </a:outerShdw>
                </a:effectLst>
                <a:latin typeface="Calibri" pitchFamily="34" charset="0"/>
                <a:cs typeface="Calibri" pitchFamily="34" charset="0"/>
              </a:rPr>
              <a:t>before</a:t>
            </a:r>
            <a:r>
              <a:rPr lang="en-US" sz="2400" dirty="0">
                <a:solidFill>
                  <a:srgbClr val="FFFFFF"/>
                </a:solidFill>
                <a:effectLst>
                  <a:outerShdw blurRad="38100" dist="38100" dir="2700000" algn="tl">
                    <a:srgbClr val="000000"/>
                  </a:outerShdw>
                </a:effectLst>
                <a:latin typeface="Calibri" pitchFamily="34" charset="0"/>
                <a:cs typeface="Calibri" pitchFamily="34" charset="0"/>
              </a:rPr>
              <a:t> the specified due date.</a:t>
            </a:r>
          </a:p>
          <a:p>
            <a:pPr marL="457200" indent="-457200">
              <a:buFont typeface="Wingdings" pitchFamily="2" charset="2"/>
              <a:buChar char="þ"/>
              <a:defRPr/>
            </a:pPr>
            <a:endParaRPr lang="en-US" sz="2400" dirty="0">
              <a:solidFill>
                <a:srgbClr val="FFFFFF"/>
              </a:solidFill>
              <a:effectLst>
                <a:outerShdw blurRad="38100" dist="38100" dir="2700000" algn="tl">
                  <a:srgbClr val="000000"/>
                </a:outerShdw>
              </a:effectLst>
              <a:latin typeface="Calibri" pitchFamily="34" charset="0"/>
              <a:cs typeface="Calibri" pitchFamily="34" charset="0"/>
            </a:endParaRPr>
          </a:p>
          <a:p>
            <a:pPr marL="457200" indent="-457200">
              <a:buFont typeface="Wingdings" pitchFamily="2" charset="2"/>
              <a:buChar char="þ"/>
              <a:defRPr/>
            </a:pPr>
            <a:r>
              <a:rPr lang="en-US" sz="2400" dirty="0">
                <a:solidFill>
                  <a:srgbClr val="FFFFFF"/>
                </a:solidFill>
                <a:effectLst>
                  <a:outerShdw blurRad="38100" dist="38100" dir="2700000" algn="tl">
                    <a:srgbClr val="000000"/>
                  </a:outerShdw>
                </a:effectLst>
                <a:latin typeface="Calibri" pitchFamily="34" charset="0"/>
                <a:cs typeface="Calibri" pitchFamily="34" charset="0"/>
              </a:rPr>
              <a:t>If an extension of the expiration date for a Permit-to-Construct is needed, submit a written request and a $126 Amend Permit-to-Drill fee to the Injection and Mining Division </a:t>
            </a:r>
            <a:r>
              <a:rPr lang="en-US" sz="2400" u="sng" dirty="0">
                <a:solidFill>
                  <a:srgbClr val="FFFFFF"/>
                </a:solidFill>
                <a:effectLst>
                  <a:outerShdw blurRad="38100" dist="38100" dir="2700000" algn="tl">
                    <a:srgbClr val="000000"/>
                  </a:outerShdw>
                </a:effectLst>
                <a:latin typeface="Calibri" pitchFamily="34" charset="0"/>
                <a:cs typeface="Calibri" pitchFamily="34" charset="0"/>
              </a:rPr>
              <a:t>before</a:t>
            </a:r>
            <a:r>
              <a:rPr lang="en-US" sz="2400" dirty="0">
                <a:solidFill>
                  <a:srgbClr val="FFFFFF"/>
                </a:solidFill>
                <a:effectLst>
                  <a:outerShdw blurRad="38100" dist="38100" dir="2700000" algn="tl">
                    <a:srgbClr val="000000"/>
                  </a:outerShdw>
                </a:effectLst>
                <a:latin typeface="Calibri" pitchFamily="34" charset="0"/>
                <a:cs typeface="Calibri" pitchFamily="34" charset="0"/>
              </a:rPr>
              <a:t> the permit expiration date.</a:t>
            </a:r>
          </a:p>
          <a:p>
            <a:pPr marL="457200" indent="-457200">
              <a:buFont typeface="Wingdings" pitchFamily="2" charset="2"/>
              <a:buChar char="þ"/>
              <a:defRPr/>
            </a:pPr>
            <a:endParaRPr lang="en-US" sz="2400" dirty="0">
              <a:solidFill>
                <a:srgbClr val="FFFFFF"/>
              </a:solidFill>
              <a:effectLst>
                <a:outerShdw blurRad="38100" dist="38100" dir="2700000" algn="tl">
                  <a:srgbClr val="000000"/>
                </a:outerShdw>
              </a:effectLst>
              <a:latin typeface="Calibri" pitchFamily="34" charset="0"/>
              <a:cs typeface="Calibri" pitchFamily="34" charset="0"/>
            </a:endParaRPr>
          </a:p>
          <a:p>
            <a:pPr marL="457200" indent="-457200">
              <a:buFont typeface="Wingdings" pitchFamily="2" charset="2"/>
              <a:buChar char="þ"/>
              <a:defRPr/>
            </a:pPr>
            <a:r>
              <a:rPr lang="en-US" sz="2400" dirty="0">
                <a:solidFill>
                  <a:srgbClr val="FFFFFF"/>
                </a:solidFill>
                <a:effectLst>
                  <a:outerShdw blurRad="38100" dist="38100" dir="2700000" algn="tl">
                    <a:srgbClr val="000000"/>
                  </a:outerShdw>
                </a:effectLst>
                <a:latin typeface="Calibri" pitchFamily="34" charset="0"/>
                <a:cs typeface="Calibri" pitchFamily="34" charset="0"/>
              </a:rPr>
              <a:t>All matters regarding injection wells are administered by the Injection and Mining Division in Baton Rouge.  </a:t>
            </a:r>
            <a:r>
              <a:rPr lang="en-US" sz="2400" u="sng" dirty="0">
                <a:solidFill>
                  <a:srgbClr val="FFFFFF"/>
                </a:solidFill>
                <a:effectLst>
                  <a:outerShdw blurRad="38100" dist="38100" dir="2700000" algn="tl">
                    <a:srgbClr val="000000"/>
                  </a:outerShdw>
                </a:effectLst>
                <a:latin typeface="Calibri" pitchFamily="34" charset="0"/>
                <a:cs typeface="Calibri" pitchFamily="34" charset="0"/>
              </a:rPr>
              <a:t>Do Not Contact A Conservation District Office</a:t>
            </a:r>
            <a:r>
              <a:rPr lang="en-US" sz="2400" dirty="0">
                <a:solidFill>
                  <a:srgbClr val="FFFFFF"/>
                </a:solidFill>
                <a:effectLst>
                  <a:outerShdw blurRad="38100" dist="38100" dir="2700000" algn="tl">
                    <a:srgbClr val="000000"/>
                  </a:outerShdw>
                </a:effectLst>
                <a:latin typeface="Calibri" pitchFamily="34" charset="0"/>
                <a:cs typeface="Calibri" pitchFamily="34" charset="0"/>
              </a:rPr>
              <a:t>.</a:t>
            </a:r>
            <a:endParaRPr lang="en-US" sz="3200" dirty="0">
              <a:solidFill>
                <a:srgbClr val="FFFFFF"/>
              </a:solidFill>
              <a:effectLst>
                <a:outerShdw blurRad="38100" dist="38100" dir="2700000" algn="tl">
                  <a:srgbClr val="000000"/>
                </a:outerShdw>
              </a:effectLst>
              <a:latin typeface="Calibri" pitchFamily="34" charset="0"/>
              <a:cs typeface="Calibri" pitchFamily="34" charset="0"/>
            </a:endParaRPr>
          </a:p>
        </p:txBody>
      </p:sp>
      <p:sp>
        <p:nvSpPr>
          <p:cNvPr id="3" name="Rectangle 2"/>
          <p:cNvSpPr/>
          <p:nvPr/>
        </p:nvSpPr>
        <p:spPr>
          <a:xfrm>
            <a:off x="457200" y="358775"/>
            <a:ext cx="8229600" cy="708025"/>
          </a:xfrm>
          <a:prstGeom prst="rect">
            <a:avLst/>
          </a:prstGeom>
        </p:spPr>
        <p:txBody>
          <a:bodyPr>
            <a:spAutoFit/>
          </a:bodyPr>
          <a:lstStyle/>
          <a:p>
            <a:pPr algn="ctr">
              <a:defRPr/>
            </a:pPr>
            <a:r>
              <a:rPr lang="en-US" sz="4000" b="1" i="1" dirty="0">
                <a:solidFill>
                  <a:srgbClr val="FFFF00"/>
                </a:solidFill>
                <a:effectLst>
                  <a:outerShdw blurRad="38100" dist="38100" dir="2700000" algn="tl">
                    <a:srgbClr val="000000">
                      <a:alpha val="43137"/>
                    </a:srgbClr>
                  </a:outerShdw>
                </a:effectLst>
                <a:cs typeface="Times New Roman" pitchFamily="18" charset="0"/>
              </a:rPr>
              <a:t>Things to Remember</a:t>
            </a:r>
            <a:endParaRPr lang="en-US" sz="4000" b="1" dirty="0">
              <a:effectLst>
                <a:outerShdw blurRad="38100" dist="38100" dir="2700000" algn="tl">
                  <a:srgbClr val="000000">
                    <a:alpha val="43137"/>
                  </a:srgbClr>
                </a:outerShdw>
              </a:effectLst>
              <a:cs typeface="Times New Roman" pitchFamily="18" charset="0"/>
            </a:endParaRPr>
          </a:p>
        </p:txBody>
      </p:sp>
      <p:sp>
        <p:nvSpPr>
          <p:cNvPr id="38916" name="Line 4"/>
          <p:cNvSpPr>
            <a:spLocks noChangeShapeType="1"/>
          </p:cNvSpPr>
          <p:nvPr/>
        </p:nvSpPr>
        <p:spPr bwMode="auto">
          <a:xfrm>
            <a:off x="228600" y="10668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a:xfrm>
            <a:off x="457200" y="609600"/>
            <a:ext cx="8229600" cy="914400"/>
          </a:xfrm>
        </p:spPr>
        <p:txBody>
          <a:bodyPr/>
          <a:lstStyle/>
          <a:p>
            <a:pPr eaLnBrk="1" hangingPunct="1">
              <a:defRPr/>
            </a:pPr>
            <a:r>
              <a:rPr lang="en-US" sz="40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Injection &amp; Mining </a:t>
            </a:r>
            <a:r>
              <a:rPr lang="en-US" sz="40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Division</a:t>
            </a:r>
            <a:br>
              <a:rPr lang="en-US" sz="40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Contact </a:t>
            </a:r>
            <a:r>
              <a:rPr lang="en-US" sz="4000"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Information</a:t>
            </a:r>
            <a:endParaRPr lang="en-US" sz="28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3955" name="Rectangle 3"/>
          <p:cNvSpPr>
            <a:spLocks noGrp="1" noChangeArrowheads="1"/>
          </p:cNvSpPr>
          <p:nvPr>
            <p:ph type="body" idx="1"/>
          </p:nvPr>
        </p:nvSpPr>
        <p:spPr>
          <a:xfrm>
            <a:off x="1524000" y="2209800"/>
            <a:ext cx="6096000" cy="3124200"/>
          </a:xfrm>
        </p:spPr>
        <p:txBody>
          <a:bodyPr/>
          <a:lstStyle/>
          <a:p>
            <a:pPr eaLnBrk="1" hangingPunct="1">
              <a:lnSpc>
                <a:spcPct val="80000"/>
              </a:lnSpc>
              <a:buClr>
                <a:schemeClr val="tx1"/>
              </a:buClr>
              <a:buFont typeface="Wingdings" pitchFamily="2" charset="2"/>
              <a:buChar char="t"/>
              <a:defRPr/>
            </a:pPr>
            <a:endParaRPr lang="en-US" sz="1800" b="1" dirty="0" smtClean="0">
              <a:latin typeface="Calibri" pitchFamily="34" charset="0"/>
              <a:cs typeface="Calibri" pitchFamily="34" charset="0"/>
            </a:endParaRPr>
          </a:p>
          <a:p>
            <a:pPr marL="0" indent="0">
              <a:buFont typeface="Wingdings" pitchFamily="2" charset="2"/>
              <a:buNone/>
              <a:tabLst>
                <a:tab pos="1657350" algn="r"/>
                <a:tab pos="2000250" algn="l"/>
              </a:tabLst>
              <a:defRPr/>
            </a:pPr>
            <a:r>
              <a:rPr lang="en-US" sz="24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smtClean="0">
                <a:effectLst>
                  <a:outerShdw blurRad="38100" dist="38100" dir="2700000" algn="tl">
                    <a:srgbClr val="000000">
                      <a:alpha val="43137"/>
                    </a:srgbClr>
                  </a:outerShdw>
                </a:effectLst>
                <a:latin typeface="Calibri" pitchFamily="34" charset="0"/>
                <a:cs typeface="Calibri" pitchFamily="34" charset="0"/>
              </a:rPr>
              <a:t>Telephone</a:t>
            </a:r>
            <a:r>
              <a:rPr lang="en-US" sz="2800" b="1" dirty="0">
                <a:effectLst>
                  <a:outerShdw blurRad="38100" dist="38100" dir="2700000" algn="tl">
                    <a:srgbClr val="000000">
                      <a:alpha val="43137"/>
                    </a:srgbClr>
                  </a:outerShdw>
                </a:effectLst>
                <a:latin typeface="Calibri" pitchFamily="34" charset="0"/>
                <a:cs typeface="Calibri" pitchFamily="34" charset="0"/>
              </a:rPr>
              <a:t>:</a:t>
            </a:r>
            <a:r>
              <a:rPr lang="en-US" sz="2800" dirty="0">
                <a:effectLst>
                  <a:outerShdw blurRad="38100" dist="38100" dir="2700000" algn="tl">
                    <a:srgbClr val="000000">
                      <a:alpha val="43137"/>
                    </a:srgbClr>
                  </a:outerShdw>
                </a:effectLst>
                <a:latin typeface="Calibri" pitchFamily="34" charset="0"/>
                <a:cs typeface="Calibri" pitchFamily="34" charset="0"/>
              </a:rPr>
              <a:t>	225-342-5515</a:t>
            </a:r>
          </a:p>
          <a:p>
            <a:pPr marL="0" indent="0">
              <a:buFont typeface="Wingdings" pitchFamily="2" charset="2"/>
              <a:buNone/>
              <a:tabLst>
                <a:tab pos="1657350" algn="r"/>
                <a:tab pos="2000250" algn="l"/>
              </a:tabLst>
              <a:defRPr/>
            </a:pPr>
            <a:r>
              <a:rPr lang="en-US" sz="2800" b="1" dirty="0" smtClean="0">
                <a:effectLst>
                  <a:outerShdw blurRad="38100" dist="38100" dir="2700000" algn="tl">
                    <a:srgbClr val="000000">
                      <a:alpha val="43137"/>
                    </a:srgbClr>
                  </a:outerShdw>
                </a:effectLst>
                <a:latin typeface="Calibri" pitchFamily="34" charset="0"/>
                <a:cs typeface="Calibri" pitchFamily="34" charset="0"/>
              </a:rPr>
              <a:t>	Fax</a:t>
            </a:r>
            <a:r>
              <a:rPr lang="en-US" sz="2800" b="1" dirty="0">
                <a:effectLst>
                  <a:outerShdw blurRad="38100" dist="38100" dir="2700000" algn="tl">
                    <a:srgbClr val="000000">
                      <a:alpha val="43137"/>
                    </a:srgbClr>
                  </a:outerShdw>
                </a:effectLst>
                <a:latin typeface="Calibri" pitchFamily="34" charset="0"/>
                <a:cs typeface="Calibri" pitchFamily="34" charset="0"/>
              </a:rPr>
              <a:t>:	</a:t>
            </a:r>
            <a:r>
              <a:rPr lang="en-US" sz="2800" dirty="0">
                <a:effectLst>
                  <a:outerShdw blurRad="38100" dist="38100" dir="2700000" algn="tl">
                    <a:srgbClr val="000000">
                      <a:alpha val="43137"/>
                    </a:srgbClr>
                  </a:outerShdw>
                </a:effectLst>
                <a:latin typeface="Calibri" pitchFamily="34" charset="0"/>
                <a:cs typeface="Calibri" pitchFamily="34" charset="0"/>
              </a:rPr>
              <a:t>225-342-3094, or</a:t>
            </a:r>
          </a:p>
          <a:p>
            <a:pPr marL="0" indent="0">
              <a:buFont typeface="Wingdings" pitchFamily="2" charset="2"/>
              <a:buNone/>
              <a:tabLst>
                <a:tab pos="1657350" algn="r"/>
                <a:tab pos="2000250" algn="l"/>
              </a:tabLst>
              <a:defRPr/>
            </a:pPr>
            <a:r>
              <a:rPr lang="en-US" sz="2800" dirty="0">
                <a:effectLst>
                  <a:outerShdw blurRad="38100" dist="38100" dir="2700000" algn="tl">
                    <a:srgbClr val="000000">
                      <a:alpha val="43137"/>
                    </a:srgbClr>
                  </a:outerShdw>
                </a:effectLst>
                <a:latin typeface="Calibri" pitchFamily="34" charset="0"/>
                <a:cs typeface="Calibri" pitchFamily="34" charset="0"/>
              </a:rPr>
              <a:t>	</a:t>
            </a:r>
            <a:r>
              <a:rPr lang="en-US" sz="2800" dirty="0" smtClean="0">
                <a:effectLst>
                  <a:outerShdw blurRad="38100" dist="38100" dir="2700000" algn="tl">
                    <a:srgbClr val="000000">
                      <a:alpha val="43137"/>
                    </a:srgbClr>
                  </a:outerShdw>
                </a:effectLst>
                <a:latin typeface="Calibri" pitchFamily="34" charset="0"/>
                <a:cs typeface="Calibri" pitchFamily="34" charset="0"/>
              </a:rPr>
              <a:t>	225-242-3441</a:t>
            </a:r>
            <a:endParaRPr lang="en-US" sz="2800" dirty="0">
              <a:effectLst>
                <a:outerShdw blurRad="38100" dist="38100" dir="2700000" algn="tl">
                  <a:srgbClr val="000000">
                    <a:alpha val="43137"/>
                  </a:srgbClr>
                </a:outerShdw>
              </a:effectLst>
              <a:latin typeface="Calibri" pitchFamily="34" charset="0"/>
              <a:cs typeface="Calibri" pitchFamily="34" charset="0"/>
            </a:endParaRPr>
          </a:p>
          <a:p>
            <a:pPr marL="0" indent="0">
              <a:buFont typeface="Wingdings" pitchFamily="2" charset="2"/>
              <a:buNone/>
              <a:tabLst>
                <a:tab pos="1657350" algn="r"/>
                <a:tab pos="2000250" algn="l"/>
              </a:tabLst>
              <a:defRPr/>
            </a:pPr>
            <a:r>
              <a:rPr lang="en-US" sz="2800" b="1" dirty="0" smtClean="0">
                <a:effectLst>
                  <a:outerShdw blurRad="38100" dist="38100" dir="2700000" algn="tl">
                    <a:srgbClr val="000000">
                      <a:alpha val="43137"/>
                    </a:srgbClr>
                  </a:outerShdw>
                </a:effectLst>
                <a:latin typeface="Calibri" pitchFamily="34" charset="0"/>
                <a:cs typeface="Calibri" pitchFamily="34" charset="0"/>
              </a:rPr>
              <a:t>	Email</a:t>
            </a:r>
            <a:r>
              <a:rPr lang="en-US" sz="2800" b="1" dirty="0">
                <a:effectLst>
                  <a:outerShdw blurRad="38100" dist="38100" dir="2700000" algn="tl">
                    <a:srgbClr val="000000">
                      <a:alpha val="43137"/>
                    </a:srgbClr>
                  </a:outerShdw>
                </a:effectLst>
                <a:latin typeface="Calibri" pitchFamily="34" charset="0"/>
                <a:cs typeface="Calibri" pitchFamily="34" charset="0"/>
              </a:rPr>
              <a:t>:</a:t>
            </a:r>
            <a:r>
              <a:rPr lang="en-US" sz="2800" dirty="0">
                <a:effectLst>
                  <a:outerShdw blurRad="38100" dist="38100" dir="2700000" algn="tl">
                    <a:srgbClr val="000000">
                      <a:alpha val="43137"/>
                    </a:srgbClr>
                  </a:outerShdw>
                </a:effectLst>
                <a:latin typeface="Calibri" pitchFamily="34" charset="0"/>
                <a:cs typeface="Calibri" pitchFamily="34" charset="0"/>
              </a:rPr>
              <a:t>	</a:t>
            </a:r>
            <a:r>
              <a:rPr lang="en-US" sz="2800" dirty="0" err="1" smtClean="0">
                <a:effectLst>
                  <a:outerShdw blurRad="38100" dist="38100" dir="2700000" algn="tl">
                    <a:srgbClr val="000000">
                      <a:alpha val="43137"/>
                    </a:srgbClr>
                  </a:outerShdw>
                </a:effectLst>
                <a:latin typeface="Calibri" pitchFamily="34" charset="0"/>
                <a:cs typeface="Calibri" pitchFamily="34" charset="0"/>
              </a:rPr>
              <a:t>Injection-Mining@LA.Gov</a:t>
            </a:r>
            <a:endParaRPr lang="en-US" sz="2400" dirty="0" smtClean="0">
              <a:effectLst>
                <a:outerShdw blurRad="38100" dist="38100" dir="2700000" algn="tl">
                  <a:srgbClr val="000000">
                    <a:alpha val="43137"/>
                  </a:srgbClr>
                </a:outerShdw>
              </a:effectLst>
              <a:latin typeface="Calibri" pitchFamily="34" charset="0"/>
              <a:cs typeface="Calibri" pitchFamily="34" charset="0"/>
            </a:endParaRPr>
          </a:p>
          <a:p>
            <a:pPr marL="0" indent="0">
              <a:buFont typeface="Wingdings" pitchFamily="2" charset="2"/>
              <a:buNone/>
              <a:defRPr/>
            </a:pPr>
            <a:endParaRPr lang="en-US" sz="2400" u="sng" dirty="0">
              <a:effectLst>
                <a:outerShdw blurRad="38100" dist="38100" dir="2700000" algn="tl">
                  <a:srgbClr val="000000">
                    <a:alpha val="43137"/>
                  </a:srgbClr>
                </a:outerShdw>
              </a:effectLst>
              <a:latin typeface="Calibri" pitchFamily="34" charset="0"/>
              <a:cs typeface="Calibri" pitchFamily="34" charset="0"/>
            </a:endParaRPr>
          </a:p>
          <a:p>
            <a:pPr marL="0" indent="0" eaLnBrk="1" hangingPunct="1">
              <a:lnSpc>
                <a:spcPct val="80000"/>
              </a:lnSpc>
              <a:buClr>
                <a:schemeClr val="tx1"/>
              </a:buClr>
              <a:buFont typeface="Wingdings" pitchFamily="2" charset="2"/>
              <a:buNone/>
              <a:defRPr/>
            </a:pPr>
            <a:endParaRPr lang="en-US" sz="2400" dirty="0" smtClean="0">
              <a:latin typeface="Calibri" pitchFamily="34" charset="0"/>
              <a:cs typeface="Calibri" pitchFamily="34" charset="0"/>
            </a:endParaRPr>
          </a:p>
        </p:txBody>
      </p:sp>
      <p:sp>
        <p:nvSpPr>
          <p:cNvPr id="39940" name="Line 4"/>
          <p:cNvSpPr>
            <a:spLocks noChangeShapeType="1"/>
          </p:cNvSpPr>
          <p:nvPr/>
        </p:nvSpPr>
        <p:spPr bwMode="auto">
          <a:xfrm>
            <a:off x="230188" y="16764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rrowheads="1"/>
          </p:cNvSpPr>
          <p:nvPr>
            <p:ph type="title"/>
          </p:nvPr>
        </p:nvSpPr>
        <p:spPr>
          <a:xfrm>
            <a:off x="457200" y="457200"/>
            <a:ext cx="8229600" cy="609600"/>
          </a:xfrm>
        </p:spPr>
        <p:txBody>
          <a:bodyPr/>
          <a:lstStyle/>
          <a:p>
            <a:pPr eaLnBrk="1" hangingPunct="1">
              <a:defRPr/>
            </a:pPr>
            <a:r>
              <a:rPr lang="en-US" sz="4000" i="1" dirty="0" smtClean="0">
                <a:solidFill>
                  <a:srgbClr val="FFFF00"/>
                </a:solidFill>
                <a:latin typeface="Times New Roman" pitchFamily="18" charset="0"/>
              </a:rPr>
              <a:t>Websites of Interest</a:t>
            </a:r>
          </a:p>
        </p:txBody>
      </p:sp>
      <p:sp>
        <p:nvSpPr>
          <p:cNvPr id="253955" name="Rectangle 3"/>
          <p:cNvSpPr>
            <a:spLocks noGrp="1" noChangeArrowheads="1"/>
          </p:cNvSpPr>
          <p:nvPr>
            <p:ph type="body" idx="1"/>
          </p:nvPr>
        </p:nvSpPr>
        <p:spPr>
          <a:xfrm>
            <a:off x="1371600" y="1600200"/>
            <a:ext cx="7542213" cy="4343400"/>
          </a:xfrm>
        </p:spPr>
        <p:txBody>
          <a:bodyPr/>
          <a:lstStyle/>
          <a:p>
            <a:pPr eaLnBrk="1" hangingPunct="1">
              <a:lnSpc>
                <a:spcPct val="80000"/>
              </a:lnSpc>
              <a:buClr>
                <a:schemeClr val="tx1"/>
              </a:buClr>
              <a:buFont typeface="Wingdings" pitchFamily="2" charset="2"/>
              <a:buChar char="t"/>
              <a:defRPr/>
            </a:pPr>
            <a:endParaRPr lang="en-US" sz="1800" b="1" dirty="0" smtClean="0">
              <a:latin typeface="Calibri" pitchFamily="34" charset="0"/>
              <a:cs typeface="Calibri" pitchFamily="34" charset="0"/>
            </a:endParaRPr>
          </a:p>
          <a:p>
            <a:pPr marL="0" indent="0" eaLnBrk="1" hangingPunct="1">
              <a:lnSpc>
                <a:spcPct val="80000"/>
              </a:lnSpc>
              <a:buClr>
                <a:schemeClr val="tx1"/>
              </a:buClr>
              <a:buFont typeface="Wingdings" pitchFamily="2" charset="2"/>
              <a:buNone/>
              <a:defRPr/>
            </a:pPr>
            <a:r>
              <a:rPr lang="en-US" sz="2400" b="1" dirty="0" smtClean="0">
                <a:latin typeface="Calibri" pitchFamily="34" charset="0"/>
                <a:cs typeface="Calibri" pitchFamily="34" charset="0"/>
              </a:rPr>
              <a:t>Louisiana Department of Natural Resources:</a:t>
            </a:r>
          </a:p>
          <a:p>
            <a:pPr lvl="1" eaLnBrk="1" hangingPunct="1">
              <a:lnSpc>
                <a:spcPct val="80000"/>
              </a:lnSpc>
              <a:buClr>
                <a:schemeClr val="tx1"/>
              </a:buClr>
              <a:buFont typeface="Wingdings" pitchFamily="2" charset="2"/>
              <a:buChar char="t"/>
              <a:defRPr/>
            </a:pPr>
            <a:r>
              <a:rPr lang="en-US" sz="2400" dirty="0" smtClean="0">
                <a:latin typeface="Calibri" pitchFamily="34" charset="0"/>
                <a:cs typeface="Calibri" pitchFamily="34" charset="0"/>
              </a:rPr>
              <a:t>www.dnr.louisiana.gov/</a:t>
            </a:r>
          </a:p>
          <a:p>
            <a:pPr marL="457200" lvl="1" indent="0" eaLnBrk="1" hangingPunct="1">
              <a:lnSpc>
                <a:spcPct val="80000"/>
              </a:lnSpc>
              <a:buClr>
                <a:schemeClr val="tx1"/>
              </a:buClr>
              <a:buFont typeface="Wingdings" pitchFamily="2" charset="2"/>
              <a:buNone/>
              <a:defRPr/>
            </a:pPr>
            <a:endParaRPr lang="en-US" sz="2400" b="1" dirty="0" smtClean="0">
              <a:latin typeface="Calibri" pitchFamily="34" charset="0"/>
              <a:cs typeface="Calibri" pitchFamily="34" charset="0"/>
            </a:endParaRPr>
          </a:p>
          <a:p>
            <a:pPr marL="0" indent="0" eaLnBrk="1" hangingPunct="1">
              <a:lnSpc>
                <a:spcPct val="80000"/>
              </a:lnSpc>
              <a:buClr>
                <a:schemeClr val="tx1"/>
              </a:buClr>
              <a:buFont typeface="Wingdings" pitchFamily="2" charset="2"/>
              <a:buNone/>
              <a:defRPr/>
            </a:pPr>
            <a:r>
              <a:rPr lang="en-US" sz="2400" b="1" dirty="0" smtClean="0">
                <a:latin typeface="Calibri" pitchFamily="34" charset="0"/>
                <a:cs typeface="Calibri" pitchFamily="34" charset="0"/>
              </a:rPr>
              <a:t>Louisiana Office of the State Register:</a:t>
            </a:r>
          </a:p>
          <a:p>
            <a:pPr lvl="1" eaLnBrk="1" hangingPunct="1">
              <a:lnSpc>
                <a:spcPct val="80000"/>
              </a:lnSpc>
              <a:buClr>
                <a:schemeClr val="tx1"/>
              </a:buClr>
              <a:buFont typeface="Wingdings" pitchFamily="2" charset="2"/>
              <a:buChar char="t"/>
              <a:defRPr/>
            </a:pPr>
            <a:r>
              <a:rPr lang="en-US" sz="2400" dirty="0" smtClean="0">
                <a:latin typeface="Calibri" pitchFamily="34" charset="0"/>
                <a:cs typeface="Calibri" pitchFamily="34" charset="0"/>
              </a:rPr>
              <a:t>www.doa.louisiana.gov/osr/osr.htm</a:t>
            </a:r>
          </a:p>
          <a:p>
            <a:pPr lvl="1" eaLnBrk="1" hangingPunct="1">
              <a:lnSpc>
                <a:spcPct val="80000"/>
              </a:lnSpc>
              <a:buClr>
                <a:schemeClr val="tx1"/>
              </a:buClr>
              <a:buFont typeface="Wingdings" pitchFamily="2" charset="2"/>
              <a:buChar char="t"/>
              <a:defRPr/>
            </a:pPr>
            <a:endParaRPr lang="en-US" sz="2400" b="1" dirty="0" smtClean="0">
              <a:latin typeface="Calibri" pitchFamily="34" charset="0"/>
              <a:cs typeface="Calibri" pitchFamily="34" charset="0"/>
            </a:endParaRPr>
          </a:p>
          <a:p>
            <a:pPr marL="0" indent="0" eaLnBrk="1" hangingPunct="1">
              <a:lnSpc>
                <a:spcPct val="80000"/>
              </a:lnSpc>
              <a:buClr>
                <a:schemeClr val="tx1"/>
              </a:buClr>
              <a:buFont typeface="Wingdings" pitchFamily="2" charset="2"/>
              <a:buNone/>
              <a:defRPr/>
            </a:pPr>
            <a:r>
              <a:rPr lang="en-US" sz="2400" b="1" dirty="0" smtClean="0">
                <a:latin typeface="Calibri" pitchFamily="34" charset="0"/>
                <a:cs typeface="Calibri" pitchFamily="34" charset="0"/>
              </a:rPr>
              <a:t>United States Environmental Protection Agency:</a:t>
            </a:r>
          </a:p>
          <a:p>
            <a:pPr lvl="1" eaLnBrk="1" hangingPunct="1">
              <a:lnSpc>
                <a:spcPct val="80000"/>
              </a:lnSpc>
              <a:buClr>
                <a:schemeClr val="tx1"/>
              </a:buClr>
              <a:buFont typeface="Wingdings" pitchFamily="2" charset="2"/>
              <a:buChar char="t"/>
              <a:defRPr/>
            </a:pPr>
            <a:r>
              <a:rPr lang="en-US" sz="2400" dirty="0" smtClean="0">
                <a:latin typeface="Calibri" pitchFamily="34" charset="0"/>
                <a:cs typeface="Calibri" pitchFamily="34" charset="0"/>
              </a:rPr>
              <a:t>www.epa.gov</a:t>
            </a:r>
          </a:p>
          <a:p>
            <a:pPr lvl="1" eaLnBrk="1" hangingPunct="1">
              <a:lnSpc>
                <a:spcPct val="80000"/>
              </a:lnSpc>
              <a:buClr>
                <a:schemeClr val="tx1"/>
              </a:buClr>
              <a:buFont typeface="Wingdings" pitchFamily="2" charset="2"/>
              <a:buChar char="t"/>
              <a:defRPr/>
            </a:pPr>
            <a:r>
              <a:rPr lang="en-US" sz="2400" dirty="0" smtClean="0">
                <a:latin typeface="Calibri" pitchFamily="34" charset="0"/>
                <a:cs typeface="Calibri" pitchFamily="34" charset="0"/>
              </a:rPr>
              <a:t>www.epa.gov/region6/water</a:t>
            </a:r>
          </a:p>
          <a:p>
            <a:pPr lvl="1" eaLnBrk="1" hangingPunct="1">
              <a:lnSpc>
                <a:spcPct val="80000"/>
              </a:lnSpc>
              <a:buClr>
                <a:schemeClr val="tx1"/>
              </a:buClr>
              <a:buFont typeface="Wingdings" pitchFamily="2" charset="2"/>
              <a:buChar char="t"/>
              <a:defRPr/>
            </a:pPr>
            <a:r>
              <a:rPr lang="en-US" sz="2400" dirty="0" smtClean="0">
                <a:latin typeface="Calibri" pitchFamily="34" charset="0"/>
                <a:cs typeface="Calibri" pitchFamily="34" charset="0"/>
              </a:rPr>
              <a:t>www.epa.gov/region6/water/swp/uic/index.htm</a:t>
            </a:r>
          </a:p>
        </p:txBody>
      </p:sp>
      <p:sp>
        <p:nvSpPr>
          <p:cNvPr id="40964" name="Line 4"/>
          <p:cNvSpPr>
            <a:spLocks noChangeShapeType="1"/>
          </p:cNvSpPr>
          <p:nvPr/>
        </p:nvSpPr>
        <p:spPr bwMode="auto">
          <a:xfrm>
            <a:off x="230188" y="11430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5613"/>
            <a:ext cx="8867775"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a:xfrm>
            <a:off x="457200" y="274638"/>
            <a:ext cx="8229600" cy="1020762"/>
          </a:xfrm>
        </p:spPr>
        <p:txBody>
          <a:bodyPr/>
          <a:lstStyle/>
          <a:p>
            <a:pPr eaLnBrk="1" hangingPunct="1">
              <a:defRPr/>
            </a:pPr>
            <a:r>
              <a:rPr lang="en-US" sz="4000" i="1" dirty="0" smtClean="0">
                <a:solidFill>
                  <a:srgbClr val="FFFF00"/>
                </a:solidFill>
                <a:latin typeface="Times New Roman" pitchFamily="18" charset="0"/>
              </a:rPr>
              <a:t>Regulatory Classes of Injection Wells</a:t>
            </a:r>
          </a:p>
        </p:txBody>
      </p:sp>
      <p:sp>
        <p:nvSpPr>
          <p:cNvPr id="8195" name="Line 4"/>
          <p:cNvSpPr>
            <a:spLocks noChangeShapeType="1"/>
          </p:cNvSpPr>
          <p:nvPr/>
        </p:nvSpPr>
        <p:spPr bwMode="auto">
          <a:xfrm>
            <a:off x="230188" y="11430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69139" name="Group 179"/>
          <p:cNvGraphicFramePr>
            <a:graphicFrameLocks noGrp="1"/>
          </p:cNvGraphicFramePr>
          <p:nvPr>
            <p:ph idx="1"/>
          </p:nvPr>
        </p:nvGraphicFramePr>
        <p:xfrm>
          <a:off x="457200" y="1447800"/>
          <a:ext cx="8229600" cy="4891089"/>
        </p:xfrm>
        <a:graphic>
          <a:graphicData uri="http://schemas.openxmlformats.org/drawingml/2006/table">
            <a:tbl>
              <a:tblPr/>
              <a:tblGrid>
                <a:gridCol w="1295400"/>
                <a:gridCol w="6934200"/>
              </a:tblGrid>
              <a:tr h="914459">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Class I</a:t>
                      </a:r>
                    </a:p>
                  </a:txBody>
                  <a:tcPr marT="45723" marB="45723" anchor="ctr" horzOverflow="overflow">
                    <a:lnL cap="flat">
                      <a:noFill/>
                    </a:lnL>
                    <a:lnR>
                      <a:noFill/>
                    </a:lnR>
                    <a:lnT cap="flat">
                      <a:noFill/>
                    </a:lnT>
                    <a:lnB>
                      <a:noFill/>
                    </a:lnB>
                    <a:lnTlToBr>
                      <a:noFill/>
                    </a:lnTlToBr>
                    <a:lnBlToTr>
                      <a:noFill/>
                    </a:lnBlToTr>
                    <a:noFill/>
                  </a:tcPr>
                </a:tc>
                <a:tc>
                  <a:txBody>
                    <a:bodyPr/>
                    <a:lstStyle/>
                    <a:p>
                      <a:pPr marL="914400" marR="0" lvl="2"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Industrial (hazardous or nonhazardous) or Municipal Waste</a:t>
                      </a:r>
                      <a:endParaRPr kumimoji="0" lang="en-US" sz="1900" b="0" i="1"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endParaRPr>
                    </a:p>
                  </a:txBody>
                  <a:tcPr marT="45723" marB="45723" anchor="ctr" horzOverflow="overflow">
                    <a:lnL>
                      <a:noFill/>
                    </a:lnL>
                    <a:lnR cap="flat">
                      <a:noFill/>
                    </a:lnR>
                    <a:lnT cap="flat">
                      <a:noFill/>
                    </a:lnT>
                    <a:lnB>
                      <a:noFill/>
                    </a:lnB>
                    <a:lnTlToBr>
                      <a:noFill/>
                    </a:lnTlToBr>
                    <a:lnBlToTr>
                      <a:noFill/>
                    </a:lnBlToTr>
                    <a:noFill/>
                  </a:tcPr>
                </a:tc>
              </a:tr>
              <a:tr h="752524">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Class II</a:t>
                      </a:r>
                    </a:p>
                  </a:txBody>
                  <a:tcPr marT="45723" marB="45723" anchor="ctr" horzOverflow="overflow">
                    <a:lnL cap="flat">
                      <a:noFill/>
                    </a:lnL>
                    <a:lnR>
                      <a:noFill/>
                    </a:lnR>
                    <a:lnT>
                      <a:noFill/>
                    </a:lnT>
                    <a:lnB>
                      <a:noFill/>
                    </a:lnB>
                    <a:lnTlToBr>
                      <a:noFill/>
                    </a:lnTlToBr>
                    <a:lnBlToTr>
                      <a:noFill/>
                    </a:lnBlToTr>
                    <a:noFill/>
                  </a:tcPr>
                </a:tc>
                <a:tc>
                  <a:txBody>
                    <a:bodyPr/>
                    <a:lstStyle/>
                    <a:p>
                      <a:pPr marL="914400" marR="0" lvl="2"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Oil and Gas Waste, Enhanced Recovery of Hydrocarbons, or Hydrocarbon Storage in a Salt Cavern</a:t>
                      </a:r>
                    </a:p>
                  </a:txBody>
                  <a:tcPr marT="45723" marB="45723" anchor="ctr" horzOverflow="overflow">
                    <a:lnL>
                      <a:noFill/>
                    </a:lnL>
                    <a:lnR cap="flat">
                      <a:noFill/>
                    </a:lnR>
                    <a:lnT>
                      <a:noFill/>
                    </a:lnT>
                    <a:lnB>
                      <a:noFill/>
                    </a:lnB>
                    <a:lnTlToBr>
                      <a:noFill/>
                    </a:lnTlToBr>
                    <a:lnBlToTr>
                      <a:noFill/>
                    </a:lnBlToTr>
                    <a:noFill/>
                  </a:tcPr>
                </a:tc>
              </a:tr>
              <a:tr h="7557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Class III</a:t>
                      </a:r>
                    </a:p>
                  </a:txBody>
                  <a:tcPr marT="45723" marB="45723" anchor="ctr" horzOverflow="overflow">
                    <a:lnL cap="flat">
                      <a:noFill/>
                    </a:lnL>
                    <a:lnR>
                      <a:noFill/>
                    </a:lnR>
                    <a:lnT>
                      <a:noFill/>
                    </a:lnT>
                    <a:lnB>
                      <a:noFill/>
                    </a:lnB>
                    <a:lnTlToBr>
                      <a:noFill/>
                    </a:lnTlToBr>
                    <a:lnBlToTr>
                      <a:noFill/>
                    </a:lnBlToTr>
                    <a:noFill/>
                  </a:tcPr>
                </a:tc>
                <a:tc>
                  <a:txBody>
                    <a:bodyPr/>
                    <a:lstStyle/>
                    <a:p>
                      <a:pPr marL="914400" marR="0" lvl="2"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Mineral Solution Mining (salt, sulfur, etc.)</a:t>
                      </a:r>
                      <a:endParaRPr kumimoji="0" lang="en-US" sz="2000" b="0" i="1"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endParaRPr>
                    </a:p>
                  </a:txBody>
                  <a:tcPr marT="45723" marB="45723" anchor="ctr" horzOverflow="overflow">
                    <a:lnL>
                      <a:noFill/>
                    </a:lnL>
                    <a:lnR cap="flat">
                      <a:noFill/>
                    </a:lnR>
                    <a:lnT>
                      <a:noFill/>
                    </a:lnT>
                    <a:lnB>
                      <a:noFill/>
                    </a:lnB>
                    <a:lnTlToBr>
                      <a:noFill/>
                    </a:lnTlToBr>
                    <a:lnBlToTr>
                      <a:noFill/>
                    </a:lnBlToTr>
                    <a:noFill/>
                  </a:tcPr>
                </a:tc>
              </a:tr>
              <a:tr h="960182">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Class IV</a:t>
                      </a:r>
                    </a:p>
                  </a:txBody>
                  <a:tcPr marT="45723" marB="45723" anchor="ctr" horzOverflow="overflow">
                    <a:lnL cap="flat">
                      <a:noFill/>
                    </a:lnL>
                    <a:lnR>
                      <a:noFill/>
                    </a:lnR>
                    <a:lnT>
                      <a:noFill/>
                    </a:lnT>
                    <a:lnB>
                      <a:noFill/>
                    </a:lnB>
                    <a:lnTlToBr>
                      <a:noFill/>
                    </a:lnTlToBr>
                    <a:lnBlToTr>
                      <a:noFill/>
                    </a:lnBlToTr>
                    <a:noFill/>
                  </a:tcPr>
                </a:tc>
                <a:tc>
                  <a:txBody>
                    <a:bodyPr/>
                    <a:lstStyle/>
                    <a:p>
                      <a:pPr marL="914400" marR="0" lvl="2"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Wells injecting Hazardous or Radioactive Waste into or above a USDW.  Banned unless authorized as a </a:t>
                      </a:r>
                      <a:r>
                        <a:rPr kumimoji="0" lang="en-US" sz="1900" b="0" i="0" u="none" strike="noStrike" cap="none" normalizeH="0" baseline="0" dirty="0" err="1" smtClean="0">
                          <a:ln>
                            <a:noFill/>
                          </a:ln>
                          <a:solidFill>
                            <a:schemeClr val="tx1"/>
                          </a:solidFill>
                          <a:effectLst>
                            <a:outerShdw blurRad="38100" dist="38100" dir="2700000" algn="tl">
                              <a:srgbClr val="000000"/>
                            </a:outerShdw>
                          </a:effectLst>
                          <a:latin typeface="Calibri" pitchFamily="34" charset="0"/>
                          <a:cs typeface="Calibri" pitchFamily="34" charset="0"/>
                        </a:rPr>
                        <a:t>RCRA</a:t>
                      </a: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 or </a:t>
                      </a:r>
                      <a:r>
                        <a:rPr kumimoji="0" lang="en-US" sz="1900" b="0" i="0" u="none" strike="noStrike" cap="none" normalizeH="0" baseline="0" dirty="0" err="1" smtClean="0">
                          <a:ln>
                            <a:noFill/>
                          </a:ln>
                          <a:solidFill>
                            <a:schemeClr val="tx1"/>
                          </a:solidFill>
                          <a:effectLst>
                            <a:outerShdw blurRad="38100" dist="38100" dir="2700000" algn="tl">
                              <a:srgbClr val="000000"/>
                            </a:outerShdw>
                          </a:effectLst>
                          <a:latin typeface="Calibri" pitchFamily="34" charset="0"/>
                          <a:cs typeface="Calibri" pitchFamily="34" charset="0"/>
                        </a:rPr>
                        <a:t>CERCLA</a:t>
                      </a: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 cleanup.</a:t>
                      </a:r>
                      <a:endParaRPr kumimoji="0" lang="en-US" sz="1900" b="0" i="1"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endParaRPr>
                    </a:p>
                  </a:txBody>
                  <a:tcPr marT="45723" marB="45723" anchor="ctr" horzOverflow="overflow">
                    <a:lnL>
                      <a:noFill/>
                    </a:lnL>
                    <a:lnR cap="flat">
                      <a:noFill/>
                    </a:lnR>
                    <a:lnT>
                      <a:noFill/>
                    </a:lnT>
                    <a:lnB>
                      <a:noFill/>
                    </a:lnB>
                    <a:lnTlToBr>
                      <a:noFill/>
                    </a:lnTlToBr>
                    <a:lnBlToTr>
                      <a:noFill/>
                    </a:lnBlToTr>
                    <a:noFill/>
                  </a:tcPr>
                </a:tc>
              </a:tr>
              <a:tr h="752524">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Class V</a:t>
                      </a:r>
                    </a:p>
                  </a:txBody>
                  <a:tcPr marT="45723" marB="45723" anchor="ctr" horzOverflow="overflow">
                    <a:lnL cap="flat">
                      <a:noFill/>
                    </a:lnL>
                    <a:lnR>
                      <a:noFill/>
                    </a:lnR>
                    <a:lnT>
                      <a:noFill/>
                    </a:lnT>
                    <a:lnB>
                      <a:noFill/>
                    </a:lnB>
                    <a:lnTlToBr>
                      <a:noFill/>
                    </a:lnTlToBr>
                    <a:lnBlToTr>
                      <a:noFill/>
                    </a:lnBlToTr>
                    <a:noFill/>
                  </a:tcPr>
                </a:tc>
                <a:tc>
                  <a:txBody>
                    <a:bodyPr/>
                    <a:lstStyle/>
                    <a:p>
                      <a:pPr marL="914400" marR="0" lvl="2"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Wells not covered under any other Class (e.g., aquifer remediation, heat pump/ac return flow well, etc.)</a:t>
                      </a:r>
                      <a:endParaRPr kumimoji="0" lang="en-US" sz="1900" b="0" i="1"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endParaRPr>
                    </a:p>
                  </a:txBody>
                  <a:tcPr marT="45723" marB="45723" anchor="ctr" horzOverflow="overflow">
                    <a:lnL>
                      <a:noFill/>
                    </a:lnL>
                    <a:lnR cap="flat">
                      <a:noFill/>
                    </a:lnR>
                    <a:lnT>
                      <a:noFill/>
                    </a:lnT>
                    <a:lnB>
                      <a:noFill/>
                    </a:lnB>
                    <a:lnTlToBr>
                      <a:noFill/>
                    </a:lnTlToBr>
                    <a:lnBlToTr>
                      <a:noFill/>
                    </a:lnBlToTr>
                    <a:noFill/>
                  </a:tcPr>
                </a:tc>
              </a:tr>
              <a:tr h="7557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Class VI</a:t>
                      </a:r>
                    </a:p>
                  </a:txBody>
                  <a:tcPr marT="45723" marB="45723" anchor="ctr" horzOverflow="overflow">
                    <a:lnL cap="flat">
                      <a:noFill/>
                    </a:lnL>
                    <a:lnR>
                      <a:noFill/>
                    </a:lnR>
                    <a:lnT>
                      <a:noFill/>
                    </a:lnT>
                    <a:lnB cap="flat">
                      <a:noFill/>
                    </a:lnB>
                    <a:lnTlToBr>
                      <a:noFill/>
                    </a:lnTlToBr>
                    <a:lnBlToTr>
                      <a:noFill/>
                    </a:lnBlToTr>
                    <a:noFill/>
                  </a:tcPr>
                </a:tc>
                <a:tc>
                  <a:txBody>
                    <a:bodyPr/>
                    <a:lstStyle/>
                    <a:p>
                      <a:pPr marL="914400" marR="0" lvl="2"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Carbon Dioxide (CO</a:t>
                      </a:r>
                      <a:r>
                        <a:rPr kumimoji="0" lang="en-US" sz="1900" b="0" i="0" u="none" strike="noStrike" cap="none" normalizeH="0" baseline="-25000" dirty="0" smtClean="0">
                          <a:ln>
                            <a:noFill/>
                          </a:ln>
                          <a:solidFill>
                            <a:schemeClr val="tx1"/>
                          </a:solidFill>
                          <a:effectLst>
                            <a:outerShdw blurRad="38100" dist="38100" dir="2700000" algn="tl">
                              <a:srgbClr val="000000"/>
                            </a:outerShdw>
                          </a:effectLst>
                          <a:latin typeface="Calibri" pitchFamily="34" charset="0"/>
                          <a:cs typeface="Calibri" pitchFamily="34" charset="0"/>
                        </a:rPr>
                        <a:t>2</a:t>
                      </a:r>
                      <a:r>
                        <a:rPr kumimoji="0" lang="en-US" sz="1900" b="0" i="0" u="none" strike="noStrike" cap="none" normalizeH="0" baseline="0" dirty="0" smtClean="0">
                          <a:ln>
                            <a:noFill/>
                          </a:ln>
                          <a:solidFill>
                            <a:schemeClr val="tx1"/>
                          </a:solidFill>
                          <a:effectLst>
                            <a:outerShdw blurRad="38100" dist="38100" dir="2700000" algn="tl">
                              <a:srgbClr val="000000"/>
                            </a:outerShdw>
                          </a:effectLst>
                          <a:latin typeface="Calibri" pitchFamily="34" charset="0"/>
                          <a:cs typeface="Calibri" pitchFamily="34" charset="0"/>
                        </a:rPr>
                        <a:t> ) Sequestration</a:t>
                      </a:r>
                    </a:p>
                  </a:txBody>
                  <a:tcPr marT="45723" marB="45723" anchor="ctr" horzOverflow="overflow">
                    <a:lnL>
                      <a:noFill/>
                    </a:lnL>
                    <a:lnR cap="flat">
                      <a:noFill/>
                    </a:lnR>
                    <a:lnT>
                      <a:noFill/>
                    </a:lnT>
                    <a:lnB cap="flat">
                      <a:noFill/>
                    </a:lnB>
                    <a:lnTlToBr>
                      <a:noFill/>
                    </a:lnTlToBr>
                    <a:lnBlToTr>
                      <a:noFill/>
                    </a:lnBlToTr>
                    <a:noFill/>
                  </a:tcPr>
                </a:tc>
              </a:tr>
            </a:tbl>
          </a:graphicData>
        </a:graphic>
      </p:graphicFrame>
      <p:sp>
        <p:nvSpPr>
          <p:cNvPr id="8209" name="AutoShape 93"/>
          <p:cNvSpPr>
            <a:spLocks noChangeArrowheads="1"/>
          </p:cNvSpPr>
          <p:nvPr/>
        </p:nvSpPr>
        <p:spPr bwMode="auto">
          <a:xfrm>
            <a:off x="1981200" y="5818188"/>
            <a:ext cx="576263" cy="201612"/>
          </a:xfrm>
          <a:prstGeom prst="rightArrow">
            <a:avLst>
              <a:gd name="adj1" fmla="val 50000"/>
              <a:gd name="adj2" fmla="val 71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AutoShape 94"/>
          <p:cNvSpPr>
            <a:spLocks noChangeArrowheads="1"/>
          </p:cNvSpPr>
          <p:nvPr/>
        </p:nvSpPr>
        <p:spPr bwMode="auto">
          <a:xfrm>
            <a:off x="1981200" y="1828800"/>
            <a:ext cx="576263" cy="201613"/>
          </a:xfrm>
          <a:prstGeom prst="rightArrow">
            <a:avLst>
              <a:gd name="adj1" fmla="val 50000"/>
              <a:gd name="adj2" fmla="val 71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1" name="AutoShape 95"/>
          <p:cNvSpPr>
            <a:spLocks noChangeArrowheads="1"/>
          </p:cNvSpPr>
          <p:nvPr/>
        </p:nvSpPr>
        <p:spPr bwMode="auto">
          <a:xfrm>
            <a:off x="1981200" y="2617788"/>
            <a:ext cx="576263" cy="201612"/>
          </a:xfrm>
          <a:prstGeom prst="rightArrow">
            <a:avLst>
              <a:gd name="adj1" fmla="val 50000"/>
              <a:gd name="adj2" fmla="val 71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AutoShape 96"/>
          <p:cNvSpPr>
            <a:spLocks noChangeArrowheads="1"/>
          </p:cNvSpPr>
          <p:nvPr/>
        </p:nvSpPr>
        <p:spPr bwMode="auto">
          <a:xfrm>
            <a:off x="1981200" y="3455988"/>
            <a:ext cx="576263" cy="201612"/>
          </a:xfrm>
          <a:prstGeom prst="rightArrow">
            <a:avLst>
              <a:gd name="adj1" fmla="val 50000"/>
              <a:gd name="adj2" fmla="val 71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 name="AutoShape 97"/>
          <p:cNvSpPr>
            <a:spLocks noChangeArrowheads="1"/>
          </p:cNvSpPr>
          <p:nvPr/>
        </p:nvSpPr>
        <p:spPr bwMode="auto">
          <a:xfrm>
            <a:off x="1981200" y="4217988"/>
            <a:ext cx="576263" cy="201612"/>
          </a:xfrm>
          <a:prstGeom prst="rightArrow">
            <a:avLst>
              <a:gd name="adj1" fmla="val 50000"/>
              <a:gd name="adj2" fmla="val 71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AutoShape 98"/>
          <p:cNvSpPr>
            <a:spLocks noChangeArrowheads="1"/>
          </p:cNvSpPr>
          <p:nvPr/>
        </p:nvSpPr>
        <p:spPr bwMode="auto">
          <a:xfrm>
            <a:off x="1981200" y="5056188"/>
            <a:ext cx="576263" cy="201612"/>
          </a:xfrm>
          <a:prstGeom prst="rightArrow">
            <a:avLst>
              <a:gd name="adj1" fmla="val 50000"/>
              <a:gd name="adj2" fmla="val 7145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1" name="Group 45"/>
          <p:cNvGraphicFramePr>
            <a:graphicFrameLocks noGrp="1"/>
          </p:cNvGraphicFramePr>
          <p:nvPr/>
        </p:nvGraphicFramePr>
        <p:xfrm>
          <a:off x="381000" y="2133600"/>
          <a:ext cx="8382000" cy="4419601"/>
        </p:xfrm>
        <a:graphic>
          <a:graphicData uri="http://schemas.openxmlformats.org/drawingml/2006/table">
            <a:tbl>
              <a:tblPr/>
              <a:tblGrid>
                <a:gridCol w="1905000"/>
                <a:gridCol w="2362200"/>
                <a:gridCol w="4114800"/>
              </a:tblGrid>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Calibri" pitchFamily="34" charset="0"/>
                        </a:rPr>
                        <a:t>Louisiana Administrative Code </a:t>
                      </a:r>
                    </a:p>
                  </a:txBody>
                  <a:tcPr marL="91429" marR="91429"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Calibri" pitchFamily="34" charset="0"/>
                        </a:rPr>
                        <a:t>Statewide Order</a:t>
                      </a:r>
                    </a:p>
                  </a:txBody>
                  <a:tcPr marL="91429" marR="91429"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Calibri" pitchFamily="34" charset="0"/>
                        </a:rPr>
                        <a:t>Subject of Regulation</a:t>
                      </a:r>
                    </a:p>
                  </a:txBody>
                  <a:tcPr marL="91429" marR="91429" marT="45719" marB="45719"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0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43:XIX.Chapter 3</a:t>
                      </a:r>
                    </a:p>
                  </a:txBody>
                  <a:tcPr marL="91429" marR="91429"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29-B, Chapter 3</a:t>
                      </a:r>
                    </a:p>
                  </a:txBody>
                  <a:tcPr marL="91429" marR="91429"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Onsite storage, treatment and disposal of oilfield waste. Primarily oilfield pit regulations, but also has some general requirements for Class II disposal wells</a:t>
                      </a:r>
                    </a:p>
                  </a:txBody>
                  <a:tcPr marL="91429" marR="91429"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43:XIX.Chapter 4</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29-B, Chapter 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General regulations for a Class II produced fluids disposal well</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43:XIX.Chapter 5</a:t>
                      </a:r>
                    </a:p>
                  </a:txBody>
                  <a:tcPr marL="91429" marR="91429"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29-B, Chapter 5</a:t>
                      </a:r>
                    </a:p>
                  </a:txBody>
                  <a:tcPr marL="91429" marR="91429"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Regulations specific to commercial oilfield waste facilities</a:t>
                      </a:r>
                    </a:p>
                  </a:txBody>
                  <a:tcPr marL="91429" marR="91429"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43:XVII.Chapter 1</a:t>
                      </a:r>
                    </a:p>
                  </a:txBody>
                  <a:tcPr marL="91429" marR="91429"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29-N-1 </a:t>
                      </a:r>
                    </a:p>
                  </a:txBody>
                  <a:tcPr marL="91429" marR="91429"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Class I Nonhazardous Industrial Waste, Class III Mineral Solution Mining, Class IV, Class V, Class VI</a:t>
                      </a:r>
                    </a:p>
                  </a:txBody>
                  <a:tcPr marL="91429" marR="91429"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43:XVII.Chapter 2</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29-N-2</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Class I Hazardous Industrial Waste</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43:XVII.Chapter 3</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29-M</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Class II Hydrocarbon Storage in Salt Dome Caverns</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LAC 43:XVII.Chapter 31</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Statewide Order No. 29-M-2</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400" b="0" i="0" u="none" strike="noStrike" cap="none" normalizeH="0" baseline="0" smtClean="0">
                          <a:ln>
                            <a:noFill/>
                          </a:ln>
                          <a:solidFill>
                            <a:schemeClr val="tx1"/>
                          </a:solidFill>
                          <a:effectLst/>
                          <a:latin typeface="Calibri" pitchFamily="34" charset="0"/>
                        </a:rPr>
                        <a:t>Class II Disposal of Oilfield Waste in Solution-Mined Salt Caverns</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56" name="Line 31"/>
          <p:cNvSpPr>
            <a:spLocks noChangeShapeType="1"/>
          </p:cNvSpPr>
          <p:nvPr/>
        </p:nvSpPr>
        <p:spPr bwMode="auto">
          <a:xfrm>
            <a:off x="230188" y="9906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000" name="Rectangle 32"/>
          <p:cNvSpPr>
            <a:spLocks noChangeArrowheads="1"/>
          </p:cNvSpPr>
          <p:nvPr/>
        </p:nvSpPr>
        <p:spPr bwMode="auto">
          <a:xfrm>
            <a:off x="152400" y="304800"/>
            <a:ext cx="8763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3600" b="1" i="1" dirty="0">
                <a:solidFill>
                  <a:srgbClr val="FFFF00"/>
                </a:solidFill>
                <a:effectLst>
                  <a:outerShdw blurRad="38100" dist="38100" dir="2700000" algn="tl">
                    <a:srgbClr val="000000"/>
                  </a:outerShdw>
                </a:effectLst>
              </a:rPr>
              <a:t>Injection &amp; Mining Division - Regulations</a:t>
            </a:r>
          </a:p>
        </p:txBody>
      </p:sp>
      <p:sp>
        <p:nvSpPr>
          <p:cNvPr id="9258" name="Rectangle 33"/>
          <p:cNvSpPr>
            <a:spLocks noChangeArrowheads="1"/>
          </p:cNvSpPr>
          <p:nvPr/>
        </p:nvSpPr>
        <p:spPr bwMode="auto">
          <a:xfrm>
            <a:off x="228600" y="1143000"/>
            <a:ext cx="86106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chemeClr val="tx1"/>
              </a:buClr>
              <a:buSzPct val="70000"/>
              <a:buFont typeface="Wingdings" pitchFamily="2" charset="2"/>
              <a:buNone/>
            </a:pPr>
            <a:r>
              <a:rPr lang="en-US" sz="1600">
                <a:latin typeface="Calibri" pitchFamily="34" charset="0"/>
              </a:rPr>
              <a:t>The basic regulations of the Office of Conservation are a series of documents called </a:t>
            </a:r>
            <a:r>
              <a:rPr lang="en-US" sz="1600" b="1" i="1">
                <a:solidFill>
                  <a:srgbClr val="FFFF00"/>
                </a:solidFill>
                <a:latin typeface="Calibri" pitchFamily="34" charset="0"/>
              </a:rPr>
              <a:t>Statewide Orders</a:t>
            </a:r>
            <a:r>
              <a:rPr lang="en-US" sz="1600">
                <a:latin typeface="Calibri" pitchFamily="34" charset="0"/>
              </a:rPr>
              <a:t>.  These Orders form the backbone of the regulatory scheme and provide structure for operational requirements.  The regulations are lawfully codified in the </a:t>
            </a:r>
            <a:r>
              <a:rPr lang="en-US" sz="1600" b="1" i="1">
                <a:solidFill>
                  <a:srgbClr val="FFFF00"/>
                </a:solidFill>
                <a:latin typeface="Calibri" pitchFamily="34" charset="0"/>
              </a:rPr>
              <a:t>Louisiana Administrative Code</a:t>
            </a:r>
            <a:r>
              <a:rPr lang="en-US" sz="1600">
                <a:latin typeface="Calibri" pitchFamily="34" charset="0"/>
              </a:rPr>
              <a:t> and are prefixed by the letters </a:t>
            </a:r>
            <a:r>
              <a:rPr lang="en-US" sz="1600" b="1" i="1">
                <a:solidFill>
                  <a:srgbClr val="FFFF00"/>
                </a:solidFill>
                <a:latin typeface="Calibri" pitchFamily="34" charset="0"/>
              </a:rPr>
              <a:t>LAC</a:t>
            </a:r>
            <a:r>
              <a:rPr lang="en-US" sz="1600">
                <a:latin typeface="Calibri"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44563"/>
          </a:xfrm>
        </p:spPr>
        <p:txBody>
          <a:bodyPr/>
          <a:lstStyle/>
          <a:p>
            <a:pPr>
              <a:defRPr/>
            </a:pPr>
            <a:r>
              <a:rPr lang="en-US" sz="3200" i="1" dirty="0" smtClean="0">
                <a:solidFill>
                  <a:srgbClr val="FFFF00"/>
                </a:solidFill>
                <a:latin typeface="Times New Roman" pitchFamily="18" charset="0"/>
                <a:cs typeface="Times New Roman" pitchFamily="18" charset="0"/>
              </a:rPr>
              <a:t>Fee Schedule at LAC 43:XIX.Chapter 7</a:t>
            </a:r>
            <a:br>
              <a:rPr lang="en-US" sz="3200" i="1" dirty="0" smtClean="0">
                <a:solidFill>
                  <a:srgbClr val="FFFF00"/>
                </a:solidFill>
                <a:latin typeface="Times New Roman" pitchFamily="18" charset="0"/>
                <a:cs typeface="Times New Roman" pitchFamily="18" charset="0"/>
              </a:rPr>
            </a:br>
            <a:r>
              <a:rPr lang="en-US" sz="3200" i="1" dirty="0" smtClean="0">
                <a:solidFill>
                  <a:srgbClr val="FFFF00"/>
                </a:solidFill>
                <a:latin typeface="Times New Roman" pitchFamily="18" charset="0"/>
                <a:cs typeface="Times New Roman" pitchFamily="18" charset="0"/>
              </a:rPr>
              <a:t>(including application fees)</a:t>
            </a:r>
            <a:endParaRPr lang="en-US" sz="3200" i="1" dirty="0">
              <a:solidFill>
                <a:srgbClr val="FFFF00"/>
              </a:solidFill>
              <a:latin typeface="Times New Roman" pitchFamily="18" charset="0"/>
              <a:cs typeface="Times New Roman" pitchFamily="18" charset="0"/>
            </a:endParaRPr>
          </a:p>
        </p:txBody>
      </p:sp>
      <p:graphicFrame>
        <p:nvGraphicFramePr>
          <p:cNvPr id="10262" name="Group 22"/>
          <p:cNvGraphicFramePr>
            <a:graphicFrameLocks noGrp="1"/>
          </p:cNvGraphicFramePr>
          <p:nvPr>
            <p:ph idx="1"/>
          </p:nvPr>
        </p:nvGraphicFramePr>
        <p:xfrm>
          <a:off x="914400" y="1700213"/>
          <a:ext cx="7315200" cy="4622801"/>
        </p:xfrm>
        <a:graphic>
          <a:graphicData uri="http://schemas.openxmlformats.org/drawingml/2006/table">
            <a:tbl>
              <a:tblPr/>
              <a:tblGrid>
                <a:gridCol w="5521325"/>
                <a:gridCol w="1793875"/>
              </a:tblGrid>
              <a:tr h="793750">
                <a:tc>
                  <a:txBody>
                    <a:bodyPr/>
                    <a:lstStyle/>
                    <a:p>
                      <a:pPr marL="347663" marR="0" lvl="0" indent="-347663" algn="l" defTabSz="914400" rtl="0" eaLnBrk="1" fontAlgn="base" latinLnBrk="0" hangingPunct="1">
                        <a:lnSpc>
                          <a:spcPct val="100000"/>
                        </a:lnSpc>
                        <a:spcBef>
                          <a:spcPct val="0"/>
                        </a:spcBef>
                        <a:spcAft>
                          <a:spcPct val="0"/>
                        </a:spcAft>
                        <a:buClrTx/>
                        <a:buSzTx/>
                        <a:buFont typeface="Wingdings" pitchFamily="2" charset="2"/>
                        <a:buNone/>
                        <a:tabLst>
                          <a:tab pos="682625" algn="l"/>
                        </a:tabLst>
                      </a:pPr>
                      <a:r>
                        <a:rPr kumimoji="0" lang="en-US" sz="2000" b="0" i="0" u="none" strike="noStrike" cap="none" normalizeH="0" baseline="0" smtClean="0">
                          <a:ln>
                            <a:noFill/>
                          </a:ln>
                          <a:solidFill>
                            <a:schemeClr val="tx1"/>
                          </a:solidFill>
                          <a:effectLst/>
                          <a:latin typeface="Calibri" pitchFamily="34" charset="0"/>
                          <a:sym typeface="Wingdings" pitchFamily="2" charset="2"/>
                        </a:rPr>
                        <a:t>	</a:t>
                      </a:r>
                      <a:r>
                        <a:rPr kumimoji="0" lang="en-US" sz="2000" b="0" i="0" u="none" strike="noStrike" cap="none" normalizeH="0" baseline="0" smtClean="0">
                          <a:ln>
                            <a:noFill/>
                          </a:ln>
                          <a:solidFill>
                            <a:schemeClr val="tx1"/>
                          </a:solidFill>
                          <a:effectLst/>
                          <a:latin typeface="Garamond" pitchFamily="18" charset="0"/>
                          <a:sym typeface="Wingdings" pitchFamily="2" charset="2"/>
                        </a:rPr>
                        <a:t></a:t>
                      </a:r>
                      <a:r>
                        <a:rPr kumimoji="0" lang="en-US" sz="2000" b="0" i="0" u="none" strike="noStrike" cap="none" normalizeH="0" baseline="0" smtClean="0">
                          <a:ln>
                            <a:noFill/>
                          </a:ln>
                          <a:solidFill>
                            <a:srgbClr val="000514"/>
                          </a:solidFill>
                          <a:effectLst/>
                          <a:latin typeface="Garamond" pitchFamily="18" charset="0"/>
                          <a:sym typeface="Wingdings" pitchFamily="2" charset="2"/>
                        </a:rPr>
                        <a:t>	</a:t>
                      </a:r>
                      <a:r>
                        <a:rPr kumimoji="0" lang="en-US" sz="2400" b="0" i="0" u="none" strike="noStrike" cap="none" normalizeH="0" baseline="0" smtClean="0">
                          <a:ln>
                            <a:noFill/>
                          </a:ln>
                          <a:solidFill>
                            <a:schemeClr val="tx1"/>
                          </a:solidFill>
                          <a:effectLst/>
                          <a:latin typeface="Calibri" pitchFamily="34" charset="0"/>
                        </a:rPr>
                        <a:t>Commercial Class I </a:t>
                      </a:r>
                    </a:p>
                  </a:txBody>
                  <a:tcPr marL="91436" marR="91436"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$1,264</a:t>
                      </a:r>
                    </a:p>
                  </a:txBody>
                  <a:tcPr marL="91436" marR="91436" marT="45714" marB="45714" anchor="ctr" horzOverflow="overflow">
                    <a:lnL>
                      <a:noFill/>
                    </a:lnL>
                    <a:lnR>
                      <a:noFill/>
                    </a:lnR>
                    <a:lnT>
                      <a:noFill/>
                    </a:lnT>
                    <a:lnB>
                      <a:noFill/>
                    </a:lnB>
                    <a:lnTlToBr>
                      <a:noFill/>
                    </a:lnTlToBr>
                    <a:lnBlToTr>
                      <a:noFill/>
                    </a:lnBlToTr>
                    <a:noFill/>
                  </a:tcPr>
                </a:tc>
              </a:tr>
              <a:tr h="746125">
                <a:tc>
                  <a:txBody>
                    <a:bodyPr/>
                    <a:lstStyle/>
                    <a:p>
                      <a:pPr marL="347663" marR="0" lvl="0" indent="-347663" algn="l" defTabSz="914400" rtl="0" eaLnBrk="1" fontAlgn="base" latinLnBrk="0" hangingPunct="1">
                        <a:lnSpc>
                          <a:spcPct val="100000"/>
                        </a:lnSpc>
                        <a:spcBef>
                          <a:spcPct val="0"/>
                        </a:spcBef>
                        <a:spcAft>
                          <a:spcPct val="0"/>
                        </a:spcAft>
                        <a:buClrTx/>
                        <a:buSzTx/>
                        <a:buFontTx/>
                        <a:buNone/>
                        <a:tabLst>
                          <a:tab pos="682625" algn="l"/>
                        </a:tabLst>
                      </a:pPr>
                      <a:r>
                        <a:rPr kumimoji="0" lang="en-US" sz="2000" b="0" i="0" u="none" strike="noStrike" cap="none" normalizeH="0" baseline="0" smtClean="0">
                          <a:ln>
                            <a:noFill/>
                          </a:ln>
                          <a:solidFill>
                            <a:schemeClr val="tx1"/>
                          </a:solidFill>
                          <a:effectLst/>
                          <a:latin typeface="Calibri" pitchFamily="34" charset="0"/>
                          <a:sym typeface="Wingdings" pitchFamily="2" charset="2"/>
                        </a:rPr>
                        <a:t>	</a:t>
                      </a:r>
                      <a:r>
                        <a:rPr kumimoji="0" lang="en-US" sz="2000" b="0" i="0" u="none" strike="noStrike" cap="none" normalizeH="0" baseline="0" smtClean="0">
                          <a:ln>
                            <a:noFill/>
                          </a:ln>
                          <a:solidFill>
                            <a:schemeClr val="tx1"/>
                          </a:solidFill>
                          <a:effectLst/>
                          <a:latin typeface="Garamond" pitchFamily="18" charset="0"/>
                          <a:sym typeface="Wingdings" pitchFamily="2" charset="2"/>
                        </a:rPr>
                        <a:t></a:t>
                      </a:r>
                      <a:r>
                        <a:rPr kumimoji="0" lang="en-US" sz="2000" b="0" i="0" u="none" strike="noStrike" cap="none" normalizeH="0" baseline="0" smtClean="0">
                          <a:ln>
                            <a:noFill/>
                          </a:ln>
                          <a:solidFill>
                            <a:srgbClr val="000514"/>
                          </a:solidFill>
                          <a:effectLst/>
                          <a:latin typeface="Garamond" pitchFamily="18" charset="0"/>
                          <a:sym typeface="Wingdings" pitchFamily="2" charset="2"/>
                        </a:rPr>
                        <a:t>	</a:t>
                      </a:r>
                      <a:r>
                        <a:rPr kumimoji="0" lang="en-US" sz="2400" b="0" i="0" u="none" strike="noStrike" cap="none" normalizeH="0" baseline="0" smtClean="0">
                          <a:ln>
                            <a:noFill/>
                          </a:ln>
                          <a:solidFill>
                            <a:schemeClr val="tx1"/>
                          </a:solidFill>
                          <a:effectLst/>
                          <a:latin typeface="Calibri" pitchFamily="34" charset="0"/>
                        </a:rPr>
                        <a:t>Commercial Class II</a:t>
                      </a:r>
                    </a:p>
                  </a:txBody>
                  <a:tcPr marL="91436" marR="91436"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631</a:t>
                      </a:r>
                    </a:p>
                  </a:txBody>
                  <a:tcPr marL="91436" marR="91436" marT="45714" marB="45714" anchor="ctr" horzOverflow="overflow">
                    <a:lnL>
                      <a:noFill/>
                    </a:lnL>
                    <a:lnR>
                      <a:noFill/>
                    </a:lnR>
                    <a:lnT>
                      <a:noFill/>
                    </a:lnT>
                    <a:lnB>
                      <a:noFill/>
                    </a:lnB>
                    <a:lnTlToBr>
                      <a:noFill/>
                    </a:lnTlToBr>
                    <a:lnBlToTr>
                      <a:noFill/>
                    </a:lnBlToTr>
                    <a:noFill/>
                  </a:tcPr>
                </a:tc>
              </a:tr>
              <a:tr h="1100138">
                <a:tc>
                  <a:txBody>
                    <a:bodyPr/>
                    <a:lstStyle/>
                    <a:p>
                      <a:pPr marL="347663" marR="0" lvl="0" indent="-347663" algn="l" defTabSz="914400" rtl="0" eaLnBrk="1" fontAlgn="base" latinLnBrk="0" hangingPunct="1">
                        <a:lnSpc>
                          <a:spcPct val="100000"/>
                        </a:lnSpc>
                        <a:spcBef>
                          <a:spcPct val="0"/>
                        </a:spcBef>
                        <a:spcAft>
                          <a:spcPct val="0"/>
                        </a:spcAft>
                        <a:buClrTx/>
                        <a:buSzTx/>
                        <a:buFontTx/>
                        <a:buNone/>
                        <a:tabLst>
                          <a:tab pos="682625" algn="l"/>
                        </a:tabLst>
                      </a:pPr>
                      <a:r>
                        <a:rPr kumimoji="0" lang="en-US" sz="2000" b="0" i="0" u="none" strike="noStrike" cap="none" normalizeH="0" baseline="0" smtClean="0">
                          <a:ln>
                            <a:noFill/>
                          </a:ln>
                          <a:solidFill>
                            <a:schemeClr val="tx1"/>
                          </a:solidFill>
                          <a:effectLst/>
                          <a:latin typeface="Calibri" pitchFamily="34" charset="0"/>
                          <a:sym typeface="Wingdings" pitchFamily="2" charset="2"/>
                        </a:rPr>
                        <a:t>	</a:t>
                      </a:r>
                      <a:r>
                        <a:rPr kumimoji="0" lang="en-US" sz="1800" b="0" i="0" u="none" strike="noStrike" cap="none" normalizeH="0" baseline="0" smtClean="0">
                          <a:ln>
                            <a:noFill/>
                          </a:ln>
                          <a:solidFill>
                            <a:schemeClr val="tx1"/>
                          </a:solidFill>
                          <a:effectLst/>
                          <a:latin typeface="Garamond" pitchFamily="18" charset="0"/>
                          <a:sym typeface="Wingdings" pitchFamily="2" charset="2"/>
                        </a:rPr>
                        <a:t></a:t>
                      </a:r>
                      <a:r>
                        <a:rPr kumimoji="0" lang="en-US" sz="1800" b="0" i="0" u="none" strike="noStrike" cap="none" normalizeH="0" baseline="0" smtClean="0">
                          <a:ln>
                            <a:noFill/>
                          </a:ln>
                          <a:solidFill>
                            <a:srgbClr val="000514"/>
                          </a:solidFill>
                          <a:effectLst/>
                          <a:latin typeface="Garamond" pitchFamily="18" charset="0"/>
                          <a:sym typeface="Wingdings" pitchFamily="2" charset="2"/>
                        </a:rPr>
                        <a:t>	</a:t>
                      </a:r>
                      <a:r>
                        <a:rPr kumimoji="0" lang="en-US" sz="2400" b="0" i="0" u="none" strike="noStrike" cap="none" normalizeH="0" baseline="0" smtClean="0">
                          <a:ln>
                            <a:noFill/>
                          </a:ln>
                          <a:solidFill>
                            <a:schemeClr val="tx1"/>
                          </a:solidFill>
                          <a:effectLst/>
                          <a:latin typeface="Calibri" pitchFamily="34" charset="0"/>
                        </a:rPr>
                        <a:t>Noncommercial Injection Well	</a:t>
                      </a:r>
                    </a:p>
                  </a:txBody>
                  <a:tcPr marL="91436" marR="91436"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252</a:t>
                      </a:r>
                    </a:p>
                  </a:txBody>
                  <a:tcPr marL="91436" marR="91436" marT="45714" marB="45714" anchor="ctr" horzOverflow="overflow">
                    <a:lnL>
                      <a:noFill/>
                    </a:lnL>
                    <a:lnR>
                      <a:noFill/>
                    </a:lnR>
                    <a:lnT>
                      <a:noFill/>
                    </a:lnT>
                    <a:lnB>
                      <a:noFill/>
                    </a:lnB>
                    <a:lnTlToBr>
                      <a:noFill/>
                    </a:lnTlToBr>
                    <a:lnBlToTr>
                      <a:noFill/>
                    </a:lnBlToTr>
                    <a:noFill/>
                  </a:tcPr>
                </a:tc>
              </a:tr>
              <a:tr h="1006475">
                <a:tc>
                  <a:txBody>
                    <a:bodyPr/>
                    <a:lstStyle/>
                    <a:p>
                      <a:pPr marL="347663" marR="0" lvl="0" indent="-347663" algn="l" defTabSz="914400" rtl="0" eaLnBrk="1" fontAlgn="base" latinLnBrk="0" hangingPunct="1">
                        <a:lnSpc>
                          <a:spcPct val="100000"/>
                        </a:lnSpc>
                        <a:spcBef>
                          <a:spcPct val="0"/>
                        </a:spcBef>
                        <a:spcAft>
                          <a:spcPct val="0"/>
                        </a:spcAft>
                        <a:buClrTx/>
                        <a:buSzTx/>
                        <a:buFontTx/>
                        <a:buNone/>
                        <a:tabLst>
                          <a:tab pos="682625" algn="l"/>
                        </a:tabLst>
                      </a:pPr>
                      <a:r>
                        <a:rPr kumimoji="0" lang="en-US" sz="2000" b="0" i="0" u="none" strike="noStrike" cap="none" normalizeH="0" baseline="0" smtClean="0">
                          <a:ln>
                            <a:noFill/>
                          </a:ln>
                          <a:solidFill>
                            <a:schemeClr val="tx1"/>
                          </a:solidFill>
                          <a:effectLst/>
                          <a:latin typeface="Calibri" pitchFamily="34" charset="0"/>
                          <a:sym typeface="Wingdings" pitchFamily="2" charset="2"/>
                        </a:rPr>
                        <a:t>	</a:t>
                      </a:r>
                      <a:r>
                        <a:rPr kumimoji="0" lang="en-US" sz="2000" b="0" i="0" u="none" strike="noStrike" cap="none" normalizeH="0" baseline="0" smtClean="0">
                          <a:ln>
                            <a:noFill/>
                          </a:ln>
                          <a:solidFill>
                            <a:schemeClr val="tx1"/>
                          </a:solidFill>
                          <a:effectLst/>
                          <a:latin typeface="Garamond" pitchFamily="18" charset="0"/>
                          <a:sym typeface="Wingdings" pitchFamily="2" charset="2"/>
                        </a:rPr>
                        <a:t></a:t>
                      </a:r>
                      <a:r>
                        <a:rPr kumimoji="0" lang="en-US" sz="2000" b="0" i="0" u="none" strike="noStrike" cap="none" normalizeH="0" baseline="0" smtClean="0">
                          <a:ln>
                            <a:noFill/>
                          </a:ln>
                          <a:solidFill>
                            <a:srgbClr val="000514"/>
                          </a:solidFill>
                          <a:effectLst/>
                          <a:latin typeface="Garamond" pitchFamily="18" charset="0"/>
                          <a:sym typeface="Wingdings" pitchFamily="2" charset="2"/>
                        </a:rPr>
                        <a:t>	</a:t>
                      </a:r>
                      <a:r>
                        <a:rPr kumimoji="0" lang="en-US" sz="2400" b="0" i="0" u="none" strike="noStrike" cap="none" normalizeH="0" baseline="0" smtClean="0">
                          <a:ln>
                            <a:noFill/>
                          </a:ln>
                          <a:solidFill>
                            <a:schemeClr val="tx1"/>
                          </a:solidFill>
                          <a:effectLst/>
                          <a:latin typeface="Calibri" pitchFamily="34" charset="0"/>
                        </a:rPr>
                        <a:t>Amend Permit to Drill</a:t>
                      </a:r>
                    </a:p>
                    <a:p>
                      <a:pPr marL="347663" marR="0" lvl="0" indent="-347663" algn="l" defTabSz="914400" rtl="0" eaLnBrk="1" fontAlgn="base" latinLnBrk="0" hangingPunct="1">
                        <a:lnSpc>
                          <a:spcPct val="100000"/>
                        </a:lnSpc>
                        <a:spcBef>
                          <a:spcPct val="0"/>
                        </a:spcBef>
                        <a:spcAft>
                          <a:spcPct val="0"/>
                        </a:spcAft>
                        <a:buClrTx/>
                        <a:buSzTx/>
                        <a:buFontTx/>
                        <a:buNone/>
                        <a:tabLst>
                          <a:tab pos="682625" algn="l"/>
                        </a:tabLst>
                      </a:pPr>
                      <a:r>
                        <a:rPr kumimoji="0" lang="en-US" sz="1800" b="0" i="0" u="none" strike="noStrike" cap="none" normalizeH="0" baseline="0" smtClean="0">
                          <a:ln>
                            <a:noFill/>
                          </a:ln>
                          <a:solidFill>
                            <a:schemeClr val="tx1"/>
                          </a:solidFill>
                          <a:effectLst/>
                          <a:latin typeface="Calibri" pitchFamily="34" charset="0"/>
                        </a:rPr>
                        <a:t>		(amend, alter, or change a </a:t>
                      </a:r>
                    </a:p>
                    <a:p>
                      <a:pPr marL="347663" marR="0" lvl="0" indent="-347663" algn="l" defTabSz="914400" rtl="0" eaLnBrk="1" fontAlgn="base" latinLnBrk="0" hangingPunct="1">
                        <a:lnSpc>
                          <a:spcPct val="100000"/>
                        </a:lnSpc>
                        <a:spcBef>
                          <a:spcPct val="0"/>
                        </a:spcBef>
                        <a:spcAft>
                          <a:spcPct val="0"/>
                        </a:spcAft>
                        <a:buClrTx/>
                        <a:buSzTx/>
                        <a:buFontTx/>
                        <a:buNone/>
                        <a:tabLst>
                          <a:tab pos="682625" algn="l"/>
                        </a:tabLst>
                      </a:pPr>
                      <a:r>
                        <a:rPr kumimoji="0" lang="en-US" sz="1800" b="0" i="0" u="none" strike="noStrike" cap="none" normalizeH="0" baseline="0" smtClean="0">
                          <a:ln>
                            <a:noFill/>
                          </a:ln>
                          <a:solidFill>
                            <a:schemeClr val="tx1"/>
                          </a:solidFill>
                          <a:effectLst/>
                          <a:latin typeface="Calibri" pitchFamily="34" charset="0"/>
                        </a:rPr>
                        <a:t>		permit after its issuance)</a:t>
                      </a:r>
                      <a:endParaRPr kumimoji="0" lang="en-US" sz="2400" b="0" i="0" u="none" strike="noStrike" cap="none" normalizeH="0" baseline="0" smtClean="0">
                        <a:ln>
                          <a:noFill/>
                        </a:ln>
                        <a:solidFill>
                          <a:schemeClr val="tx1"/>
                        </a:solidFill>
                        <a:effectLst/>
                        <a:latin typeface="Calibri" pitchFamily="34" charset="0"/>
                      </a:endParaRPr>
                    </a:p>
                  </a:txBody>
                  <a:tcPr marL="91436" marR="91436"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126</a:t>
                      </a:r>
                    </a:p>
                  </a:txBody>
                  <a:tcPr marL="91436" marR="91436" marT="45714" marB="45714" anchor="ctr" horzOverflow="overflow">
                    <a:lnL>
                      <a:noFill/>
                    </a:lnL>
                    <a:lnR>
                      <a:noFill/>
                    </a:lnR>
                    <a:lnT>
                      <a:noFill/>
                    </a:lnT>
                    <a:lnB>
                      <a:noFill/>
                    </a:lnB>
                    <a:lnTlToBr>
                      <a:noFill/>
                    </a:lnTlToBr>
                    <a:lnBlToTr>
                      <a:noFill/>
                    </a:lnBlToTr>
                    <a:noFill/>
                  </a:tcPr>
                </a:tc>
              </a:tr>
              <a:tr h="976313">
                <a:tc>
                  <a:txBody>
                    <a:bodyPr/>
                    <a:lstStyle/>
                    <a:p>
                      <a:pPr marL="347663" marR="0" lvl="0" indent="-347663" algn="l" defTabSz="914400" rtl="0" eaLnBrk="1" fontAlgn="base" latinLnBrk="0" hangingPunct="1">
                        <a:lnSpc>
                          <a:spcPct val="100000"/>
                        </a:lnSpc>
                        <a:spcBef>
                          <a:spcPct val="0"/>
                        </a:spcBef>
                        <a:spcAft>
                          <a:spcPct val="0"/>
                        </a:spcAft>
                        <a:buClrTx/>
                        <a:buSzTx/>
                        <a:buFontTx/>
                        <a:buNone/>
                        <a:tabLst>
                          <a:tab pos="682625" algn="l"/>
                        </a:tabLst>
                      </a:pPr>
                      <a:r>
                        <a:rPr kumimoji="0" lang="en-US" sz="2400" b="0" i="0" u="none" strike="noStrike" cap="none" normalizeH="0" baseline="0" smtClean="0">
                          <a:ln>
                            <a:noFill/>
                          </a:ln>
                          <a:solidFill>
                            <a:schemeClr val="tx1"/>
                          </a:solidFill>
                          <a:effectLst/>
                          <a:latin typeface="Calibri" pitchFamily="34" charset="0"/>
                          <a:sym typeface="Wingdings" pitchFamily="2" charset="2"/>
                        </a:rPr>
                        <a:t>	</a:t>
                      </a:r>
                      <a:r>
                        <a:rPr kumimoji="0" lang="en-US" sz="2000" b="0" i="0" u="none" strike="noStrike" cap="none" normalizeH="0" baseline="0" smtClean="0">
                          <a:ln>
                            <a:noFill/>
                          </a:ln>
                          <a:solidFill>
                            <a:schemeClr val="tx1"/>
                          </a:solidFill>
                          <a:effectLst/>
                          <a:latin typeface="Calibri" pitchFamily="34" charset="0"/>
                          <a:sym typeface="Wingdings" pitchFamily="2" charset="2"/>
                        </a:rPr>
                        <a:t></a:t>
                      </a:r>
                      <a:r>
                        <a:rPr kumimoji="0" lang="en-US" sz="2400" b="0" i="0" u="none" strike="noStrike" cap="none" normalizeH="0" baseline="0" smtClean="0">
                          <a:ln>
                            <a:noFill/>
                          </a:ln>
                          <a:solidFill>
                            <a:schemeClr val="tx1"/>
                          </a:solidFill>
                          <a:effectLst/>
                          <a:latin typeface="Garamond" pitchFamily="18" charset="0"/>
                          <a:sym typeface="Wingdings" pitchFamily="2" charset="2"/>
                        </a:rPr>
                        <a:t>	</a:t>
                      </a:r>
                      <a:r>
                        <a:rPr kumimoji="0" lang="en-US" sz="2400" b="0" i="0" u="none" strike="noStrike" cap="none" normalizeH="0" baseline="0" smtClean="0">
                          <a:ln>
                            <a:noFill/>
                          </a:ln>
                          <a:solidFill>
                            <a:schemeClr val="tx1"/>
                          </a:solidFill>
                          <a:effectLst/>
                          <a:latin typeface="Calibri" pitchFamily="34" charset="0"/>
                          <a:sym typeface="Wingdings" pitchFamily="2" charset="2"/>
                        </a:rPr>
                        <a:t>Well Workovers</a:t>
                      </a:r>
                      <a:endParaRPr kumimoji="0" lang="en-US" sz="2400" b="0" i="0" u="none" strike="noStrike" cap="none" normalizeH="0" baseline="0" smtClean="0">
                        <a:ln>
                          <a:noFill/>
                        </a:ln>
                        <a:solidFill>
                          <a:schemeClr val="tx1"/>
                        </a:solidFill>
                        <a:effectLst/>
                        <a:latin typeface="Calibri" pitchFamily="34" charset="0"/>
                      </a:endParaRPr>
                    </a:p>
                  </a:txBody>
                  <a:tcPr marL="91436" marR="91436"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rPr>
                        <a:t>  FREE</a:t>
                      </a:r>
                    </a:p>
                  </a:txBody>
                  <a:tcPr marL="91436" marR="91436" marT="45714" marB="45714" anchor="ctr" horzOverflow="overflow">
                    <a:lnL>
                      <a:noFill/>
                    </a:lnL>
                    <a:lnR>
                      <a:noFill/>
                    </a:lnR>
                    <a:lnT>
                      <a:noFill/>
                    </a:lnT>
                    <a:lnB>
                      <a:noFill/>
                    </a:lnB>
                    <a:lnTlToBr>
                      <a:noFill/>
                    </a:lnTlToBr>
                    <a:lnBlToTr>
                      <a:noFill/>
                    </a:lnBlToTr>
                    <a:noFill/>
                  </a:tcPr>
                </a:tc>
              </a:tr>
            </a:tbl>
          </a:graphicData>
        </a:graphic>
      </p:graphicFrame>
      <p:sp>
        <p:nvSpPr>
          <p:cNvPr id="10254" name="Line 6"/>
          <p:cNvSpPr>
            <a:spLocks noChangeShapeType="1"/>
          </p:cNvSpPr>
          <p:nvPr/>
        </p:nvSpPr>
        <p:spPr bwMode="auto">
          <a:xfrm>
            <a:off x="228600" y="14478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AutoShape 95"/>
          <p:cNvSpPr>
            <a:spLocks noChangeArrowheads="1"/>
          </p:cNvSpPr>
          <p:nvPr/>
        </p:nvSpPr>
        <p:spPr bwMode="auto">
          <a:xfrm>
            <a:off x="4648200" y="4749800"/>
            <a:ext cx="1676400" cy="279400"/>
          </a:xfrm>
          <a:prstGeom prst="rightArrow">
            <a:avLst>
              <a:gd name="adj1" fmla="val 50000"/>
              <a:gd name="adj2" fmla="val 655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AutoShape 95"/>
          <p:cNvSpPr>
            <a:spLocks noChangeArrowheads="1"/>
          </p:cNvSpPr>
          <p:nvPr/>
        </p:nvSpPr>
        <p:spPr bwMode="auto">
          <a:xfrm>
            <a:off x="4491038" y="1981200"/>
            <a:ext cx="1833562" cy="279400"/>
          </a:xfrm>
          <a:prstGeom prst="rightArrow">
            <a:avLst>
              <a:gd name="adj1" fmla="val 50000"/>
              <a:gd name="adj2" fmla="val 716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AutoShape 95"/>
          <p:cNvSpPr>
            <a:spLocks noChangeArrowheads="1"/>
          </p:cNvSpPr>
          <p:nvPr/>
        </p:nvSpPr>
        <p:spPr bwMode="auto">
          <a:xfrm>
            <a:off x="4491038" y="2743200"/>
            <a:ext cx="1833562" cy="279400"/>
          </a:xfrm>
          <a:prstGeom prst="rightArrow">
            <a:avLst>
              <a:gd name="adj1" fmla="val 50000"/>
              <a:gd name="adj2" fmla="val 716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AutoShape 95"/>
          <p:cNvSpPr>
            <a:spLocks noChangeArrowheads="1"/>
          </p:cNvSpPr>
          <p:nvPr/>
        </p:nvSpPr>
        <p:spPr bwMode="auto">
          <a:xfrm>
            <a:off x="5556250" y="3657600"/>
            <a:ext cx="768350" cy="279400"/>
          </a:xfrm>
          <a:prstGeom prst="rightArrow">
            <a:avLst>
              <a:gd name="adj1" fmla="val 50000"/>
              <a:gd name="adj2" fmla="val 716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AutoShape 95"/>
          <p:cNvSpPr>
            <a:spLocks noChangeArrowheads="1"/>
          </p:cNvSpPr>
          <p:nvPr/>
        </p:nvSpPr>
        <p:spPr bwMode="auto">
          <a:xfrm>
            <a:off x="3957638" y="5664200"/>
            <a:ext cx="2366962" cy="279400"/>
          </a:xfrm>
          <a:prstGeom prst="rightArrow">
            <a:avLst>
              <a:gd name="adj1" fmla="val 50000"/>
              <a:gd name="adj2" fmla="val 7169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a:xfrm>
            <a:off x="417513" y="152400"/>
            <a:ext cx="8305800" cy="533400"/>
          </a:xfrm>
        </p:spPr>
        <p:txBody>
          <a:bodyPr/>
          <a:lstStyle/>
          <a:p>
            <a:pPr eaLnBrk="1" hangingPunct="1">
              <a:buFont typeface="Arial" charset="0"/>
              <a:buNone/>
              <a:defRPr/>
            </a:pPr>
            <a:r>
              <a:rPr lang="en-US" sz="4600" i="1" dirty="0" smtClean="0">
                <a:solidFill>
                  <a:srgbClr val="FFFF00"/>
                </a:solidFill>
                <a:latin typeface="Times New Roman" pitchFamily="18" charset="0"/>
              </a:rPr>
              <a:t>Two-Part Permitting Process</a:t>
            </a:r>
          </a:p>
        </p:txBody>
      </p:sp>
      <p:sp>
        <p:nvSpPr>
          <p:cNvPr id="313347" name="Rectangle 3"/>
          <p:cNvSpPr>
            <a:spLocks noGrp="1" noChangeArrowheads="1"/>
          </p:cNvSpPr>
          <p:nvPr>
            <p:ph type="body" sz="half" idx="2"/>
          </p:nvPr>
        </p:nvSpPr>
        <p:spPr>
          <a:xfrm>
            <a:off x="382588" y="990600"/>
            <a:ext cx="8380412" cy="5562600"/>
          </a:xfrm>
        </p:spPr>
        <p:txBody>
          <a:bodyPr/>
          <a:lstStyle/>
          <a:p>
            <a:pPr marL="342900" lvl="1" indent="-52388" eaLnBrk="1" hangingPunct="1">
              <a:buFont typeface="Wingdings" pitchFamily="2" charset="2"/>
              <a:buNone/>
              <a:defRPr/>
            </a:pPr>
            <a:r>
              <a:rPr lang="en-US" sz="2400" b="1" dirty="0" smtClean="0">
                <a:latin typeface="Calibri" pitchFamily="34" charset="0"/>
                <a:cs typeface="Calibri" pitchFamily="34" charset="0"/>
              </a:rPr>
              <a:t>Part I:  Permit-to-Construct:</a:t>
            </a:r>
            <a:endParaRPr lang="en-US" sz="2400" dirty="0" smtClean="0">
              <a:latin typeface="Calibri" pitchFamily="34" charset="0"/>
              <a:cs typeface="Calibri" pitchFamily="34" charset="0"/>
            </a:endParaRPr>
          </a:p>
          <a:p>
            <a:pPr marL="342900" lvl="1" indent="-52388" eaLnBrk="1" hangingPunct="1">
              <a:buSzTx/>
              <a:buFont typeface="Wingdings 3" pitchFamily="18" charset="2"/>
              <a:buChar char="Ê"/>
              <a:defRPr/>
            </a:pPr>
            <a:endParaRPr lang="en-US" sz="14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u="sng" dirty="0" smtClean="0">
                <a:latin typeface="Calibri" pitchFamily="34" charset="0"/>
                <a:cs typeface="Calibri" pitchFamily="34" charset="0"/>
              </a:rPr>
              <a:t>Public Notice of Application</a:t>
            </a:r>
            <a:r>
              <a:rPr lang="en-US" sz="2000" dirty="0" smtClean="0">
                <a:latin typeface="Calibri" pitchFamily="34" charset="0"/>
                <a:cs typeface="Calibri" pitchFamily="34" charset="0"/>
              </a:rPr>
              <a:t>. Usually a Notice of Intent to file. Public hearing is not generally required, but will be held if requested.</a:t>
            </a:r>
          </a:p>
          <a:p>
            <a:pPr marL="976313" lvl="2" indent="-342900" eaLnBrk="1" hangingPunct="1">
              <a:buClr>
                <a:schemeClr val="tx1"/>
              </a:buClr>
              <a:buSzTx/>
              <a:buFont typeface="Wingdings" pitchFamily="2" charset="2"/>
              <a:buChar char="þ"/>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u="sng" dirty="0" smtClean="0">
                <a:latin typeface="Calibri" pitchFamily="34" charset="0"/>
                <a:cs typeface="Calibri" pitchFamily="34" charset="0"/>
              </a:rPr>
              <a:t>Administrative Review</a:t>
            </a:r>
            <a:r>
              <a:rPr lang="en-US" sz="2000" dirty="0" smtClean="0">
                <a:latin typeface="Calibri" pitchFamily="34" charset="0"/>
                <a:cs typeface="Calibri" pitchFamily="34" charset="0"/>
              </a:rPr>
              <a:t> (properly completed forms, required documents, compliance history, financial responsibility, etc.) </a:t>
            </a:r>
          </a:p>
          <a:p>
            <a:pPr marL="976313" lvl="2" indent="-342900" eaLnBrk="1" hangingPunct="1">
              <a:buClr>
                <a:schemeClr val="tx1"/>
              </a:buClr>
              <a:buSzTx/>
              <a:buFont typeface="Wingdings" pitchFamily="2" charset="2"/>
              <a:buChar char="þ"/>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u="sng" dirty="0" smtClean="0">
                <a:latin typeface="Calibri" pitchFamily="34" charset="0"/>
                <a:cs typeface="Calibri" pitchFamily="34" charset="0"/>
              </a:rPr>
              <a:t>Technical Review</a:t>
            </a:r>
            <a:r>
              <a:rPr lang="en-US" sz="2000" dirty="0" smtClean="0">
                <a:latin typeface="Calibri" pitchFamily="34" charset="0"/>
                <a:cs typeface="Calibri" pitchFamily="34" charset="0"/>
              </a:rPr>
              <a:t>  to assure that w</a:t>
            </a:r>
            <a:r>
              <a:rPr lang="en-US" sz="1800" dirty="0" smtClean="0">
                <a:latin typeface="Calibri" pitchFamily="34" charset="0"/>
                <a:cs typeface="Calibri" pitchFamily="34" charset="0"/>
              </a:rPr>
              <a:t>ell constructed to prevent movement of fluids into USDW’s.</a:t>
            </a:r>
            <a:r>
              <a:rPr lang="en-US" sz="2000" dirty="0" smtClean="0">
                <a:latin typeface="Calibri" pitchFamily="34" charset="0"/>
                <a:cs typeface="Calibri" pitchFamily="34" charset="0"/>
              </a:rPr>
              <a:t> (hydrology, geology, well construction and operation, area-of-review, corrective action, etc.)</a:t>
            </a:r>
            <a:r>
              <a:rPr lang="en-US" sz="1800" dirty="0" smtClean="0">
                <a:latin typeface="Calibri" pitchFamily="34" charset="0"/>
                <a:cs typeface="Calibri" pitchFamily="34" charset="0"/>
              </a:rPr>
              <a:t>.</a:t>
            </a:r>
          </a:p>
          <a:p>
            <a:pPr marL="976313" lvl="2" indent="-342900" eaLnBrk="1" hangingPunct="1">
              <a:buClr>
                <a:schemeClr val="tx1"/>
              </a:buClr>
              <a:buSzTx/>
              <a:buFont typeface="Wingdings" pitchFamily="2" charset="2"/>
              <a:buNone/>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u="sng" dirty="0" smtClean="0">
                <a:latin typeface="Calibri" pitchFamily="34" charset="0"/>
                <a:cs typeface="Calibri" pitchFamily="34" charset="0"/>
              </a:rPr>
              <a:t>Notice of Application Deficiency</a:t>
            </a:r>
            <a:r>
              <a:rPr lang="en-US" sz="2000" dirty="0" smtClean="0">
                <a:latin typeface="Calibri" pitchFamily="34" charset="0"/>
                <a:cs typeface="Calibri" pitchFamily="34" charset="0"/>
              </a:rPr>
              <a:t> if additional data needed.</a:t>
            </a:r>
          </a:p>
          <a:p>
            <a:pPr marL="633413" lvl="2" indent="0" eaLnBrk="1" hangingPunct="1">
              <a:buClr>
                <a:schemeClr val="tx1"/>
              </a:buClr>
              <a:buSzTx/>
              <a:buFont typeface="Wingdings" pitchFamily="2" charset="2"/>
              <a:buNone/>
              <a:defRPr/>
            </a:pPr>
            <a:endParaRPr lang="en-US" sz="2000" dirty="0" smtClean="0">
              <a:latin typeface="Calibri" pitchFamily="34" charset="0"/>
              <a:cs typeface="Calibri" pitchFamily="34" charset="0"/>
            </a:endParaRPr>
          </a:p>
          <a:p>
            <a:pPr marL="976313" lvl="2" indent="-342900" eaLnBrk="1" hangingPunct="1">
              <a:buClr>
                <a:schemeClr val="tx1"/>
              </a:buClr>
              <a:buSzTx/>
              <a:buFont typeface="Wingdings" pitchFamily="2" charset="2"/>
              <a:buChar char="þ"/>
              <a:defRPr/>
            </a:pPr>
            <a:r>
              <a:rPr lang="en-US" sz="2000" u="sng" dirty="0">
                <a:latin typeface="Calibri" pitchFamily="34" charset="0"/>
                <a:cs typeface="Calibri" pitchFamily="34" charset="0"/>
              </a:rPr>
              <a:t>Permit-to-Construct</a:t>
            </a:r>
            <a:r>
              <a:rPr lang="en-US" sz="2000" dirty="0">
                <a:latin typeface="Calibri" pitchFamily="34" charset="0"/>
                <a:cs typeface="Calibri" pitchFamily="34" charset="0"/>
              </a:rPr>
              <a:t> issued when the </a:t>
            </a:r>
            <a:r>
              <a:rPr lang="en-US" sz="2000" dirty="0" smtClean="0">
                <a:latin typeface="Calibri" pitchFamily="34" charset="0"/>
                <a:cs typeface="Calibri" pitchFamily="34" charset="0"/>
              </a:rPr>
              <a:t>application </a:t>
            </a:r>
            <a:r>
              <a:rPr lang="en-US" sz="2000" dirty="0">
                <a:latin typeface="Calibri" pitchFamily="34" charset="0"/>
                <a:cs typeface="Calibri" pitchFamily="34" charset="0"/>
              </a:rPr>
              <a:t>is administratively complete</a:t>
            </a:r>
            <a:endParaRPr lang="en-US" sz="2000" dirty="0" smtClean="0">
              <a:latin typeface="Calibri" pitchFamily="34" charset="0"/>
              <a:cs typeface="Calibri" pitchFamily="34" charset="0"/>
            </a:endParaRPr>
          </a:p>
        </p:txBody>
      </p:sp>
      <p:sp>
        <p:nvSpPr>
          <p:cNvPr id="11268" name="Line 6"/>
          <p:cNvSpPr>
            <a:spLocks noChangeShapeType="1"/>
          </p:cNvSpPr>
          <p:nvPr/>
        </p:nvSpPr>
        <p:spPr bwMode="auto">
          <a:xfrm>
            <a:off x="228600" y="838200"/>
            <a:ext cx="8683625" cy="0"/>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304800" y="420688"/>
            <a:ext cx="8442325" cy="5935662"/>
            <a:chOff x="313" y="265"/>
            <a:chExt cx="5318" cy="3739"/>
          </a:xfrm>
        </p:grpSpPr>
        <p:sp>
          <p:nvSpPr>
            <p:cNvPr id="12291" name="AutoShape 3" descr="Hey&#10;&#10;"/>
            <p:cNvSpPr>
              <a:spLocks noChangeArrowheads="1"/>
            </p:cNvSpPr>
            <p:nvPr/>
          </p:nvSpPr>
          <p:spPr bwMode="auto">
            <a:xfrm>
              <a:off x="326" y="265"/>
              <a:ext cx="971" cy="366"/>
            </a:xfrm>
            <a:prstGeom prst="flowChartTerminator">
              <a:avLst/>
            </a:prstGeom>
            <a:solidFill>
              <a:schemeClr val="hlink"/>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800" b="1">
                  <a:solidFill>
                    <a:srgbClr val="003366"/>
                  </a:solidFill>
                  <a:latin typeface="Arial" charset="0"/>
                </a:rPr>
                <a:t>APPLICANT PREPARES &amp;</a:t>
              </a:r>
            </a:p>
            <a:p>
              <a:pPr algn="ctr" eaLnBrk="1" hangingPunct="1"/>
              <a:r>
                <a:rPr lang="en-US" sz="800" b="1">
                  <a:solidFill>
                    <a:srgbClr val="003366"/>
                  </a:solidFill>
                  <a:latin typeface="Arial" charset="0"/>
                </a:rPr>
                <a:t>SUBMITS APPLICATION </a:t>
              </a:r>
            </a:p>
            <a:p>
              <a:pPr algn="ctr" eaLnBrk="1" hangingPunct="1"/>
              <a:r>
                <a:rPr lang="en-US" sz="800" b="1">
                  <a:solidFill>
                    <a:srgbClr val="003366"/>
                  </a:solidFill>
                  <a:latin typeface="Arial" charset="0"/>
                </a:rPr>
                <a:t>TO IMD</a:t>
              </a:r>
            </a:p>
          </p:txBody>
        </p:sp>
        <p:cxnSp>
          <p:nvCxnSpPr>
            <p:cNvPr id="12292" name="AutoShape 4"/>
            <p:cNvCxnSpPr>
              <a:cxnSpLocks noChangeShapeType="1"/>
              <a:stCxn id="12291" idx="2"/>
              <a:endCxn id="12293" idx="1"/>
            </p:cNvCxnSpPr>
            <p:nvPr/>
          </p:nvCxnSpPr>
          <p:spPr bwMode="auto">
            <a:xfrm flipH="1">
              <a:off x="809" y="631"/>
              <a:ext cx="3" cy="28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3" name="AutoShape 5"/>
            <p:cNvSpPr>
              <a:spLocks noChangeArrowheads="1"/>
            </p:cNvSpPr>
            <p:nvPr/>
          </p:nvSpPr>
          <p:spPr bwMode="auto">
            <a:xfrm>
              <a:off x="395" y="911"/>
              <a:ext cx="828" cy="510"/>
            </a:xfrm>
            <a:prstGeom prst="flowChartInputOutpu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IMD ENTERS APPL. INTO SONRIS, ASSIGNS APPL. NO., &amp; SENDS RECEIPT LETTER</a:t>
              </a:r>
            </a:p>
          </p:txBody>
        </p:sp>
        <p:cxnSp>
          <p:nvCxnSpPr>
            <p:cNvPr id="12294" name="AutoShape 6"/>
            <p:cNvCxnSpPr>
              <a:cxnSpLocks noChangeShapeType="1"/>
              <a:stCxn id="12293" idx="4"/>
              <a:endCxn id="12330" idx="0"/>
            </p:cNvCxnSpPr>
            <p:nvPr/>
          </p:nvCxnSpPr>
          <p:spPr bwMode="auto">
            <a:xfrm>
              <a:off x="809" y="1421"/>
              <a:ext cx="0" cy="344"/>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 name="AutoShape 7"/>
            <p:cNvCxnSpPr>
              <a:cxnSpLocks noChangeShapeType="1"/>
            </p:cNvCxnSpPr>
            <p:nvPr/>
          </p:nvCxnSpPr>
          <p:spPr bwMode="auto">
            <a:xfrm>
              <a:off x="807" y="2268"/>
              <a:ext cx="1" cy="199"/>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6" name="AutoShape 8"/>
            <p:cNvSpPr>
              <a:spLocks noChangeArrowheads="1"/>
            </p:cNvSpPr>
            <p:nvPr/>
          </p:nvSpPr>
          <p:spPr bwMode="auto">
            <a:xfrm>
              <a:off x="607" y="2467"/>
              <a:ext cx="402" cy="258"/>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NO</a:t>
              </a:r>
            </a:p>
          </p:txBody>
        </p:sp>
        <p:cxnSp>
          <p:nvCxnSpPr>
            <p:cNvPr id="12297" name="AutoShape 9"/>
            <p:cNvCxnSpPr>
              <a:cxnSpLocks noChangeShapeType="1"/>
              <a:stCxn id="12296" idx="2"/>
              <a:endCxn id="12298" idx="0"/>
            </p:cNvCxnSpPr>
            <p:nvPr/>
          </p:nvCxnSpPr>
          <p:spPr bwMode="auto">
            <a:xfrm>
              <a:off x="808" y="2725"/>
              <a:ext cx="0" cy="219"/>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AutoShape 10"/>
            <p:cNvSpPr>
              <a:spLocks noChangeArrowheads="1"/>
            </p:cNvSpPr>
            <p:nvPr/>
          </p:nvSpPr>
          <p:spPr bwMode="auto">
            <a:xfrm>
              <a:off x="407" y="2944"/>
              <a:ext cx="802" cy="522"/>
            </a:xfrm>
            <a:prstGeom prst="flowChartDocument">
              <a:avLst/>
            </a:prstGeom>
            <a:solidFill>
              <a:srgbClr val="800000">
                <a:alpha val="25098"/>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FFFFFF"/>
                  </a:solidFill>
                  <a:latin typeface="Arial" charset="0"/>
                </a:rPr>
                <a:t>SEND ADMINISTRATIVE</a:t>
              </a:r>
            </a:p>
            <a:p>
              <a:pPr algn="ctr" eaLnBrk="1" hangingPunct="1"/>
              <a:r>
                <a:rPr lang="en-US" sz="700" b="1">
                  <a:solidFill>
                    <a:srgbClr val="FFFFFF"/>
                  </a:solidFill>
                  <a:latin typeface="Arial" charset="0"/>
                </a:rPr>
                <a:t>NOTICE OF DEFICIENCIES TO APPLICANT</a:t>
              </a:r>
            </a:p>
          </p:txBody>
        </p:sp>
        <p:cxnSp>
          <p:nvCxnSpPr>
            <p:cNvPr id="12299" name="AutoShape 11"/>
            <p:cNvCxnSpPr>
              <a:cxnSpLocks noChangeShapeType="1"/>
              <a:stCxn id="12298" idx="2"/>
              <a:endCxn id="12300" idx="0"/>
            </p:cNvCxnSpPr>
            <p:nvPr/>
          </p:nvCxnSpPr>
          <p:spPr bwMode="auto">
            <a:xfrm>
              <a:off x="808" y="3437"/>
              <a:ext cx="1" cy="224"/>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0" name="AutoShape 12"/>
            <p:cNvSpPr>
              <a:spLocks noChangeArrowheads="1"/>
            </p:cNvSpPr>
            <p:nvPr/>
          </p:nvSpPr>
          <p:spPr bwMode="auto">
            <a:xfrm>
              <a:off x="313" y="3661"/>
              <a:ext cx="992" cy="343"/>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800" b="1">
                  <a:solidFill>
                    <a:srgbClr val="FFFFFF"/>
                  </a:solidFill>
                  <a:latin typeface="Arial" charset="0"/>
                </a:rPr>
                <a:t>UNABLE TO ADDRESS NOD</a:t>
              </a:r>
              <a:r>
                <a:rPr lang="en-US" sz="800" b="1" u="sng">
                  <a:solidFill>
                    <a:srgbClr val="FFFFFF"/>
                  </a:solidFill>
                  <a:latin typeface="Arial" charset="0"/>
                </a:rPr>
                <a:t> DENY APPLICATION</a:t>
              </a:r>
              <a:endParaRPr lang="en-US" sz="700" b="1" u="sng">
                <a:solidFill>
                  <a:srgbClr val="FFFFFF"/>
                </a:solidFill>
                <a:latin typeface="Arial" charset="0"/>
              </a:endParaRPr>
            </a:p>
          </p:txBody>
        </p:sp>
        <p:cxnSp>
          <p:nvCxnSpPr>
            <p:cNvPr id="12301" name="AutoShape 13"/>
            <p:cNvCxnSpPr>
              <a:cxnSpLocks noChangeShapeType="1"/>
              <a:stCxn id="12298" idx="3"/>
              <a:endCxn id="12302" idx="2"/>
            </p:cNvCxnSpPr>
            <p:nvPr/>
          </p:nvCxnSpPr>
          <p:spPr bwMode="auto">
            <a:xfrm flipV="1">
              <a:off x="1209" y="2858"/>
              <a:ext cx="330" cy="347"/>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2" name="AutoShape 14"/>
            <p:cNvSpPr>
              <a:spLocks noChangeArrowheads="1"/>
            </p:cNvSpPr>
            <p:nvPr/>
          </p:nvSpPr>
          <p:spPr bwMode="auto">
            <a:xfrm>
              <a:off x="1137" y="2365"/>
              <a:ext cx="803" cy="522"/>
            </a:xfrm>
            <a:prstGeom prst="flowChartDocumen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APPLICANT RESPONDS TO NOTICE OF DEFICIENCIES</a:t>
              </a:r>
            </a:p>
          </p:txBody>
        </p:sp>
        <p:cxnSp>
          <p:nvCxnSpPr>
            <p:cNvPr id="12303" name="AutoShape 15"/>
            <p:cNvCxnSpPr>
              <a:cxnSpLocks noChangeShapeType="1"/>
              <a:stCxn id="12330" idx="3"/>
              <a:endCxn id="12304" idx="1"/>
            </p:cNvCxnSpPr>
            <p:nvPr/>
          </p:nvCxnSpPr>
          <p:spPr bwMode="auto">
            <a:xfrm flipV="1">
              <a:off x="1189" y="2011"/>
              <a:ext cx="288" cy="3"/>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4" name="AutoShape 16"/>
            <p:cNvSpPr>
              <a:spLocks noChangeArrowheads="1"/>
            </p:cNvSpPr>
            <p:nvPr/>
          </p:nvSpPr>
          <p:spPr bwMode="auto">
            <a:xfrm>
              <a:off x="1477" y="1881"/>
              <a:ext cx="401" cy="260"/>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YES</a:t>
              </a:r>
            </a:p>
          </p:txBody>
        </p:sp>
        <p:cxnSp>
          <p:nvCxnSpPr>
            <p:cNvPr id="12305" name="AutoShape 17"/>
            <p:cNvCxnSpPr>
              <a:cxnSpLocks noChangeShapeType="1"/>
              <a:stCxn id="12304" idx="0"/>
              <a:endCxn id="12306" idx="3"/>
            </p:cNvCxnSpPr>
            <p:nvPr/>
          </p:nvCxnSpPr>
          <p:spPr bwMode="auto">
            <a:xfrm flipV="1">
              <a:off x="1678" y="1424"/>
              <a:ext cx="5" cy="457"/>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6" name="AutoShape 18"/>
            <p:cNvSpPr>
              <a:spLocks noChangeArrowheads="1"/>
            </p:cNvSpPr>
            <p:nvPr/>
          </p:nvSpPr>
          <p:spPr bwMode="auto">
            <a:xfrm>
              <a:off x="1364" y="903"/>
              <a:ext cx="803" cy="521"/>
            </a:xfrm>
            <a:prstGeom prst="flowChartInputOutpu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eaLnBrk="1" hangingPunct="1"/>
              <a:r>
                <a:rPr lang="en-US" sz="700" b="1">
                  <a:solidFill>
                    <a:srgbClr val="000000"/>
                  </a:solidFill>
                  <a:latin typeface="Arial" charset="0"/>
                </a:rPr>
                <a:t>CONDUCT AREA OF REVIEW SEARCH</a:t>
              </a:r>
            </a:p>
          </p:txBody>
        </p:sp>
        <p:cxnSp>
          <p:nvCxnSpPr>
            <p:cNvPr id="12307" name="AutoShape 19"/>
            <p:cNvCxnSpPr>
              <a:cxnSpLocks noChangeShapeType="1"/>
              <a:stCxn id="12327" idx="2"/>
              <a:endCxn id="12308" idx="0"/>
            </p:cNvCxnSpPr>
            <p:nvPr/>
          </p:nvCxnSpPr>
          <p:spPr bwMode="auto">
            <a:xfrm>
              <a:off x="2525" y="2272"/>
              <a:ext cx="0" cy="195"/>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8" name="AutoShape 20"/>
            <p:cNvSpPr>
              <a:spLocks noChangeArrowheads="1"/>
            </p:cNvSpPr>
            <p:nvPr/>
          </p:nvSpPr>
          <p:spPr bwMode="auto">
            <a:xfrm>
              <a:off x="2324" y="2467"/>
              <a:ext cx="401" cy="258"/>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NO</a:t>
              </a:r>
            </a:p>
          </p:txBody>
        </p:sp>
        <p:cxnSp>
          <p:nvCxnSpPr>
            <p:cNvPr id="12309" name="AutoShape 21"/>
            <p:cNvCxnSpPr>
              <a:cxnSpLocks noChangeShapeType="1"/>
              <a:stCxn id="12308" idx="2"/>
              <a:endCxn id="12310" idx="0"/>
            </p:cNvCxnSpPr>
            <p:nvPr/>
          </p:nvCxnSpPr>
          <p:spPr bwMode="auto">
            <a:xfrm>
              <a:off x="2525" y="2725"/>
              <a:ext cx="0" cy="219"/>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0" name="AutoShape 22"/>
            <p:cNvSpPr>
              <a:spLocks noChangeArrowheads="1"/>
            </p:cNvSpPr>
            <p:nvPr/>
          </p:nvSpPr>
          <p:spPr bwMode="auto">
            <a:xfrm>
              <a:off x="2123" y="2944"/>
              <a:ext cx="803" cy="522"/>
            </a:xfrm>
            <a:prstGeom prst="flowChartDocument">
              <a:avLst/>
            </a:prstGeom>
            <a:solidFill>
              <a:srgbClr val="800000">
                <a:alpha val="25098"/>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FFFFFF"/>
                  </a:solidFill>
                  <a:latin typeface="Arial" charset="0"/>
                </a:rPr>
                <a:t>SEND GEOLOGICAL’S</a:t>
              </a:r>
            </a:p>
            <a:p>
              <a:pPr algn="ctr" eaLnBrk="1" hangingPunct="1"/>
              <a:r>
                <a:rPr lang="en-US" sz="700" b="1">
                  <a:solidFill>
                    <a:srgbClr val="FFFFFF"/>
                  </a:solidFill>
                  <a:latin typeface="Arial" charset="0"/>
                </a:rPr>
                <a:t>NOTICE OF DEFICIENCIES TO APPLICANT</a:t>
              </a:r>
            </a:p>
          </p:txBody>
        </p:sp>
        <p:cxnSp>
          <p:nvCxnSpPr>
            <p:cNvPr id="12311" name="AutoShape 23"/>
            <p:cNvCxnSpPr>
              <a:cxnSpLocks noChangeShapeType="1"/>
              <a:stCxn id="12310" idx="2"/>
              <a:endCxn id="12331" idx="0"/>
            </p:cNvCxnSpPr>
            <p:nvPr/>
          </p:nvCxnSpPr>
          <p:spPr bwMode="auto">
            <a:xfrm>
              <a:off x="2525" y="3437"/>
              <a:ext cx="1" cy="224"/>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2" name="AutoShape 24"/>
            <p:cNvCxnSpPr>
              <a:cxnSpLocks noChangeShapeType="1"/>
              <a:stCxn id="12310" idx="3"/>
              <a:endCxn id="12313" idx="2"/>
            </p:cNvCxnSpPr>
            <p:nvPr/>
          </p:nvCxnSpPr>
          <p:spPr bwMode="auto">
            <a:xfrm flipV="1">
              <a:off x="2926" y="2857"/>
              <a:ext cx="338" cy="348"/>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3" name="AutoShape 25"/>
            <p:cNvSpPr>
              <a:spLocks noChangeArrowheads="1"/>
            </p:cNvSpPr>
            <p:nvPr/>
          </p:nvSpPr>
          <p:spPr bwMode="auto">
            <a:xfrm>
              <a:off x="2863" y="2365"/>
              <a:ext cx="802" cy="521"/>
            </a:xfrm>
            <a:prstGeom prst="flowChartDocumen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APPLICANT RESPONDS TO NOTICE OF DEFICIENCIES</a:t>
              </a:r>
            </a:p>
          </p:txBody>
        </p:sp>
        <p:cxnSp>
          <p:nvCxnSpPr>
            <p:cNvPr id="12314" name="AutoShape 26"/>
            <p:cNvCxnSpPr>
              <a:cxnSpLocks noChangeShapeType="1"/>
              <a:stCxn id="12327" idx="3"/>
              <a:endCxn id="12315" idx="1"/>
            </p:cNvCxnSpPr>
            <p:nvPr/>
          </p:nvCxnSpPr>
          <p:spPr bwMode="auto">
            <a:xfrm>
              <a:off x="2926" y="2011"/>
              <a:ext cx="259" cy="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5" name="AutoShape 27"/>
            <p:cNvSpPr>
              <a:spLocks noChangeArrowheads="1"/>
            </p:cNvSpPr>
            <p:nvPr/>
          </p:nvSpPr>
          <p:spPr bwMode="auto">
            <a:xfrm>
              <a:off x="3185" y="1881"/>
              <a:ext cx="401" cy="260"/>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YES</a:t>
              </a:r>
            </a:p>
          </p:txBody>
        </p:sp>
        <p:cxnSp>
          <p:nvCxnSpPr>
            <p:cNvPr id="12316" name="AutoShape 28"/>
            <p:cNvCxnSpPr>
              <a:cxnSpLocks noChangeShapeType="1"/>
              <a:stCxn id="12328" idx="2"/>
              <a:endCxn id="12317" idx="0"/>
            </p:cNvCxnSpPr>
            <p:nvPr/>
          </p:nvCxnSpPr>
          <p:spPr bwMode="auto">
            <a:xfrm>
              <a:off x="4264" y="2272"/>
              <a:ext cx="5" cy="195"/>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7" name="AutoShape 29"/>
            <p:cNvSpPr>
              <a:spLocks noChangeArrowheads="1"/>
            </p:cNvSpPr>
            <p:nvPr/>
          </p:nvSpPr>
          <p:spPr bwMode="auto">
            <a:xfrm>
              <a:off x="4069" y="2467"/>
              <a:ext cx="401" cy="258"/>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NO</a:t>
              </a:r>
            </a:p>
          </p:txBody>
        </p:sp>
        <p:cxnSp>
          <p:nvCxnSpPr>
            <p:cNvPr id="12318" name="AutoShape 30"/>
            <p:cNvCxnSpPr>
              <a:cxnSpLocks noChangeShapeType="1"/>
              <a:stCxn id="12317" idx="2"/>
              <a:endCxn id="12319" idx="0"/>
            </p:cNvCxnSpPr>
            <p:nvPr/>
          </p:nvCxnSpPr>
          <p:spPr bwMode="auto">
            <a:xfrm>
              <a:off x="4269" y="2725"/>
              <a:ext cx="2" cy="219"/>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9" name="AutoShape 31"/>
            <p:cNvSpPr>
              <a:spLocks noChangeArrowheads="1"/>
            </p:cNvSpPr>
            <p:nvPr/>
          </p:nvSpPr>
          <p:spPr bwMode="auto">
            <a:xfrm>
              <a:off x="3869" y="2944"/>
              <a:ext cx="803" cy="522"/>
            </a:xfrm>
            <a:prstGeom prst="flowChartDocument">
              <a:avLst/>
            </a:prstGeom>
            <a:solidFill>
              <a:srgbClr val="800000">
                <a:alpha val="25098"/>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FFFFFF"/>
                  </a:solidFill>
                  <a:latin typeface="Arial" charset="0"/>
                </a:rPr>
                <a:t>SEND ENGINEERING’S</a:t>
              </a:r>
            </a:p>
            <a:p>
              <a:pPr algn="ctr" eaLnBrk="1" hangingPunct="1"/>
              <a:r>
                <a:rPr lang="en-US" sz="700" b="1">
                  <a:solidFill>
                    <a:srgbClr val="FFFFFF"/>
                  </a:solidFill>
                  <a:latin typeface="Arial" charset="0"/>
                </a:rPr>
                <a:t>NOTICE OF DEFICIENCIES TO APPLICANT</a:t>
              </a:r>
            </a:p>
          </p:txBody>
        </p:sp>
        <p:cxnSp>
          <p:nvCxnSpPr>
            <p:cNvPr id="12320" name="AutoShape 32"/>
            <p:cNvCxnSpPr>
              <a:cxnSpLocks noChangeShapeType="1"/>
              <a:stCxn id="12319" idx="2"/>
              <a:endCxn id="12332" idx="0"/>
            </p:cNvCxnSpPr>
            <p:nvPr/>
          </p:nvCxnSpPr>
          <p:spPr bwMode="auto">
            <a:xfrm>
              <a:off x="4271" y="3437"/>
              <a:ext cx="4" cy="224"/>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1" name="AutoShape 33"/>
            <p:cNvCxnSpPr>
              <a:cxnSpLocks noChangeShapeType="1"/>
              <a:stCxn id="12319" idx="3"/>
              <a:endCxn id="12322" idx="2"/>
            </p:cNvCxnSpPr>
            <p:nvPr/>
          </p:nvCxnSpPr>
          <p:spPr bwMode="auto">
            <a:xfrm flipV="1">
              <a:off x="4672" y="2857"/>
              <a:ext cx="326" cy="348"/>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22" name="AutoShape 34"/>
            <p:cNvSpPr>
              <a:spLocks noChangeArrowheads="1"/>
            </p:cNvSpPr>
            <p:nvPr/>
          </p:nvSpPr>
          <p:spPr bwMode="auto">
            <a:xfrm>
              <a:off x="4596" y="2365"/>
              <a:ext cx="803" cy="521"/>
            </a:xfrm>
            <a:prstGeom prst="flowChartDocumen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APPLICANT RESPONDS TO NOTICE OF DEFICIENCIES</a:t>
              </a:r>
            </a:p>
          </p:txBody>
        </p:sp>
        <p:sp>
          <p:nvSpPr>
            <p:cNvPr id="12323" name="AutoShape 35"/>
            <p:cNvSpPr>
              <a:spLocks noChangeArrowheads="1"/>
            </p:cNvSpPr>
            <p:nvPr/>
          </p:nvSpPr>
          <p:spPr bwMode="auto">
            <a:xfrm>
              <a:off x="4931" y="1881"/>
              <a:ext cx="401" cy="260"/>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YES</a:t>
              </a:r>
            </a:p>
          </p:txBody>
        </p:sp>
        <p:cxnSp>
          <p:nvCxnSpPr>
            <p:cNvPr id="12324" name="AutoShape 36"/>
            <p:cNvCxnSpPr>
              <a:cxnSpLocks noChangeShapeType="1"/>
              <a:stCxn id="12323" idx="3"/>
            </p:cNvCxnSpPr>
            <p:nvPr/>
          </p:nvCxnSpPr>
          <p:spPr bwMode="auto">
            <a:xfrm flipV="1">
              <a:off x="5332" y="2009"/>
              <a:ext cx="299" cy="2"/>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AutoShape 37"/>
            <p:cNvCxnSpPr>
              <a:cxnSpLocks noChangeShapeType="1"/>
              <a:stCxn id="12315" idx="3"/>
              <a:endCxn id="12328" idx="1"/>
            </p:cNvCxnSpPr>
            <p:nvPr/>
          </p:nvCxnSpPr>
          <p:spPr bwMode="auto">
            <a:xfrm>
              <a:off x="3586" y="2011"/>
              <a:ext cx="276" cy="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AutoShape 38"/>
            <p:cNvCxnSpPr>
              <a:cxnSpLocks noChangeShapeType="1"/>
              <a:stCxn id="12328" idx="3"/>
              <a:endCxn id="12323" idx="1"/>
            </p:cNvCxnSpPr>
            <p:nvPr/>
          </p:nvCxnSpPr>
          <p:spPr bwMode="auto">
            <a:xfrm>
              <a:off x="4665" y="2011"/>
              <a:ext cx="266" cy="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27" name="AutoShape 39"/>
            <p:cNvSpPr>
              <a:spLocks noChangeArrowheads="1"/>
            </p:cNvSpPr>
            <p:nvPr/>
          </p:nvSpPr>
          <p:spPr bwMode="auto">
            <a:xfrm>
              <a:off x="2123" y="1750"/>
              <a:ext cx="803" cy="522"/>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GEOLOGY REVIEW COMPLETE?</a:t>
              </a:r>
            </a:p>
          </p:txBody>
        </p:sp>
        <p:sp>
          <p:nvSpPr>
            <p:cNvPr id="12328" name="AutoShape 40"/>
            <p:cNvSpPr>
              <a:spLocks noChangeArrowheads="1"/>
            </p:cNvSpPr>
            <p:nvPr/>
          </p:nvSpPr>
          <p:spPr bwMode="auto">
            <a:xfrm>
              <a:off x="3862" y="1750"/>
              <a:ext cx="803" cy="522"/>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ENGINEERING REVIEW COMPLETE?</a:t>
              </a:r>
            </a:p>
          </p:txBody>
        </p:sp>
        <p:cxnSp>
          <p:nvCxnSpPr>
            <p:cNvPr id="12329" name="AutoShape 41"/>
            <p:cNvCxnSpPr>
              <a:cxnSpLocks noChangeShapeType="1"/>
              <a:stCxn id="12306" idx="5"/>
              <a:endCxn id="12327" idx="0"/>
            </p:cNvCxnSpPr>
            <p:nvPr/>
          </p:nvCxnSpPr>
          <p:spPr bwMode="auto">
            <a:xfrm>
              <a:off x="2085" y="1164"/>
              <a:ext cx="440" cy="586"/>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30" name="AutoShape 42"/>
            <p:cNvSpPr>
              <a:spLocks noChangeArrowheads="1"/>
            </p:cNvSpPr>
            <p:nvPr/>
          </p:nvSpPr>
          <p:spPr bwMode="auto">
            <a:xfrm>
              <a:off x="429" y="1765"/>
              <a:ext cx="760" cy="497"/>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SUBMISSION COMPLETE?</a:t>
              </a:r>
            </a:p>
          </p:txBody>
        </p:sp>
        <p:sp>
          <p:nvSpPr>
            <p:cNvPr id="12331" name="AutoShape 43"/>
            <p:cNvSpPr>
              <a:spLocks noChangeArrowheads="1"/>
            </p:cNvSpPr>
            <p:nvPr/>
          </p:nvSpPr>
          <p:spPr bwMode="auto">
            <a:xfrm>
              <a:off x="2030" y="3661"/>
              <a:ext cx="992" cy="343"/>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800" b="1">
                  <a:solidFill>
                    <a:srgbClr val="FFFFFF"/>
                  </a:solidFill>
                  <a:latin typeface="Arial" charset="0"/>
                </a:rPr>
                <a:t>UNABLE TO ADDRESS NOD</a:t>
              </a:r>
              <a:r>
                <a:rPr lang="en-US" sz="800" b="1" u="sng">
                  <a:solidFill>
                    <a:srgbClr val="FFFFFF"/>
                  </a:solidFill>
                  <a:latin typeface="Arial" charset="0"/>
                </a:rPr>
                <a:t> DENY APPLICATION</a:t>
              </a:r>
              <a:endParaRPr lang="en-US" sz="700" b="1" u="sng">
                <a:solidFill>
                  <a:srgbClr val="FFFFFF"/>
                </a:solidFill>
                <a:latin typeface="Arial" charset="0"/>
              </a:endParaRPr>
            </a:p>
          </p:txBody>
        </p:sp>
        <p:sp>
          <p:nvSpPr>
            <p:cNvPr id="12332" name="AutoShape 44"/>
            <p:cNvSpPr>
              <a:spLocks noChangeArrowheads="1"/>
            </p:cNvSpPr>
            <p:nvPr/>
          </p:nvSpPr>
          <p:spPr bwMode="auto">
            <a:xfrm>
              <a:off x="3779" y="3661"/>
              <a:ext cx="992" cy="343"/>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800" b="1">
                  <a:solidFill>
                    <a:srgbClr val="FFFFFF"/>
                  </a:solidFill>
                  <a:latin typeface="Arial" charset="0"/>
                </a:rPr>
                <a:t>UNABLE TO ADDRESS NOD</a:t>
              </a:r>
              <a:r>
                <a:rPr lang="en-US" sz="800" b="1" u="sng">
                  <a:solidFill>
                    <a:srgbClr val="FFFFFF"/>
                  </a:solidFill>
                  <a:latin typeface="Arial" charset="0"/>
                </a:rPr>
                <a:t> DENY APPLICATION</a:t>
              </a:r>
              <a:endParaRPr lang="en-US" sz="700" b="1" u="sng">
                <a:solidFill>
                  <a:srgbClr val="FFFFFF"/>
                </a:solidFill>
                <a:latin typeface="Arial" charset="0"/>
              </a:endParaRPr>
            </a:p>
          </p:txBody>
        </p:sp>
        <p:cxnSp>
          <p:nvCxnSpPr>
            <p:cNvPr id="12333" name="AutoShape 45"/>
            <p:cNvCxnSpPr>
              <a:cxnSpLocks noChangeShapeType="1"/>
              <a:stCxn id="12302" idx="0"/>
            </p:cNvCxnSpPr>
            <p:nvPr/>
          </p:nvCxnSpPr>
          <p:spPr bwMode="auto">
            <a:xfrm rot="5400000" flipH="1">
              <a:off x="1125" y="1952"/>
              <a:ext cx="97" cy="730"/>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AutoShape 46"/>
            <p:cNvCxnSpPr>
              <a:cxnSpLocks noChangeShapeType="1"/>
              <a:stCxn id="12313" idx="0"/>
            </p:cNvCxnSpPr>
            <p:nvPr/>
          </p:nvCxnSpPr>
          <p:spPr bwMode="auto">
            <a:xfrm rot="5400000" flipH="1">
              <a:off x="2852" y="1954"/>
              <a:ext cx="89" cy="734"/>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AutoShape 47"/>
            <p:cNvCxnSpPr>
              <a:cxnSpLocks noChangeShapeType="1"/>
              <a:stCxn id="12322" idx="0"/>
            </p:cNvCxnSpPr>
            <p:nvPr/>
          </p:nvCxnSpPr>
          <p:spPr bwMode="auto">
            <a:xfrm rot="5400000" flipH="1">
              <a:off x="4588" y="1956"/>
              <a:ext cx="91" cy="728"/>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32" name="Text Box 48"/>
            <p:cNvSpPr txBox="1">
              <a:spLocks noChangeArrowheads="1"/>
            </p:cNvSpPr>
            <p:nvPr/>
          </p:nvSpPr>
          <p:spPr bwMode="auto">
            <a:xfrm>
              <a:off x="2469" y="604"/>
              <a:ext cx="3015" cy="49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200">
                  <a:solidFill>
                    <a:srgbClr val="FFFFFF"/>
                  </a:solidFill>
                  <a:effectLst>
                    <a:outerShdw blurRad="38100" dist="38100" dir="2700000" algn="tl">
                      <a:srgbClr val="000000"/>
                    </a:outerShdw>
                  </a:effectLst>
                </a:rPr>
                <a:t>Regulatory &amp; Technical Review Phase </a:t>
              </a:r>
            </a:p>
            <a:p>
              <a:pPr algn="ctr" eaLnBrk="1" hangingPunct="1">
                <a:defRPr/>
              </a:pPr>
              <a:r>
                <a:rPr lang="en-US" sz="2200">
                  <a:solidFill>
                    <a:srgbClr val="FFFFFF"/>
                  </a:solidFill>
                  <a:effectLst>
                    <a:outerShdw blurRad="38100" dist="38100" dir="2700000" algn="tl">
                      <a:srgbClr val="000000"/>
                    </a:outerShdw>
                  </a:effectLst>
                </a:rPr>
                <a:t>of Injection Well Application Process</a:t>
              </a:r>
              <a:r>
                <a:rPr lang="en-US" sz="2400">
                  <a:solidFill>
                    <a:srgbClr val="FFFFFF"/>
                  </a:solidFill>
                </a:rPr>
                <a:t> </a:t>
              </a:r>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 y="660400"/>
            <a:ext cx="8851900" cy="5511800"/>
            <a:chOff x="106" y="99"/>
            <a:chExt cx="5576" cy="3472"/>
          </a:xfrm>
        </p:grpSpPr>
        <p:sp>
          <p:nvSpPr>
            <p:cNvPr id="13315" name="Rectangle 3"/>
            <p:cNvSpPr>
              <a:spLocks noChangeArrowheads="1"/>
            </p:cNvSpPr>
            <p:nvPr/>
          </p:nvSpPr>
          <p:spPr bwMode="auto">
            <a:xfrm>
              <a:off x="106" y="99"/>
              <a:ext cx="2021" cy="1334"/>
            </a:xfrm>
            <a:prstGeom prst="rect">
              <a:avLst/>
            </a:prstGeom>
            <a:solidFill>
              <a:schemeClr val="tx2"/>
            </a:solidFill>
            <a:ln w="222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13316" name="AutoShape 4"/>
            <p:cNvSpPr>
              <a:spLocks noChangeArrowheads="1"/>
            </p:cNvSpPr>
            <p:nvPr/>
          </p:nvSpPr>
          <p:spPr bwMode="auto">
            <a:xfrm>
              <a:off x="3984" y="2757"/>
              <a:ext cx="990" cy="345"/>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u="sng">
                  <a:solidFill>
                    <a:srgbClr val="FFFFFF"/>
                  </a:solidFill>
                  <a:latin typeface="Arial" charset="0"/>
                </a:rPr>
                <a:t>DENY APPLCATION</a:t>
              </a:r>
            </a:p>
          </p:txBody>
        </p:sp>
        <p:sp>
          <p:nvSpPr>
            <p:cNvPr id="13317" name="AutoShape 5"/>
            <p:cNvSpPr>
              <a:spLocks noChangeArrowheads="1"/>
            </p:cNvSpPr>
            <p:nvPr/>
          </p:nvSpPr>
          <p:spPr bwMode="auto">
            <a:xfrm>
              <a:off x="4074" y="1727"/>
              <a:ext cx="810" cy="526"/>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PERMITTABLE CONSIDERING PUBLIC COMMENTS?</a:t>
              </a:r>
            </a:p>
          </p:txBody>
        </p:sp>
        <p:cxnSp>
          <p:nvCxnSpPr>
            <p:cNvPr id="13318" name="AutoShape 6"/>
            <p:cNvCxnSpPr>
              <a:cxnSpLocks noChangeShapeType="1"/>
              <a:stCxn id="13334" idx="3"/>
              <a:endCxn id="13317" idx="1"/>
            </p:cNvCxnSpPr>
            <p:nvPr/>
          </p:nvCxnSpPr>
          <p:spPr bwMode="auto">
            <a:xfrm>
              <a:off x="3971" y="1990"/>
              <a:ext cx="103" cy="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9" name="AutoShape 7"/>
            <p:cNvSpPr>
              <a:spLocks noChangeArrowheads="1"/>
            </p:cNvSpPr>
            <p:nvPr/>
          </p:nvSpPr>
          <p:spPr bwMode="auto">
            <a:xfrm>
              <a:off x="4985" y="1854"/>
              <a:ext cx="405" cy="263"/>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YES</a:t>
              </a:r>
            </a:p>
          </p:txBody>
        </p:sp>
        <p:sp>
          <p:nvSpPr>
            <p:cNvPr id="13320" name="AutoShape 8"/>
            <p:cNvSpPr>
              <a:spLocks noChangeArrowheads="1"/>
            </p:cNvSpPr>
            <p:nvPr/>
          </p:nvSpPr>
          <p:spPr bwMode="auto">
            <a:xfrm>
              <a:off x="4692" y="3226"/>
              <a:ext cx="990" cy="345"/>
            </a:xfrm>
            <a:prstGeom prst="flowChartTerminator">
              <a:avLst/>
            </a:prstGeom>
            <a:solidFill>
              <a:schemeClr val="hlink"/>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003366"/>
                  </a:solidFill>
                  <a:latin typeface="Arial" charset="0"/>
                </a:rPr>
                <a:t>ISSUE APPROVAL-TO-CONSTRUCT</a:t>
              </a:r>
            </a:p>
          </p:txBody>
        </p:sp>
        <p:cxnSp>
          <p:nvCxnSpPr>
            <p:cNvPr id="13321" name="AutoShape 9"/>
            <p:cNvCxnSpPr>
              <a:cxnSpLocks noChangeShapeType="1"/>
              <a:stCxn id="13317" idx="3"/>
              <a:endCxn id="13319" idx="1"/>
            </p:cNvCxnSpPr>
            <p:nvPr/>
          </p:nvCxnSpPr>
          <p:spPr bwMode="auto">
            <a:xfrm flipV="1">
              <a:off x="4884" y="1986"/>
              <a:ext cx="101" cy="4"/>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2" name="AutoShape 10"/>
            <p:cNvSpPr>
              <a:spLocks noChangeArrowheads="1"/>
            </p:cNvSpPr>
            <p:nvPr/>
          </p:nvSpPr>
          <p:spPr bwMode="auto">
            <a:xfrm>
              <a:off x="4277" y="2377"/>
              <a:ext cx="404" cy="261"/>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NO</a:t>
              </a:r>
            </a:p>
          </p:txBody>
        </p:sp>
        <p:cxnSp>
          <p:nvCxnSpPr>
            <p:cNvPr id="13323" name="AutoShape 11"/>
            <p:cNvCxnSpPr>
              <a:cxnSpLocks noChangeShapeType="1"/>
              <a:stCxn id="13319" idx="2"/>
              <a:endCxn id="13320" idx="0"/>
            </p:cNvCxnSpPr>
            <p:nvPr/>
          </p:nvCxnSpPr>
          <p:spPr bwMode="auto">
            <a:xfrm flipH="1">
              <a:off x="5187" y="2117"/>
              <a:ext cx="1" cy="1109"/>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4" name="AutoShape 12"/>
            <p:cNvCxnSpPr>
              <a:cxnSpLocks noChangeShapeType="1"/>
              <a:stCxn id="13317" idx="2"/>
              <a:endCxn id="13322" idx="0"/>
            </p:cNvCxnSpPr>
            <p:nvPr/>
          </p:nvCxnSpPr>
          <p:spPr bwMode="auto">
            <a:xfrm rot="5400000">
              <a:off x="4417" y="2315"/>
              <a:ext cx="124" cy="0"/>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5" name="AutoShape 13"/>
            <p:cNvSpPr>
              <a:spLocks noChangeArrowheads="1"/>
            </p:cNvSpPr>
            <p:nvPr/>
          </p:nvSpPr>
          <p:spPr bwMode="auto">
            <a:xfrm>
              <a:off x="1797" y="1725"/>
              <a:ext cx="810" cy="526"/>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700" b="1">
                  <a:solidFill>
                    <a:srgbClr val="000000"/>
                  </a:solidFill>
                  <a:latin typeface="Arial" charset="0"/>
                </a:rPr>
                <a:t>PUBLIC HEARING?</a:t>
              </a:r>
            </a:p>
          </p:txBody>
        </p:sp>
        <p:cxnSp>
          <p:nvCxnSpPr>
            <p:cNvPr id="13326" name="AutoShape 14"/>
            <p:cNvCxnSpPr>
              <a:cxnSpLocks noChangeShapeType="1"/>
              <a:stCxn id="13325" idx="2"/>
              <a:endCxn id="13327" idx="0"/>
            </p:cNvCxnSpPr>
            <p:nvPr/>
          </p:nvCxnSpPr>
          <p:spPr bwMode="auto">
            <a:xfrm>
              <a:off x="2202" y="2251"/>
              <a:ext cx="0" cy="130"/>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7" name="AutoShape 15"/>
            <p:cNvSpPr>
              <a:spLocks noChangeArrowheads="1"/>
            </p:cNvSpPr>
            <p:nvPr/>
          </p:nvSpPr>
          <p:spPr bwMode="auto">
            <a:xfrm>
              <a:off x="1999" y="2381"/>
              <a:ext cx="405" cy="261"/>
            </a:xfrm>
            <a:prstGeom prst="flowChartAlternateProcess">
              <a:avLst/>
            </a:prstGeom>
            <a:solidFill>
              <a:schemeClr val="folHlink"/>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003366"/>
                  </a:solidFill>
                  <a:latin typeface="Arial" charset="0"/>
                </a:rPr>
                <a:t>NO</a:t>
              </a:r>
            </a:p>
          </p:txBody>
        </p:sp>
        <p:sp>
          <p:nvSpPr>
            <p:cNvPr id="13328" name="AutoShape 16"/>
            <p:cNvSpPr>
              <a:spLocks noChangeArrowheads="1"/>
            </p:cNvSpPr>
            <p:nvPr/>
          </p:nvSpPr>
          <p:spPr bwMode="auto">
            <a:xfrm>
              <a:off x="2716" y="1857"/>
              <a:ext cx="405" cy="263"/>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900" b="1">
                  <a:solidFill>
                    <a:srgbClr val="FFFFFF"/>
                  </a:solidFill>
                  <a:latin typeface="Arial" charset="0"/>
                </a:rPr>
                <a:t>YES</a:t>
              </a:r>
            </a:p>
          </p:txBody>
        </p:sp>
        <p:cxnSp>
          <p:nvCxnSpPr>
            <p:cNvPr id="13329" name="AutoShape 17"/>
            <p:cNvCxnSpPr>
              <a:cxnSpLocks noChangeShapeType="1"/>
              <a:stCxn id="13325" idx="3"/>
              <a:endCxn id="13328" idx="1"/>
            </p:cNvCxnSpPr>
            <p:nvPr/>
          </p:nvCxnSpPr>
          <p:spPr bwMode="auto">
            <a:xfrm>
              <a:off x="2607" y="1988"/>
              <a:ext cx="109" cy="1"/>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0" name="AutoShape 18"/>
            <p:cNvCxnSpPr>
              <a:cxnSpLocks noChangeShapeType="1"/>
              <a:stCxn id="13328" idx="3"/>
              <a:endCxn id="13334" idx="1"/>
            </p:cNvCxnSpPr>
            <p:nvPr/>
          </p:nvCxnSpPr>
          <p:spPr bwMode="auto">
            <a:xfrm>
              <a:off x="3121" y="1989"/>
              <a:ext cx="101" cy="1"/>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1" name="AutoShape 19"/>
            <p:cNvCxnSpPr>
              <a:cxnSpLocks noChangeShapeType="1"/>
              <a:stCxn id="13327" idx="2"/>
              <a:endCxn id="13320" idx="1"/>
            </p:cNvCxnSpPr>
            <p:nvPr/>
          </p:nvCxnSpPr>
          <p:spPr bwMode="auto">
            <a:xfrm rot="16200000" flipH="1">
              <a:off x="3068" y="1776"/>
              <a:ext cx="757" cy="2490"/>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7828" name="Text Box 20"/>
            <p:cNvSpPr txBox="1">
              <a:spLocks noChangeArrowheads="1"/>
            </p:cNvSpPr>
            <p:nvPr/>
          </p:nvSpPr>
          <p:spPr bwMode="auto">
            <a:xfrm>
              <a:off x="2469" y="604"/>
              <a:ext cx="3015" cy="49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200">
                  <a:solidFill>
                    <a:srgbClr val="FFFFFF"/>
                  </a:solidFill>
                  <a:effectLst>
                    <a:outerShdw blurRad="38100" dist="38100" dir="2700000" algn="tl">
                      <a:srgbClr val="000000"/>
                    </a:outerShdw>
                  </a:effectLst>
                </a:rPr>
                <a:t>Public Review Phase </a:t>
              </a:r>
            </a:p>
            <a:p>
              <a:pPr algn="ctr" eaLnBrk="1" hangingPunct="1">
                <a:defRPr/>
              </a:pPr>
              <a:r>
                <a:rPr lang="en-US" sz="2200">
                  <a:solidFill>
                    <a:srgbClr val="FFFFFF"/>
                  </a:solidFill>
                  <a:effectLst>
                    <a:outerShdw blurRad="38100" dist="38100" dir="2700000" algn="tl">
                      <a:srgbClr val="000000"/>
                    </a:outerShdw>
                  </a:effectLst>
                </a:rPr>
                <a:t>of Injection Well Application Process</a:t>
              </a:r>
              <a:r>
                <a:rPr lang="en-US" sz="2400">
                  <a:solidFill>
                    <a:srgbClr val="FFFFFF"/>
                  </a:solidFill>
                </a:rPr>
                <a:t> </a:t>
              </a:r>
            </a:p>
          </p:txBody>
        </p:sp>
        <p:cxnSp>
          <p:nvCxnSpPr>
            <p:cNvPr id="13333" name="AutoShape 21"/>
            <p:cNvCxnSpPr>
              <a:cxnSpLocks noChangeShapeType="1"/>
              <a:stCxn id="13368" idx="3"/>
              <a:endCxn id="13325" idx="0"/>
            </p:cNvCxnSpPr>
            <p:nvPr/>
          </p:nvCxnSpPr>
          <p:spPr bwMode="auto">
            <a:xfrm>
              <a:off x="2022" y="711"/>
              <a:ext cx="180" cy="1014"/>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4" name="AutoShape 22"/>
            <p:cNvSpPr>
              <a:spLocks noChangeArrowheads="1"/>
            </p:cNvSpPr>
            <p:nvPr/>
          </p:nvSpPr>
          <p:spPr bwMode="auto">
            <a:xfrm>
              <a:off x="3222" y="1794"/>
              <a:ext cx="749" cy="392"/>
            </a:xfrm>
            <a:prstGeom prst="flowChartPreparation">
              <a:avLst/>
            </a:prstGeom>
            <a:solidFill>
              <a:srgbClr val="CCFFCC"/>
            </a:solidFill>
            <a:ln w="222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700" b="1">
                  <a:solidFill>
                    <a:srgbClr val="000000"/>
                  </a:solidFill>
                  <a:latin typeface="Arial" charset="0"/>
                </a:rPr>
                <a:t>GIVE PUBLIC NOTICE AND HOLD PUBLIC HEARING</a:t>
              </a:r>
            </a:p>
          </p:txBody>
        </p:sp>
        <p:cxnSp>
          <p:nvCxnSpPr>
            <p:cNvPr id="13335" name="AutoShape 23"/>
            <p:cNvCxnSpPr>
              <a:cxnSpLocks noChangeShapeType="1"/>
              <a:stCxn id="13322" idx="2"/>
              <a:endCxn id="13316" idx="0"/>
            </p:cNvCxnSpPr>
            <p:nvPr/>
          </p:nvCxnSpPr>
          <p:spPr bwMode="auto">
            <a:xfrm>
              <a:off x="4479" y="2638"/>
              <a:ext cx="0" cy="119"/>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6" name="AutoShape 24" descr="Hey&#10;&#10;"/>
            <p:cNvSpPr>
              <a:spLocks noChangeArrowheads="1"/>
            </p:cNvSpPr>
            <p:nvPr/>
          </p:nvSpPr>
          <p:spPr bwMode="auto">
            <a:xfrm>
              <a:off x="156" y="127"/>
              <a:ext cx="362" cy="122"/>
            </a:xfrm>
            <a:prstGeom prst="flowChartTerminator">
              <a:avLst/>
            </a:prstGeom>
            <a:solidFill>
              <a:schemeClr val="hlink"/>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3366"/>
                  </a:solidFill>
                  <a:latin typeface="Arial" charset="0"/>
                </a:rPr>
                <a:t>APPLICANT PREPARES &amp;</a:t>
              </a:r>
            </a:p>
            <a:p>
              <a:pPr algn="ctr" eaLnBrk="1" hangingPunct="1"/>
              <a:r>
                <a:rPr lang="en-US" sz="200" b="1">
                  <a:solidFill>
                    <a:srgbClr val="003366"/>
                  </a:solidFill>
                  <a:latin typeface="Arial" charset="0"/>
                </a:rPr>
                <a:t>SUBMITS APPLICATION </a:t>
              </a:r>
            </a:p>
            <a:p>
              <a:pPr algn="ctr" eaLnBrk="1" hangingPunct="1"/>
              <a:r>
                <a:rPr lang="en-US" sz="200" b="1">
                  <a:solidFill>
                    <a:srgbClr val="003366"/>
                  </a:solidFill>
                  <a:latin typeface="Arial" charset="0"/>
                </a:rPr>
                <a:t>TO IMD</a:t>
              </a:r>
            </a:p>
          </p:txBody>
        </p:sp>
        <p:cxnSp>
          <p:nvCxnSpPr>
            <p:cNvPr id="13337" name="AutoShape 25"/>
            <p:cNvCxnSpPr>
              <a:cxnSpLocks noChangeShapeType="1"/>
              <a:stCxn id="13336" idx="2"/>
              <a:endCxn id="13338" idx="1"/>
            </p:cNvCxnSpPr>
            <p:nvPr/>
          </p:nvCxnSpPr>
          <p:spPr bwMode="auto">
            <a:xfrm flipH="1">
              <a:off x="336" y="249"/>
              <a:ext cx="1" cy="94"/>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8" name="AutoShape 26"/>
            <p:cNvSpPr>
              <a:spLocks noChangeArrowheads="1"/>
            </p:cNvSpPr>
            <p:nvPr/>
          </p:nvSpPr>
          <p:spPr bwMode="auto">
            <a:xfrm>
              <a:off x="182" y="343"/>
              <a:ext cx="308" cy="170"/>
            </a:xfrm>
            <a:prstGeom prst="flowChartInputOutpu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IMD ENTERS APPL. INTO SONRIS, ASSIGNS APPL. NO., &amp; SENDS RECEIPT LETTER</a:t>
              </a:r>
            </a:p>
          </p:txBody>
        </p:sp>
        <p:cxnSp>
          <p:nvCxnSpPr>
            <p:cNvPr id="13339" name="AutoShape 27"/>
            <p:cNvCxnSpPr>
              <a:cxnSpLocks noChangeShapeType="1"/>
              <a:stCxn id="13338" idx="4"/>
              <a:endCxn id="13374" idx="0"/>
            </p:cNvCxnSpPr>
            <p:nvPr/>
          </p:nvCxnSpPr>
          <p:spPr bwMode="auto">
            <a:xfrm>
              <a:off x="336" y="513"/>
              <a:ext cx="0" cy="115"/>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AutoShape 28"/>
            <p:cNvCxnSpPr>
              <a:cxnSpLocks noChangeShapeType="1"/>
            </p:cNvCxnSpPr>
            <p:nvPr/>
          </p:nvCxnSpPr>
          <p:spPr bwMode="auto">
            <a:xfrm>
              <a:off x="335" y="796"/>
              <a:ext cx="0" cy="67"/>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1" name="AutoShape 29"/>
            <p:cNvSpPr>
              <a:spLocks noChangeArrowheads="1"/>
            </p:cNvSpPr>
            <p:nvPr/>
          </p:nvSpPr>
          <p:spPr bwMode="auto">
            <a:xfrm>
              <a:off x="261" y="863"/>
              <a:ext cx="149" cy="86"/>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NO</a:t>
              </a:r>
            </a:p>
          </p:txBody>
        </p:sp>
        <p:cxnSp>
          <p:nvCxnSpPr>
            <p:cNvPr id="13342" name="AutoShape 30"/>
            <p:cNvCxnSpPr>
              <a:cxnSpLocks noChangeShapeType="1"/>
              <a:stCxn id="13341" idx="2"/>
              <a:endCxn id="13343" idx="0"/>
            </p:cNvCxnSpPr>
            <p:nvPr/>
          </p:nvCxnSpPr>
          <p:spPr bwMode="auto">
            <a:xfrm>
              <a:off x="335" y="949"/>
              <a:ext cx="0" cy="73"/>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3" name="AutoShape 31"/>
            <p:cNvSpPr>
              <a:spLocks noChangeArrowheads="1"/>
            </p:cNvSpPr>
            <p:nvPr/>
          </p:nvSpPr>
          <p:spPr bwMode="auto">
            <a:xfrm>
              <a:off x="186" y="1022"/>
              <a:ext cx="299" cy="174"/>
            </a:xfrm>
            <a:prstGeom prst="flowChartDocument">
              <a:avLst/>
            </a:prstGeom>
            <a:solidFill>
              <a:srgbClr val="800000">
                <a:alpha val="25098"/>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SEND ADMINISTRATIVE</a:t>
              </a:r>
            </a:p>
            <a:p>
              <a:pPr algn="ctr" eaLnBrk="1" hangingPunct="1"/>
              <a:r>
                <a:rPr lang="en-US" sz="200" b="1">
                  <a:solidFill>
                    <a:srgbClr val="FFFFFF"/>
                  </a:solidFill>
                  <a:latin typeface="Arial" charset="0"/>
                </a:rPr>
                <a:t>NOTICE OF DEFICIENCIES TO APPLICANT</a:t>
              </a:r>
            </a:p>
          </p:txBody>
        </p:sp>
        <p:cxnSp>
          <p:nvCxnSpPr>
            <p:cNvPr id="13344" name="AutoShape 32"/>
            <p:cNvCxnSpPr>
              <a:cxnSpLocks noChangeShapeType="1"/>
              <a:stCxn id="13343" idx="2"/>
              <a:endCxn id="13345" idx="0"/>
            </p:cNvCxnSpPr>
            <p:nvPr/>
          </p:nvCxnSpPr>
          <p:spPr bwMode="auto">
            <a:xfrm>
              <a:off x="335" y="1187"/>
              <a:ext cx="1" cy="74"/>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5" name="AutoShape 33"/>
            <p:cNvSpPr>
              <a:spLocks noChangeArrowheads="1"/>
            </p:cNvSpPr>
            <p:nvPr/>
          </p:nvSpPr>
          <p:spPr bwMode="auto">
            <a:xfrm>
              <a:off x="151" y="1261"/>
              <a:ext cx="370" cy="115"/>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UNABLE TO ADDRESS NOD</a:t>
              </a:r>
              <a:r>
                <a:rPr lang="en-US" sz="200" b="1" u="sng">
                  <a:solidFill>
                    <a:srgbClr val="FFFFFF"/>
                  </a:solidFill>
                  <a:latin typeface="Arial" charset="0"/>
                </a:rPr>
                <a:t> DENY APPLICATION</a:t>
              </a:r>
            </a:p>
          </p:txBody>
        </p:sp>
        <p:cxnSp>
          <p:nvCxnSpPr>
            <p:cNvPr id="13346" name="AutoShape 34"/>
            <p:cNvCxnSpPr>
              <a:cxnSpLocks noChangeShapeType="1"/>
              <a:stCxn id="13343" idx="3"/>
              <a:endCxn id="13347" idx="2"/>
            </p:cNvCxnSpPr>
            <p:nvPr/>
          </p:nvCxnSpPr>
          <p:spPr bwMode="auto">
            <a:xfrm flipV="1">
              <a:off x="485" y="993"/>
              <a:ext cx="123" cy="116"/>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7" name="AutoShape 35"/>
            <p:cNvSpPr>
              <a:spLocks noChangeArrowheads="1"/>
            </p:cNvSpPr>
            <p:nvPr/>
          </p:nvSpPr>
          <p:spPr bwMode="auto">
            <a:xfrm>
              <a:off x="458" y="828"/>
              <a:ext cx="299" cy="175"/>
            </a:xfrm>
            <a:prstGeom prst="flowChartDocumen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APPLICANT RESPONDS TO NOTICE OF DEFICIENCIES</a:t>
              </a:r>
            </a:p>
          </p:txBody>
        </p:sp>
        <p:cxnSp>
          <p:nvCxnSpPr>
            <p:cNvPr id="13348" name="AutoShape 36"/>
            <p:cNvCxnSpPr>
              <a:cxnSpLocks noChangeShapeType="1"/>
              <a:stCxn id="13374" idx="3"/>
              <a:endCxn id="13349" idx="1"/>
            </p:cNvCxnSpPr>
            <p:nvPr/>
          </p:nvCxnSpPr>
          <p:spPr bwMode="auto">
            <a:xfrm flipV="1">
              <a:off x="477" y="710"/>
              <a:ext cx="108" cy="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9" name="AutoShape 37"/>
            <p:cNvSpPr>
              <a:spLocks noChangeArrowheads="1"/>
            </p:cNvSpPr>
            <p:nvPr/>
          </p:nvSpPr>
          <p:spPr bwMode="auto">
            <a:xfrm>
              <a:off x="585" y="667"/>
              <a:ext cx="149" cy="87"/>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YES</a:t>
              </a:r>
            </a:p>
          </p:txBody>
        </p:sp>
        <p:cxnSp>
          <p:nvCxnSpPr>
            <p:cNvPr id="13350" name="AutoShape 38"/>
            <p:cNvCxnSpPr>
              <a:cxnSpLocks noChangeShapeType="1"/>
              <a:stCxn id="13349" idx="0"/>
              <a:endCxn id="13351" idx="3"/>
            </p:cNvCxnSpPr>
            <p:nvPr/>
          </p:nvCxnSpPr>
          <p:spPr bwMode="auto">
            <a:xfrm flipV="1">
              <a:off x="660" y="514"/>
              <a:ext cx="2" cy="15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1" name="AutoShape 39"/>
            <p:cNvSpPr>
              <a:spLocks noChangeArrowheads="1"/>
            </p:cNvSpPr>
            <p:nvPr/>
          </p:nvSpPr>
          <p:spPr bwMode="auto">
            <a:xfrm>
              <a:off x="543" y="340"/>
              <a:ext cx="299" cy="174"/>
            </a:xfrm>
            <a:prstGeom prst="flowChartInputOutpu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eaLnBrk="1" hangingPunct="1"/>
              <a:r>
                <a:rPr lang="en-US" sz="200" b="1">
                  <a:solidFill>
                    <a:srgbClr val="000000"/>
                  </a:solidFill>
                  <a:latin typeface="Arial" charset="0"/>
                </a:rPr>
                <a:t>CONDUCT AREA OF REVIEW SEARCH</a:t>
              </a:r>
            </a:p>
          </p:txBody>
        </p:sp>
        <p:cxnSp>
          <p:nvCxnSpPr>
            <p:cNvPr id="13352" name="AutoShape 40"/>
            <p:cNvCxnSpPr>
              <a:cxnSpLocks noChangeShapeType="1"/>
              <a:stCxn id="13371" idx="2"/>
              <a:endCxn id="13353" idx="0"/>
            </p:cNvCxnSpPr>
            <p:nvPr/>
          </p:nvCxnSpPr>
          <p:spPr bwMode="auto">
            <a:xfrm>
              <a:off x="975" y="797"/>
              <a:ext cx="0" cy="66"/>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3" name="AutoShape 41"/>
            <p:cNvSpPr>
              <a:spLocks noChangeArrowheads="1"/>
            </p:cNvSpPr>
            <p:nvPr/>
          </p:nvSpPr>
          <p:spPr bwMode="auto">
            <a:xfrm>
              <a:off x="900" y="863"/>
              <a:ext cx="150" cy="86"/>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NO</a:t>
              </a:r>
            </a:p>
          </p:txBody>
        </p:sp>
        <p:cxnSp>
          <p:nvCxnSpPr>
            <p:cNvPr id="13354" name="AutoShape 42"/>
            <p:cNvCxnSpPr>
              <a:cxnSpLocks noChangeShapeType="1"/>
              <a:stCxn id="13353" idx="2"/>
              <a:endCxn id="13355" idx="0"/>
            </p:cNvCxnSpPr>
            <p:nvPr/>
          </p:nvCxnSpPr>
          <p:spPr bwMode="auto">
            <a:xfrm>
              <a:off x="975" y="949"/>
              <a:ext cx="0" cy="73"/>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5" name="AutoShape 43"/>
            <p:cNvSpPr>
              <a:spLocks noChangeArrowheads="1"/>
            </p:cNvSpPr>
            <p:nvPr/>
          </p:nvSpPr>
          <p:spPr bwMode="auto">
            <a:xfrm>
              <a:off x="826" y="1022"/>
              <a:ext cx="299" cy="174"/>
            </a:xfrm>
            <a:prstGeom prst="flowChartDocument">
              <a:avLst/>
            </a:prstGeom>
            <a:solidFill>
              <a:srgbClr val="800000">
                <a:alpha val="25098"/>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SEND GEOLOGICAL’S</a:t>
              </a:r>
            </a:p>
            <a:p>
              <a:pPr algn="ctr" eaLnBrk="1" hangingPunct="1"/>
              <a:r>
                <a:rPr lang="en-US" sz="200" b="1">
                  <a:solidFill>
                    <a:srgbClr val="FFFFFF"/>
                  </a:solidFill>
                  <a:latin typeface="Arial" charset="0"/>
                </a:rPr>
                <a:t>NOTICE OF DEFICIENCIES TO APPLICANT</a:t>
              </a:r>
            </a:p>
          </p:txBody>
        </p:sp>
        <p:cxnSp>
          <p:nvCxnSpPr>
            <p:cNvPr id="13356" name="AutoShape 44"/>
            <p:cNvCxnSpPr>
              <a:cxnSpLocks noChangeShapeType="1"/>
              <a:stCxn id="13355" idx="2"/>
              <a:endCxn id="13375" idx="0"/>
            </p:cNvCxnSpPr>
            <p:nvPr/>
          </p:nvCxnSpPr>
          <p:spPr bwMode="auto">
            <a:xfrm>
              <a:off x="975" y="1187"/>
              <a:ext cx="1" cy="74"/>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AutoShape 45"/>
            <p:cNvCxnSpPr>
              <a:cxnSpLocks noChangeShapeType="1"/>
              <a:stCxn id="13355" idx="3"/>
              <a:endCxn id="13358" idx="2"/>
            </p:cNvCxnSpPr>
            <p:nvPr/>
          </p:nvCxnSpPr>
          <p:spPr bwMode="auto">
            <a:xfrm flipV="1">
              <a:off x="1125" y="993"/>
              <a:ext cx="126" cy="116"/>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8" name="AutoShape 46"/>
            <p:cNvSpPr>
              <a:spLocks noChangeArrowheads="1"/>
            </p:cNvSpPr>
            <p:nvPr/>
          </p:nvSpPr>
          <p:spPr bwMode="auto">
            <a:xfrm>
              <a:off x="1101" y="828"/>
              <a:ext cx="299" cy="175"/>
            </a:xfrm>
            <a:prstGeom prst="flowChartDocumen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APPLICANT RESPONDS TO NOTICE OF DEFICIENCIES</a:t>
              </a:r>
            </a:p>
          </p:txBody>
        </p:sp>
        <p:cxnSp>
          <p:nvCxnSpPr>
            <p:cNvPr id="13359" name="AutoShape 47"/>
            <p:cNvCxnSpPr>
              <a:cxnSpLocks noChangeShapeType="1"/>
              <a:stCxn id="13371" idx="3"/>
              <a:endCxn id="13360" idx="1"/>
            </p:cNvCxnSpPr>
            <p:nvPr/>
          </p:nvCxnSpPr>
          <p:spPr bwMode="auto">
            <a:xfrm>
              <a:off x="1125" y="710"/>
              <a:ext cx="96"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0" name="AutoShape 48"/>
            <p:cNvSpPr>
              <a:spLocks noChangeArrowheads="1"/>
            </p:cNvSpPr>
            <p:nvPr/>
          </p:nvSpPr>
          <p:spPr bwMode="auto">
            <a:xfrm>
              <a:off x="1221" y="667"/>
              <a:ext cx="150" cy="87"/>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YES</a:t>
              </a:r>
            </a:p>
          </p:txBody>
        </p:sp>
        <p:cxnSp>
          <p:nvCxnSpPr>
            <p:cNvPr id="13361" name="AutoShape 49"/>
            <p:cNvCxnSpPr>
              <a:cxnSpLocks noChangeShapeType="1"/>
              <a:stCxn id="13372" idx="2"/>
              <a:endCxn id="13362" idx="0"/>
            </p:cNvCxnSpPr>
            <p:nvPr/>
          </p:nvCxnSpPr>
          <p:spPr bwMode="auto">
            <a:xfrm>
              <a:off x="1624" y="797"/>
              <a:ext cx="1" cy="66"/>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2" name="AutoShape 50"/>
            <p:cNvSpPr>
              <a:spLocks noChangeArrowheads="1"/>
            </p:cNvSpPr>
            <p:nvPr/>
          </p:nvSpPr>
          <p:spPr bwMode="auto">
            <a:xfrm>
              <a:off x="1551" y="863"/>
              <a:ext cx="149" cy="86"/>
            </a:xfrm>
            <a:prstGeom prst="flowChartAlternateProcess">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NO</a:t>
              </a:r>
            </a:p>
          </p:txBody>
        </p:sp>
        <p:cxnSp>
          <p:nvCxnSpPr>
            <p:cNvPr id="13363" name="AutoShape 51"/>
            <p:cNvCxnSpPr>
              <a:cxnSpLocks noChangeShapeType="1"/>
              <a:stCxn id="13362" idx="2"/>
              <a:endCxn id="13364" idx="0"/>
            </p:cNvCxnSpPr>
            <p:nvPr/>
          </p:nvCxnSpPr>
          <p:spPr bwMode="auto">
            <a:xfrm>
              <a:off x="1625" y="949"/>
              <a:ext cx="1" cy="73"/>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4" name="AutoShape 52"/>
            <p:cNvSpPr>
              <a:spLocks noChangeArrowheads="1"/>
            </p:cNvSpPr>
            <p:nvPr/>
          </p:nvSpPr>
          <p:spPr bwMode="auto">
            <a:xfrm>
              <a:off x="1476" y="1022"/>
              <a:ext cx="300" cy="174"/>
            </a:xfrm>
            <a:prstGeom prst="flowChartDocument">
              <a:avLst/>
            </a:prstGeom>
            <a:solidFill>
              <a:srgbClr val="800000">
                <a:alpha val="25098"/>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SEND ENGINEERING’S</a:t>
              </a:r>
            </a:p>
            <a:p>
              <a:pPr algn="ctr" eaLnBrk="1" hangingPunct="1"/>
              <a:r>
                <a:rPr lang="en-US" sz="200" b="1">
                  <a:solidFill>
                    <a:srgbClr val="FFFFFF"/>
                  </a:solidFill>
                  <a:latin typeface="Arial" charset="0"/>
                </a:rPr>
                <a:t>NOTICE OF DEFICIENCIES TO APPLICANT</a:t>
              </a:r>
            </a:p>
          </p:txBody>
        </p:sp>
        <p:cxnSp>
          <p:nvCxnSpPr>
            <p:cNvPr id="13365" name="AutoShape 53"/>
            <p:cNvCxnSpPr>
              <a:cxnSpLocks noChangeShapeType="1"/>
              <a:stCxn id="13364" idx="2"/>
              <a:endCxn id="13376" idx="0"/>
            </p:cNvCxnSpPr>
            <p:nvPr/>
          </p:nvCxnSpPr>
          <p:spPr bwMode="auto">
            <a:xfrm>
              <a:off x="1626" y="1187"/>
              <a:ext cx="2" cy="74"/>
            </a:xfrm>
            <a:prstGeom prst="straightConnector1">
              <a:avLst/>
            </a:prstGeom>
            <a:noFill/>
            <a:ln w="222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66" name="AutoShape 54"/>
            <p:cNvCxnSpPr>
              <a:cxnSpLocks noChangeShapeType="1"/>
              <a:stCxn id="13364" idx="3"/>
              <a:endCxn id="13367" idx="2"/>
            </p:cNvCxnSpPr>
            <p:nvPr/>
          </p:nvCxnSpPr>
          <p:spPr bwMode="auto">
            <a:xfrm flipV="1">
              <a:off x="1776" y="993"/>
              <a:ext cx="121" cy="116"/>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7" name="AutoShape 55"/>
            <p:cNvSpPr>
              <a:spLocks noChangeArrowheads="1"/>
            </p:cNvSpPr>
            <p:nvPr/>
          </p:nvSpPr>
          <p:spPr bwMode="auto">
            <a:xfrm>
              <a:off x="1747" y="828"/>
              <a:ext cx="300" cy="175"/>
            </a:xfrm>
            <a:prstGeom prst="flowChartDocument">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APPLICANT RESPONDS TO NOTICE OF DEFICIENCIES</a:t>
              </a:r>
            </a:p>
          </p:txBody>
        </p:sp>
        <p:sp>
          <p:nvSpPr>
            <p:cNvPr id="13368" name="AutoShape 56"/>
            <p:cNvSpPr>
              <a:spLocks noChangeArrowheads="1"/>
            </p:cNvSpPr>
            <p:nvPr/>
          </p:nvSpPr>
          <p:spPr bwMode="auto">
            <a:xfrm>
              <a:off x="1872" y="667"/>
              <a:ext cx="150" cy="87"/>
            </a:xfrm>
            <a:prstGeom prst="flowChartAlternateProcess">
              <a:avLst/>
            </a:prstGeom>
            <a:solidFill>
              <a:srgbClr val="003366">
                <a:alpha val="59999"/>
              </a:srgbClr>
            </a:solidFill>
            <a:ln w="222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YES</a:t>
              </a:r>
            </a:p>
          </p:txBody>
        </p:sp>
        <p:cxnSp>
          <p:nvCxnSpPr>
            <p:cNvPr id="13369" name="AutoShape 57"/>
            <p:cNvCxnSpPr>
              <a:cxnSpLocks noChangeShapeType="1"/>
              <a:stCxn id="13360" idx="3"/>
              <a:endCxn id="13372" idx="1"/>
            </p:cNvCxnSpPr>
            <p:nvPr/>
          </p:nvCxnSpPr>
          <p:spPr bwMode="auto">
            <a:xfrm>
              <a:off x="1371" y="710"/>
              <a:ext cx="103"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0" name="AutoShape 58"/>
            <p:cNvCxnSpPr>
              <a:cxnSpLocks noChangeShapeType="1"/>
              <a:stCxn id="13372" idx="3"/>
              <a:endCxn id="13368" idx="1"/>
            </p:cNvCxnSpPr>
            <p:nvPr/>
          </p:nvCxnSpPr>
          <p:spPr bwMode="auto">
            <a:xfrm>
              <a:off x="1773" y="710"/>
              <a:ext cx="99"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71" name="AutoShape 59"/>
            <p:cNvSpPr>
              <a:spLocks noChangeArrowheads="1"/>
            </p:cNvSpPr>
            <p:nvPr/>
          </p:nvSpPr>
          <p:spPr bwMode="auto">
            <a:xfrm>
              <a:off x="826" y="623"/>
              <a:ext cx="299" cy="174"/>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GEOLOGY REVIEW COMPLETE?</a:t>
              </a:r>
            </a:p>
          </p:txBody>
        </p:sp>
        <p:sp>
          <p:nvSpPr>
            <p:cNvPr id="13372" name="AutoShape 60"/>
            <p:cNvSpPr>
              <a:spLocks noChangeArrowheads="1"/>
            </p:cNvSpPr>
            <p:nvPr/>
          </p:nvSpPr>
          <p:spPr bwMode="auto">
            <a:xfrm>
              <a:off x="1474" y="623"/>
              <a:ext cx="299" cy="174"/>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ENGINEERING REVIEW COMPLETE?</a:t>
              </a:r>
            </a:p>
          </p:txBody>
        </p:sp>
        <p:cxnSp>
          <p:nvCxnSpPr>
            <p:cNvPr id="13373" name="AutoShape 61"/>
            <p:cNvCxnSpPr>
              <a:cxnSpLocks noChangeShapeType="1"/>
              <a:stCxn id="13351" idx="5"/>
              <a:endCxn id="13371" idx="0"/>
            </p:cNvCxnSpPr>
            <p:nvPr/>
          </p:nvCxnSpPr>
          <p:spPr bwMode="auto">
            <a:xfrm>
              <a:off x="811" y="427"/>
              <a:ext cx="164" cy="196"/>
            </a:xfrm>
            <a:prstGeom prst="bentConnector2">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74" name="AutoShape 62"/>
            <p:cNvSpPr>
              <a:spLocks noChangeArrowheads="1"/>
            </p:cNvSpPr>
            <p:nvPr/>
          </p:nvSpPr>
          <p:spPr bwMode="auto">
            <a:xfrm>
              <a:off x="194" y="628"/>
              <a:ext cx="283" cy="166"/>
            </a:xfrm>
            <a:prstGeom prst="flowChartDecision">
              <a:avLst/>
            </a:prstGeom>
            <a:solidFill>
              <a:srgbClr val="CCFFCC"/>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000000"/>
                  </a:solidFill>
                  <a:latin typeface="Arial" charset="0"/>
                </a:rPr>
                <a:t>SUBMISSION COMPLETE?</a:t>
              </a:r>
            </a:p>
          </p:txBody>
        </p:sp>
        <p:sp>
          <p:nvSpPr>
            <p:cNvPr id="13375" name="AutoShape 63"/>
            <p:cNvSpPr>
              <a:spLocks noChangeArrowheads="1"/>
            </p:cNvSpPr>
            <p:nvPr/>
          </p:nvSpPr>
          <p:spPr bwMode="auto">
            <a:xfrm>
              <a:off x="791" y="1261"/>
              <a:ext cx="370" cy="115"/>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UNABLE TO ADDRESS NOD</a:t>
              </a:r>
              <a:r>
                <a:rPr lang="en-US" sz="200" b="1" u="sng">
                  <a:solidFill>
                    <a:srgbClr val="FFFFFF"/>
                  </a:solidFill>
                  <a:latin typeface="Arial" charset="0"/>
                </a:rPr>
                <a:t> DENY APPLICATION</a:t>
              </a:r>
            </a:p>
          </p:txBody>
        </p:sp>
        <p:sp>
          <p:nvSpPr>
            <p:cNvPr id="13376" name="AutoShape 64"/>
            <p:cNvSpPr>
              <a:spLocks noChangeArrowheads="1"/>
            </p:cNvSpPr>
            <p:nvPr/>
          </p:nvSpPr>
          <p:spPr bwMode="auto">
            <a:xfrm>
              <a:off x="1443" y="1261"/>
              <a:ext cx="369" cy="115"/>
            </a:xfrm>
            <a:prstGeom prst="flowChartTerminator">
              <a:avLst/>
            </a:prstGeom>
            <a:solidFill>
              <a:srgbClr val="800000">
                <a:alpha val="59999"/>
              </a:srgbClr>
            </a:solidFill>
            <a:ln w="222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1" hangingPunct="1"/>
              <a:r>
                <a:rPr lang="en-US" sz="200" b="1">
                  <a:solidFill>
                    <a:srgbClr val="FFFFFF"/>
                  </a:solidFill>
                  <a:latin typeface="Arial" charset="0"/>
                </a:rPr>
                <a:t>UNABLE TO ADDRESS NOD</a:t>
              </a:r>
              <a:r>
                <a:rPr lang="en-US" sz="200" b="1" u="sng">
                  <a:solidFill>
                    <a:srgbClr val="FFFFFF"/>
                  </a:solidFill>
                  <a:latin typeface="Arial" charset="0"/>
                </a:rPr>
                <a:t> DENY APPLICATION</a:t>
              </a:r>
            </a:p>
          </p:txBody>
        </p:sp>
        <p:cxnSp>
          <p:nvCxnSpPr>
            <p:cNvPr id="13377" name="AutoShape 65"/>
            <p:cNvCxnSpPr>
              <a:cxnSpLocks noChangeShapeType="1"/>
              <a:stCxn id="13347" idx="0"/>
            </p:cNvCxnSpPr>
            <p:nvPr/>
          </p:nvCxnSpPr>
          <p:spPr bwMode="auto">
            <a:xfrm rot="5400000" flipH="1">
              <a:off x="456" y="676"/>
              <a:ext cx="32" cy="272"/>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8" name="AutoShape 66"/>
            <p:cNvCxnSpPr>
              <a:cxnSpLocks noChangeShapeType="1"/>
              <a:stCxn id="13358" idx="0"/>
            </p:cNvCxnSpPr>
            <p:nvPr/>
          </p:nvCxnSpPr>
          <p:spPr bwMode="auto">
            <a:xfrm rot="5400000" flipH="1">
              <a:off x="1099" y="677"/>
              <a:ext cx="29" cy="274"/>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9" name="AutoShape 67"/>
            <p:cNvCxnSpPr>
              <a:cxnSpLocks noChangeShapeType="1"/>
              <a:stCxn id="13367" idx="0"/>
            </p:cNvCxnSpPr>
            <p:nvPr/>
          </p:nvCxnSpPr>
          <p:spPr bwMode="auto">
            <a:xfrm rot="5400000" flipH="1">
              <a:off x="1747" y="677"/>
              <a:ext cx="30" cy="271"/>
            </a:xfrm>
            <a:prstGeom prst="bentConnector2">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7876" name="Text Box 68"/>
            <p:cNvSpPr txBox="1">
              <a:spLocks noChangeArrowheads="1"/>
            </p:cNvSpPr>
            <p:nvPr/>
          </p:nvSpPr>
          <p:spPr bwMode="auto">
            <a:xfrm>
              <a:off x="955" y="227"/>
              <a:ext cx="1123" cy="1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700">
                  <a:solidFill>
                    <a:srgbClr val="FFFFFF"/>
                  </a:solidFill>
                  <a:effectLst>
                    <a:outerShdw blurRad="38100" dist="38100" dir="2700000" algn="tl">
                      <a:srgbClr val="000000"/>
                    </a:outerShdw>
                  </a:effectLst>
                </a:rPr>
                <a:t>Regulatory &amp; Technical Review Phase </a:t>
              </a:r>
            </a:p>
            <a:p>
              <a:pPr algn="ctr" eaLnBrk="1" hangingPunct="1">
                <a:defRPr/>
              </a:pPr>
              <a:r>
                <a:rPr lang="en-US" sz="700">
                  <a:solidFill>
                    <a:srgbClr val="FFFFFF"/>
                  </a:solidFill>
                  <a:effectLst>
                    <a:outerShdw blurRad="38100" dist="38100" dir="2700000" algn="tl">
                      <a:srgbClr val="000000"/>
                    </a:outerShdw>
                  </a:effectLst>
                </a:rPr>
                <a:t>of Injection Well Application Process</a:t>
              </a:r>
              <a:r>
                <a:rPr lang="en-US" sz="700">
                  <a:solidFill>
                    <a:srgbClr val="FFFFFF"/>
                  </a:solidFill>
                </a:rPr>
                <a:t> </a:t>
              </a:r>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tream">
  <a:themeElements>
    <a:clrScheme name="Stream 11">
      <a:dk1>
        <a:srgbClr val="000514"/>
      </a:dk1>
      <a:lt1>
        <a:srgbClr val="FFFFFF"/>
      </a:lt1>
      <a:dk2>
        <a:srgbClr val="003399"/>
      </a:dk2>
      <a:lt2>
        <a:srgbClr val="E5E5FF"/>
      </a:lt2>
      <a:accent1>
        <a:srgbClr val="0099CC"/>
      </a:accent1>
      <a:accent2>
        <a:srgbClr val="FFFFFF"/>
      </a:accent2>
      <a:accent3>
        <a:srgbClr val="AAADCA"/>
      </a:accent3>
      <a:accent4>
        <a:srgbClr val="DADADA"/>
      </a:accent4>
      <a:accent5>
        <a:srgbClr val="AACAE2"/>
      </a:accent5>
      <a:accent6>
        <a:srgbClr val="E7E7E7"/>
      </a:accent6>
      <a:hlink>
        <a:srgbClr val="FFFFFF"/>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FFFFFF"/>
        </a:accent2>
        <a:accent3>
          <a:srgbClr val="AAADCA"/>
        </a:accent3>
        <a:accent4>
          <a:srgbClr val="DADADA"/>
        </a:accent4>
        <a:accent5>
          <a:srgbClr val="AACAE2"/>
        </a:accent5>
        <a:accent6>
          <a:srgbClr val="E7E7E7"/>
        </a:accent6>
        <a:hlink>
          <a:srgbClr val="FFFF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1">
      <a:dk1>
        <a:srgbClr val="000514"/>
      </a:dk1>
      <a:lt1>
        <a:srgbClr val="FFFFFF"/>
      </a:lt1>
      <a:dk2>
        <a:srgbClr val="003399"/>
      </a:dk2>
      <a:lt2>
        <a:srgbClr val="E5E5FF"/>
      </a:lt2>
      <a:accent1>
        <a:srgbClr val="0099CC"/>
      </a:accent1>
      <a:accent2>
        <a:srgbClr val="FFFFFF"/>
      </a:accent2>
      <a:accent3>
        <a:srgbClr val="AAADCA"/>
      </a:accent3>
      <a:accent4>
        <a:srgbClr val="DADADA"/>
      </a:accent4>
      <a:accent5>
        <a:srgbClr val="AACAE2"/>
      </a:accent5>
      <a:accent6>
        <a:srgbClr val="E7E7E7"/>
      </a:accent6>
      <a:hlink>
        <a:srgbClr val="FFFFFF"/>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FFFF"/>
        </a:hlink>
        <a:folHlink>
          <a:srgbClr val="FFFFCC"/>
        </a:folHlink>
      </a:clrScheme>
      <a:clrMap bg1="dk2" tx1="lt1" bg2="dk1" tx2="lt2" accent1="accent1" accent2="accent2" accent3="accent3" accent4="accent4" accent5="accent5" accent6="accent6" hlink="hlink" folHlink="folHlink"/>
    </a:extraClrScheme>
    <a:extraClrScheme>
      <a:clrScheme name="Stream 11">
        <a:dk1>
          <a:srgbClr val="000514"/>
        </a:dk1>
        <a:lt1>
          <a:srgbClr val="FFFFFF"/>
        </a:lt1>
        <a:dk2>
          <a:srgbClr val="003399"/>
        </a:dk2>
        <a:lt2>
          <a:srgbClr val="E5E5FF"/>
        </a:lt2>
        <a:accent1>
          <a:srgbClr val="0099CC"/>
        </a:accent1>
        <a:accent2>
          <a:srgbClr val="FFFFFF"/>
        </a:accent2>
        <a:accent3>
          <a:srgbClr val="AAADCA"/>
        </a:accent3>
        <a:accent4>
          <a:srgbClr val="DADADA"/>
        </a:accent4>
        <a:accent5>
          <a:srgbClr val="AACAE2"/>
        </a:accent5>
        <a:accent6>
          <a:srgbClr val="E7E7E7"/>
        </a:accent6>
        <a:hlink>
          <a:srgbClr val="FFFF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themeOverride>
</file>

<file path=ppt/theme/themeOverride2.xml><?xml version="1.0" encoding="utf-8"?>
<a:themeOverride xmlns:a="http://schemas.openxmlformats.org/drawingml/2006/main">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themeOverride>
</file>

<file path=docProps/app.xml><?xml version="1.0" encoding="utf-8"?>
<Properties xmlns="http://schemas.openxmlformats.org/officeDocument/2006/extended-properties" xmlns:vt="http://schemas.openxmlformats.org/officeDocument/2006/docPropsVTypes">
  <Template/>
  <TotalTime>5753</TotalTime>
  <Words>1730</Words>
  <Application>Microsoft Office PowerPoint</Application>
  <PresentationFormat>On-screen Show (4:3)</PresentationFormat>
  <Paragraphs>282</Paragraphs>
  <Slides>37</Slides>
  <Notes>37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Times New Roman</vt:lpstr>
      <vt:lpstr>Arial</vt:lpstr>
      <vt:lpstr>Garamond</vt:lpstr>
      <vt:lpstr>Wingdings</vt:lpstr>
      <vt:lpstr>Calibri</vt:lpstr>
      <vt:lpstr>Wingdings 3</vt:lpstr>
      <vt:lpstr>Stream</vt:lpstr>
      <vt:lpstr>1_Stream</vt:lpstr>
      <vt:lpstr>Louisiana Underground Injection Control Program Workshop Introduction </vt:lpstr>
      <vt:lpstr>Underground Injection Control (UIC) Program</vt:lpstr>
      <vt:lpstr>Underground Source of Drinking Water</vt:lpstr>
      <vt:lpstr>Regulatory Classes of Injection Wells</vt:lpstr>
      <vt:lpstr>PowerPoint Presentation</vt:lpstr>
      <vt:lpstr>Fee Schedule at LAC 43:XIX.Chapter 7 (including application fees)</vt:lpstr>
      <vt:lpstr>Two-Part Permitting Process</vt:lpstr>
      <vt:lpstr>PowerPoint Presentation</vt:lpstr>
      <vt:lpstr>PowerPoint Presentation</vt:lpstr>
      <vt:lpstr>Two-Part Permitting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Check the Status of an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Injection &amp; Mining Division Contact Information</vt:lpstr>
      <vt:lpstr>Websites of Interest</vt:lpstr>
      <vt:lpstr>PowerPoint Presentation</vt:lpstr>
    </vt:vector>
  </TitlesOfParts>
  <Company>LDNR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Office of Conservation</dc:title>
  <dc:creator>Kaycee Garrett</dc:creator>
  <cp:lastModifiedBy>ladnr</cp:lastModifiedBy>
  <cp:revision>572</cp:revision>
  <cp:lastPrinted>2012-03-02T14:06:18Z</cp:lastPrinted>
  <dcterms:created xsi:type="dcterms:W3CDTF">2007-10-12T19:38:30Z</dcterms:created>
  <dcterms:modified xsi:type="dcterms:W3CDTF">2012-04-16T21:19:41Z</dcterms:modified>
</cp:coreProperties>
</file>