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59"/>
  </p:notesMasterIdLst>
  <p:handoutMasterIdLst>
    <p:handoutMasterId r:id="rId60"/>
  </p:handoutMasterIdLst>
  <p:sldIdLst>
    <p:sldId id="318" r:id="rId2"/>
    <p:sldId id="354" r:id="rId3"/>
    <p:sldId id="393" r:id="rId4"/>
    <p:sldId id="394" r:id="rId5"/>
    <p:sldId id="376" r:id="rId6"/>
    <p:sldId id="427" r:id="rId7"/>
    <p:sldId id="425" r:id="rId8"/>
    <p:sldId id="426" r:id="rId9"/>
    <p:sldId id="385" r:id="rId10"/>
    <p:sldId id="381" r:id="rId11"/>
    <p:sldId id="382" r:id="rId12"/>
    <p:sldId id="387" r:id="rId13"/>
    <p:sldId id="388" r:id="rId14"/>
    <p:sldId id="399" r:id="rId15"/>
    <p:sldId id="400" r:id="rId16"/>
    <p:sldId id="449" r:id="rId17"/>
    <p:sldId id="407" r:id="rId18"/>
    <p:sldId id="409" r:id="rId19"/>
    <p:sldId id="450" r:id="rId20"/>
    <p:sldId id="451" r:id="rId21"/>
    <p:sldId id="403" r:id="rId22"/>
    <p:sldId id="410" r:id="rId23"/>
    <p:sldId id="411" r:id="rId24"/>
    <p:sldId id="416" r:id="rId25"/>
    <p:sldId id="415" r:id="rId26"/>
    <p:sldId id="412" r:id="rId27"/>
    <p:sldId id="413" r:id="rId28"/>
    <p:sldId id="414" r:id="rId29"/>
    <p:sldId id="434" r:id="rId30"/>
    <p:sldId id="353" r:id="rId31"/>
    <p:sldId id="444" r:id="rId32"/>
    <p:sldId id="352" r:id="rId33"/>
    <p:sldId id="428" r:id="rId34"/>
    <p:sldId id="429" r:id="rId35"/>
    <p:sldId id="430" r:id="rId36"/>
    <p:sldId id="431" r:id="rId37"/>
    <p:sldId id="432" r:id="rId38"/>
    <p:sldId id="433" r:id="rId39"/>
    <p:sldId id="435" r:id="rId40"/>
    <p:sldId id="442" r:id="rId41"/>
    <p:sldId id="441" r:id="rId42"/>
    <p:sldId id="440" r:id="rId43"/>
    <p:sldId id="439" r:id="rId44"/>
    <p:sldId id="420" r:id="rId45"/>
    <p:sldId id="361" r:id="rId46"/>
    <p:sldId id="418" r:id="rId47"/>
    <p:sldId id="421" r:id="rId48"/>
    <p:sldId id="356" r:id="rId49"/>
    <p:sldId id="390" r:id="rId50"/>
    <p:sldId id="389" r:id="rId51"/>
    <p:sldId id="447" r:id="rId52"/>
    <p:sldId id="366" r:id="rId53"/>
    <p:sldId id="391" r:id="rId54"/>
    <p:sldId id="445" r:id="rId55"/>
    <p:sldId id="395" r:id="rId56"/>
    <p:sldId id="392" r:id="rId57"/>
    <p:sldId id="443" r:id="rId58"/>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C2"/>
    <a:srgbClr val="FFCCCC"/>
    <a:srgbClr val="4CE2EA"/>
    <a:srgbClr val="B87B00"/>
    <a:srgbClr val="FFFFFF"/>
    <a:srgbClr val="FF9900"/>
    <a:srgbClr val="009999"/>
    <a:srgbClr val="00CC99"/>
    <a:srgbClr val="00FF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9" autoAdjust="0"/>
    <p:restoredTop sz="98878" autoAdjust="0"/>
  </p:normalViewPr>
  <p:slideViewPr>
    <p:cSldViewPr snapToGrid="0">
      <p:cViewPr>
        <p:scale>
          <a:sx n="98" d="100"/>
          <a:sy n="98" d="100"/>
        </p:scale>
        <p:origin x="-1032" y="-84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76" d="100"/>
          <a:sy n="76" d="100"/>
        </p:scale>
        <p:origin x="-2076" y="-114"/>
      </p:cViewPr>
      <p:guideLst>
        <p:guide orient="horz" pos="2909"/>
        <p:guide pos="218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05121" cy="462561"/>
          </a:xfrm>
          <a:prstGeom prst="rect">
            <a:avLst/>
          </a:prstGeom>
        </p:spPr>
        <p:txBody>
          <a:bodyPr vert="horz" lIns="90634" tIns="45316" rIns="90634" bIns="45316"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927574" y="2"/>
            <a:ext cx="3005121" cy="462561"/>
          </a:xfrm>
          <a:prstGeom prst="rect">
            <a:avLst/>
          </a:prstGeom>
        </p:spPr>
        <p:txBody>
          <a:bodyPr vert="horz" lIns="90634" tIns="45316" rIns="90634" bIns="45316" rtlCol="0"/>
          <a:lstStyle>
            <a:lvl1pPr algn="r">
              <a:defRPr sz="1200" smtClean="0"/>
            </a:lvl1pPr>
          </a:lstStyle>
          <a:p>
            <a:pPr>
              <a:defRPr/>
            </a:pPr>
            <a:fld id="{53AB9CFF-56F1-407D-86B4-E4D9D0F3F602}" type="datetimeFigureOut">
              <a:rPr lang="en-US"/>
              <a:pPr>
                <a:defRPr/>
              </a:pPr>
              <a:t>4/16/2012</a:t>
            </a:fld>
            <a:endParaRPr lang="en-US" dirty="0"/>
          </a:p>
        </p:txBody>
      </p:sp>
      <p:sp>
        <p:nvSpPr>
          <p:cNvPr id="4" name="Footer Placeholder 3"/>
          <p:cNvSpPr>
            <a:spLocks noGrp="1"/>
          </p:cNvSpPr>
          <p:nvPr>
            <p:ph type="ftr" sz="quarter" idx="2"/>
          </p:nvPr>
        </p:nvSpPr>
        <p:spPr>
          <a:xfrm>
            <a:off x="1" y="8768814"/>
            <a:ext cx="3005121" cy="462561"/>
          </a:xfrm>
          <a:prstGeom prst="rect">
            <a:avLst/>
          </a:prstGeom>
        </p:spPr>
        <p:txBody>
          <a:bodyPr vert="horz" lIns="90634" tIns="45316" rIns="90634" bIns="45316"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927574" y="8768814"/>
            <a:ext cx="3005121" cy="462561"/>
          </a:xfrm>
          <a:prstGeom prst="rect">
            <a:avLst/>
          </a:prstGeom>
        </p:spPr>
        <p:txBody>
          <a:bodyPr vert="horz" lIns="90634" tIns="45316" rIns="90634" bIns="45316" rtlCol="0" anchor="b"/>
          <a:lstStyle>
            <a:lvl1pPr algn="r">
              <a:defRPr sz="1200" smtClean="0"/>
            </a:lvl1pPr>
          </a:lstStyle>
          <a:p>
            <a:pPr>
              <a:defRPr/>
            </a:pPr>
            <a:fld id="{3491EBAA-5A9A-46DE-8DFA-92D2E8276C29}" type="slidenum">
              <a:rPr lang="en-US"/>
              <a:pPr>
                <a:defRPr/>
              </a:pPr>
              <a:t>‹#›</a:t>
            </a:fld>
            <a:endParaRPr lang="en-US" dirty="0"/>
          </a:p>
        </p:txBody>
      </p:sp>
    </p:spTree>
    <p:extLst>
      <p:ext uri="{BB962C8B-B14F-4D97-AF65-F5344CB8AC3E}">
        <p14:creationId xmlns:p14="http://schemas.microsoft.com/office/powerpoint/2010/main" val="98561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2"/>
            <a:ext cx="3005121" cy="462561"/>
          </a:xfrm>
          <a:prstGeom prst="rect">
            <a:avLst/>
          </a:prstGeom>
          <a:noFill/>
          <a:ln w="9525">
            <a:noFill/>
            <a:miter lim="800000"/>
            <a:headEnd/>
            <a:tailEnd/>
          </a:ln>
          <a:effectLst/>
        </p:spPr>
        <p:txBody>
          <a:bodyPr vert="horz" wrap="square" lIns="92356" tIns="46178" rIns="92356" bIns="46178" numCol="1" anchor="t" anchorCtr="0" compatLnSpc="1">
            <a:prstTxWarp prst="textNoShape">
              <a:avLst/>
            </a:prstTxWarp>
          </a:bodyPr>
          <a:lstStyle>
            <a:lvl1pPr defTabSz="923643">
              <a:defRPr sz="1200"/>
            </a:lvl1pPr>
          </a:lstStyle>
          <a:p>
            <a:pPr>
              <a:defRPr/>
            </a:pPr>
            <a:endParaRPr lang="en-US" dirty="0"/>
          </a:p>
        </p:txBody>
      </p:sp>
      <p:sp>
        <p:nvSpPr>
          <p:cNvPr id="18435" name="Rectangle 3"/>
          <p:cNvSpPr>
            <a:spLocks noGrp="1" noChangeArrowheads="1"/>
          </p:cNvSpPr>
          <p:nvPr>
            <p:ph type="dt" idx="1"/>
          </p:nvPr>
        </p:nvSpPr>
        <p:spPr bwMode="auto">
          <a:xfrm>
            <a:off x="3927574" y="2"/>
            <a:ext cx="3005121" cy="462561"/>
          </a:xfrm>
          <a:prstGeom prst="rect">
            <a:avLst/>
          </a:prstGeom>
          <a:noFill/>
          <a:ln w="9525">
            <a:noFill/>
            <a:miter lim="800000"/>
            <a:headEnd/>
            <a:tailEnd/>
          </a:ln>
          <a:effectLst/>
        </p:spPr>
        <p:txBody>
          <a:bodyPr vert="horz" wrap="square" lIns="92356" tIns="46178" rIns="92356" bIns="46178" numCol="1" anchor="t" anchorCtr="0" compatLnSpc="1">
            <a:prstTxWarp prst="textNoShape">
              <a:avLst/>
            </a:prstTxWarp>
          </a:bodyPr>
          <a:lstStyle>
            <a:lvl1pPr algn="r" defTabSz="923643">
              <a:defRPr sz="1200"/>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93722" y="4385935"/>
            <a:ext cx="5546758" cy="4155416"/>
          </a:xfrm>
          <a:prstGeom prst="rect">
            <a:avLst/>
          </a:prstGeom>
          <a:noFill/>
          <a:ln w="9525">
            <a:noFill/>
            <a:miter lim="800000"/>
            <a:headEnd/>
            <a:tailEnd/>
          </a:ln>
          <a:effectLst/>
        </p:spPr>
        <p:txBody>
          <a:bodyPr vert="horz" wrap="square" lIns="92356" tIns="46178" rIns="92356" bIns="461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768814"/>
            <a:ext cx="3005121" cy="462561"/>
          </a:xfrm>
          <a:prstGeom prst="rect">
            <a:avLst/>
          </a:prstGeom>
          <a:noFill/>
          <a:ln w="9525">
            <a:noFill/>
            <a:miter lim="800000"/>
            <a:headEnd/>
            <a:tailEnd/>
          </a:ln>
          <a:effectLst/>
        </p:spPr>
        <p:txBody>
          <a:bodyPr vert="horz" wrap="square" lIns="92356" tIns="46178" rIns="92356" bIns="46178" numCol="1" anchor="b" anchorCtr="0" compatLnSpc="1">
            <a:prstTxWarp prst="textNoShape">
              <a:avLst/>
            </a:prstTxWarp>
          </a:bodyPr>
          <a:lstStyle>
            <a:lvl1pPr defTabSz="923643">
              <a:defRPr sz="1200"/>
            </a:lvl1pPr>
          </a:lstStyle>
          <a:p>
            <a:pPr>
              <a:defRPr/>
            </a:pPr>
            <a:endParaRPr lang="en-US" dirty="0"/>
          </a:p>
        </p:txBody>
      </p:sp>
      <p:sp>
        <p:nvSpPr>
          <p:cNvPr id="18439" name="Rectangle 7"/>
          <p:cNvSpPr>
            <a:spLocks noGrp="1" noChangeArrowheads="1"/>
          </p:cNvSpPr>
          <p:nvPr>
            <p:ph type="sldNum" sz="quarter" idx="5"/>
          </p:nvPr>
        </p:nvSpPr>
        <p:spPr bwMode="auto">
          <a:xfrm>
            <a:off x="3927574" y="8768814"/>
            <a:ext cx="3005121" cy="462561"/>
          </a:xfrm>
          <a:prstGeom prst="rect">
            <a:avLst/>
          </a:prstGeom>
          <a:noFill/>
          <a:ln w="9525">
            <a:noFill/>
            <a:miter lim="800000"/>
            <a:headEnd/>
            <a:tailEnd/>
          </a:ln>
          <a:effectLst/>
        </p:spPr>
        <p:txBody>
          <a:bodyPr vert="horz" wrap="square" lIns="92356" tIns="46178" rIns="92356" bIns="46178" numCol="1" anchor="b" anchorCtr="0" compatLnSpc="1">
            <a:prstTxWarp prst="textNoShape">
              <a:avLst/>
            </a:prstTxWarp>
          </a:bodyPr>
          <a:lstStyle>
            <a:lvl1pPr algn="r" defTabSz="923643">
              <a:defRPr sz="1200"/>
            </a:lvl1pPr>
          </a:lstStyle>
          <a:p>
            <a:pPr>
              <a:defRPr/>
            </a:pPr>
            <a:fld id="{5DF16D89-A865-426B-91E2-B2EB40793E8B}" type="slidenum">
              <a:rPr lang="en-US"/>
              <a:pPr>
                <a:defRPr/>
              </a:pPr>
              <a:t>‹#›</a:t>
            </a:fld>
            <a:endParaRPr lang="en-US" dirty="0"/>
          </a:p>
        </p:txBody>
      </p:sp>
    </p:spTree>
    <p:extLst>
      <p:ext uri="{BB962C8B-B14F-4D97-AF65-F5344CB8AC3E}">
        <p14:creationId xmlns:p14="http://schemas.microsoft.com/office/powerpoint/2010/main" val="4051703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22346"/>
            <a:fld id="{F998F3A3-9163-4A14-92A7-6EA0EA30A566}" type="slidenum">
              <a:rPr lang="en-US" smtClean="0"/>
              <a:pPr defTabSz="922346"/>
              <a:t>1</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10</a:t>
            </a:fld>
            <a:endParaRPr lang="en-US" dirty="0"/>
          </a:p>
        </p:txBody>
      </p:sp>
    </p:spTree>
    <p:extLst>
      <p:ext uri="{BB962C8B-B14F-4D97-AF65-F5344CB8AC3E}">
        <p14:creationId xmlns:p14="http://schemas.microsoft.com/office/powerpoint/2010/main" val="9187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11</a:t>
            </a:fld>
            <a:endParaRPr lang="en-US" dirty="0"/>
          </a:p>
        </p:txBody>
      </p:sp>
    </p:spTree>
    <p:extLst>
      <p:ext uri="{BB962C8B-B14F-4D97-AF65-F5344CB8AC3E}">
        <p14:creationId xmlns:p14="http://schemas.microsoft.com/office/powerpoint/2010/main" val="160494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12</a:t>
            </a:fld>
            <a:endParaRPr lang="en-US" dirty="0"/>
          </a:p>
        </p:txBody>
      </p:sp>
    </p:spTree>
    <p:extLst>
      <p:ext uri="{BB962C8B-B14F-4D97-AF65-F5344CB8AC3E}">
        <p14:creationId xmlns:p14="http://schemas.microsoft.com/office/powerpoint/2010/main" val="208138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13</a:t>
            </a:fld>
            <a:endParaRPr lang="en-US" dirty="0"/>
          </a:p>
        </p:txBody>
      </p:sp>
    </p:spTree>
    <p:extLst>
      <p:ext uri="{BB962C8B-B14F-4D97-AF65-F5344CB8AC3E}">
        <p14:creationId xmlns:p14="http://schemas.microsoft.com/office/powerpoint/2010/main" val="228455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14</a:t>
            </a:fld>
            <a:endParaRPr lang="en-US" dirty="0"/>
          </a:p>
        </p:txBody>
      </p:sp>
    </p:spTree>
    <p:extLst>
      <p:ext uri="{BB962C8B-B14F-4D97-AF65-F5344CB8AC3E}">
        <p14:creationId xmlns:p14="http://schemas.microsoft.com/office/powerpoint/2010/main" val="414178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15</a:t>
            </a:fld>
            <a:endParaRPr lang="en-US" dirty="0"/>
          </a:p>
        </p:txBody>
      </p:sp>
    </p:spTree>
    <p:extLst>
      <p:ext uri="{BB962C8B-B14F-4D97-AF65-F5344CB8AC3E}">
        <p14:creationId xmlns:p14="http://schemas.microsoft.com/office/powerpoint/2010/main" val="411497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16</a:t>
            </a:fld>
            <a:endParaRPr lang="en-US" dirty="0"/>
          </a:p>
        </p:txBody>
      </p:sp>
    </p:spTree>
    <p:extLst>
      <p:ext uri="{BB962C8B-B14F-4D97-AF65-F5344CB8AC3E}">
        <p14:creationId xmlns:p14="http://schemas.microsoft.com/office/powerpoint/2010/main" val="130310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17</a:t>
            </a:fld>
            <a:endParaRPr lang="en-US" dirty="0"/>
          </a:p>
        </p:txBody>
      </p:sp>
    </p:spTree>
    <p:extLst>
      <p:ext uri="{BB962C8B-B14F-4D97-AF65-F5344CB8AC3E}">
        <p14:creationId xmlns:p14="http://schemas.microsoft.com/office/powerpoint/2010/main" val="130310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18</a:t>
            </a:fld>
            <a:endParaRPr lang="en-US" dirty="0"/>
          </a:p>
        </p:txBody>
      </p:sp>
    </p:spTree>
    <p:extLst>
      <p:ext uri="{BB962C8B-B14F-4D97-AF65-F5344CB8AC3E}">
        <p14:creationId xmlns:p14="http://schemas.microsoft.com/office/powerpoint/2010/main" val="297061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19</a:t>
            </a:fld>
            <a:endParaRPr lang="en-US" dirty="0"/>
          </a:p>
        </p:txBody>
      </p:sp>
    </p:spTree>
    <p:extLst>
      <p:ext uri="{BB962C8B-B14F-4D97-AF65-F5344CB8AC3E}">
        <p14:creationId xmlns:p14="http://schemas.microsoft.com/office/powerpoint/2010/main" val="297061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22346"/>
            <a:fld id="{6B21D007-A560-4160-AE7B-EDB8E3AAAC8F}" type="slidenum">
              <a:rPr lang="en-US" smtClean="0"/>
              <a:pPr defTabSz="922346"/>
              <a:t>2</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800" dirty="0"/>
              <a:t>For this portion of my talk,  we’d like to offer some guidance for when you are putting your application together.</a:t>
            </a:r>
          </a:p>
          <a:p>
            <a:pPr eaLnBrk="1" hangingPunct="1"/>
            <a:endParaRPr lang="en-US" sz="1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20</a:t>
            </a:fld>
            <a:endParaRPr lang="en-US" dirty="0"/>
          </a:p>
        </p:txBody>
      </p:sp>
    </p:spTree>
    <p:extLst>
      <p:ext uri="{BB962C8B-B14F-4D97-AF65-F5344CB8AC3E}">
        <p14:creationId xmlns:p14="http://schemas.microsoft.com/office/powerpoint/2010/main" val="297061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21</a:t>
            </a:fld>
            <a:endParaRPr lang="en-US" dirty="0"/>
          </a:p>
        </p:txBody>
      </p:sp>
    </p:spTree>
    <p:extLst>
      <p:ext uri="{BB962C8B-B14F-4D97-AF65-F5344CB8AC3E}">
        <p14:creationId xmlns:p14="http://schemas.microsoft.com/office/powerpoint/2010/main" val="1766979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22</a:t>
            </a:fld>
            <a:endParaRPr lang="en-US" dirty="0"/>
          </a:p>
        </p:txBody>
      </p:sp>
    </p:spTree>
    <p:extLst>
      <p:ext uri="{BB962C8B-B14F-4D97-AF65-F5344CB8AC3E}">
        <p14:creationId xmlns:p14="http://schemas.microsoft.com/office/powerpoint/2010/main" val="10585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23</a:t>
            </a:fld>
            <a:endParaRPr lang="en-US" dirty="0"/>
          </a:p>
        </p:txBody>
      </p:sp>
    </p:spTree>
    <p:extLst>
      <p:ext uri="{BB962C8B-B14F-4D97-AF65-F5344CB8AC3E}">
        <p14:creationId xmlns:p14="http://schemas.microsoft.com/office/powerpoint/2010/main" val="2310122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24</a:t>
            </a:fld>
            <a:endParaRPr lang="en-US" dirty="0"/>
          </a:p>
        </p:txBody>
      </p:sp>
    </p:spTree>
    <p:extLst>
      <p:ext uri="{BB962C8B-B14F-4D97-AF65-F5344CB8AC3E}">
        <p14:creationId xmlns:p14="http://schemas.microsoft.com/office/powerpoint/2010/main" val="198442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25</a:t>
            </a:fld>
            <a:endParaRPr lang="en-US" dirty="0"/>
          </a:p>
        </p:txBody>
      </p:sp>
    </p:spTree>
    <p:extLst>
      <p:ext uri="{BB962C8B-B14F-4D97-AF65-F5344CB8AC3E}">
        <p14:creationId xmlns:p14="http://schemas.microsoft.com/office/powerpoint/2010/main" val="163105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26</a:t>
            </a:fld>
            <a:endParaRPr lang="en-US" dirty="0"/>
          </a:p>
        </p:txBody>
      </p:sp>
    </p:spTree>
    <p:extLst>
      <p:ext uri="{BB962C8B-B14F-4D97-AF65-F5344CB8AC3E}">
        <p14:creationId xmlns:p14="http://schemas.microsoft.com/office/powerpoint/2010/main" val="171642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27</a:t>
            </a:fld>
            <a:endParaRPr lang="en-US" dirty="0"/>
          </a:p>
        </p:txBody>
      </p:sp>
    </p:spTree>
    <p:extLst>
      <p:ext uri="{BB962C8B-B14F-4D97-AF65-F5344CB8AC3E}">
        <p14:creationId xmlns:p14="http://schemas.microsoft.com/office/powerpoint/2010/main" val="159407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28</a:t>
            </a:fld>
            <a:endParaRPr lang="en-US" dirty="0"/>
          </a:p>
        </p:txBody>
      </p:sp>
    </p:spTree>
    <p:extLst>
      <p:ext uri="{BB962C8B-B14F-4D97-AF65-F5344CB8AC3E}">
        <p14:creationId xmlns:p14="http://schemas.microsoft.com/office/powerpoint/2010/main" val="194568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pPr defTabSz="922346"/>
              <a:t>30</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3</a:t>
            </a:fld>
            <a:endParaRPr lang="en-US" dirty="0"/>
          </a:p>
        </p:txBody>
      </p:sp>
    </p:spTree>
    <p:extLst>
      <p:ext uri="{BB962C8B-B14F-4D97-AF65-F5344CB8AC3E}">
        <p14:creationId xmlns:p14="http://schemas.microsoft.com/office/powerpoint/2010/main" val="3922590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22346"/>
            <a:fld id="{6B21D007-A560-4160-AE7B-EDB8E3AAAC8F}" type="slidenum">
              <a:rPr lang="en-US" smtClean="0"/>
              <a:pPr defTabSz="922346"/>
              <a:t>32</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800" dirty="0"/>
              <a:t>For this portion of my talk,  we’d like to offer some guidance for when you are putting your application together.</a:t>
            </a:r>
          </a:p>
          <a:p>
            <a:pPr eaLnBrk="1" hangingPunct="1"/>
            <a:endParaRPr lang="en-US" sz="1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solidFill>
                  <a:prstClr val="black"/>
                </a:solidFill>
              </a:rPr>
              <a:pPr defTabSz="922346"/>
              <a:t>33</a:t>
            </a:fld>
            <a:endParaRPr lang="en-US" dirty="0"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solidFill>
                  <a:prstClr val="black"/>
                </a:solidFill>
              </a:rPr>
              <a:pPr defTabSz="922346"/>
              <a:t>34</a:t>
            </a:fld>
            <a:endParaRPr lang="en-US" dirty="0"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solidFill>
                  <a:prstClr val="black"/>
                </a:solidFill>
              </a:rPr>
              <a:pPr defTabSz="922346"/>
              <a:t>35</a:t>
            </a:fld>
            <a:endParaRPr lang="en-US" dirty="0"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solidFill>
                  <a:prstClr val="black"/>
                </a:solidFill>
              </a:rPr>
              <a:pPr defTabSz="922346"/>
              <a:t>36</a:t>
            </a:fld>
            <a:endParaRPr lang="en-US" dirty="0"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solidFill>
                  <a:prstClr val="black"/>
                </a:solidFill>
              </a:rPr>
              <a:pPr defTabSz="922346"/>
              <a:t>37</a:t>
            </a:fld>
            <a:endParaRPr lang="en-US" dirty="0"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solidFill>
                  <a:prstClr val="black"/>
                </a:solidFill>
              </a:rPr>
              <a:pPr defTabSz="922346"/>
              <a:t>38</a:t>
            </a:fld>
            <a:endParaRPr lang="en-US" dirty="0"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22346"/>
            <a:fld id="{6B21D007-A560-4160-AE7B-EDB8E3AAAC8F}" type="slidenum">
              <a:rPr lang="en-US" smtClean="0"/>
              <a:pPr defTabSz="922346"/>
              <a:t>39</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800" dirty="0"/>
              <a:t>For this portion of my talk,  we’d like to offer some guidance for when you are putting your application together.</a:t>
            </a:r>
          </a:p>
          <a:p>
            <a:pPr eaLnBrk="1" hangingPunct="1"/>
            <a:endParaRPr lang="en-US" sz="18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45</a:t>
            </a:fld>
            <a:endParaRPr lang="en-US" dirty="0"/>
          </a:p>
        </p:txBody>
      </p:sp>
    </p:spTree>
    <p:extLst>
      <p:ext uri="{BB962C8B-B14F-4D97-AF65-F5344CB8AC3E}">
        <p14:creationId xmlns:p14="http://schemas.microsoft.com/office/powerpoint/2010/main" val="2443883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pPr defTabSz="922346"/>
              <a:t>46</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4</a:t>
            </a:fld>
            <a:endParaRPr lang="en-US" dirty="0"/>
          </a:p>
        </p:txBody>
      </p:sp>
    </p:spTree>
    <p:extLst>
      <p:ext uri="{BB962C8B-B14F-4D97-AF65-F5344CB8AC3E}">
        <p14:creationId xmlns:p14="http://schemas.microsoft.com/office/powerpoint/2010/main" val="306198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48</a:t>
            </a:fld>
            <a:endParaRPr lang="en-US" dirty="0"/>
          </a:p>
        </p:txBody>
      </p:sp>
    </p:spTree>
    <p:extLst>
      <p:ext uri="{BB962C8B-B14F-4D97-AF65-F5344CB8AC3E}">
        <p14:creationId xmlns:p14="http://schemas.microsoft.com/office/powerpoint/2010/main" val="2783092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49</a:t>
            </a:fld>
            <a:endParaRPr lang="en-US" dirty="0"/>
          </a:p>
        </p:txBody>
      </p:sp>
    </p:spTree>
    <p:extLst>
      <p:ext uri="{BB962C8B-B14F-4D97-AF65-F5344CB8AC3E}">
        <p14:creationId xmlns:p14="http://schemas.microsoft.com/office/powerpoint/2010/main" val="1074272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50</a:t>
            </a:fld>
            <a:endParaRPr lang="en-US" dirty="0"/>
          </a:p>
        </p:txBody>
      </p:sp>
    </p:spTree>
    <p:extLst>
      <p:ext uri="{BB962C8B-B14F-4D97-AF65-F5344CB8AC3E}">
        <p14:creationId xmlns:p14="http://schemas.microsoft.com/office/powerpoint/2010/main" val="3706026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22346"/>
            <a:fld id="{07A966DC-8974-429D-8F4A-0739F7E8890D}" type="slidenum">
              <a:rPr lang="en-US" smtClean="0"/>
              <a:pPr defTabSz="922346"/>
              <a:t>51</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52</a:t>
            </a:fld>
            <a:endParaRPr lang="en-US" dirty="0"/>
          </a:p>
        </p:txBody>
      </p:sp>
    </p:spTree>
    <p:extLst>
      <p:ext uri="{BB962C8B-B14F-4D97-AF65-F5344CB8AC3E}">
        <p14:creationId xmlns:p14="http://schemas.microsoft.com/office/powerpoint/2010/main" val="720014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53</a:t>
            </a:fld>
            <a:endParaRPr lang="en-US" dirty="0"/>
          </a:p>
        </p:txBody>
      </p:sp>
    </p:spTree>
    <p:extLst>
      <p:ext uri="{BB962C8B-B14F-4D97-AF65-F5344CB8AC3E}">
        <p14:creationId xmlns:p14="http://schemas.microsoft.com/office/powerpoint/2010/main" val="2141835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55</a:t>
            </a:fld>
            <a:endParaRPr lang="en-US" dirty="0"/>
          </a:p>
        </p:txBody>
      </p:sp>
    </p:spTree>
    <p:extLst>
      <p:ext uri="{BB962C8B-B14F-4D97-AF65-F5344CB8AC3E}">
        <p14:creationId xmlns:p14="http://schemas.microsoft.com/office/powerpoint/2010/main" val="3148201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56</a:t>
            </a:fld>
            <a:endParaRPr lang="en-US" dirty="0"/>
          </a:p>
        </p:txBody>
      </p:sp>
    </p:spTree>
    <p:extLst>
      <p:ext uri="{BB962C8B-B14F-4D97-AF65-F5344CB8AC3E}">
        <p14:creationId xmlns:p14="http://schemas.microsoft.com/office/powerpoint/2010/main" val="115683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5</a:t>
            </a:fld>
            <a:endParaRPr lang="en-US" dirty="0"/>
          </a:p>
        </p:txBody>
      </p:sp>
    </p:spTree>
    <p:extLst>
      <p:ext uri="{BB962C8B-B14F-4D97-AF65-F5344CB8AC3E}">
        <p14:creationId xmlns:p14="http://schemas.microsoft.com/office/powerpoint/2010/main" val="182560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6</a:t>
            </a:fld>
            <a:endParaRPr lang="en-US" dirty="0"/>
          </a:p>
        </p:txBody>
      </p:sp>
    </p:spTree>
    <p:extLst>
      <p:ext uri="{BB962C8B-B14F-4D97-AF65-F5344CB8AC3E}">
        <p14:creationId xmlns:p14="http://schemas.microsoft.com/office/powerpoint/2010/main" val="182560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7</a:t>
            </a:fld>
            <a:endParaRPr lang="en-US" dirty="0"/>
          </a:p>
        </p:txBody>
      </p:sp>
    </p:spTree>
    <p:extLst>
      <p:ext uri="{BB962C8B-B14F-4D97-AF65-F5344CB8AC3E}">
        <p14:creationId xmlns:p14="http://schemas.microsoft.com/office/powerpoint/2010/main" val="1251569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8</a:t>
            </a:fld>
            <a:endParaRPr lang="en-US" dirty="0"/>
          </a:p>
        </p:txBody>
      </p:sp>
    </p:spTree>
    <p:extLst>
      <p:ext uri="{BB962C8B-B14F-4D97-AF65-F5344CB8AC3E}">
        <p14:creationId xmlns:p14="http://schemas.microsoft.com/office/powerpoint/2010/main" val="125156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9</a:t>
            </a:fld>
            <a:endParaRPr lang="en-US" dirty="0"/>
          </a:p>
        </p:txBody>
      </p:sp>
    </p:spTree>
    <p:extLst>
      <p:ext uri="{BB962C8B-B14F-4D97-AF65-F5344CB8AC3E}">
        <p14:creationId xmlns:p14="http://schemas.microsoft.com/office/powerpoint/2010/main" val="220950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89A42830-6681-4B88-B821-8826EA8A193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7724F9-AE4F-4F8D-A925-910BCA562EB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8431FE3-CA8B-4166-B9E6-DD4A25A5C28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BEB1BC9-FB14-4E4D-81B3-CB3334F4DA8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F849458-8C40-4C8E-B5B7-B4B5D829ADD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CD10641-37F9-4EBB-9940-0D7DC6C0945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3F066C-F594-4685-9B2F-371D16F8286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68EF491-69B7-4F14-B1CF-DAA847E0F26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7C5B40F-12FC-4FE6-8760-DAF63670FF8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B9F21A6-02CB-4904-8D7B-D0D4417A471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2D88F1E-C438-4A7B-AA01-F2435AC03DDF}"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B00F698-EEFC-4515-A819-ECCB34419EDA}"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dnr.louisian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nr.state.la.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35538" y="1103312"/>
            <a:ext cx="5918200" cy="2363788"/>
          </a:xfrm>
        </p:spPr>
        <p:txBody>
          <a:bodyPr>
            <a:normAutofit fontScale="90000"/>
          </a:bodyPr>
          <a:lstStyle/>
          <a:p>
            <a:r>
              <a:rPr lang="en-US" sz="3600" b="1" i="1" dirty="0" smtClean="0"/>
              <a:t/>
            </a:r>
            <a:br>
              <a:rPr lang="en-US" sz="3600" b="1" i="1" dirty="0" smtClean="0"/>
            </a:br>
            <a:r>
              <a:rPr lang="en-US" sz="3600" i="1" dirty="0">
                <a:solidFill>
                  <a:schemeClr val="bg2"/>
                </a:solidFill>
                <a:latin typeface="+mn-lt"/>
                <a:ea typeface="+mn-ea"/>
                <a:cs typeface="+mn-cs"/>
              </a:rPr>
              <a:t/>
            </a:r>
            <a:br>
              <a:rPr lang="en-US" sz="3600" i="1" dirty="0">
                <a:solidFill>
                  <a:schemeClr val="bg2"/>
                </a:solidFill>
                <a:latin typeface="+mn-lt"/>
                <a:ea typeface="+mn-ea"/>
                <a:cs typeface="+mn-cs"/>
              </a:rPr>
            </a:br>
            <a:r>
              <a:rPr lang="en-US" sz="6000" b="1" dirty="0" smtClean="0">
                <a:effectLst>
                  <a:outerShdw blurRad="38100" dist="38100" dir="2700000" algn="tl">
                    <a:srgbClr val="000000">
                      <a:alpha val="43137"/>
                    </a:srgbClr>
                  </a:outerShdw>
                </a:effectLst>
              </a:rPr>
              <a:t>Location Plats</a:t>
            </a:r>
            <a:br>
              <a:rPr lang="en-US" sz="60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Area of Reviews </a:t>
            </a:r>
            <a:br>
              <a:rPr lang="en-US" sz="6000" b="1" dirty="0" smtClean="0">
                <a:effectLst>
                  <a:outerShdw blurRad="38100" dist="38100" dir="2700000" algn="tl">
                    <a:srgbClr val="000000">
                      <a:alpha val="43137"/>
                    </a:srgbClr>
                  </a:outerShdw>
                </a:effectLst>
              </a:rPr>
            </a:br>
            <a:r>
              <a:rPr lang="en-US" sz="6000" dirty="0" smtClean="0">
                <a:effectLst>
                  <a:outerShdw blurRad="38100" dist="38100" dir="2700000" algn="tl">
                    <a:srgbClr val="000000">
                      <a:alpha val="43137"/>
                    </a:srgbClr>
                  </a:outerShdw>
                </a:effectLst>
              </a:rPr>
              <a:t>Migration Potentials</a:t>
            </a:r>
            <a:endParaRPr lang="en-US" sz="6000" b="1" dirty="0" smtClean="0">
              <a:effectLst>
                <a:outerShdw blurRad="38100" dist="38100" dir="2700000" algn="tl">
                  <a:srgbClr val="000000">
                    <a:alpha val="43137"/>
                  </a:srgbClr>
                </a:outerShdw>
              </a:effectLst>
            </a:endParaRPr>
          </a:p>
        </p:txBody>
      </p:sp>
      <p:sp>
        <p:nvSpPr>
          <p:cNvPr id="2" name="Subtitle 1"/>
          <p:cNvSpPr>
            <a:spLocks noGrp="1"/>
          </p:cNvSpPr>
          <p:nvPr>
            <p:ph type="subTitle" idx="1"/>
          </p:nvPr>
        </p:nvSpPr>
        <p:spPr>
          <a:xfrm>
            <a:off x="152400" y="3609974"/>
            <a:ext cx="8439150" cy="742951"/>
          </a:xfrm>
        </p:spPr>
        <p:txBody>
          <a:bodyPr>
            <a:normAutofit/>
          </a:bodyPr>
          <a:lstStyle/>
          <a:p>
            <a:r>
              <a:rPr lang="en-US" dirty="0" smtClean="0">
                <a:latin typeface="+mj-lt"/>
              </a:rPr>
              <a:t>UIC TRAINING WORKSHOP   |  Injection and Mining Division</a:t>
            </a:r>
            <a:endParaRPr lang="en-US" dirty="0">
              <a:latin typeface="+mj-lt"/>
            </a:endParaRPr>
          </a:p>
        </p:txBody>
      </p:sp>
      <p:pic>
        <p:nvPicPr>
          <p:cNvPr id="4" name="Picture 3" descr="DNRCON.jpg"/>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42661" y="1079500"/>
            <a:ext cx="1892877" cy="1828800"/>
          </a:xfrm>
          <a:prstGeom prst="rect">
            <a:avLst/>
          </a:prstGeom>
        </p:spPr>
      </p:pic>
      <p:sp>
        <p:nvSpPr>
          <p:cNvPr id="6" name="Rectangle 3"/>
          <p:cNvSpPr txBox="1">
            <a:spLocks noChangeArrowheads="1"/>
          </p:cNvSpPr>
          <p:nvPr/>
        </p:nvSpPr>
        <p:spPr>
          <a:xfrm>
            <a:off x="5000320" y="4542650"/>
            <a:ext cx="3502221" cy="1787753"/>
          </a:xfrm>
          <a:prstGeom prst="rect">
            <a:avLst/>
          </a:prstGeom>
          <a:effectLst/>
        </p:spPr>
        <p:txBody>
          <a:bodyPr vert="horz" lIns="182880" tIns="0">
            <a:no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r>
              <a:rPr lang="en-US" sz="2400" b="1" dirty="0" smtClean="0">
                <a:solidFill>
                  <a:schemeClr val="tx1"/>
                </a:solidFill>
              </a:rPr>
              <a:t>Presented by</a:t>
            </a:r>
          </a:p>
          <a:p>
            <a:r>
              <a:rPr lang="en-US" sz="2400" dirty="0" smtClean="0">
                <a:solidFill>
                  <a:schemeClr val="tx1">
                    <a:lumMod val="65000"/>
                    <a:lumOff val="35000"/>
                  </a:schemeClr>
                </a:solidFill>
              </a:rPr>
              <a:t>Teresa Rougon</a:t>
            </a:r>
          </a:p>
          <a:p>
            <a:r>
              <a:rPr lang="en-US" sz="2400" dirty="0" err="1" smtClean="0">
                <a:solidFill>
                  <a:schemeClr val="tx1">
                    <a:lumMod val="65000"/>
                    <a:lumOff val="35000"/>
                  </a:schemeClr>
                </a:solidFill>
              </a:rPr>
              <a:t>Luzma</a:t>
            </a:r>
            <a:r>
              <a:rPr lang="en-US" sz="2400" dirty="0" smtClean="0">
                <a:solidFill>
                  <a:schemeClr val="tx1">
                    <a:lumMod val="65000"/>
                    <a:lumOff val="35000"/>
                  </a:schemeClr>
                </a:solidFill>
              </a:rPr>
              <a:t> Mata de </a:t>
            </a:r>
            <a:r>
              <a:rPr lang="en-US" sz="2400" dirty="0" err="1" smtClean="0">
                <a:solidFill>
                  <a:schemeClr val="tx1">
                    <a:lumMod val="65000"/>
                    <a:lumOff val="35000"/>
                  </a:schemeClr>
                </a:solidFill>
              </a:rPr>
              <a:t>Leder</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Angela Howard </a:t>
            </a:r>
          </a:p>
          <a:p>
            <a:pPr>
              <a:spcBef>
                <a:spcPts val="1200"/>
              </a:spcBef>
            </a:pPr>
            <a:r>
              <a:rPr lang="en-US" sz="2400" dirty="0" smtClean="0">
                <a:solidFill>
                  <a:schemeClr val="tx1">
                    <a:lumMod val="65000"/>
                    <a:lumOff val="35000"/>
                  </a:schemeClr>
                </a:solidFill>
              </a:rPr>
              <a:t>March 6-7,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395" y="601980"/>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Location Plat Requirements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2400" b="0" dirty="0" smtClean="0">
                <a:solidFill>
                  <a:schemeClr val="accent2"/>
                </a:solidFill>
                <a:latin typeface="+mn-lt"/>
              </a:rPr>
              <a:t>Legal Description</a:t>
            </a:r>
            <a:endParaRPr lang="en-US" sz="2400" b="0" dirty="0">
              <a:solidFill>
                <a:schemeClr val="accent2"/>
              </a:solidFill>
              <a:latin typeface="+mn-lt"/>
            </a:endParaRPr>
          </a:p>
        </p:txBody>
      </p:sp>
      <p:sp>
        <p:nvSpPr>
          <p:cNvPr id="2" name="Content Placeholder 1"/>
          <p:cNvSpPr>
            <a:spLocks noGrp="1"/>
          </p:cNvSpPr>
          <p:nvPr>
            <p:ph idx="1"/>
          </p:nvPr>
        </p:nvSpPr>
        <p:spPr>
          <a:xfrm>
            <a:off x="493395" y="1768601"/>
            <a:ext cx="8193406" cy="4946523"/>
          </a:xfrm>
        </p:spPr>
        <p:txBody>
          <a:bodyPr>
            <a:normAutofit/>
          </a:bodyPr>
          <a:lstStyle/>
          <a:p>
            <a:pPr marL="455613" indent="-455613">
              <a:spcBef>
                <a:spcPts val="1200"/>
              </a:spcBef>
              <a:buClr>
                <a:schemeClr val="accent2"/>
              </a:buClr>
              <a:buFont typeface="Courier New" pitchFamily="49" charset="0"/>
              <a:buChar char="»"/>
            </a:pPr>
            <a:r>
              <a:rPr lang="en-US" sz="2200" b="1" dirty="0" smtClean="0"/>
              <a:t>Description must include:</a:t>
            </a:r>
          </a:p>
          <a:p>
            <a:pPr marL="742950" lvl="1" indent="-285750">
              <a:spcBef>
                <a:spcPts val="1200"/>
              </a:spcBef>
              <a:buClr>
                <a:schemeClr val="accent2"/>
              </a:buClr>
              <a:buFont typeface="Arial" pitchFamily="34" charset="0"/>
              <a:buChar char="•"/>
            </a:pPr>
            <a:r>
              <a:rPr lang="en-US" sz="2200" dirty="0">
                <a:latin typeface="+mj-lt"/>
              </a:rPr>
              <a:t>F</a:t>
            </a:r>
            <a:r>
              <a:rPr lang="en-US" sz="2200" dirty="0" smtClean="0">
                <a:latin typeface="+mj-lt"/>
              </a:rPr>
              <a:t>ield measured distances to the section lines, OR</a:t>
            </a:r>
          </a:p>
          <a:p>
            <a:pPr marL="742950" lvl="1" indent="-285750">
              <a:spcBef>
                <a:spcPts val="1200"/>
              </a:spcBef>
              <a:buClr>
                <a:schemeClr val="accent2"/>
              </a:buClr>
              <a:buFont typeface="Arial" pitchFamily="34" charset="0"/>
              <a:buChar char="•"/>
            </a:pPr>
            <a:r>
              <a:rPr lang="en-US" sz="2200" dirty="0" smtClean="0">
                <a:latin typeface="+mj-lt"/>
              </a:rPr>
              <a:t>Distance and bearing to a historical or governmental monument, OR</a:t>
            </a:r>
          </a:p>
          <a:p>
            <a:pPr marL="742950" lvl="1" indent="-285750">
              <a:spcBef>
                <a:spcPts val="1200"/>
              </a:spcBef>
              <a:buClr>
                <a:schemeClr val="accent2"/>
              </a:buClr>
              <a:buFont typeface="Arial" pitchFamily="34" charset="0"/>
              <a:buChar char="•"/>
            </a:pPr>
            <a:r>
              <a:rPr lang="en-US" sz="2200" dirty="0" smtClean="0">
                <a:latin typeface="+mj-lt"/>
              </a:rPr>
              <a:t>Footages on a protracted section plat. </a:t>
            </a:r>
          </a:p>
          <a:p>
            <a:pPr marL="459486" indent="-457200">
              <a:spcBef>
                <a:spcPts val="1200"/>
              </a:spcBef>
              <a:buClr>
                <a:schemeClr val="accent2"/>
              </a:buClr>
              <a:buFont typeface="Courier New" pitchFamily="49" charset="0"/>
              <a:buChar char="»"/>
              <a:tabLst>
                <a:tab pos="7315200" algn="l"/>
              </a:tabLst>
            </a:pPr>
            <a:r>
              <a:rPr lang="en-US" sz="2200" b="1" dirty="0" smtClean="0"/>
              <a:t>If the description is not based on the most recent survey, then the plat must include a statement phrased as follows:</a:t>
            </a:r>
            <a:endParaRPr lang="en-US" sz="2200" b="1" dirty="0"/>
          </a:p>
          <a:p>
            <a:pPr marL="687388" indent="0">
              <a:spcBef>
                <a:spcPts val="1200"/>
              </a:spcBef>
              <a:buClr>
                <a:schemeClr val="accent2"/>
              </a:buClr>
              <a:buNone/>
              <a:tabLst>
                <a:tab pos="7772400" algn="l"/>
                <a:tab pos="8001000" algn="l"/>
              </a:tabLst>
            </a:pPr>
            <a:r>
              <a:rPr lang="en-US" sz="2200" i="1" dirty="0" smtClean="0">
                <a:latin typeface="+mj-lt"/>
              </a:rPr>
              <a:t>“This description is based on the survey and plat made by [insert licensee’s name], Professional Land Surveyor, dated [insert date].”</a:t>
            </a:r>
            <a:endParaRPr lang="en-US" sz="2200" i="1" dirty="0">
              <a:latin typeface="+mj-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10</a:t>
            </a:fld>
            <a:endParaRPr lang="en-US" dirty="0"/>
          </a:p>
        </p:txBody>
      </p:sp>
    </p:spTree>
    <p:extLst>
      <p:ext uri="{BB962C8B-B14F-4D97-AF65-F5344CB8AC3E}">
        <p14:creationId xmlns:p14="http://schemas.microsoft.com/office/powerpoint/2010/main" val="249493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345" y="592455"/>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Location Plat Requirements</a:t>
            </a:r>
            <a:r>
              <a:rPr lang="en-US" dirty="0" smtClean="0"/>
              <a:t/>
            </a:r>
            <a:br>
              <a:rPr lang="en-US" dirty="0" smtClean="0"/>
            </a:br>
            <a:r>
              <a:rPr lang="en-US" sz="2400" b="0" dirty="0" smtClean="0">
                <a:solidFill>
                  <a:schemeClr val="accent2"/>
                </a:solidFill>
                <a:latin typeface="+mn-lt"/>
              </a:rPr>
              <a:t>Geographic Coordinates</a:t>
            </a:r>
            <a:endParaRPr lang="en-US" sz="2400" b="0" dirty="0">
              <a:solidFill>
                <a:schemeClr val="accent2"/>
              </a:solidFill>
              <a:latin typeface="+mn-lt"/>
            </a:endParaRPr>
          </a:p>
        </p:txBody>
      </p:sp>
      <p:sp>
        <p:nvSpPr>
          <p:cNvPr id="2" name="Content Placeholder 1"/>
          <p:cNvSpPr>
            <a:spLocks noGrp="1"/>
          </p:cNvSpPr>
          <p:nvPr>
            <p:ph idx="1"/>
          </p:nvPr>
        </p:nvSpPr>
        <p:spPr>
          <a:xfrm>
            <a:off x="502919" y="1701926"/>
            <a:ext cx="8269605" cy="4946524"/>
          </a:xfrm>
        </p:spPr>
        <p:txBody>
          <a:bodyPr>
            <a:normAutofit/>
          </a:bodyPr>
          <a:lstStyle/>
          <a:p>
            <a:pPr marL="455613" indent="-455613">
              <a:spcBef>
                <a:spcPts val="1200"/>
              </a:spcBef>
              <a:buClr>
                <a:schemeClr val="accent2"/>
              </a:buClr>
              <a:buFont typeface="Courier New" pitchFamily="49" charset="0"/>
              <a:buChar char="»"/>
            </a:pPr>
            <a:r>
              <a:rPr lang="en-US" sz="2200" b="1" dirty="0" smtClean="0"/>
              <a:t>Latitude and Longitude</a:t>
            </a:r>
          </a:p>
          <a:p>
            <a:pPr marL="742950" lvl="1" indent="-285750">
              <a:spcBef>
                <a:spcPts val="1200"/>
              </a:spcBef>
              <a:buClr>
                <a:schemeClr val="accent2"/>
              </a:buClr>
              <a:buFont typeface="Arial" pitchFamily="34" charset="0"/>
              <a:buChar char="•"/>
            </a:pPr>
            <a:r>
              <a:rPr lang="en-US" sz="2200" dirty="0" smtClean="0">
                <a:latin typeface="+mj-lt"/>
              </a:rPr>
              <a:t>In Degrees, Minutes, Seconds</a:t>
            </a:r>
          </a:p>
          <a:p>
            <a:pPr marL="742950" lvl="1" indent="-285750">
              <a:spcBef>
                <a:spcPts val="1200"/>
              </a:spcBef>
              <a:buClr>
                <a:schemeClr val="accent2"/>
              </a:buClr>
              <a:buFont typeface="Arial" pitchFamily="34" charset="0"/>
              <a:buChar char="•"/>
            </a:pPr>
            <a:r>
              <a:rPr lang="en-US" sz="2200" dirty="0" smtClean="0">
                <a:latin typeface="+mj-lt"/>
              </a:rPr>
              <a:t>Minimum accuracy and precision of two decimals of a second</a:t>
            </a:r>
          </a:p>
          <a:p>
            <a:pPr marL="742950" lvl="1" indent="-285750">
              <a:spcBef>
                <a:spcPts val="1200"/>
              </a:spcBef>
              <a:buClr>
                <a:schemeClr val="accent2"/>
              </a:buClr>
              <a:buFont typeface="Arial" pitchFamily="34" charset="0"/>
              <a:buChar char="•"/>
            </a:pPr>
            <a:r>
              <a:rPr lang="en-US" sz="2200" dirty="0" smtClean="0">
                <a:latin typeface="+mj-lt"/>
              </a:rPr>
              <a:t>Provide coordinate referenced from NAD 1927 and 1983</a:t>
            </a:r>
          </a:p>
          <a:p>
            <a:pPr marL="742950" lvl="1" indent="-285750">
              <a:spcBef>
                <a:spcPts val="1200"/>
              </a:spcBef>
              <a:buClr>
                <a:schemeClr val="accent2"/>
              </a:buClr>
              <a:buFont typeface="Arial" pitchFamily="34" charset="0"/>
              <a:buChar char="•"/>
            </a:pPr>
            <a:r>
              <a:rPr lang="en-US" sz="2200" dirty="0" smtClean="0">
                <a:latin typeface="+mj-lt"/>
              </a:rPr>
              <a:t>Will </a:t>
            </a:r>
            <a:r>
              <a:rPr lang="en-US" sz="2200" u="sng" dirty="0" smtClean="0">
                <a:latin typeface="+mj-lt"/>
              </a:rPr>
              <a:t>NOT</a:t>
            </a:r>
            <a:r>
              <a:rPr lang="en-US" sz="2200" dirty="0" smtClean="0">
                <a:latin typeface="+mj-lt"/>
              </a:rPr>
              <a:t> accept values scaled from a map</a:t>
            </a:r>
          </a:p>
          <a:p>
            <a:pPr marL="742950" lvl="1" indent="-285750">
              <a:spcBef>
                <a:spcPts val="1200"/>
              </a:spcBef>
              <a:buClr>
                <a:schemeClr val="accent2"/>
              </a:buClr>
              <a:buFont typeface="Arial" pitchFamily="34" charset="0"/>
              <a:buChar char="•"/>
            </a:pPr>
            <a:r>
              <a:rPr lang="en-US" sz="2200" dirty="0" smtClean="0">
                <a:latin typeface="+mj-lt"/>
              </a:rPr>
              <a:t>If GPS is used to determine coordinates, then the GPS data </a:t>
            </a:r>
            <a:r>
              <a:rPr lang="en-US" sz="2200" dirty="0">
                <a:latin typeface="+mj-lt"/>
              </a:rPr>
              <a:t>must meet the policy</a:t>
            </a:r>
          </a:p>
          <a:p>
            <a:pPr marL="459486" indent="-457200">
              <a:spcBef>
                <a:spcPts val="1200"/>
              </a:spcBef>
              <a:buClr>
                <a:schemeClr val="accent2"/>
              </a:buClr>
              <a:buFont typeface="Courier New" pitchFamily="49" charset="0"/>
              <a:buChar char="»"/>
              <a:tabLst>
                <a:tab pos="7315200" algn="l"/>
              </a:tabLst>
            </a:pPr>
            <a:r>
              <a:rPr lang="en-US" sz="2200" b="1" dirty="0" smtClean="0"/>
              <a:t>State Plane X,Y Coordinates</a:t>
            </a:r>
          </a:p>
          <a:p>
            <a:pPr marL="742950" lvl="1" indent="-285750">
              <a:spcBef>
                <a:spcPts val="1200"/>
              </a:spcBef>
              <a:buClr>
                <a:schemeClr val="accent2"/>
              </a:buClr>
              <a:buFont typeface="Arial" pitchFamily="34" charset="0"/>
              <a:buChar char="•"/>
            </a:pPr>
            <a:r>
              <a:rPr lang="en-US" sz="2200" dirty="0">
                <a:latin typeface="+mj-lt"/>
              </a:rPr>
              <a:t>Provide coordinate referenced from NAD 1927 and 1983</a:t>
            </a:r>
          </a:p>
          <a:p>
            <a:pPr marL="742950" lvl="1" indent="-285750">
              <a:spcBef>
                <a:spcPts val="1200"/>
              </a:spcBef>
              <a:buClr>
                <a:schemeClr val="accent2"/>
              </a:buClr>
              <a:buFont typeface="Arial" pitchFamily="34" charset="0"/>
              <a:buChar char="•"/>
              <a:tabLst>
                <a:tab pos="7315200" algn="l"/>
              </a:tabLst>
            </a:pPr>
            <a:r>
              <a:rPr lang="en-US" sz="2200" dirty="0">
                <a:latin typeface="+mj-lt"/>
              </a:rPr>
              <a:t>Lambert Zone (North or South</a:t>
            </a:r>
            <a:r>
              <a:rPr lang="en-US" sz="2200" dirty="0" smtClean="0">
                <a:latin typeface="+mj-lt"/>
              </a:rPr>
              <a:t>)</a:t>
            </a:r>
            <a:endParaRPr lang="en-US" sz="2200" b="1" dirty="0" smtClean="0">
              <a:latin typeface="+mj-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11</a:t>
            </a:fld>
            <a:endParaRPr lang="en-US" dirty="0"/>
          </a:p>
        </p:txBody>
      </p:sp>
    </p:spTree>
    <p:extLst>
      <p:ext uri="{BB962C8B-B14F-4D97-AF65-F5344CB8AC3E}">
        <p14:creationId xmlns:p14="http://schemas.microsoft.com/office/powerpoint/2010/main" val="2963296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582930"/>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Location Plat Requirements</a:t>
            </a:r>
            <a:r>
              <a:rPr lang="en-US" dirty="0" smtClean="0"/>
              <a:t/>
            </a:r>
            <a:br>
              <a:rPr lang="en-US" dirty="0" smtClean="0"/>
            </a:br>
            <a:r>
              <a:rPr lang="en-US" sz="2400" b="0" dirty="0" smtClean="0">
                <a:solidFill>
                  <a:schemeClr val="accent2"/>
                </a:solidFill>
                <a:latin typeface="+mn-lt"/>
              </a:rPr>
              <a:t>Seal, Signatures, and Certifications</a:t>
            </a:r>
            <a:endParaRPr lang="en-US" sz="2400" b="0" dirty="0">
              <a:solidFill>
                <a:schemeClr val="accent2"/>
              </a:solidFill>
              <a:latin typeface="+mn-lt"/>
            </a:endParaRPr>
          </a:p>
        </p:txBody>
      </p:sp>
      <p:sp>
        <p:nvSpPr>
          <p:cNvPr id="2" name="Content Placeholder 1"/>
          <p:cNvSpPr>
            <a:spLocks noGrp="1"/>
          </p:cNvSpPr>
          <p:nvPr>
            <p:ph idx="1"/>
          </p:nvPr>
        </p:nvSpPr>
        <p:spPr>
          <a:xfrm>
            <a:off x="502919" y="1701926"/>
            <a:ext cx="4059556" cy="5089399"/>
          </a:xfrm>
        </p:spPr>
        <p:txBody>
          <a:bodyPr>
            <a:normAutofit fontScale="92500" lnSpcReduction="10000"/>
          </a:bodyPr>
          <a:lstStyle/>
          <a:p>
            <a:pPr marL="455613" indent="-455613">
              <a:spcBef>
                <a:spcPts val="1200"/>
              </a:spcBef>
              <a:buClr>
                <a:schemeClr val="accent2"/>
              </a:buClr>
              <a:buFont typeface="Courier New" pitchFamily="49" charset="0"/>
              <a:buChar char="»"/>
            </a:pPr>
            <a:r>
              <a:rPr lang="en-US" sz="2200" b="1" dirty="0" smtClean="0"/>
              <a:t>Seal</a:t>
            </a:r>
          </a:p>
          <a:p>
            <a:pPr marL="742950" lvl="1" indent="-285750">
              <a:spcBef>
                <a:spcPts val="1200"/>
              </a:spcBef>
              <a:buClr>
                <a:schemeClr val="accent2"/>
              </a:buClr>
              <a:buFont typeface="Arial" pitchFamily="34" charset="0"/>
              <a:buChar char="•"/>
            </a:pPr>
            <a:r>
              <a:rPr lang="en-US" sz="2200" dirty="0" smtClean="0">
                <a:latin typeface="+mj-lt"/>
              </a:rPr>
              <a:t>Of the licensed Professional Land Surveyor who assumes responsibility for survey and plat</a:t>
            </a:r>
          </a:p>
          <a:p>
            <a:pPr marL="742950" lvl="1" indent="-285750">
              <a:spcBef>
                <a:spcPts val="1200"/>
              </a:spcBef>
              <a:buClr>
                <a:schemeClr val="accent2"/>
              </a:buClr>
              <a:buFont typeface="Arial" pitchFamily="34" charset="0"/>
              <a:buChar char="•"/>
            </a:pPr>
            <a:r>
              <a:rPr lang="en-US" sz="2200" dirty="0" smtClean="0">
                <a:latin typeface="+mj-lt"/>
              </a:rPr>
              <a:t>Rubber Stamp or Computer Generated seals</a:t>
            </a:r>
          </a:p>
          <a:p>
            <a:pPr marL="742950" lvl="1" indent="-285750">
              <a:spcBef>
                <a:spcPts val="1200"/>
              </a:spcBef>
              <a:buClr>
                <a:schemeClr val="accent2"/>
              </a:buClr>
              <a:buFont typeface="Arial" pitchFamily="34" charset="0"/>
              <a:buChar char="•"/>
            </a:pPr>
            <a:r>
              <a:rPr lang="en-US" sz="2200" dirty="0" smtClean="0">
                <a:latin typeface="+mj-lt"/>
              </a:rPr>
              <a:t>Computer generated seals must be signed and dated</a:t>
            </a:r>
          </a:p>
          <a:p>
            <a:pPr marL="459486" indent="-457200">
              <a:spcBef>
                <a:spcPts val="1200"/>
              </a:spcBef>
              <a:buClr>
                <a:schemeClr val="accent2"/>
              </a:buClr>
              <a:buFont typeface="Courier New" pitchFamily="49" charset="0"/>
              <a:buChar char="»"/>
              <a:tabLst>
                <a:tab pos="7315200" algn="l"/>
              </a:tabLst>
            </a:pPr>
            <a:r>
              <a:rPr lang="en-US" sz="2200" b="1" dirty="0" smtClean="0"/>
              <a:t>Signatures</a:t>
            </a:r>
          </a:p>
          <a:p>
            <a:pPr marL="742950" lvl="1" indent="-285750">
              <a:spcBef>
                <a:spcPts val="1200"/>
              </a:spcBef>
              <a:buClr>
                <a:schemeClr val="accent2"/>
              </a:buClr>
              <a:buFont typeface="Arial" pitchFamily="34" charset="0"/>
              <a:buChar char="•"/>
            </a:pPr>
            <a:r>
              <a:rPr lang="en-US" sz="2200" dirty="0" smtClean="0">
                <a:latin typeface="+mj-lt"/>
              </a:rPr>
              <a:t>Licensee’s original, handwritten, pen to paper, signature and date</a:t>
            </a:r>
            <a:endParaRPr lang="en-US" sz="2200" dirty="0">
              <a:latin typeface="+mj-lt"/>
            </a:endParaRPr>
          </a:p>
          <a:p>
            <a:pPr marL="742950" lvl="1" indent="-285750">
              <a:spcBef>
                <a:spcPts val="1200"/>
              </a:spcBef>
              <a:buClr>
                <a:schemeClr val="accent2"/>
              </a:buClr>
              <a:buFont typeface="Arial" pitchFamily="34" charset="0"/>
              <a:buChar char="•"/>
              <a:tabLst>
                <a:tab pos="7315200" algn="l"/>
              </a:tabLst>
            </a:pPr>
            <a:r>
              <a:rPr lang="en-US" sz="2200" dirty="0" smtClean="0">
                <a:latin typeface="+mj-lt"/>
              </a:rPr>
              <a:t>Contrasting ink</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84170" y="2025932"/>
            <a:ext cx="4443311" cy="4508218"/>
          </a:xfrm>
          <a:prstGeom prst="rect">
            <a:avLst/>
          </a:prstGeom>
        </p:spPr>
      </p:pic>
      <p:sp>
        <p:nvSpPr>
          <p:cNvPr id="3" name="Isosceles Triangle 2"/>
          <p:cNvSpPr/>
          <p:nvPr/>
        </p:nvSpPr>
        <p:spPr>
          <a:xfrm rot="1674709">
            <a:off x="8865555" y="6217310"/>
            <a:ext cx="323850" cy="39615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flipH="1">
            <a:off x="7966231" y="4641992"/>
            <a:ext cx="244602" cy="2423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flipH="1">
            <a:off x="8882155" y="5842142"/>
            <a:ext cx="244602" cy="2423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pPr>
              <a:defRPr/>
            </a:pPr>
            <a:fld id="{4BEB1BC9-FB14-4E4D-81B3-CB3334F4DA81}" type="slidenum">
              <a:rPr lang="en-US" smtClean="0"/>
              <a:pPr>
                <a:defRPr/>
              </a:pPr>
              <a:t>12</a:t>
            </a:fld>
            <a:endParaRPr lang="en-US" dirty="0"/>
          </a:p>
        </p:txBody>
      </p:sp>
    </p:spTree>
    <p:extLst>
      <p:ext uri="{BB962C8B-B14F-4D97-AF65-F5344CB8AC3E}">
        <p14:creationId xmlns:p14="http://schemas.microsoft.com/office/powerpoint/2010/main" val="17806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592455"/>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Location Plat Requirements</a:t>
            </a:r>
            <a:r>
              <a:rPr lang="en-US" dirty="0" smtClean="0"/>
              <a:t/>
            </a:r>
            <a:br>
              <a:rPr lang="en-US" dirty="0" smtClean="0"/>
            </a:br>
            <a:r>
              <a:rPr lang="en-US" sz="2400" b="0" dirty="0" smtClean="0">
                <a:solidFill>
                  <a:schemeClr val="accent2"/>
                </a:solidFill>
                <a:latin typeface="+mn-lt"/>
              </a:rPr>
              <a:t>Seal, Signatures, and Certifications (Continued)</a:t>
            </a:r>
            <a:endParaRPr lang="en-US" sz="2400" b="0" dirty="0">
              <a:solidFill>
                <a:schemeClr val="accent2"/>
              </a:solidFill>
              <a:latin typeface="+mn-lt"/>
            </a:endParaRPr>
          </a:p>
        </p:txBody>
      </p:sp>
      <p:sp>
        <p:nvSpPr>
          <p:cNvPr id="2" name="Content Placeholder 1"/>
          <p:cNvSpPr>
            <a:spLocks noGrp="1"/>
          </p:cNvSpPr>
          <p:nvPr>
            <p:ph idx="1"/>
          </p:nvPr>
        </p:nvSpPr>
        <p:spPr>
          <a:xfrm>
            <a:off x="502919" y="1701926"/>
            <a:ext cx="8183881" cy="5041774"/>
          </a:xfrm>
        </p:spPr>
        <p:txBody>
          <a:bodyPr>
            <a:normAutofit/>
          </a:bodyPr>
          <a:lstStyle/>
          <a:p>
            <a:pPr marL="459486" indent="-457200">
              <a:spcBef>
                <a:spcPts val="1200"/>
              </a:spcBef>
              <a:buClr>
                <a:schemeClr val="accent2"/>
              </a:buClr>
              <a:buFont typeface="Courier New" pitchFamily="49" charset="0"/>
              <a:buChar char="»"/>
              <a:tabLst>
                <a:tab pos="7315200" algn="l"/>
              </a:tabLst>
            </a:pPr>
            <a:r>
              <a:rPr lang="en-US" sz="2200" b="1" dirty="0" smtClean="0"/>
              <a:t>Certification Statement</a:t>
            </a:r>
            <a:endParaRPr lang="en-US" sz="2200" b="1" dirty="0"/>
          </a:p>
          <a:p>
            <a:pPr marL="457200" lvl="1" indent="0">
              <a:spcBef>
                <a:spcPts val="1200"/>
              </a:spcBef>
              <a:buClr>
                <a:schemeClr val="accent2"/>
              </a:buClr>
              <a:buNone/>
            </a:pPr>
            <a:r>
              <a:rPr lang="en-US" sz="2000" dirty="0" smtClean="0"/>
              <a:t>The following statement is acceptable:</a:t>
            </a:r>
          </a:p>
          <a:p>
            <a:pPr marL="457200" lvl="1" indent="0">
              <a:spcBef>
                <a:spcPts val="1200"/>
              </a:spcBef>
              <a:buClr>
                <a:schemeClr val="accent2"/>
              </a:buClr>
              <a:buNone/>
            </a:pPr>
            <a:r>
              <a:rPr lang="en-US" dirty="0" smtClean="0">
                <a:latin typeface="+mj-lt"/>
                <a:cs typeface="Times New Roman" pitchFamily="18" charset="0"/>
              </a:rPr>
              <a:t>“ I [insert licensee’s name], Professional Land Surveyor, certify that the well location depicted and described in this plat was [staked or located] and surveyed in the field by me or under by direction with accuracy and precision to the nearest foot.  I have properly examined </a:t>
            </a:r>
            <a:r>
              <a:rPr lang="en-US" b="1" i="1" dirty="0" smtClean="0">
                <a:latin typeface="+mj-lt"/>
                <a:cs typeface="Times New Roman" pitchFamily="18" charset="0"/>
              </a:rPr>
              <a:t>the survey and plat and have determined that it meets the minimum standards of practice for land surveying in the State of Louisiana.</a:t>
            </a:r>
            <a:r>
              <a:rPr lang="en-US" dirty="0" smtClean="0">
                <a:latin typeface="+mj-lt"/>
                <a:cs typeface="Times New Roman" pitchFamily="18" charset="0"/>
              </a:rPr>
              <a:t>” </a:t>
            </a:r>
            <a:r>
              <a:rPr lang="en-US" b="1" i="1" dirty="0" smtClean="0">
                <a:latin typeface="+mj-lt"/>
                <a:cs typeface="Times New Roman" pitchFamily="18" charset="0"/>
              </a:rPr>
              <a:t> </a:t>
            </a:r>
            <a:endParaRPr lang="en-US" b="1" i="1" dirty="0">
              <a:latin typeface="+mj-lt"/>
              <a:cs typeface="Times New Roman" pitchFamily="18" charset="0"/>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13</a:t>
            </a:fld>
            <a:endParaRPr lang="en-US" dirty="0"/>
          </a:p>
        </p:txBody>
      </p:sp>
    </p:spTree>
    <p:extLst>
      <p:ext uri="{BB962C8B-B14F-4D97-AF65-F5344CB8AC3E}">
        <p14:creationId xmlns:p14="http://schemas.microsoft.com/office/powerpoint/2010/main" val="1829046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51" y="1639230"/>
            <a:ext cx="8010525" cy="1789769"/>
          </a:xfrm>
        </p:spPr>
        <p:txBody>
          <a:bodyPr>
            <a:noAutofit/>
          </a:bodyPr>
          <a:lstStyle/>
          <a:p>
            <a:r>
              <a:rPr lang="en-US" sz="4800" dirty="0" smtClean="0">
                <a:solidFill>
                  <a:schemeClr val="accent3"/>
                </a:solidFill>
              </a:rPr>
              <a:t>Applying the Location Plat Policy to the Following </a:t>
            </a:r>
            <a:r>
              <a:rPr lang="en-US" sz="4800" dirty="0">
                <a:solidFill>
                  <a:schemeClr val="accent3"/>
                </a:solidFill>
              </a:rPr>
              <a:t>W</a:t>
            </a:r>
            <a:r>
              <a:rPr lang="en-US" sz="4800" dirty="0" smtClean="0">
                <a:solidFill>
                  <a:schemeClr val="accent3"/>
                </a:solidFill>
              </a:rPr>
              <a:t>ells</a:t>
            </a:r>
            <a:endParaRPr lang="en-US" sz="4800" dirty="0">
              <a:solidFill>
                <a:schemeClr val="accent3"/>
              </a:solidFill>
            </a:endParaRPr>
          </a:p>
        </p:txBody>
      </p:sp>
      <p:sp>
        <p:nvSpPr>
          <p:cNvPr id="3" name="Text Placeholder 2"/>
          <p:cNvSpPr>
            <a:spLocks noGrp="1"/>
          </p:cNvSpPr>
          <p:nvPr>
            <p:ph type="subTitle" idx="1"/>
          </p:nvPr>
        </p:nvSpPr>
        <p:spPr>
          <a:xfrm>
            <a:off x="722376" y="3685032"/>
            <a:ext cx="7772400" cy="2125218"/>
          </a:xfrm>
        </p:spPr>
        <p:txBody>
          <a:bodyPr>
            <a:normAutofit/>
          </a:bodyPr>
          <a:lstStyle/>
          <a:p>
            <a:r>
              <a:rPr lang="en-US" sz="2800" dirty="0" smtClean="0"/>
              <a:t>Class V Wells</a:t>
            </a:r>
          </a:p>
          <a:p>
            <a:r>
              <a:rPr lang="en-US" sz="2800" dirty="0"/>
              <a:t>Area Permits for Class III Wells </a:t>
            </a:r>
            <a:endParaRPr lang="en-US" sz="2800" dirty="0" smtClean="0"/>
          </a:p>
          <a:p>
            <a:r>
              <a:rPr lang="en-US" sz="2800" dirty="0" smtClean="0"/>
              <a:t>Horizontal and Directional Drilled Wells</a:t>
            </a:r>
            <a:endParaRPr lang="en-US" sz="2800" dirty="0"/>
          </a:p>
        </p:txBody>
      </p:sp>
    </p:spTree>
    <p:extLst>
      <p:ext uri="{BB962C8B-B14F-4D97-AF65-F5344CB8AC3E}">
        <p14:creationId xmlns:p14="http://schemas.microsoft.com/office/powerpoint/2010/main" val="237811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07005416"/>
              </p:ext>
            </p:extLst>
          </p:nvPr>
        </p:nvGraphicFramePr>
        <p:xfrm>
          <a:off x="320534" y="1397244"/>
          <a:ext cx="8213866" cy="5315483"/>
        </p:xfrm>
        <a:graphic>
          <a:graphicData uri="http://schemas.openxmlformats.org/presentationml/2006/ole">
            <mc:AlternateContent xmlns:mc="http://schemas.openxmlformats.org/markup-compatibility/2006">
              <mc:Choice xmlns:v="urn:schemas-microsoft-com:vml" Requires="v">
                <p:oleObj spid="_x0000_s2164" name="Acrobat Document" r:id="rId4" imgW="11658324" imgH="7543623" progId="AcroExch.Document.7">
                  <p:embed/>
                </p:oleObj>
              </mc:Choice>
              <mc:Fallback>
                <p:oleObj name="Acrobat Document" r:id="rId4" imgW="11658324" imgH="7543623" progId="AcroExch.Document.7">
                  <p:embed/>
                  <p:pic>
                    <p:nvPicPr>
                      <p:cNvPr id="0" name=""/>
                      <p:cNvPicPr/>
                      <p:nvPr/>
                    </p:nvPicPr>
                    <p:blipFill>
                      <a:blip r:embed="rId5"/>
                      <a:stretch>
                        <a:fillRect/>
                      </a:stretch>
                    </p:blipFill>
                    <p:spPr>
                      <a:xfrm>
                        <a:off x="320534" y="1397244"/>
                        <a:ext cx="8213866" cy="5315483"/>
                      </a:xfrm>
                      <a:prstGeom prst="rect">
                        <a:avLst/>
                      </a:prstGeom>
                    </p:spPr>
                  </p:pic>
                </p:oleObj>
              </mc:Fallback>
            </mc:AlternateContent>
          </a:graphicData>
        </a:graphic>
      </p:graphicFrame>
      <p:sp>
        <p:nvSpPr>
          <p:cNvPr id="4" name="Title 1"/>
          <p:cNvSpPr txBox="1">
            <a:spLocks/>
          </p:cNvSpPr>
          <p:nvPr/>
        </p:nvSpPr>
        <p:spPr>
          <a:xfrm>
            <a:off x="419100" y="344732"/>
            <a:ext cx="8229600" cy="105251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endParaRPr lang="en-US" dirty="0">
              <a:solidFill>
                <a:schemeClr val="accent1"/>
              </a:solidFill>
              <a:effectLst>
                <a:outerShdw blurRad="38100" dist="38100" dir="2700000" algn="tl">
                  <a:srgbClr val="000000">
                    <a:alpha val="43137"/>
                  </a:srgbClr>
                </a:outerShdw>
              </a:effectLst>
            </a:endParaRPr>
          </a:p>
        </p:txBody>
      </p:sp>
      <p:sp>
        <p:nvSpPr>
          <p:cNvPr id="3" name="Title 2"/>
          <p:cNvSpPr>
            <a:spLocks noGrp="1"/>
          </p:cNvSpPr>
          <p:nvPr>
            <p:ph type="title" idx="4294967295"/>
          </p:nvPr>
        </p:nvSpPr>
        <p:spPr>
          <a:xfrm>
            <a:off x="561975" y="593725"/>
            <a:ext cx="8183563" cy="1050925"/>
          </a:xfrm>
        </p:spPr>
        <p:txBody>
          <a:bodyPr>
            <a:normAutofit/>
          </a:bodyPr>
          <a:lstStyle/>
          <a:p>
            <a:r>
              <a:rPr lang="en-US" sz="2700" dirty="0" smtClean="0">
                <a:solidFill>
                  <a:schemeClr val="accent2"/>
                </a:solidFill>
                <a:latin typeface="+mn-lt"/>
              </a:rPr>
              <a:t>Challenges </a:t>
            </a:r>
            <a:r>
              <a:rPr lang="en-US" sz="2700" dirty="0">
                <a:solidFill>
                  <a:schemeClr val="accent2"/>
                </a:solidFill>
                <a:latin typeface="+mn-lt"/>
              </a:rPr>
              <a:t>Due to Irregular </a:t>
            </a:r>
            <a:r>
              <a:rPr lang="en-US" sz="2700" dirty="0" smtClean="0">
                <a:solidFill>
                  <a:schemeClr val="accent2"/>
                </a:solidFill>
                <a:latin typeface="+mn-lt"/>
              </a:rPr>
              <a:t>Sections</a:t>
            </a:r>
            <a:endParaRPr lang="en-US" sz="2700" dirty="0">
              <a:solidFill>
                <a:schemeClr val="accent2"/>
              </a:solidFill>
            </a:endParaRPr>
          </a:p>
        </p:txBody>
      </p:sp>
      <p:sp>
        <p:nvSpPr>
          <p:cNvPr id="5" name="Slide Number Placeholder 4"/>
          <p:cNvSpPr>
            <a:spLocks noGrp="1"/>
          </p:cNvSpPr>
          <p:nvPr>
            <p:ph type="sldNum" sz="quarter" idx="12"/>
          </p:nvPr>
        </p:nvSpPr>
        <p:spPr/>
        <p:txBody>
          <a:bodyPr/>
          <a:lstStyle/>
          <a:p>
            <a:pPr>
              <a:defRPr/>
            </a:pPr>
            <a:fld id="{27C5B40F-12FC-4FE6-8760-DAF63670FF86}" type="slidenum">
              <a:rPr lang="en-US" smtClean="0"/>
              <a:pPr>
                <a:defRPr/>
              </a:pPr>
              <a:t>15</a:t>
            </a:fld>
            <a:endParaRPr lang="en-US" dirty="0"/>
          </a:p>
        </p:txBody>
      </p:sp>
    </p:spTree>
    <p:extLst>
      <p:ext uri="{BB962C8B-B14F-4D97-AF65-F5344CB8AC3E}">
        <p14:creationId xmlns:p14="http://schemas.microsoft.com/office/powerpoint/2010/main" val="1776908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110767"/>
            <a:ext cx="5857875" cy="464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62173" y="5547241"/>
            <a:ext cx="300990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mj-lt"/>
              </a:rPr>
              <a:t>WHERE IS SECTION 83 ?</a:t>
            </a:r>
            <a:endParaRPr lang="en-US" dirty="0">
              <a:latin typeface="+mj-lt"/>
            </a:endParaRP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6" y="1786482"/>
            <a:ext cx="3048000" cy="303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12168" y="2349862"/>
            <a:ext cx="28336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mj-lt"/>
              </a:rPr>
              <a:t>IS THERE A GRID PATTERN?</a:t>
            </a:r>
            <a:endParaRPr lang="en-US" dirty="0">
              <a:latin typeface="+mj-lt"/>
            </a:endParaRPr>
          </a:p>
        </p:txBody>
      </p:sp>
      <p:sp>
        <p:nvSpPr>
          <p:cNvPr id="7" name="Down Arrow 6"/>
          <p:cNvSpPr/>
          <p:nvPr/>
        </p:nvSpPr>
        <p:spPr>
          <a:xfrm>
            <a:off x="3033712" y="2813069"/>
            <a:ext cx="76200" cy="2286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3943350" y="2802460"/>
            <a:ext cx="76200" cy="2286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2476499" y="3150365"/>
            <a:ext cx="2200275" cy="2221735"/>
          </a:xfrm>
          <a:custGeom>
            <a:avLst/>
            <a:gdLst>
              <a:gd name="connsiteX0" fmla="*/ 0 w 2533650"/>
              <a:gd name="connsiteY0" fmla="*/ 28575 h 2562225"/>
              <a:gd name="connsiteX1" fmla="*/ 2495550 w 2533650"/>
              <a:gd name="connsiteY1" fmla="*/ 0 h 2562225"/>
              <a:gd name="connsiteX2" fmla="*/ 2533650 w 2533650"/>
              <a:gd name="connsiteY2" fmla="*/ 2514600 h 2562225"/>
              <a:gd name="connsiteX3" fmla="*/ 238125 w 2533650"/>
              <a:gd name="connsiteY3" fmla="*/ 2562225 h 2562225"/>
              <a:gd name="connsiteX4" fmla="*/ 228600 w 2533650"/>
              <a:gd name="connsiteY4" fmla="*/ 2295525 h 2562225"/>
              <a:gd name="connsiteX5" fmla="*/ 47625 w 2533650"/>
              <a:gd name="connsiteY5" fmla="*/ 1962150 h 2562225"/>
              <a:gd name="connsiteX6" fmla="*/ 0 w 2533650"/>
              <a:gd name="connsiteY6" fmla="*/ 28575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650" h="2562225">
                <a:moveTo>
                  <a:pt x="0" y="28575"/>
                </a:moveTo>
                <a:lnTo>
                  <a:pt x="2495550" y="0"/>
                </a:lnTo>
                <a:lnTo>
                  <a:pt x="2533650" y="2514600"/>
                </a:lnTo>
                <a:lnTo>
                  <a:pt x="238125" y="2562225"/>
                </a:lnTo>
                <a:lnTo>
                  <a:pt x="228600" y="2295525"/>
                </a:lnTo>
                <a:lnTo>
                  <a:pt x="47625" y="1962150"/>
                </a:lnTo>
                <a:lnTo>
                  <a:pt x="0" y="28575"/>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a:xfrm>
            <a:off x="419100" y="344732"/>
            <a:ext cx="8229600" cy="105251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endParaRPr lang="en-US" dirty="0">
              <a:solidFill>
                <a:schemeClr val="accent1"/>
              </a:solidFill>
              <a:effectLst>
                <a:outerShdw blurRad="38100" dist="38100" dir="2700000" algn="tl">
                  <a:srgbClr val="000000">
                    <a:alpha val="43137"/>
                  </a:srgbClr>
                </a:outerShdw>
              </a:effectLst>
            </a:endParaRPr>
          </a:p>
        </p:txBody>
      </p:sp>
      <p:sp>
        <p:nvSpPr>
          <p:cNvPr id="4" name="Title 3"/>
          <p:cNvSpPr>
            <a:spLocks noGrp="1"/>
          </p:cNvSpPr>
          <p:nvPr>
            <p:ph type="title" idx="4294967295"/>
          </p:nvPr>
        </p:nvSpPr>
        <p:spPr>
          <a:xfrm>
            <a:off x="552450" y="585424"/>
            <a:ext cx="8183563" cy="1050925"/>
          </a:xfrm>
        </p:spPr>
        <p:txBody>
          <a:bodyPr>
            <a:normAutofit/>
          </a:bodyPr>
          <a:lstStyle/>
          <a:p>
            <a:r>
              <a:rPr lang="en-US" sz="2700" dirty="0" smtClean="0">
                <a:solidFill>
                  <a:schemeClr val="accent2"/>
                </a:solidFill>
                <a:latin typeface="+mn-lt"/>
              </a:rPr>
              <a:t>Challenges </a:t>
            </a:r>
            <a:r>
              <a:rPr lang="en-US" sz="2700" dirty="0">
                <a:solidFill>
                  <a:schemeClr val="accent2"/>
                </a:solidFill>
                <a:latin typeface="+mn-lt"/>
              </a:rPr>
              <a:t>Due to Irregular Sections (Continued</a:t>
            </a:r>
            <a:r>
              <a:rPr lang="en-US" sz="2700" dirty="0" smtClean="0">
                <a:solidFill>
                  <a:schemeClr val="accent2"/>
                </a:solidFill>
                <a:latin typeface="+mn-lt"/>
              </a:rPr>
              <a:t>)</a:t>
            </a:r>
            <a:endParaRPr lang="en-US" sz="2700" dirty="0">
              <a:latin typeface="+mn-lt"/>
            </a:endParaRPr>
          </a:p>
        </p:txBody>
      </p:sp>
      <p:sp>
        <p:nvSpPr>
          <p:cNvPr id="6" name="Slide Number Placeholder 5"/>
          <p:cNvSpPr>
            <a:spLocks noGrp="1"/>
          </p:cNvSpPr>
          <p:nvPr>
            <p:ph type="sldNum" sz="quarter" idx="12"/>
          </p:nvPr>
        </p:nvSpPr>
        <p:spPr/>
        <p:txBody>
          <a:bodyPr/>
          <a:lstStyle/>
          <a:p>
            <a:pPr>
              <a:defRPr/>
            </a:pPr>
            <a:fld id="{27C5B40F-12FC-4FE6-8760-DAF63670FF86}" type="slidenum">
              <a:rPr lang="en-US" smtClean="0"/>
              <a:pPr>
                <a:defRPr/>
              </a:pPr>
              <a:t>16</a:t>
            </a:fld>
            <a:endParaRPr lang="en-US" dirty="0"/>
          </a:p>
        </p:txBody>
      </p:sp>
    </p:spTree>
    <p:extLst>
      <p:ext uri="{BB962C8B-B14F-4D97-AF65-F5344CB8AC3E}">
        <p14:creationId xmlns:p14="http://schemas.microsoft.com/office/powerpoint/2010/main" val="2532901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110767"/>
            <a:ext cx="5857875" cy="464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2505075" y="4524375"/>
            <a:ext cx="1028700" cy="590550"/>
          </a:xfrm>
          <a:custGeom>
            <a:avLst/>
            <a:gdLst>
              <a:gd name="connsiteX0" fmla="*/ 9525 w 1028700"/>
              <a:gd name="connsiteY0" fmla="*/ 0 h 590550"/>
              <a:gd name="connsiteX1" fmla="*/ 1028700 w 1028700"/>
              <a:gd name="connsiteY1" fmla="*/ 133350 h 590550"/>
              <a:gd name="connsiteX2" fmla="*/ 981075 w 1028700"/>
              <a:gd name="connsiteY2" fmla="*/ 590550 h 590550"/>
              <a:gd name="connsiteX3" fmla="*/ 895350 w 1028700"/>
              <a:gd name="connsiteY3" fmla="*/ 590550 h 590550"/>
              <a:gd name="connsiteX4" fmla="*/ 895350 w 1028700"/>
              <a:gd name="connsiteY4" fmla="*/ 447675 h 590550"/>
              <a:gd name="connsiteX5" fmla="*/ 0 w 1028700"/>
              <a:gd name="connsiteY5" fmla="*/ 323850 h 590550"/>
              <a:gd name="connsiteX6" fmla="*/ 9525 w 1028700"/>
              <a:gd name="connsiteY6"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590550">
                <a:moveTo>
                  <a:pt x="9525" y="0"/>
                </a:moveTo>
                <a:lnTo>
                  <a:pt x="1028700" y="133350"/>
                </a:lnTo>
                <a:lnTo>
                  <a:pt x="981075" y="590550"/>
                </a:lnTo>
                <a:lnTo>
                  <a:pt x="895350" y="590550"/>
                </a:lnTo>
                <a:lnTo>
                  <a:pt x="895350" y="447675"/>
                </a:lnTo>
                <a:lnTo>
                  <a:pt x="0" y="323850"/>
                </a:lnTo>
                <a:lnTo>
                  <a:pt x="9525" y="0"/>
                </a:ln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2476499" y="3150365"/>
            <a:ext cx="2200275" cy="2221735"/>
          </a:xfrm>
          <a:custGeom>
            <a:avLst/>
            <a:gdLst>
              <a:gd name="connsiteX0" fmla="*/ 0 w 2533650"/>
              <a:gd name="connsiteY0" fmla="*/ 28575 h 2562225"/>
              <a:gd name="connsiteX1" fmla="*/ 2495550 w 2533650"/>
              <a:gd name="connsiteY1" fmla="*/ 0 h 2562225"/>
              <a:gd name="connsiteX2" fmla="*/ 2533650 w 2533650"/>
              <a:gd name="connsiteY2" fmla="*/ 2514600 h 2562225"/>
              <a:gd name="connsiteX3" fmla="*/ 238125 w 2533650"/>
              <a:gd name="connsiteY3" fmla="*/ 2562225 h 2562225"/>
              <a:gd name="connsiteX4" fmla="*/ 228600 w 2533650"/>
              <a:gd name="connsiteY4" fmla="*/ 2295525 h 2562225"/>
              <a:gd name="connsiteX5" fmla="*/ 47625 w 2533650"/>
              <a:gd name="connsiteY5" fmla="*/ 1962150 h 2562225"/>
              <a:gd name="connsiteX6" fmla="*/ 0 w 2533650"/>
              <a:gd name="connsiteY6" fmla="*/ 28575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650" h="2562225">
                <a:moveTo>
                  <a:pt x="0" y="28575"/>
                </a:moveTo>
                <a:lnTo>
                  <a:pt x="2495550" y="0"/>
                </a:lnTo>
                <a:lnTo>
                  <a:pt x="2533650" y="2514600"/>
                </a:lnTo>
                <a:lnTo>
                  <a:pt x="238125" y="2562225"/>
                </a:lnTo>
                <a:lnTo>
                  <a:pt x="228600" y="2295525"/>
                </a:lnTo>
                <a:lnTo>
                  <a:pt x="47625" y="1962150"/>
                </a:lnTo>
                <a:lnTo>
                  <a:pt x="0" y="28575"/>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2638425" y="4305300"/>
            <a:ext cx="533400" cy="295275"/>
          </a:xfrm>
          <a:custGeom>
            <a:avLst/>
            <a:gdLst>
              <a:gd name="connsiteX0" fmla="*/ 0 w 533400"/>
              <a:gd name="connsiteY0" fmla="*/ 228600 h 295275"/>
              <a:gd name="connsiteX1" fmla="*/ 28575 w 533400"/>
              <a:gd name="connsiteY1" fmla="*/ 0 h 295275"/>
              <a:gd name="connsiteX2" fmla="*/ 533400 w 533400"/>
              <a:gd name="connsiteY2" fmla="*/ 66675 h 295275"/>
              <a:gd name="connsiteX3" fmla="*/ 523875 w 533400"/>
              <a:gd name="connsiteY3" fmla="*/ 295275 h 295275"/>
              <a:gd name="connsiteX4" fmla="*/ 0 w 533400"/>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95275">
                <a:moveTo>
                  <a:pt x="0" y="228600"/>
                </a:moveTo>
                <a:lnTo>
                  <a:pt x="28575" y="0"/>
                </a:lnTo>
                <a:lnTo>
                  <a:pt x="533400" y="66675"/>
                </a:lnTo>
                <a:lnTo>
                  <a:pt x="523875" y="295275"/>
                </a:lnTo>
                <a:lnTo>
                  <a:pt x="0" y="228600"/>
                </a:ln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a:xfrm>
            <a:off x="419100" y="344732"/>
            <a:ext cx="8229600" cy="105251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endParaRPr lang="en-US" dirty="0">
              <a:solidFill>
                <a:schemeClr val="accent1"/>
              </a:solidFill>
              <a:effectLst>
                <a:outerShdw blurRad="38100" dist="38100" dir="2700000" algn="tl">
                  <a:srgbClr val="000000">
                    <a:alpha val="43137"/>
                  </a:srgbClr>
                </a:outerShdw>
              </a:effectLst>
            </a:endParaRPr>
          </a:p>
        </p:txBody>
      </p:sp>
      <p:sp>
        <p:nvSpPr>
          <p:cNvPr id="4" name="Title 3"/>
          <p:cNvSpPr>
            <a:spLocks noGrp="1"/>
          </p:cNvSpPr>
          <p:nvPr>
            <p:ph type="title" idx="4294967295"/>
          </p:nvPr>
        </p:nvSpPr>
        <p:spPr>
          <a:xfrm>
            <a:off x="552450" y="585424"/>
            <a:ext cx="8183563" cy="1050925"/>
          </a:xfrm>
        </p:spPr>
        <p:txBody>
          <a:bodyPr>
            <a:normAutofit/>
          </a:bodyPr>
          <a:lstStyle/>
          <a:p>
            <a:r>
              <a:rPr lang="en-US" sz="2700" dirty="0" smtClean="0">
                <a:solidFill>
                  <a:schemeClr val="accent2"/>
                </a:solidFill>
                <a:latin typeface="+mn-lt"/>
              </a:rPr>
              <a:t>Challenges </a:t>
            </a:r>
            <a:r>
              <a:rPr lang="en-US" sz="2700" dirty="0">
                <a:solidFill>
                  <a:schemeClr val="accent2"/>
                </a:solidFill>
                <a:latin typeface="+mn-lt"/>
              </a:rPr>
              <a:t>Due to Irregular Sections (Continued</a:t>
            </a:r>
            <a:r>
              <a:rPr lang="en-US" sz="2700" dirty="0" smtClean="0">
                <a:solidFill>
                  <a:schemeClr val="accent2"/>
                </a:solidFill>
                <a:latin typeface="+mn-lt"/>
              </a:rPr>
              <a:t>)</a:t>
            </a:r>
            <a:endParaRPr lang="en-US" sz="2700" dirty="0">
              <a:latin typeface="+mn-lt"/>
            </a:endParaRPr>
          </a:p>
        </p:txBody>
      </p:sp>
      <p:sp>
        <p:nvSpPr>
          <p:cNvPr id="6" name="Slide Number Placeholder 5"/>
          <p:cNvSpPr>
            <a:spLocks noGrp="1"/>
          </p:cNvSpPr>
          <p:nvPr>
            <p:ph type="sldNum" sz="quarter" idx="12"/>
          </p:nvPr>
        </p:nvSpPr>
        <p:spPr/>
        <p:txBody>
          <a:bodyPr/>
          <a:lstStyle/>
          <a:p>
            <a:pPr>
              <a:defRPr/>
            </a:pPr>
            <a:fld id="{27C5B40F-12FC-4FE6-8760-DAF63670FF86}" type="slidenum">
              <a:rPr lang="en-US" smtClean="0"/>
              <a:pPr>
                <a:defRPr/>
              </a:pPr>
              <a:t>17</a:t>
            </a:fld>
            <a:endParaRPr lang="en-US" dirty="0"/>
          </a:p>
        </p:txBody>
      </p:sp>
    </p:spTree>
    <p:extLst>
      <p:ext uri="{BB962C8B-B14F-4D97-AF65-F5344CB8AC3E}">
        <p14:creationId xmlns:p14="http://schemas.microsoft.com/office/powerpoint/2010/main" val="2684799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8888" y="1797031"/>
            <a:ext cx="5029200" cy="4039855"/>
            <a:chOff x="324425" y="864155"/>
            <a:chExt cx="5752525" cy="458114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25" y="864155"/>
              <a:ext cx="5752525" cy="458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1228725" y="1449943"/>
              <a:ext cx="4276725" cy="2371725"/>
            </a:xfrm>
            <a:custGeom>
              <a:avLst/>
              <a:gdLst>
                <a:gd name="connsiteX0" fmla="*/ 209550 w 4276725"/>
                <a:gd name="connsiteY0" fmla="*/ 0 h 2371725"/>
                <a:gd name="connsiteX1" fmla="*/ 4276725 w 4276725"/>
                <a:gd name="connsiteY1" fmla="*/ 514350 h 2371725"/>
                <a:gd name="connsiteX2" fmla="*/ 4105275 w 4276725"/>
                <a:gd name="connsiteY2" fmla="*/ 2371725 h 2371725"/>
                <a:gd name="connsiteX3" fmla="*/ 0 w 4276725"/>
                <a:gd name="connsiteY3" fmla="*/ 1819275 h 2371725"/>
                <a:gd name="connsiteX4" fmla="*/ 209550 w 4276725"/>
                <a:gd name="connsiteY4" fmla="*/ 0 h 237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725" h="2371725">
                  <a:moveTo>
                    <a:pt x="209550" y="0"/>
                  </a:moveTo>
                  <a:lnTo>
                    <a:pt x="4276725" y="514350"/>
                  </a:lnTo>
                  <a:lnTo>
                    <a:pt x="4105275" y="2371725"/>
                  </a:lnTo>
                  <a:lnTo>
                    <a:pt x="0" y="1819275"/>
                  </a:lnTo>
                  <a:lnTo>
                    <a:pt x="20955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457487" y="3154727"/>
              <a:ext cx="5486400" cy="7526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46514" y="2451139"/>
              <a:ext cx="441146" cy="369332"/>
            </a:xfrm>
            <a:prstGeom prst="rect">
              <a:avLst/>
            </a:prstGeom>
            <a:noFill/>
          </p:spPr>
          <p:txBody>
            <a:bodyPr wrap="none" rtlCol="0">
              <a:spAutoFit/>
            </a:bodyPr>
            <a:lstStyle/>
            <a:p>
              <a:r>
                <a:rPr lang="en-US" dirty="0" smtClean="0"/>
                <a:t>83</a:t>
              </a:r>
              <a:endParaRPr lang="en-US" dirty="0"/>
            </a:p>
          </p:txBody>
        </p:sp>
        <p:sp>
          <p:nvSpPr>
            <p:cNvPr id="14" name="TextBox 13"/>
            <p:cNvSpPr txBox="1"/>
            <p:nvPr/>
          </p:nvSpPr>
          <p:spPr>
            <a:xfrm>
              <a:off x="3146514" y="3906321"/>
              <a:ext cx="441146" cy="369332"/>
            </a:xfrm>
            <a:prstGeom prst="rect">
              <a:avLst/>
            </a:prstGeom>
            <a:noFill/>
          </p:spPr>
          <p:txBody>
            <a:bodyPr wrap="none" rtlCol="0">
              <a:spAutoFit/>
            </a:bodyPr>
            <a:lstStyle/>
            <a:p>
              <a:r>
                <a:rPr lang="en-US" dirty="0" smtClean="0"/>
                <a:t>44</a:t>
              </a:r>
              <a:endParaRPr lang="en-US" dirty="0"/>
            </a:p>
          </p:txBody>
        </p:sp>
      </p:grpSp>
      <p:sp>
        <p:nvSpPr>
          <p:cNvPr id="7" name="Rectangle 6"/>
          <p:cNvSpPr/>
          <p:nvPr/>
        </p:nvSpPr>
        <p:spPr>
          <a:xfrm>
            <a:off x="2191014" y="3129545"/>
            <a:ext cx="2800350" cy="2076448"/>
          </a:xfrm>
          <a:prstGeom prst="rect">
            <a:avLst/>
          </a:prstGeom>
          <a:solidFill>
            <a:srgbClr val="0070C0">
              <a:alpha val="3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476250" y="630482"/>
            <a:ext cx="8229600" cy="105251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b="0" dirty="0">
                <a:solidFill>
                  <a:schemeClr val="accent1"/>
                </a:solidFill>
                <a:effectLst>
                  <a:outerShdw blurRad="38100" dist="38100" dir="2700000" algn="tl">
                    <a:srgbClr val="000000">
                      <a:alpha val="43137"/>
                    </a:srgbClr>
                  </a:outerShdw>
                </a:effectLst>
              </a:rPr>
              <a:t>Class V Wells </a:t>
            </a:r>
            <a:endParaRPr lang="en-US" b="0" dirty="0" smtClean="0">
              <a:solidFill>
                <a:schemeClr val="accent1"/>
              </a:solidFill>
              <a:effectLst>
                <a:outerShdw blurRad="38100" dist="38100" dir="2700000" algn="tl">
                  <a:srgbClr val="000000">
                    <a:alpha val="43137"/>
                  </a:srgbClr>
                </a:outerShdw>
              </a:effectLst>
            </a:endParaRPr>
          </a:p>
          <a:p>
            <a:r>
              <a:rPr lang="en-US" sz="2400" b="0" dirty="0" smtClean="0">
                <a:solidFill>
                  <a:schemeClr val="accent2"/>
                </a:solidFill>
                <a:effectLst/>
                <a:latin typeface="+mn-lt"/>
              </a:rPr>
              <a:t>Challenges Due to Irregular Sections (Continued)</a:t>
            </a:r>
            <a:endParaRPr lang="en-US" b="0" dirty="0">
              <a:solidFill>
                <a:schemeClr val="accent1"/>
              </a:solidFill>
              <a:effectLst/>
            </a:endParaRPr>
          </a:p>
        </p:txBody>
      </p:sp>
      <p:sp>
        <p:nvSpPr>
          <p:cNvPr id="5" name="Slide Number Placeholder 4"/>
          <p:cNvSpPr>
            <a:spLocks noGrp="1"/>
          </p:cNvSpPr>
          <p:nvPr>
            <p:ph type="sldNum" sz="quarter" idx="12"/>
          </p:nvPr>
        </p:nvSpPr>
        <p:spPr/>
        <p:txBody>
          <a:bodyPr/>
          <a:lstStyle/>
          <a:p>
            <a:pPr>
              <a:defRPr/>
            </a:pPr>
            <a:fld id="{27C5B40F-12FC-4FE6-8760-DAF63670FF86}" type="slidenum">
              <a:rPr lang="en-US" smtClean="0"/>
              <a:pPr>
                <a:defRPr/>
              </a:pPr>
              <a:t>18</a:t>
            </a:fld>
            <a:endParaRPr lang="en-US" dirty="0"/>
          </a:p>
        </p:txBody>
      </p:sp>
    </p:spTree>
    <p:extLst>
      <p:ext uri="{BB962C8B-B14F-4D97-AF65-F5344CB8AC3E}">
        <p14:creationId xmlns:p14="http://schemas.microsoft.com/office/powerpoint/2010/main" val="39293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8888" y="1797031"/>
            <a:ext cx="5029200" cy="4039855"/>
            <a:chOff x="324425" y="864155"/>
            <a:chExt cx="5752525" cy="458114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25" y="864155"/>
              <a:ext cx="5752525" cy="458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1228725" y="1449943"/>
              <a:ext cx="4276725" cy="2371725"/>
            </a:xfrm>
            <a:custGeom>
              <a:avLst/>
              <a:gdLst>
                <a:gd name="connsiteX0" fmla="*/ 209550 w 4276725"/>
                <a:gd name="connsiteY0" fmla="*/ 0 h 2371725"/>
                <a:gd name="connsiteX1" fmla="*/ 4276725 w 4276725"/>
                <a:gd name="connsiteY1" fmla="*/ 514350 h 2371725"/>
                <a:gd name="connsiteX2" fmla="*/ 4105275 w 4276725"/>
                <a:gd name="connsiteY2" fmla="*/ 2371725 h 2371725"/>
                <a:gd name="connsiteX3" fmla="*/ 0 w 4276725"/>
                <a:gd name="connsiteY3" fmla="*/ 1819275 h 2371725"/>
                <a:gd name="connsiteX4" fmla="*/ 209550 w 4276725"/>
                <a:gd name="connsiteY4" fmla="*/ 0 h 237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725" h="2371725">
                  <a:moveTo>
                    <a:pt x="209550" y="0"/>
                  </a:moveTo>
                  <a:lnTo>
                    <a:pt x="4276725" y="514350"/>
                  </a:lnTo>
                  <a:lnTo>
                    <a:pt x="4105275" y="2371725"/>
                  </a:lnTo>
                  <a:lnTo>
                    <a:pt x="0" y="1819275"/>
                  </a:lnTo>
                  <a:lnTo>
                    <a:pt x="20955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457487" y="3154727"/>
              <a:ext cx="5486400" cy="7526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46514" y="2451139"/>
              <a:ext cx="441146" cy="369332"/>
            </a:xfrm>
            <a:prstGeom prst="rect">
              <a:avLst/>
            </a:prstGeom>
            <a:noFill/>
          </p:spPr>
          <p:txBody>
            <a:bodyPr wrap="none" rtlCol="0">
              <a:spAutoFit/>
            </a:bodyPr>
            <a:lstStyle/>
            <a:p>
              <a:r>
                <a:rPr lang="en-US" dirty="0" smtClean="0"/>
                <a:t>83</a:t>
              </a:r>
              <a:endParaRPr lang="en-US" dirty="0"/>
            </a:p>
          </p:txBody>
        </p:sp>
        <p:sp>
          <p:nvSpPr>
            <p:cNvPr id="14" name="TextBox 13"/>
            <p:cNvSpPr txBox="1"/>
            <p:nvPr/>
          </p:nvSpPr>
          <p:spPr>
            <a:xfrm>
              <a:off x="3146514" y="3906321"/>
              <a:ext cx="441146" cy="369332"/>
            </a:xfrm>
            <a:prstGeom prst="rect">
              <a:avLst/>
            </a:prstGeom>
            <a:noFill/>
          </p:spPr>
          <p:txBody>
            <a:bodyPr wrap="none" rtlCol="0">
              <a:spAutoFit/>
            </a:bodyPr>
            <a:lstStyle/>
            <a:p>
              <a:r>
                <a:rPr lang="en-US" dirty="0" smtClean="0"/>
                <a:t>44</a:t>
              </a:r>
              <a:endParaRPr lang="en-US" dirty="0"/>
            </a:p>
          </p:txBody>
        </p:sp>
      </p:grpSp>
      <p:sp>
        <p:nvSpPr>
          <p:cNvPr id="7" name="Rectangle 6"/>
          <p:cNvSpPr/>
          <p:nvPr/>
        </p:nvSpPr>
        <p:spPr>
          <a:xfrm>
            <a:off x="2191014" y="3129545"/>
            <a:ext cx="2800350" cy="2076448"/>
          </a:xfrm>
          <a:prstGeom prst="rect">
            <a:avLst/>
          </a:prstGeom>
          <a:solidFill>
            <a:srgbClr val="0070C0">
              <a:alpha val="3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96949" y="1797031"/>
            <a:ext cx="4093478" cy="451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654588" y="2632101"/>
            <a:ext cx="627214" cy="727249"/>
          </a:xfrm>
          <a:prstGeom prst="rect">
            <a:avLst/>
          </a:prstGeom>
          <a:solidFill>
            <a:srgbClr val="0070C0">
              <a:alpha val="4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476250" y="630482"/>
            <a:ext cx="8229600" cy="105251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b="0" dirty="0">
                <a:solidFill>
                  <a:schemeClr val="accent1"/>
                </a:solidFill>
                <a:effectLst>
                  <a:outerShdw blurRad="38100" dist="38100" dir="2700000" algn="tl">
                    <a:srgbClr val="000000">
                      <a:alpha val="43137"/>
                    </a:srgbClr>
                  </a:outerShdw>
                </a:effectLst>
              </a:rPr>
              <a:t>Class V Wells </a:t>
            </a:r>
            <a:endParaRPr lang="en-US" b="0" dirty="0" smtClean="0">
              <a:solidFill>
                <a:schemeClr val="accent1"/>
              </a:solidFill>
              <a:effectLst>
                <a:outerShdw blurRad="38100" dist="38100" dir="2700000" algn="tl">
                  <a:srgbClr val="000000">
                    <a:alpha val="43137"/>
                  </a:srgbClr>
                </a:outerShdw>
              </a:effectLst>
            </a:endParaRPr>
          </a:p>
          <a:p>
            <a:r>
              <a:rPr lang="en-US" sz="2400" b="0" dirty="0" smtClean="0">
                <a:solidFill>
                  <a:schemeClr val="accent2"/>
                </a:solidFill>
                <a:effectLst/>
                <a:latin typeface="+mn-lt"/>
              </a:rPr>
              <a:t>Challenges Due to Irregular Sections (Continued)</a:t>
            </a:r>
            <a:endParaRPr lang="en-US" b="0" dirty="0">
              <a:solidFill>
                <a:schemeClr val="accent1"/>
              </a:solidFill>
              <a:effectLst/>
            </a:endParaRPr>
          </a:p>
        </p:txBody>
      </p:sp>
      <p:sp>
        <p:nvSpPr>
          <p:cNvPr id="5" name="Slide Number Placeholder 4"/>
          <p:cNvSpPr>
            <a:spLocks noGrp="1"/>
          </p:cNvSpPr>
          <p:nvPr>
            <p:ph type="sldNum" sz="quarter" idx="12"/>
          </p:nvPr>
        </p:nvSpPr>
        <p:spPr/>
        <p:txBody>
          <a:bodyPr/>
          <a:lstStyle/>
          <a:p>
            <a:pPr>
              <a:defRPr/>
            </a:pPr>
            <a:fld id="{27C5B40F-12FC-4FE6-8760-DAF63670FF86}" type="slidenum">
              <a:rPr lang="en-US" smtClean="0"/>
              <a:pPr>
                <a:defRPr/>
              </a:pPr>
              <a:t>19</a:t>
            </a:fld>
            <a:endParaRPr lang="en-US" dirty="0"/>
          </a:p>
        </p:txBody>
      </p:sp>
    </p:spTree>
    <p:extLst>
      <p:ext uri="{BB962C8B-B14F-4D97-AF65-F5344CB8AC3E}">
        <p14:creationId xmlns:p14="http://schemas.microsoft.com/office/powerpoint/2010/main" val="15914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819275" y="1895475"/>
            <a:ext cx="5486400" cy="2000250"/>
          </a:xfrm>
          <a:solidFill>
            <a:schemeClr val="bg1"/>
          </a:solidFill>
          <a:ln w="76200">
            <a:solidFill>
              <a:schemeClr val="accent1"/>
            </a:solidFill>
          </a:ln>
        </p:spPr>
        <p:txBody>
          <a:bodyPr anchor="ctr" anchorCtr="1"/>
          <a:lstStyle/>
          <a:p>
            <a:pPr marL="0" indent="0">
              <a:buNone/>
            </a:pPr>
            <a:r>
              <a:rPr lang="en-US" sz="4000" b="1" dirty="0">
                <a:solidFill>
                  <a:schemeClr val="accent1"/>
                </a:solidFill>
                <a:effectLst>
                  <a:outerShdw blurRad="38100" dist="38100" dir="2700000" algn="tl">
                    <a:srgbClr val="000000">
                      <a:alpha val="43137"/>
                    </a:srgbClr>
                  </a:outerShdw>
                </a:effectLst>
              </a:rPr>
              <a:t>Location Plats</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2</a:t>
            </a:fld>
            <a:endParaRPr lang="en-US" dirty="0"/>
          </a:p>
        </p:txBody>
      </p:sp>
    </p:spTree>
    <p:extLst>
      <p:ext uri="{BB962C8B-B14F-4D97-AF65-F5344CB8AC3E}">
        <p14:creationId xmlns:p14="http://schemas.microsoft.com/office/powerpoint/2010/main" val="172448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8888" y="1797031"/>
            <a:ext cx="5029200" cy="4039855"/>
            <a:chOff x="324425" y="864155"/>
            <a:chExt cx="5752525" cy="458114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25" y="864155"/>
              <a:ext cx="5752525" cy="458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1228725" y="1449943"/>
              <a:ext cx="4276725" cy="2371725"/>
            </a:xfrm>
            <a:custGeom>
              <a:avLst/>
              <a:gdLst>
                <a:gd name="connsiteX0" fmla="*/ 209550 w 4276725"/>
                <a:gd name="connsiteY0" fmla="*/ 0 h 2371725"/>
                <a:gd name="connsiteX1" fmla="*/ 4276725 w 4276725"/>
                <a:gd name="connsiteY1" fmla="*/ 514350 h 2371725"/>
                <a:gd name="connsiteX2" fmla="*/ 4105275 w 4276725"/>
                <a:gd name="connsiteY2" fmla="*/ 2371725 h 2371725"/>
                <a:gd name="connsiteX3" fmla="*/ 0 w 4276725"/>
                <a:gd name="connsiteY3" fmla="*/ 1819275 h 2371725"/>
                <a:gd name="connsiteX4" fmla="*/ 209550 w 4276725"/>
                <a:gd name="connsiteY4" fmla="*/ 0 h 237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725" h="2371725">
                  <a:moveTo>
                    <a:pt x="209550" y="0"/>
                  </a:moveTo>
                  <a:lnTo>
                    <a:pt x="4276725" y="514350"/>
                  </a:lnTo>
                  <a:lnTo>
                    <a:pt x="4105275" y="2371725"/>
                  </a:lnTo>
                  <a:lnTo>
                    <a:pt x="0" y="1819275"/>
                  </a:lnTo>
                  <a:lnTo>
                    <a:pt x="20955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457487" y="3154727"/>
              <a:ext cx="5486400" cy="7526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46514" y="2451139"/>
              <a:ext cx="441146" cy="369332"/>
            </a:xfrm>
            <a:prstGeom prst="rect">
              <a:avLst/>
            </a:prstGeom>
            <a:noFill/>
          </p:spPr>
          <p:txBody>
            <a:bodyPr wrap="none" rtlCol="0">
              <a:spAutoFit/>
            </a:bodyPr>
            <a:lstStyle/>
            <a:p>
              <a:r>
                <a:rPr lang="en-US" dirty="0" smtClean="0"/>
                <a:t>83</a:t>
              </a:r>
              <a:endParaRPr lang="en-US" dirty="0"/>
            </a:p>
          </p:txBody>
        </p:sp>
        <p:sp>
          <p:nvSpPr>
            <p:cNvPr id="14" name="TextBox 13"/>
            <p:cNvSpPr txBox="1"/>
            <p:nvPr/>
          </p:nvSpPr>
          <p:spPr>
            <a:xfrm>
              <a:off x="3146514" y="3906321"/>
              <a:ext cx="441146" cy="369332"/>
            </a:xfrm>
            <a:prstGeom prst="rect">
              <a:avLst/>
            </a:prstGeom>
            <a:noFill/>
          </p:spPr>
          <p:txBody>
            <a:bodyPr wrap="none" rtlCol="0">
              <a:spAutoFit/>
            </a:bodyPr>
            <a:lstStyle/>
            <a:p>
              <a:r>
                <a:rPr lang="en-US" dirty="0" smtClean="0"/>
                <a:t>44</a:t>
              </a:r>
              <a:endParaRPr lang="en-US" dirty="0"/>
            </a:p>
          </p:txBody>
        </p:sp>
      </p:grpSp>
      <p:sp>
        <p:nvSpPr>
          <p:cNvPr id="7" name="Rectangle 6"/>
          <p:cNvSpPr/>
          <p:nvPr/>
        </p:nvSpPr>
        <p:spPr>
          <a:xfrm>
            <a:off x="2191014" y="3129545"/>
            <a:ext cx="2800350" cy="2076448"/>
          </a:xfrm>
          <a:prstGeom prst="rect">
            <a:avLst/>
          </a:prstGeom>
          <a:solidFill>
            <a:srgbClr val="0070C0">
              <a:alpha val="3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96949" y="1797031"/>
            <a:ext cx="4093478" cy="451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076"/>
          <a:stretch/>
        </p:blipFill>
        <p:spPr bwMode="auto">
          <a:xfrm>
            <a:off x="5113180" y="1797031"/>
            <a:ext cx="3678922" cy="506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654588" y="2632101"/>
            <a:ext cx="627214" cy="727249"/>
          </a:xfrm>
          <a:prstGeom prst="rect">
            <a:avLst/>
          </a:prstGeom>
          <a:solidFill>
            <a:srgbClr val="0070C0">
              <a:alpha val="4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476250" y="630482"/>
            <a:ext cx="8229600" cy="105251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b="0" dirty="0">
                <a:solidFill>
                  <a:schemeClr val="accent1"/>
                </a:solidFill>
                <a:effectLst>
                  <a:outerShdw blurRad="38100" dist="38100" dir="2700000" algn="tl">
                    <a:srgbClr val="000000">
                      <a:alpha val="43137"/>
                    </a:srgbClr>
                  </a:outerShdw>
                </a:effectLst>
              </a:rPr>
              <a:t>Class V Wells </a:t>
            </a:r>
            <a:endParaRPr lang="en-US" b="0" dirty="0" smtClean="0">
              <a:solidFill>
                <a:schemeClr val="accent1"/>
              </a:solidFill>
              <a:effectLst>
                <a:outerShdw blurRad="38100" dist="38100" dir="2700000" algn="tl">
                  <a:srgbClr val="000000">
                    <a:alpha val="43137"/>
                  </a:srgbClr>
                </a:outerShdw>
              </a:effectLst>
            </a:endParaRPr>
          </a:p>
          <a:p>
            <a:r>
              <a:rPr lang="en-US" sz="2400" b="0" dirty="0" smtClean="0">
                <a:solidFill>
                  <a:schemeClr val="accent2"/>
                </a:solidFill>
                <a:effectLst/>
                <a:latin typeface="+mn-lt"/>
              </a:rPr>
              <a:t>Challenges Due to Irregular Sections (Continued)</a:t>
            </a:r>
            <a:endParaRPr lang="en-US" b="0" dirty="0">
              <a:solidFill>
                <a:schemeClr val="accent1"/>
              </a:solidFill>
              <a:effectLst/>
            </a:endParaRPr>
          </a:p>
        </p:txBody>
      </p:sp>
      <p:grpSp>
        <p:nvGrpSpPr>
          <p:cNvPr id="3" name="Group 2"/>
          <p:cNvGrpSpPr/>
          <p:nvPr/>
        </p:nvGrpSpPr>
        <p:grpSpPr>
          <a:xfrm>
            <a:off x="6771069" y="3898933"/>
            <a:ext cx="424976" cy="201701"/>
            <a:chOff x="6761281" y="3512588"/>
            <a:chExt cx="424976" cy="201701"/>
          </a:xfrm>
        </p:grpSpPr>
        <p:sp>
          <p:nvSpPr>
            <p:cNvPr id="2" name="Flowchart: Extract 1"/>
            <p:cNvSpPr/>
            <p:nvPr/>
          </p:nvSpPr>
          <p:spPr>
            <a:xfrm>
              <a:off x="6761281" y="3512588"/>
              <a:ext cx="91440" cy="91440"/>
            </a:xfrm>
            <a:prstGeom prst="flowChartExtra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Extract 18"/>
            <p:cNvSpPr/>
            <p:nvPr/>
          </p:nvSpPr>
          <p:spPr>
            <a:xfrm>
              <a:off x="6912809" y="3611187"/>
              <a:ext cx="91440" cy="91440"/>
            </a:xfrm>
            <a:prstGeom prst="flowChartExtra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Extract 20"/>
            <p:cNvSpPr/>
            <p:nvPr/>
          </p:nvSpPr>
          <p:spPr>
            <a:xfrm>
              <a:off x="7094817" y="3622849"/>
              <a:ext cx="91440" cy="91440"/>
            </a:xfrm>
            <a:prstGeom prst="flowChartExtra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2"/>
          </p:nvPr>
        </p:nvSpPr>
        <p:spPr/>
        <p:txBody>
          <a:bodyPr/>
          <a:lstStyle/>
          <a:p>
            <a:pPr>
              <a:defRPr/>
            </a:pPr>
            <a:fld id="{27C5B40F-12FC-4FE6-8760-DAF63670FF86}" type="slidenum">
              <a:rPr lang="en-US" smtClean="0"/>
              <a:pPr>
                <a:defRPr/>
              </a:pPr>
              <a:t>20</a:t>
            </a:fld>
            <a:endParaRPr lang="en-US" dirty="0"/>
          </a:p>
        </p:txBody>
      </p:sp>
    </p:spTree>
    <p:extLst>
      <p:ext uri="{BB962C8B-B14F-4D97-AF65-F5344CB8AC3E}">
        <p14:creationId xmlns:p14="http://schemas.microsoft.com/office/powerpoint/2010/main" val="29796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730" y="1740039"/>
            <a:ext cx="61341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4325" y="6131064"/>
            <a:ext cx="8553450" cy="707886"/>
          </a:xfrm>
          <a:prstGeom prst="rect">
            <a:avLst/>
          </a:prstGeom>
          <a:noFill/>
        </p:spPr>
        <p:txBody>
          <a:bodyPr wrap="square" rtlCol="0">
            <a:spAutoFit/>
          </a:bodyPr>
          <a:lstStyle/>
          <a:p>
            <a:pPr algn="ctr"/>
            <a:r>
              <a:rPr lang="en-US" sz="2000" dirty="0" smtClean="0">
                <a:solidFill>
                  <a:schemeClr val="accent1"/>
                </a:solidFill>
                <a:latin typeface="+mj-lt"/>
              </a:rPr>
              <a:t>Class V wells are typically installed in tight clusters and in close proximity to industrial structures, which makes conducting the field survey difficult.</a:t>
            </a:r>
            <a:endParaRPr lang="en-US" sz="2000" dirty="0">
              <a:solidFill>
                <a:schemeClr val="accent1"/>
              </a:solidFill>
              <a:latin typeface="+mj-lt"/>
            </a:endParaRPr>
          </a:p>
        </p:txBody>
      </p:sp>
      <p:sp>
        <p:nvSpPr>
          <p:cNvPr id="5" name="Title 7"/>
          <p:cNvSpPr txBox="1">
            <a:spLocks/>
          </p:cNvSpPr>
          <p:nvPr/>
        </p:nvSpPr>
        <p:spPr>
          <a:xfrm>
            <a:off x="408781" y="620852"/>
            <a:ext cx="8364537" cy="1052512"/>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3700" b="0" dirty="0" smtClean="0">
                <a:solidFill>
                  <a:schemeClr val="accent1"/>
                </a:solidFill>
                <a:effectLst>
                  <a:outerShdw blurRad="38100" dist="38100" dir="2700000" algn="tl">
                    <a:srgbClr val="000000">
                      <a:alpha val="43137"/>
                    </a:srgbClr>
                  </a:outerShdw>
                </a:effectLst>
              </a:rPr>
              <a:t>Class V Wells</a:t>
            </a:r>
            <a:r>
              <a:rPr lang="en-US" b="0" dirty="0" smtClean="0">
                <a:solidFill>
                  <a:schemeClr val="accent1"/>
                </a:solidFill>
                <a:effectLst/>
              </a:rPr>
              <a:t/>
            </a:r>
            <a:br>
              <a:rPr lang="en-US" b="0" dirty="0" smtClean="0">
                <a:solidFill>
                  <a:schemeClr val="accent1"/>
                </a:solidFill>
                <a:effectLst/>
              </a:rPr>
            </a:br>
            <a:r>
              <a:rPr lang="en-US" sz="2500" b="0" dirty="0" smtClean="0">
                <a:solidFill>
                  <a:schemeClr val="accent2"/>
                </a:solidFill>
                <a:effectLst/>
                <a:latin typeface="+mn-lt"/>
              </a:rPr>
              <a:t>Class V Wells Installed to Monitor or Remediate Sites</a:t>
            </a:r>
            <a:endParaRPr lang="en-US" sz="2500" b="0" dirty="0">
              <a:solidFill>
                <a:schemeClr val="accent2"/>
              </a:solidFill>
              <a:effectLst/>
              <a:latin typeface="+mn-lt"/>
            </a:endParaRPr>
          </a:p>
        </p:txBody>
      </p:sp>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21</a:t>
            </a:fld>
            <a:endParaRPr lang="en-US" dirty="0"/>
          </a:p>
        </p:txBody>
      </p:sp>
    </p:spTree>
    <p:extLst>
      <p:ext uri="{BB962C8B-B14F-4D97-AF65-F5344CB8AC3E}">
        <p14:creationId xmlns:p14="http://schemas.microsoft.com/office/powerpoint/2010/main" val="386212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43787479"/>
              </p:ext>
            </p:extLst>
          </p:nvPr>
        </p:nvGraphicFramePr>
        <p:xfrm>
          <a:off x="533399" y="1476375"/>
          <a:ext cx="8153400" cy="5345668"/>
        </p:xfrm>
        <a:graphic>
          <a:graphicData uri="http://schemas.openxmlformats.org/presentationml/2006/ole">
            <mc:AlternateContent xmlns:mc="http://schemas.openxmlformats.org/markup-compatibility/2006">
              <mc:Choice xmlns:v="urn:schemas-microsoft-com:vml" Requires="v">
                <p:oleObj spid="_x0000_s4205" name="Acrobat Document" r:id="rId4" imgW="11658534" imgH="7543623" progId="AcroExch.Document.7">
                  <p:embed/>
                </p:oleObj>
              </mc:Choice>
              <mc:Fallback>
                <p:oleObj name="Acrobat Document" r:id="rId4" imgW="11658534" imgH="7543623" progId="AcroExch.Document.7">
                  <p:embed/>
                  <p:pic>
                    <p:nvPicPr>
                      <p:cNvPr id="0" name=""/>
                      <p:cNvPicPr/>
                      <p:nvPr/>
                    </p:nvPicPr>
                    <p:blipFill>
                      <a:blip r:embed="rId5"/>
                      <a:stretch>
                        <a:fillRect/>
                      </a:stretch>
                    </p:blipFill>
                    <p:spPr>
                      <a:xfrm>
                        <a:off x="533399" y="1476375"/>
                        <a:ext cx="8153400" cy="5345668"/>
                      </a:xfrm>
                      <a:prstGeom prst="rect">
                        <a:avLst/>
                      </a:prstGeom>
                    </p:spPr>
                  </p:pic>
                </p:oleObj>
              </mc:Fallback>
            </mc:AlternateContent>
          </a:graphicData>
        </a:graphic>
      </p:graphicFrame>
      <p:sp>
        <p:nvSpPr>
          <p:cNvPr id="4" name="Title 7"/>
          <p:cNvSpPr txBox="1">
            <a:spLocks/>
          </p:cNvSpPr>
          <p:nvPr/>
        </p:nvSpPr>
        <p:spPr>
          <a:xfrm>
            <a:off x="476507" y="630238"/>
            <a:ext cx="8364537" cy="1052512"/>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3700" b="0" dirty="0" smtClean="0">
                <a:solidFill>
                  <a:schemeClr val="accent1"/>
                </a:solidFill>
                <a:effectLst>
                  <a:outerShdw blurRad="38100" dist="38100" dir="2700000" algn="tl">
                    <a:srgbClr val="000000">
                      <a:alpha val="43137"/>
                    </a:srgbClr>
                  </a:outerShdw>
                </a:effectLst>
              </a:rPr>
              <a:t>Class V Wells</a:t>
            </a:r>
            <a:r>
              <a:rPr lang="en-US" b="0" dirty="0" smtClean="0">
                <a:solidFill>
                  <a:schemeClr val="accent1"/>
                </a:solidFill>
                <a:effectLst/>
              </a:rPr>
              <a:t/>
            </a:r>
            <a:br>
              <a:rPr lang="en-US" b="0" dirty="0" smtClean="0">
                <a:solidFill>
                  <a:schemeClr val="accent1"/>
                </a:solidFill>
                <a:effectLst/>
              </a:rPr>
            </a:br>
            <a:r>
              <a:rPr lang="en-US" sz="2500" b="0" dirty="0" smtClean="0">
                <a:solidFill>
                  <a:schemeClr val="accent2"/>
                </a:solidFill>
                <a:effectLst/>
                <a:latin typeface="+mn-lt"/>
              </a:rPr>
              <a:t>Example of a Location Plat for six Class V wells </a:t>
            </a:r>
            <a:endParaRPr lang="en-US" sz="2500" b="0" dirty="0">
              <a:solidFill>
                <a:schemeClr val="accent2"/>
              </a:solidFill>
              <a:effectLst/>
              <a:latin typeface="+mn-lt"/>
            </a:endParaRPr>
          </a:p>
        </p:txBody>
      </p:sp>
      <p:sp>
        <p:nvSpPr>
          <p:cNvPr id="5" name="Down Arrow 4"/>
          <p:cNvSpPr/>
          <p:nvPr/>
        </p:nvSpPr>
        <p:spPr>
          <a:xfrm rot="5400000" flipV="1">
            <a:off x="489035" y="5273129"/>
            <a:ext cx="307766" cy="332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Bracket 12"/>
          <p:cNvSpPr/>
          <p:nvPr/>
        </p:nvSpPr>
        <p:spPr>
          <a:xfrm>
            <a:off x="8220074" y="1821418"/>
            <a:ext cx="133350" cy="4057650"/>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pPr>
              <a:defRPr/>
            </a:pPr>
            <a:fld id="{27C5B40F-12FC-4FE6-8760-DAF63670FF86}" type="slidenum">
              <a:rPr lang="en-US" smtClean="0"/>
              <a:pPr>
                <a:defRPr/>
              </a:pPr>
              <a:t>22</a:t>
            </a:fld>
            <a:endParaRPr lang="en-US" dirty="0"/>
          </a:p>
        </p:txBody>
      </p:sp>
    </p:spTree>
    <p:extLst>
      <p:ext uri="{BB962C8B-B14F-4D97-AF65-F5344CB8AC3E}">
        <p14:creationId xmlns:p14="http://schemas.microsoft.com/office/powerpoint/2010/main" val="881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7"/>
          <p:cNvSpPr txBox="1">
            <a:spLocks/>
          </p:cNvSpPr>
          <p:nvPr/>
        </p:nvSpPr>
        <p:spPr>
          <a:xfrm>
            <a:off x="417511" y="654041"/>
            <a:ext cx="8364537" cy="1052512"/>
          </a:xfrm>
          <a:prstGeom prst="rect">
            <a:avLst/>
          </a:prstGeom>
        </p:spPr>
        <p:txBody>
          <a:bodyPr vert="horz" anchor="b">
            <a:normAutofit fontScale="8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400" b="0" dirty="0" smtClean="0">
                <a:solidFill>
                  <a:schemeClr val="accent1"/>
                </a:solidFill>
                <a:effectLst>
                  <a:outerShdw blurRad="38100" dist="38100" dir="2700000" algn="tl">
                    <a:srgbClr val="000000">
                      <a:alpha val="43137"/>
                    </a:srgbClr>
                  </a:outerShdw>
                </a:effectLst>
              </a:rPr>
              <a:t>Class V Wells</a:t>
            </a:r>
            <a:r>
              <a:rPr lang="en-US" dirty="0" smtClean="0">
                <a:solidFill>
                  <a:schemeClr val="accent1"/>
                </a:solidFill>
                <a:effectLst>
                  <a:outerShdw blurRad="38100" dist="38100" dir="2700000" algn="tl">
                    <a:srgbClr val="000000">
                      <a:alpha val="43137"/>
                    </a:srgbClr>
                  </a:outerShdw>
                </a:effectLst>
              </a:rPr>
              <a:t/>
            </a:r>
            <a:br>
              <a:rPr lang="en-US" dirty="0" smtClean="0">
                <a:solidFill>
                  <a:schemeClr val="accent1"/>
                </a:solidFill>
                <a:effectLst>
                  <a:outerShdw blurRad="38100" dist="38100" dir="2700000" algn="tl">
                    <a:srgbClr val="000000">
                      <a:alpha val="43137"/>
                    </a:srgbClr>
                  </a:outerShdw>
                </a:effectLst>
              </a:rPr>
            </a:br>
            <a:r>
              <a:rPr lang="en-US" sz="2900" b="0" dirty="0" smtClean="0">
                <a:solidFill>
                  <a:schemeClr val="accent2"/>
                </a:solidFill>
                <a:effectLst/>
                <a:latin typeface="+mn-lt"/>
              </a:rPr>
              <a:t>Another example of a Location Plat for multiple Class V wells </a:t>
            </a:r>
            <a:endParaRPr lang="en-US" sz="2900" b="0" dirty="0">
              <a:solidFill>
                <a:schemeClr val="accent2"/>
              </a:solidFill>
              <a:effectLst/>
              <a:latin typeface="+mn-lt"/>
            </a:endParaRPr>
          </a:p>
        </p:txBody>
      </p:sp>
      <p:pic>
        <p:nvPicPr>
          <p:cNvPr id="1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7" y="1753127"/>
            <a:ext cx="7641985" cy="508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23</a:t>
            </a:fld>
            <a:endParaRPr lang="en-US" dirty="0"/>
          </a:p>
        </p:txBody>
      </p:sp>
    </p:spTree>
    <p:extLst>
      <p:ext uri="{BB962C8B-B14F-4D97-AF65-F5344CB8AC3E}">
        <p14:creationId xmlns:p14="http://schemas.microsoft.com/office/powerpoint/2010/main" val="1243089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588963" y="573088"/>
            <a:ext cx="8364537" cy="1052512"/>
          </a:xfrm>
        </p:spPr>
        <p:txBody>
          <a:bodyPr>
            <a:normAutofit fontScale="90000"/>
          </a:bodyPr>
          <a:lstStyle/>
          <a:p>
            <a:r>
              <a:rPr lang="en-US" sz="4000" dirty="0" smtClean="0">
                <a:solidFill>
                  <a:schemeClr val="accent1"/>
                </a:solidFill>
                <a:effectLst>
                  <a:outerShdw blurRad="38100" dist="38100" dir="2700000" algn="tl">
                    <a:srgbClr val="000000">
                      <a:alpha val="43137"/>
                    </a:srgbClr>
                  </a:outerShdw>
                </a:effectLst>
              </a:rPr>
              <a:t>Single Class III Well within an Area Permit</a:t>
            </a:r>
            <a:r>
              <a:rPr lang="en-US" dirty="0" smtClean="0">
                <a:solidFill>
                  <a:schemeClr val="accent1"/>
                </a:solidFill>
                <a:effectLst>
                  <a:outerShdw blurRad="38100" dist="38100" dir="2700000" algn="tl">
                    <a:srgbClr val="000000">
                      <a:alpha val="43137"/>
                    </a:srgbClr>
                  </a:outerShdw>
                </a:effectLst>
              </a:rPr>
              <a:t/>
            </a:r>
            <a:br>
              <a:rPr lang="en-US" dirty="0" smtClean="0">
                <a:solidFill>
                  <a:schemeClr val="accent1"/>
                </a:solidFill>
                <a:effectLst>
                  <a:outerShdw blurRad="38100" dist="38100" dir="2700000" algn="tl">
                    <a:srgbClr val="000000">
                      <a:alpha val="43137"/>
                    </a:srgbClr>
                  </a:outerShdw>
                </a:effectLst>
              </a:rPr>
            </a:br>
            <a:r>
              <a:rPr lang="en-US" sz="2700" dirty="0">
                <a:solidFill>
                  <a:schemeClr val="accent2"/>
                </a:solidFill>
                <a:latin typeface="+mn-lt"/>
              </a:rPr>
              <a:t>Survey </a:t>
            </a:r>
            <a:r>
              <a:rPr lang="en-US" sz="2700" dirty="0" smtClean="0">
                <a:solidFill>
                  <a:schemeClr val="accent2"/>
                </a:solidFill>
                <a:latin typeface="+mn-lt"/>
              </a:rPr>
              <a:t>of Individual Wells within Area Permit Boundary</a:t>
            </a:r>
            <a:endParaRPr lang="en-US" sz="2700" dirty="0">
              <a:solidFill>
                <a:schemeClr val="accent2"/>
              </a:solidFill>
              <a:latin typeface="+mn-lt"/>
            </a:endParaRPr>
          </a:p>
        </p:txBody>
      </p:sp>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24</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86" y="1826418"/>
            <a:ext cx="5874009" cy="472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08979" y="4092993"/>
            <a:ext cx="1009934" cy="929383"/>
          </a:xfrm>
          <a:prstGeom prst="rect">
            <a:avLst/>
          </a:prstGeom>
          <a:noFill/>
          <a:ln w="381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2769916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803" y="572991"/>
            <a:ext cx="8229600" cy="1052512"/>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Area Permits for Class III Wells</a:t>
            </a:r>
            <a:r>
              <a:rPr lang="en-US" dirty="0" smtClean="0">
                <a:solidFill>
                  <a:schemeClr val="accent1"/>
                </a:solidFill>
                <a:effectLst>
                  <a:outerShdw blurRad="38100" dist="38100" dir="2700000" algn="tl">
                    <a:srgbClr val="000000">
                      <a:alpha val="43137"/>
                    </a:srgbClr>
                  </a:outerShdw>
                </a:effectLst>
              </a:rPr>
              <a:t/>
            </a:r>
            <a:br>
              <a:rPr lang="en-US" dirty="0" smtClean="0">
                <a:solidFill>
                  <a:schemeClr val="accent1"/>
                </a:solidFill>
                <a:effectLst>
                  <a:outerShdw blurRad="38100" dist="38100" dir="2700000" algn="tl">
                    <a:srgbClr val="000000">
                      <a:alpha val="43137"/>
                    </a:srgbClr>
                  </a:outerShdw>
                </a:effectLst>
              </a:rPr>
            </a:br>
            <a:r>
              <a:rPr lang="en-US" sz="2400" dirty="0" smtClean="0">
                <a:solidFill>
                  <a:schemeClr val="accent2"/>
                </a:solidFill>
                <a:latin typeface="+mn-lt"/>
              </a:rPr>
              <a:t>Survey Includes </a:t>
            </a:r>
            <a:r>
              <a:rPr lang="en-US" sz="2400" dirty="0">
                <a:solidFill>
                  <a:schemeClr val="accent2"/>
                </a:solidFill>
                <a:latin typeface="+mn-lt"/>
              </a:rPr>
              <a:t>M</a:t>
            </a:r>
            <a:r>
              <a:rPr lang="en-US" sz="2400" dirty="0" smtClean="0">
                <a:solidFill>
                  <a:schemeClr val="accent2"/>
                </a:solidFill>
                <a:latin typeface="+mn-lt"/>
              </a:rPr>
              <a:t>ultiple Points that Define the Area</a:t>
            </a:r>
            <a:endParaRPr lang="en-US" dirty="0">
              <a:solidFill>
                <a:schemeClr val="accent1"/>
              </a:solidFill>
            </a:endParaRPr>
          </a:p>
        </p:txBody>
      </p:sp>
      <p:pic>
        <p:nvPicPr>
          <p:cNvPr id="32"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06420" y="1782423"/>
            <a:ext cx="4702367" cy="49430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983046" y="4788506"/>
            <a:ext cx="1925741" cy="1490600"/>
          </a:xfrm>
          <a:prstGeom prst="rect">
            <a:avLst/>
          </a:prstGeom>
          <a:noFill/>
          <a:ln w="28575">
            <a:solidFill>
              <a:srgbClr val="C00000"/>
            </a:solidFill>
          </a:ln>
        </p:spPr>
        <p:txBody>
          <a:bodyPr wrap="square" rtlCol="0">
            <a:spAutoFit/>
          </a:bodyPr>
          <a:lstStyle/>
          <a:p>
            <a:endParaRPr lang="en-US" dirty="0"/>
          </a:p>
        </p:txBody>
      </p:sp>
      <p:grpSp>
        <p:nvGrpSpPr>
          <p:cNvPr id="9217" name="Group 9216"/>
          <p:cNvGrpSpPr/>
          <p:nvPr/>
        </p:nvGrpSpPr>
        <p:grpSpPr>
          <a:xfrm>
            <a:off x="2535301" y="2070352"/>
            <a:ext cx="3547756" cy="3374260"/>
            <a:chOff x="2535301" y="2070352"/>
            <a:chExt cx="3547756" cy="3374260"/>
          </a:xfrm>
        </p:grpSpPr>
        <p:sp>
          <p:nvSpPr>
            <p:cNvPr id="20" name="Flowchart: Connector 19"/>
            <p:cNvSpPr/>
            <p:nvPr/>
          </p:nvSpPr>
          <p:spPr>
            <a:xfrm>
              <a:off x="3470965" y="2070352"/>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p:cNvSpPr/>
            <p:nvPr/>
          </p:nvSpPr>
          <p:spPr>
            <a:xfrm>
              <a:off x="3439292" y="2877748"/>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p:nvPr/>
          </p:nvSpPr>
          <p:spPr>
            <a:xfrm>
              <a:off x="2622169" y="2877748"/>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2535301" y="446335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3352424" y="448130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p:cNvSpPr/>
            <p:nvPr/>
          </p:nvSpPr>
          <p:spPr>
            <a:xfrm>
              <a:off x="3352424" y="526924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p:cNvSpPr/>
            <p:nvPr/>
          </p:nvSpPr>
          <p:spPr>
            <a:xfrm>
              <a:off x="4185007" y="526924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p:nvPr/>
          </p:nvSpPr>
          <p:spPr>
            <a:xfrm>
              <a:off x="4185007" y="4481306"/>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p:cNvSpPr/>
            <p:nvPr/>
          </p:nvSpPr>
          <p:spPr>
            <a:xfrm>
              <a:off x="5859048" y="4481306"/>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p:cNvSpPr/>
            <p:nvPr/>
          </p:nvSpPr>
          <p:spPr>
            <a:xfrm>
              <a:off x="5909321" y="3683638"/>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Connector 29"/>
            <p:cNvSpPr/>
            <p:nvPr/>
          </p:nvSpPr>
          <p:spPr>
            <a:xfrm>
              <a:off x="4206849" y="3683636"/>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Connector 32"/>
            <p:cNvSpPr/>
            <p:nvPr/>
          </p:nvSpPr>
          <p:spPr>
            <a:xfrm>
              <a:off x="4271875" y="2070352"/>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Connector 33"/>
            <p:cNvSpPr/>
            <p:nvPr/>
          </p:nvSpPr>
          <p:spPr>
            <a:xfrm>
              <a:off x="3471717" y="2070352"/>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p:cNvSpPr/>
            <p:nvPr/>
          </p:nvSpPr>
          <p:spPr>
            <a:xfrm>
              <a:off x="3440044" y="2877748"/>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Connector 35"/>
            <p:cNvSpPr/>
            <p:nvPr/>
          </p:nvSpPr>
          <p:spPr>
            <a:xfrm>
              <a:off x="2622921" y="2877748"/>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Connector 36"/>
            <p:cNvSpPr/>
            <p:nvPr/>
          </p:nvSpPr>
          <p:spPr>
            <a:xfrm>
              <a:off x="2536053" y="446335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Connector 37"/>
            <p:cNvSpPr/>
            <p:nvPr/>
          </p:nvSpPr>
          <p:spPr>
            <a:xfrm>
              <a:off x="3353176" y="448130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owchart: Connector 38"/>
            <p:cNvSpPr/>
            <p:nvPr/>
          </p:nvSpPr>
          <p:spPr>
            <a:xfrm>
              <a:off x="3353176" y="526924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Connector 39"/>
            <p:cNvSpPr/>
            <p:nvPr/>
          </p:nvSpPr>
          <p:spPr>
            <a:xfrm>
              <a:off x="4185759" y="5269247"/>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Connector 40"/>
            <p:cNvSpPr/>
            <p:nvPr/>
          </p:nvSpPr>
          <p:spPr>
            <a:xfrm>
              <a:off x="4185759" y="4481306"/>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lowchart: Connector 43"/>
            <p:cNvSpPr/>
            <p:nvPr/>
          </p:nvSpPr>
          <p:spPr>
            <a:xfrm>
              <a:off x="4207601" y="3683636"/>
              <a:ext cx="173736" cy="175365"/>
            </a:xfrm>
            <a:prstGeom prst="flowChartConnector">
              <a:avLst/>
            </a:prstGeom>
            <a:noFill/>
            <a:ln w="28575">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12"/>
          </p:nvPr>
        </p:nvSpPr>
        <p:spPr/>
        <p:txBody>
          <a:bodyPr/>
          <a:lstStyle/>
          <a:p>
            <a:pPr>
              <a:defRPr/>
            </a:pPr>
            <a:fld id="{27C5B40F-12FC-4FE6-8760-DAF63670FF86}" type="slidenum">
              <a:rPr lang="en-US" smtClean="0"/>
              <a:pPr>
                <a:defRPr/>
              </a:pPr>
              <a:t>25</a:t>
            </a:fld>
            <a:endParaRPr lang="en-US" dirty="0"/>
          </a:p>
        </p:txBody>
      </p:sp>
    </p:spTree>
    <p:extLst>
      <p:ext uri="{BB962C8B-B14F-4D97-AF65-F5344CB8AC3E}">
        <p14:creationId xmlns:p14="http://schemas.microsoft.com/office/powerpoint/2010/main" val="25986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p:cTn id="7" dur="1000" fill="hold"/>
                                        <p:tgtEl>
                                          <p:spTgt spid="9217"/>
                                        </p:tgtEl>
                                        <p:attrNameLst>
                                          <p:attrName>ppt_w</p:attrName>
                                        </p:attrNameLst>
                                      </p:cBhvr>
                                      <p:tavLst>
                                        <p:tav tm="0">
                                          <p:val>
                                            <p:fltVal val="0"/>
                                          </p:val>
                                        </p:tav>
                                        <p:tav tm="100000">
                                          <p:val>
                                            <p:strVal val="#ppt_w"/>
                                          </p:val>
                                        </p:tav>
                                      </p:tavLst>
                                    </p:anim>
                                    <p:anim calcmode="lin" valueType="num">
                                      <p:cBhvr>
                                        <p:cTn id="8" dur="1000" fill="hold"/>
                                        <p:tgtEl>
                                          <p:spTgt spid="9217"/>
                                        </p:tgtEl>
                                        <p:attrNameLst>
                                          <p:attrName>ppt_h</p:attrName>
                                        </p:attrNameLst>
                                      </p:cBhvr>
                                      <p:tavLst>
                                        <p:tav tm="0">
                                          <p:val>
                                            <p:fltVal val="0"/>
                                          </p:val>
                                        </p:tav>
                                        <p:tav tm="100000">
                                          <p:val>
                                            <p:strVal val="#ppt_h"/>
                                          </p:val>
                                        </p:tav>
                                      </p:tavLst>
                                    </p:anim>
                                    <p:anim calcmode="lin" valueType="num">
                                      <p:cBhvr>
                                        <p:cTn id="9" dur="1000" fill="hold"/>
                                        <p:tgtEl>
                                          <p:spTgt spid="9217"/>
                                        </p:tgtEl>
                                        <p:attrNameLst>
                                          <p:attrName>style.rotation</p:attrName>
                                        </p:attrNameLst>
                                      </p:cBhvr>
                                      <p:tavLst>
                                        <p:tav tm="0">
                                          <p:val>
                                            <p:fltVal val="90"/>
                                          </p:val>
                                        </p:tav>
                                        <p:tav tm="100000">
                                          <p:val>
                                            <p:fltVal val="0"/>
                                          </p:val>
                                        </p:tav>
                                      </p:tavLst>
                                    </p:anim>
                                    <p:animEffect transition="in" filter="fade">
                                      <p:cBhvr>
                                        <p:cTn id="10" dur="1000"/>
                                        <p:tgtEl>
                                          <p:spTgt spid="92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2067079" y="1771809"/>
            <a:ext cx="4580419" cy="4658522"/>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7"/>
          <p:cNvSpPr txBox="1">
            <a:spLocks/>
          </p:cNvSpPr>
          <p:nvPr/>
        </p:nvSpPr>
        <p:spPr>
          <a:xfrm>
            <a:off x="417510" y="630238"/>
            <a:ext cx="8364537" cy="1052512"/>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3700" b="0" dirty="0" smtClean="0">
                <a:solidFill>
                  <a:schemeClr val="accent1"/>
                </a:solidFill>
                <a:effectLst>
                  <a:outerShdw blurRad="38100" dist="38100" dir="2700000" algn="tl">
                    <a:srgbClr val="000000">
                      <a:alpha val="43137"/>
                    </a:srgbClr>
                  </a:outerShdw>
                </a:effectLst>
              </a:rPr>
              <a:t>Directional &amp; Horizontal Wells</a:t>
            </a:r>
            <a:r>
              <a:rPr lang="en-US" dirty="0" smtClean="0">
                <a:solidFill>
                  <a:schemeClr val="accent1"/>
                </a:solidFill>
                <a:effectLst>
                  <a:outerShdw blurRad="38100" dist="38100" dir="2700000" algn="tl">
                    <a:srgbClr val="000000">
                      <a:alpha val="43137"/>
                    </a:srgbClr>
                  </a:outerShdw>
                </a:effectLst>
              </a:rPr>
              <a:t/>
            </a:r>
            <a:br>
              <a:rPr lang="en-US" dirty="0" smtClean="0">
                <a:solidFill>
                  <a:schemeClr val="accent1"/>
                </a:solidFill>
                <a:effectLst>
                  <a:outerShdw blurRad="38100" dist="38100" dir="2700000" algn="tl">
                    <a:srgbClr val="000000">
                      <a:alpha val="43137"/>
                    </a:srgbClr>
                  </a:outerShdw>
                </a:effectLst>
              </a:rPr>
            </a:br>
            <a:r>
              <a:rPr lang="en-US" sz="2500" b="0" dirty="0" smtClean="0">
                <a:solidFill>
                  <a:schemeClr val="accent2"/>
                </a:solidFill>
                <a:effectLst/>
                <a:latin typeface="+mn-lt"/>
              </a:rPr>
              <a:t>Surface and Bottom Hole Locations</a:t>
            </a:r>
            <a:endParaRPr lang="en-US" sz="2500" b="0" dirty="0">
              <a:solidFill>
                <a:schemeClr val="accent2"/>
              </a:solidFill>
              <a:effectLst/>
              <a:latin typeface="+mn-lt"/>
            </a:endParaRPr>
          </a:p>
        </p:txBody>
      </p:sp>
      <p:sp>
        <p:nvSpPr>
          <p:cNvPr id="2" name="Rectangle 1"/>
          <p:cNvSpPr/>
          <p:nvPr/>
        </p:nvSpPr>
        <p:spPr>
          <a:xfrm>
            <a:off x="3732756" y="1810860"/>
            <a:ext cx="776614" cy="13704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275289" y="3512346"/>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275289" y="5341146"/>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4298148" y="3558065"/>
            <a:ext cx="0" cy="178308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27956" y="3999978"/>
            <a:ext cx="772439" cy="12609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27C5B40F-12FC-4FE6-8760-DAF63670FF86}" type="slidenum">
              <a:rPr lang="en-US" smtClean="0"/>
              <a:pPr>
                <a:defRPr/>
              </a:pPr>
              <a:t>26</a:t>
            </a:fld>
            <a:endParaRPr lang="en-US" dirty="0"/>
          </a:p>
        </p:txBody>
      </p:sp>
    </p:spTree>
    <p:extLst>
      <p:ext uri="{BB962C8B-B14F-4D97-AF65-F5344CB8AC3E}">
        <p14:creationId xmlns:p14="http://schemas.microsoft.com/office/powerpoint/2010/main" val="28540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32632166"/>
              </p:ext>
            </p:extLst>
          </p:nvPr>
        </p:nvGraphicFramePr>
        <p:xfrm>
          <a:off x="406083" y="0"/>
          <a:ext cx="4479110" cy="6858000"/>
        </p:xfrm>
        <a:graphic>
          <a:graphicData uri="http://schemas.openxmlformats.org/presentationml/2006/ole">
            <mc:AlternateContent xmlns:mc="http://schemas.openxmlformats.org/markup-compatibility/2006">
              <mc:Choice xmlns:v="urn:schemas-microsoft-com:vml" Requires="v">
                <p:oleObj spid="_x0000_s6252" name="Acrobat Document" r:id="rId4" imgW="5190958" imgH="8791337" progId="AcroExch.Document.7">
                  <p:embed/>
                </p:oleObj>
              </mc:Choice>
              <mc:Fallback>
                <p:oleObj name="Acrobat Document" r:id="rId4" imgW="5190958" imgH="8791337" progId="AcroExch.Document.7">
                  <p:embed/>
                  <p:pic>
                    <p:nvPicPr>
                      <p:cNvPr id="0" name=""/>
                      <p:cNvPicPr/>
                      <p:nvPr/>
                    </p:nvPicPr>
                    <p:blipFill>
                      <a:blip r:embed="rId5"/>
                      <a:stretch>
                        <a:fillRect/>
                      </a:stretch>
                    </p:blipFill>
                    <p:spPr>
                      <a:xfrm>
                        <a:off x="406083" y="0"/>
                        <a:ext cx="4479110" cy="6858000"/>
                      </a:xfrm>
                      <a:prstGeom prst="rect">
                        <a:avLst/>
                      </a:prstGeom>
                    </p:spPr>
                  </p:pic>
                </p:oleObj>
              </mc:Fallback>
            </mc:AlternateContent>
          </a:graphicData>
        </a:graphic>
      </p:graphicFrame>
      <p:sp>
        <p:nvSpPr>
          <p:cNvPr id="12" name="Title 11"/>
          <p:cNvSpPr>
            <a:spLocks noGrp="1"/>
          </p:cNvSpPr>
          <p:nvPr>
            <p:ph type="title" idx="4294967295"/>
          </p:nvPr>
        </p:nvSpPr>
        <p:spPr>
          <a:xfrm>
            <a:off x="5081588" y="438150"/>
            <a:ext cx="4062412" cy="5391150"/>
          </a:xfrm>
        </p:spPr>
        <p:txBody>
          <a:bodyPr anchor="ctr">
            <a:noAutofit/>
          </a:bodyPr>
          <a:lstStyle/>
          <a:p>
            <a:pPr algn="ctr"/>
            <a:r>
              <a:rPr lang="en-US" sz="6000" dirty="0" smtClean="0">
                <a:solidFill>
                  <a:schemeClr val="accent1"/>
                </a:solidFill>
              </a:rPr>
              <a:t>What is wrong with this plat?</a:t>
            </a:r>
            <a:endParaRPr lang="en-US" sz="6000" dirty="0">
              <a:solidFill>
                <a:schemeClr val="accent1"/>
              </a:solidFill>
            </a:endParaRPr>
          </a:p>
        </p:txBody>
      </p:sp>
      <p:sp>
        <p:nvSpPr>
          <p:cNvPr id="3" name="Slide Number Placeholder 2"/>
          <p:cNvSpPr>
            <a:spLocks noGrp="1"/>
          </p:cNvSpPr>
          <p:nvPr>
            <p:ph type="sldNum" sz="quarter" idx="12"/>
          </p:nvPr>
        </p:nvSpPr>
        <p:spPr/>
        <p:txBody>
          <a:bodyPr/>
          <a:lstStyle/>
          <a:p>
            <a:pPr>
              <a:defRPr/>
            </a:pPr>
            <a:fld id="{27C5B40F-12FC-4FE6-8760-DAF63670FF86}" type="slidenum">
              <a:rPr lang="en-US" smtClean="0"/>
              <a:pPr>
                <a:defRPr/>
              </a:pPr>
              <a:t>27</a:t>
            </a:fld>
            <a:endParaRPr lang="en-US" dirty="0"/>
          </a:p>
        </p:txBody>
      </p:sp>
    </p:spTree>
    <p:extLst>
      <p:ext uri="{BB962C8B-B14F-4D97-AF65-F5344CB8AC3E}">
        <p14:creationId xmlns:p14="http://schemas.microsoft.com/office/powerpoint/2010/main" val="1446509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38338622"/>
              </p:ext>
            </p:extLst>
          </p:nvPr>
        </p:nvGraphicFramePr>
        <p:xfrm>
          <a:off x="406799" y="0"/>
          <a:ext cx="4477448" cy="6858000"/>
        </p:xfrm>
        <a:graphic>
          <a:graphicData uri="http://schemas.openxmlformats.org/presentationml/2006/ole">
            <mc:AlternateContent xmlns:mc="http://schemas.openxmlformats.org/markup-compatibility/2006">
              <mc:Choice xmlns:v="urn:schemas-microsoft-com:vml" Requires="v">
                <p:oleObj spid="_x0000_s7276" name="Acrobat Document" r:id="rId4" imgW="5190894" imgH="8791455" progId="AcroExch.Document.7">
                  <p:embed/>
                </p:oleObj>
              </mc:Choice>
              <mc:Fallback>
                <p:oleObj name="Acrobat Document" r:id="rId4" imgW="5190894" imgH="8791455" progId="AcroExch.Document.7">
                  <p:embed/>
                  <p:pic>
                    <p:nvPicPr>
                      <p:cNvPr id="0" name="Object 1"/>
                      <p:cNvPicPr>
                        <a:picLocks noChangeAspect="1" noChangeArrowheads="1"/>
                      </p:cNvPicPr>
                      <p:nvPr/>
                    </p:nvPicPr>
                    <p:blipFill>
                      <a:blip r:embed="rId5"/>
                      <a:srcRect/>
                      <a:stretch>
                        <a:fillRect/>
                      </a:stretch>
                    </p:blipFill>
                    <p:spPr bwMode="auto">
                      <a:xfrm>
                        <a:off x="406799" y="0"/>
                        <a:ext cx="4477448" cy="6858000"/>
                      </a:xfrm>
                      <a:prstGeom prst="rect">
                        <a:avLst/>
                      </a:prstGeom>
                      <a:noFill/>
                      <a:ln>
                        <a:noFill/>
                      </a:ln>
                      <a:extLst/>
                    </p:spPr>
                  </p:pic>
                </p:oleObj>
              </mc:Fallback>
            </mc:AlternateContent>
          </a:graphicData>
        </a:graphic>
      </p:graphicFrame>
      <p:sp>
        <p:nvSpPr>
          <p:cNvPr id="4" name="Line Callout 1 3"/>
          <p:cNvSpPr/>
          <p:nvPr/>
        </p:nvSpPr>
        <p:spPr>
          <a:xfrm>
            <a:off x="5183627" y="3233737"/>
            <a:ext cx="3562350" cy="390525"/>
          </a:xfrm>
          <a:prstGeom prst="borderCallout1">
            <a:avLst>
              <a:gd name="adj1" fmla="val 52896"/>
              <a:gd name="adj2" fmla="val -2183"/>
              <a:gd name="adj3" fmla="val 529573"/>
              <a:gd name="adj4" fmla="val -26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NO SIGNATURE</a:t>
            </a:r>
            <a:endParaRPr lang="en-US" b="1" dirty="0"/>
          </a:p>
        </p:txBody>
      </p:sp>
      <p:sp>
        <p:nvSpPr>
          <p:cNvPr id="3" name="Slide Number Placeholder 2"/>
          <p:cNvSpPr>
            <a:spLocks noGrp="1"/>
          </p:cNvSpPr>
          <p:nvPr>
            <p:ph type="sldNum" sz="quarter" idx="12"/>
          </p:nvPr>
        </p:nvSpPr>
        <p:spPr/>
        <p:txBody>
          <a:bodyPr/>
          <a:lstStyle/>
          <a:p>
            <a:pPr>
              <a:defRPr/>
            </a:pPr>
            <a:fld id="{27C5B40F-12FC-4FE6-8760-DAF63670FF86}" type="slidenum">
              <a:rPr lang="en-US" smtClean="0"/>
              <a:pPr>
                <a:defRPr/>
              </a:pPr>
              <a:t>28</a:t>
            </a:fld>
            <a:endParaRPr lang="en-US" dirty="0"/>
          </a:p>
        </p:txBody>
      </p:sp>
    </p:spTree>
    <p:extLst>
      <p:ext uri="{BB962C8B-B14F-4D97-AF65-F5344CB8AC3E}">
        <p14:creationId xmlns:p14="http://schemas.microsoft.com/office/powerpoint/2010/main" val="1498058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994" y="1682886"/>
            <a:ext cx="7772400" cy="1945532"/>
          </a:xfrm>
        </p:spPr>
        <p:txBody>
          <a:bodyPr/>
          <a:lstStyle/>
          <a:p>
            <a:pPr algn="ctr"/>
            <a:r>
              <a:rPr lang="en-US" sz="4800" dirty="0" smtClean="0">
                <a:solidFill>
                  <a:schemeClr val="accent3"/>
                </a:solidFill>
                <a:effectLst>
                  <a:outerShdw blurRad="38100" dist="38100" dir="2700000" algn="tl">
                    <a:srgbClr val="000000">
                      <a:alpha val="43137"/>
                    </a:srgbClr>
                  </a:outerShdw>
                </a:effectLst>
              </a:rPr>
              <a:t>Area of Review (AOR)</a:t>
            </a:r>
            <a:endParaRPr lang="en-US" sz="4800" dirty="0">
              <a:solidFill>
                <a:schemeClr val="accent3"/>
              </a:solidFill>
            </a:endParaRPr>
          </a:p>
        </p:txBody>
      </p:sp>
      <p:sp>
        <p:nvSpPr>
          <p:cNvPr id="7" name="Slide Number Placeholder 6"/>
          <p:cNvSpPr>
            <a:spLocks noGrp="1"/>
          </p:cNvSpPr>
          <p:nvPr>
            <p:ph type="sldNum" sz="quarter" idx="12"/>
          </p:nvPr>
        </p:nvSpPr>
        <p:spPr/>
        <p:txBody>
          <a:bodyPr/>
          <a:lstStyle/>
          <a:p>
            <a:pPr>
              <a:defRPr/>
            </a:pPr>
            <a:fld id="{8F849458-8C40-4C8E-B5B7-B4B5D829ADD5}" type="slidenum">
              <a:rPr lang="en-US" smtClean="0"/>
              <a:pPr>
                <a:defRPr/>
              </a:pPr>
              <a:t>29</a:t>
            </a:fld>
            <a:endParaRPr lang="en-US" dirty="0"/>
          </a:p>
        </p:txBody>
      </p:sp>
    </p:spTree>
    <p:extLst>
      <p:ext uri="{BB962C8B-B14F-4D97-AF65-F5344CB8AC3E}">
        <p14:creationId xmlns:p14="http://schemas.microsoft.com/office/powerpoint/2010/main" val="2808093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445" y="582930"/>
            <a:ext cx="8183880" cy="1051560"/>
          </a:xfrm>
        </p:spPr>
        <p:txBody>
          <a:bodyPr>
            <a:normAutofit fontScale="90000"/>
          </a:bodyPr>
          <a:lstStyle/>
          <a:p>
            <a:r>
              <a:rPr lang="en-US" sz="4000" dirty="0">
                <a:solidFill>
                  <a:schemeClr val="accent1"/>
                </a:solidFill>
                <a:effectLst>
                  <a:outerShdw blurRad="38100" dist="38100" dir="2700000" algn="tl">
                    <a:srgbClr val="000000">
                      <a:alpha val="43137"/>
                    </a:srgbClr>
                  </a:outerShdw>
                </a:effectLst>
              </a:rPr>
              <a:t>P</a:t>
            </a:r>
            <a:r>
              <a:rPr lang="en-US" sz="4000" dirty="0" smtClean="0">
                <a:solidFill>
                  <a:schemeClr val="accent1"/>
                </a:solidFill>
                <a:effectLst>
                  <a:outerShdw blurRad="38100" dist="38100" dir="2700000" algn="tl">
                    <a:srgbClr val="000000">
                      <a:alpha val="43137"/>
                    </a:srgbClr>
                  </a:outerShdw>
                </a:effectLst>
              </a:rPr>
              <a:t>olicy No. IMD-GS-10</a:t>
            </a:r>
            <a:r>
              <a:rPr lang="en-US" sz="4000" dirty="0" smtClean="0">
                <a:solidFill>
                  <a:schemeClr val="accent1"/>
                </a:solidFill>
              </a:rPr>
              <a:t/>
            </a:r>
            <a:br>
              <a:rPr lang="en-US" sz="4000" dirty="0" smtClean="0">
                <a:solidFill>
                  <a:schemeClr val="accent1"/>
                </a:solidFill>
              </a:rPr>
            </a:br>
            <a:r>
              <a:rPr lang="en-US" sz="2700" b="0" dirty="0">
                <a:solidFill>
                  <a:schemeClr val="accent2"/>
                </a:solidFill>
                <a:latin typeface="+mn-lt"/>
              </a:rPr>
              <a:t>Location Plat Requirements for Injection &amp; Mining </a:t>
            </a:r>
            <a:r>
              <a:rPr lang="en-US" sz="2700" b="0" dirty="0" smtClean="0">
                <a:solidFill>
                  <a:schemeClr val="accent2"/>
                </a:solidFill>
                <a:latin typeface="+mn-lt"/>
              </a:rPr>
              <a:t>Permits</a:t>
            </a:r>
            <a:endParaRPr lang="en-US" sz="2700" b="0" dirty="0">
              <a:solidFill>
                <a:schemeClr val="accent2"/>
              </a:solidFill>
              <a:latin typeface="+mn-lt"/>
            </a:endParaRPr>
          </a:p>
        </p:txBody>
      </p:sp>
      <p:sp>
        <p:nvSpPr>
          <p:cNvPr id="5" name="Text Placeholder 4"/>
          <p:cNvSpPr>
            <a:spLocks noGrp="1"/>
          </p:cNvSpPr>
          <p:nvPr>
            <p:ph idx="1"/>
          </p:nvPr>
        </p:nvSpPr>
        <p:spPr>
          <a:xfrm>
            <a:off x="502920" y="1676400"/>
            <a:ext cx="8183880" cy="5000624"/>
          </a:xfrm>
        </p:spPr>
        <p:txBody>
          <a:bodyPr anchor="t">
            <a:normAutofit lnSpcReduction="10000"/>
          </a:bodyPr>
          <a:lstStyle/>
          <a:p>
            <a:pPr marL="400050" indent="-400050">
              <a:lnSpc>
                <a:spcPct val="120000"/>
              </a:lnSpc>
              <a:buClr>
                <a:schemeClr val="accent3"/>
              </a:buClr>
              <a:buFont typeface="Courier New" pitchFamily="49" charset="0"/>
              <a:buChar char="»"/>
            </a:pPr>
            <a:r>
              <a:rPr lang="en-US" sz="2400" b="1" dirty="0" smtClean="0"/>
              <a:t>Purpose and Intent</a:t>
            </a:r>
          </a:p>
          <a:p>
            <a:pPr marL="628650" lvl="1" indent="-228600">
              <a:lnSpc>
                <a:spcPct val="120000"/>
              </a:lnSpc>
              <a:buClr>
                <a:schemeClr val="accent3"/>
              </a:buClr>
              <a:buFont typeface="Arial" pitchFamily="34" charset="0"/>
              <a:buChar char="•"/>
            </a:pPr>
            <a:r>
              <a:rPr lang="en-US" sz="2000" dirty="0" smtClean="0">
                <a:latin typeface="+mj-lt"/>
              </a:rPr>
              <a:t>Improve the accuracy </a:t>
            </a:r>
          </a:p>
          <a:p>
            <a:pPr marL="628650" lvl="1" indent="-228600">
              <a:lnSpc>
                <a:spcPct val="120000"/>
              </a:lnSpc>
              <a:buClr>
                <a:schemeClr val="accent3"/>
              </a:buClr>
              <a:buFont typeface="Arial" pitchFamily="34" charset="0"/>
              <a:buChar char="•"/>
            </a:pPr>
            <a:r>
              <a:rPr lang="en-US" sz="2000" dirty="0" smtClean="0">
                <a:latin typeface="+mj-lt"/>
              </a:rPr>
              <a:t>Increase </a:t>
            </a:r>
            <a:r>
              <a:rPr lang="en-US" sz="2000" dirty="0">
                <a:latin typeface="+mj-lt"/>
              </a:rPr>
              <a:t>the effectiveness </a:t>
            </a:r>
            <a:endParaRPr lang="en-US" sz="2000" dirty="0" smtClean="0">
              <a:latin typeface="+mj-lt"/>
            </a:endParaRPr>
          </a:p>
          <a:p>
            <a:pPr marL="628650" lvl="1" indent="-228600">
              <a:lnSpc>
                <a:spcPct val="120000"/>
              </a:lnSpc>
              <a:buClr>
                <a:schemeClr val="accent3"/>
              </a:buClr>
              <a:buFont typeface="Arial" pitchFamily="34" charset="0"/>
              <a:buChar char="•"/>
            </a:pPr>
            <a:r>
              <a:rPr lang="en-US" sz="2000" dirty="0" smtClean="0">
                <a:latin typeface="+mj-lt"/>
              </a:rPr>
              <a:t>Address </a:t>
            </a:r>
            <a:r>
              <a:rPr lang="en-US" sz="2000" dirty="0">
                <a:latin typeface="+mj-lt"/>
              </a:rPr>
              <a:t>potential environmental threats</a:t>
            </a:r>
          </a:p>
          <a:p>
            <a:pPr marL="628650" lvl="1" indent="-228600">
              <a:lnSpc>
                <a:spcPct val="120000"/>
              </a:lnSpc>
              <a:buClr>
                <a:schemeClr val="accent3"/>
              </a:buClr>
              <a:buFont typeface="Arial" pitchFamily="34" charset="0"/>
              <a:buChar char="•"/>
            </a:pPr>
            <a:r>
              <a:rPr lang="en-US" sz="2000" dirty="0">
                <a:latin typeface="+mj-lt"/>
              </a:rPr>
              <a:t>Improve the reliability of location descriptions and </a:t>
            </a:r>
            <a:r>
              <a:rPr lang="en-US" sz="2000" dirty="0" smtClean="0">
                <a:latin typeface="+mj-lt"/>
              </a:rPr>
              <a:t>coordinates</a:t>
            </a:r>
          </a:p>
          <a:p>
            <a:pPr marL="400050" indent="-400050">
              <a:lnSpc>
                <a:spcPct val="120000"/>
              </a:lnSpc>
              <a:buClr>
                <a:schemeClr val="accent3"/>
              </a:buClr>
              <a:buFont typeface="Courier New" pitchFamily="49" charset="0"/>
              <a:buChar char="»"/>
            </a:pPr>
            <a:r>
              <a:rPr lang="en-US" sz="2400" b="1" dirty="0" smtClean="0"/>
              <a:t>Copy of Policy</a:t>
            </a:r>
          </a:p>
          <a:p>
            <a:pPr marL="625475" lvl="1" indent="-225425">
              <a:lnSpc>
                <a:spcPct val="120000"/>
              </a:lnSpc>
              <a:buClr>
                <a:schemeClr val="accent3"/>
              </a:buClr>
              <a:buFont typeface="Arial" pitchFamily="34" charset="0"/>
              <a:buChar char="•"/>
            </a:pPr>
            <a:r>
              <a:rPr lang="en-US" sz="2000" dirty="0" smtClean="0">
                <a:solidFill>
                  <a:schemeClr val="accent2"/>
                </a:solidFill>
                <a:hlinkClick r:id="rId3"/>
              </a:rPr>
              <a:t>www.dnr.louisiana.gov</a:t>
            </a:r>
            <a:r>
              <a:rPr lang="en-US" sz="2000" dirty="0" smtClean="0"/>
              <a:t> &gt;&gt; </a:t>
            </a:r>
          </a:p>
          <a:p>
            <a:pPr marL="625475" lvl="1" indent="-225425">
              <a:lnSpc>
                <a:spcPct val="120000"/>
              </a:lnSpc>
              <a:buClr>
                <a:schemeClr val="accent3"/>
              </a:buClr>
              <a:buFont typeface="Arial" pitchFamily="34" charset="0"/>
              <a:buChar char="•"/>
            </a:pPr>
            <a:r>
              <a:rPr lang="en-US" sz="2000" dirty="0" smtClean="0">
                <a:latin typeface="+mj-lt"/>
              </a:rPr>
              <a:t>Conservation (</a:t>
            </a:r>
            <a:r>
              <a:rPr lang="en-US" sz="1500" dirty="0" smtClean="0">
                <a:latin typeface="+mj-lt"/>
              </a:rPr>
              <a:t>TOP MENU</a:t>
            </a:r>
            <a:r>
              <a:rPr lang="en-US" sz="2000" dirty="0" smtClean="0">
                <a:latin typeface="+mj-lt"/>
              </a:rPr>
              <a:t>) &gt;&gt; </a:t>
            </a:r>
          </a:p>
          <a:p>
            <a:pPr marL="625475" lvl="1" indent="-225425">
              <a:lnSpc>
                <a:spcPct val="120000"/>
              </a:lnSpc>
              <a:buClr>
                <a:schemeClr val="accent3"/>
              </a:buClr>
              <a:buFont typeface="Arial" pitchFamily="34" charset="0"/>
              <a:buChar char="•"/>
            </a:pPr>
            <a:r>
              <a:rPr lang="en-US" sz="2000" dirty="0" smtClean="0">
                <a:latin typeface="+mj-lt"/>
              </a:rPr>
              <a:t>Divisions (</a:t>
            </a:r>
            <a:r>
              <a:rPr lang="en-US" sz="1500" dirty="0" smtClean="0">
                <a:latin typeface="+mj-lt"/>
              </a:rPr>
              <a:t>LEFT MENU</a:t>
            </a:r>
            <a:r>
              <a:rPr lang="en-US" sz="2000" dirty="0" smtClean="0">
                <a:latin typeface="+mj-lt"/>
              </a:rPr>
              <a:t>) &gt;&gt; </a:t>
            </a:r>
          </a:p>
          <a:p>
            <a:pPr marL="625475" lvl="1" indent="-225425">
              <a:lnSpc>
                <a:spcPct val="120000"/>
              </a:lnSpc>
              <a:buClr>
                <a:schemeClr val="accent3"/>
              </a:buClr>
              <a:buFont typeface="Arial" pitchFamily="34" charset="0"/>
              <a:buChar char="•"/>
            </a:pPr>
            <a:r>
              <a:rPr lang="en-US" sz="2000" dirty="0" smtClean="0">
                <a:latin typeface="+mj-lt"/>
              </a:rPr>
              <a:t>Injection &amp; Mining (</a:t>
            </a:r>
            <a:r>
              <a:rPr lang="en-US" sz="1500" dirty="0" smtClean="0">
                <a:latin typeface="+mj-lt"/>
              </a:rPr>
              <a:t>LEFT MENU</a:t>
            </a:r>
            <a:r>
              <a:rPr lang="en-US" sz="2000" dirty="0" smtClean="0">
                <a:latin typeface="+mj-lt"/>
              </a:rPr>
              <a:t>) &gt;&gt; </a:t>
            </a:r>
          </a:p>
          <a:p>
            <a:pPr marL="625475" lvl="1" indent="-225425">
              <a:lnSpc>
                <a:spcPct val="120000"/>
              </a:lnSpc>
              <a:buClr>
                <a:schemeClr val="accent3"/>
              </a:buClr>
              <a:buFont typeface="Arial" pitchFamily="34" charset="0"/>
              <a:buChar char="•"/>
            </a:pPr>
            <a:r>
              <a:rPr lang="en-US" sz="2000" dirty="0" smtClean="0">
                <a:latin typeface="+mj-lt"/>
              </a:rPr>
              <a:t>Injection &amp; Mining Policy Statements (</a:t>
            </a:r>
            <a:r>
              <a:rPr lang="en-US" sz="1500" dirty="0" smtClean="0">
                <a:latin typeface="+mj-lt"/>
              </a:rPr>
              <a:t>SCROLL DOWN</a:t>
            </a:r>
            <a:r>
              <a:rPr lang="en-US" sz="2000" dirty="0" smtClean="0">
                <a:latin typeface="+mj-lt"/>
              </a:rPr>
              <a:t>) &gt;&gt; </a:t>
            </a:r>
          </a:p>
          <a:p>
            <a:pPr marL="625475" lvl="1" indent="-225425">
              <a:lnSpc>
                <a:spcPct val="120000"/>
              </a:lnSpc>
              <a:buClr>
                <a:schemeClr val="accent3"/>
              </a:buClr>
              <a:buFont typeface="Arial" pitchFamily="34" charset="0"/>
              <a:buChar char="•"/>
            </a:pPr>
            <a:r>
              <a:rPr lang="en-US" sz="2000" dirty="0" smtClean="0">
                <a:latin typeface="+mj-lt"/>
              </a:rPr>
              <a:t>IMD-GS-10 (</a:t>
            </a:r>
            <a:r>
              <a:rPr lang="en-US" sz="1500" dirty="0" smtClean="0">
                <a:latin typeface="+mj-lt"/>
              </a:rPr>
              <a:t>CLICK</a:t>
            </a:r>
            <a:r>
              <a:rPr lang="en-US" sz="2000" dirty="0" smtClean="0">
                <a:latin typeface="+mj-lt"/>
              </a:rPr>
              <a:t>) </a:t>
            </a:r>
            <a:endParaRPr lang="en-US" sz="2000" dirty="0">
              <a:latin typeface="+mj-lt"/>
            </a:endParaRPr>
          </a:p>
          <a:p>
            <a:pPr marL="0" indent="0">
              <a:buNone/>
            </a:pPr>
            <a:endParaRPr lang="en-US" sz="2400"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3</a:t>
            </a:fld>
            <a:endParaRPr lang="en-US" dirty="0"/>
          </a:p>
        </p:txBody>
      </p:sp>
    </p:spTree>
    <p:extLst>
      <p:ext uri="{BB962C8B-B14F-4D97-AF65-F5344CB8AC3E}">
        <p14:creationId xmlns:p14="http://schemas.microsoft.com/office/powerpoint/2010/main" val="2693428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85775" y="609599"/>
            <a:ext cx="7772400" cy="1038225"/>
          </a:xfrm>
        </p:spPr>
        <p:txBody>
          <a:bodyPr>
            <a:normAutofit fontScale="90000"/>
          </a:bodyPr>
          <a:lstStyle/>
          <a:p>
            <a:r>
              <a:rPr lang="en-US" sz="4000" dirty="0" smtClean="0">
                <a:solidFill>
                  <a:schemeClr val="accent1"/>
                </a:solidFill>
              </a:rPr>
              <a:t>Area of Review (AOR)</a:t>
            </a:r>
            <a:r>
              <a:rPr lang="en-US" dirty="0">
                <a:solidFill>
                  <a:srgbClr val="F07F09">
                    <a:tint val="88000"/>
                    <a:satMod val="150000"/>
                  </a:srgbClr>
                </a:solidFill>
              </a:rPr>
              <a:t/>
            </a:r>
            <a:br>
              <a:rPr lang="en-US" dirty="0">
                <a:solidFill>
                  <a:srgbClr val="F07F09">
                    <a:tint val="88000"/>
                    <a:satMod val="150000"/>
                  </a:srgbClr>
                </a:solidFill>
              </a:rPr>
            </a:br>
            <a:r>
              <a:rPr lang="en-US" sz="2700" dirty="0" smtClean="0">
                <a:solidFill>
                  <a:schemeClr val="accent2"/>
                </a:solidFill>
                <a:latin typeface="+mn-lt"/>
              </a:rPr>
              <a:t>Conducting a Search of the AOR</a:t>
            </a:r>
            <a:endParaRPr lang="en-US" sz="2700" b="1" dirty="0" smtClean="0">
              <a:solidFill>
                <a:schemeClr val="accent2"/>
              </a:solidFill>
              <a:effectLst/>
              <a:latin typeface="+mn-lt"/>
            </a:endParaRPr>
          </a:p>
        </p:txBody>
      </p:sp>
      <p:sp>
        <p:nvSpPr>
          <p:cNvPr id="257027" name="Rectangle 3"/>
          <p:cNvSpPr>
            <a:spLocks noGrp="1" noChangeArrowheads="1"/>
          </p:cNvSpPr>
          <p:nvPr>
            <p:ph idx="1"/>
          </p:nvPr>
        </p:nvSpPr>
        <p:spPr>
          <a:xfrm>
            <a:off x="419100" y="1828800"/>
            <a:ext cx="8305800" cy="4127499"/>
          </a:xfrm>
        </p:spPr>
        <p:txBody>
          <a:bodyPr>
            <a:noAutofit/>
          </a:bodyPr>
          <a:lstStyle/>
          <a:p>
            <a:pPr marL="400050" indent="-400050" algn="just" eaLnBrk="1" hangingPunct="1">
              <a:spcBef>
                <a:spcPts val="1200"/>
              </a:spcBef>
              <a:buClr>
                <a:schemeClr val="accent2"/>
              </a:buClr>
              <a:buFont typeface="Courier New" pitchFamily="49" charset="0"/>
              <a:buChar char="»"/>
            </a:pPr>
            <a:r>
              <a:rPr lang="en-US" sz="2400" b="1" dirty="0" smtClean="0"/>
              <a:t>For Class II applications, the AOR is evaluated for wells within a ¼ mile radius of the well to be permitted.</a:t>
            </a:r>
          </a:p>
          <a:p>
            <a:pPr marL="400050" indent="-400050" algn="just" eaLnBrk="1" hangingPunct="1">
              <a:spcBef>
                <a:spcPts val="1200"/>
              </a:spcBef>
              <a:buClr>
                <a:schemeClr val="accent2"/>
              </a:buClr>
              <a:buFont typeface="Courier New" pitchFamily="49" charset="0"/>
              <a:buChar char="»"/>
            </a:pPr>
            <a:r>
              <a:rPr lang="en-US" sz="2400" b="1" dirty="0" smtClean="0"/>
              <a:t>The AOR search must include:</a:t>
            </a:r>
            <a:endParaRPr lang="en-US" dirty="0" smtClean="0">
              <a:latin typeface="+mj-lt"/>
            </a:endParaRPr>
          </a:p>
          <a:p>
            <a:pPr marL="681038" lvl="1" indent="-280988" algn="just" eaLnBrk="1" hangingPunct="1">
              <a:spcBef>
                <a:spcPts val="1200"/>
              </a:spcBef>
              <a:buClr>
                <a:schemeClr val="accent2"/>
              </a:buClr>
              <a:buFont typeface="Arial" pitchFamily="34" charset="0"/>
              <a:buChar char="•"/>
            </a:pPr>
            <a:r>
              <a:rPr lang="en-US" dirty="0" smtClean="0">
                <a:latin typeface="+mj-lt"/>
              </a:rPr>
              <a:t>Searching SONRIS for wells in the DNR database; </a:t>
            </a:r>
            <a:r>
              <a:rPr lang="en-US" b="1" dirty="0" smtClean="0">
                <a:latin typeface="+mj-lt"/>
              </a:rPr>
              <a:t>AND</a:t>
            </a:r>
            <a:endParaRPr lang="en-US" dirty="0" smtClean="0">
              <a:latin typeface="+mj-lt"/>
            </a:endParaRPr>
          </a:p>
          <a:p>
            <a:pPr marL="681038" lvl="1" indent="-280988" algn="just" eaLnBrk="1" hangingPunct="1">
              <a:spcBef>
                <a:spcPts val="1200"/>
              </a:spcBef>
              <a:buClr>
                <a:schemeClr val="accent2"/>
              </a:buClr>
              <a:buFont typeface="Arial" pitchFamily="34" charset="0"/>
              <a:buChar char="•"/>
            </a:pPr>
            <a:r>
              <a:rPr lang="en-US" dirty="0" smtClean="0">
                <a:latin typeface="+mj-lt"/>
              </a:rPr>
              <a:t>Researching field maps and company files.</a:t>
            </a:r>
            <a:endParaRPr lang="en-US" b="1" dirty="0" smtClean="0">
              <a:latin typeface="+mj-lt"/>
            </a:endParaRPr>
          </a:p>
          <a:p>
            <a:pPr marL="398463" indent="-398463" algn="just" eaLnBrk="1" hangingPunct="1">
              <a:spcBef>
                <a:spcPts val="1200"/>
              </a:spcBef>
              <a:buClr>
                <a:schemeClr val="accent2"/>
              </a:buClr>
              <a:buFont typeface="Courier New" pitchFamily="49" charset="0"/>
              <a:buChar char="»"/>
            </a:pPr>
            <a:r>
              <a:rPr lang="en-US" sz="2400" b="1" dirty="0" smtClean="0"/>
              <a:t>Applicants must complete the AOR Well List that is included in the Form UIC-</a:t>
            </a:r>
            <a:r>
              <a:rPr lang="en-US" sz="2800" b="1" dirty="0" smtClean="0"/>
              <a:t>2</a:t>
            </a:r>
            <a:r>
              <a:rPr lang="en-US" sz="2400" b="1" dirty="0" smtClean="0"/>
              <a:t> SWD Application package.  This Attachment must be labeled Attachment 6B.</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30</a:t>
            </a:fld>
            <a:endParaRPr lang="en-US" dirty="0"/>
          </a:p>
        </p:txBody>
      </p:sp>
    </p:spTree>
    <p:extLst>
      <p:ext uri="{BB962C8B-B14F-4D97-AF65-F5344CB8AC3E}">
        <p14:creationId xmlns:p14="http://schemas.microsoft.com/office/powerpoint/2010/main" val="359934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31</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5" y="1205383"/>
            <a:ext cx="8987051" cy="431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485775" y="609599"/>
            <a:ext cx="7772400" cy="1038225"/>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dirty="0" smtClean="0">
                <a:solidFill>
                  <a:schemeClr val="accent1"/>
                </a:solidFill>
              </a:rPr>
              <a:t>Area of Review Well List</a:t>
            </a:r>
            <a:r>
              <a:rPr lang="en-US" dirty="0" smtClean="0">
                <a:solidFill>
                  <a:srgbClr val="F07F09">
                    <a:tint val="88000"/>
                    <a:satMod val="150000"/>
                  </a:srgbClr>
                </a:solidFill>
              </a:rPr>
              <a:t/>
            </a:r>
            <a:br>
              <a:rPr lang="en-US" dirty="0" smtClean="0">
                <a:solidFill>
                  <a:srgbClr val="F07F09">
                    <a:tint val="88000"/>
                    <a:satMod val="150000"/>
                  </a:srgbClr>
                </a:solidFill>
              </a:rPr>
            </a:br>
            <a:r>
              <a:rPr lang="en-US" sz="2700" dirty="0" smtClean="0">
                <a:solidFill>
                  <a:schemeClr val="accent2"/>
                </a:solidFill>
                <a:latin typeface="+mn-lt"/>
              </a:rPr>
              <a:t>Attachment 6B</a:t>
            </a:r>
            <a:endParaRPr lang="en-US" sz="2700" b="1" dirty="0" smtClean="0">
              <a:solidFill>
                <a:schemeClr val="accent2"/>
              </a:solidFill>
              <a:latin typeface="+mn-lt"/>
            </a:endParaRPr>
          </a:p>
        </p:txBody>
      </p:sp>
    </p:spTree>
    <p:extLst>
      <p:ext uri="{BB962C8B-B14F-4D97-AF65-F5344CB8AC3E}">
        <p14:creationId xmlns:p14="http://schemas.microsoft.com/office/powerpoint/2010/main" val="3095475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927100" y="1314450"/>
            <a:ext cx="7315200" cy="3559175"/>
          </a:xfrm>
          <a:solidFill>
            <a:schemeClr val="bg1"/>
          </a:solidFill>
          <a:ln w="76200">
            <a:solidFill>
              <a:schemeClr val="accent1"/>
            </a:solidFill>
          </a:ln>
        </p:spPr>
        <p:txBody>
          <a:bodyPr anchor="ctr" anchorCtr="1"/>
          <a:lstStyle/>
          <a:p>
            <a:pPr algn="ctr" eaLnBrk="1" hangingPunct="1">
              <a:buFont typeface="Wingdings" pitchFamily="2" charset="2"/>
              <a:buNone/>
            </a:pPr>
            <a:r>
              <a:rPr lang="en-US" sz="4000" b="1" dirty="0" smtClean="0">
                <a:ln>
                  <a:solidFill>
                    <a:schemeClr val="accent1"/>
                  </a:solidFill>
                </a:ln>
                <a:solidFill>
                  <a:schemeClr val="accent1"/>
                </a:solidFill>
                <a:latin typeface="+mj-lt"/>
              </a:rPr>
              <a:t>AOR Detailed Report</a:t>
            </a:r>
            <a:br>
              <a:rPr lang="en-US" sz="4000" b="1" dirty="0" smtClean="0">
                <a:ln>
                  <a:solidFill>
                    <a:schemeClr val="accent1"/>
                  </a:solidFill>
                </a:ln>
                <a:solidFill>
                  <a:schemeClr val="accent1"/>
                </a:solidFill>
                <a:latin typeface="+mj-lt"/>
              </a:rPr>
            </a:br>
            <a:r>
              <a:rPr lang="en-US" sz="2800" dirty="0" smtClean="0">
                <a:ln>
                  <a:solidFill>
                    <a:schemeClr val="accent1"/>
                  </a:solidFill>
                </a:ln>
                <a:solidFill>
                  <a:schemeClr val="accent1"/>
                </a:solidFill>
                <a:latin typeface="+mj-lt"/>
              </a:rPr>
              <a:t>Identifying an Existing Well’s </a:t>
            </a:r>
            <a:br>
              <a:rPr lang="en-US" sz="2800" dirty="0" smtClean="0">
                <a:ln>
                  <a:solidFill>
                    <a:schemeClr val="accent1"/>
                  </a:solidFill>
                </a:ln>
                <a:solidFill>
                  <a:schemeClr val="accent1"/>
                </a:solidFill>
                <a:latin typeface="+mj-lt"/>
              </a:rPr>
            </a:br>
            <a:r>
              <a:rPr lang="en-US" sz="2800" dirty="0" smtClean="0">
                <a:ln>
                  <a:solidFill>
                    <a:schemeClr val="accent1"/>
                  </a:solidFill>
                </a:ln>
                <a:solidFill>
                  <a:schemeClr val="accent1"/>
                </a:solidFill>
                <a:latin typeface="+mj-lt"/>
              </a:rPr>
              <a:t>Lambert Coordinates</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32</a:t>
            </a:fld>
            <a:endParaRPr lang="en-US" dirty="0"/>
          </a:p>
        </p:txBody>
      </p:sp>
    </p:spTree>
    <p:extLst>
      <p:ext uri="{BB962C8B-B14F-4D97-AF65-F5344CB8AC3E}">
        <p14:creationId xmlns:p14="http://schemas.microsoft.com/office/powerpoint/2010/main" val="1391648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7844" y="689989"/>
            <a:ext cx="8648311" cy="652885"/>
          </a:xfrm>
        </p:spPr>
        <p:txBody>
          <a:bodyPr>
            <a:noAutofit/>
          </a:bodyPr>
          <a:lstStyle/>
          <a:p>
            <a:pPr marL="57150" algn="ctr"/>
            <a:r>
              <a:rPr lang="en-US" sz="2800" b="1" dirty="0" smtClean="0">
                <a:solidFill>
                  <a:srgbClr val="5F5F5F"/>
                </a:solidFill>
                <a:cs typeface="Calibri" pitchFamily="34" charset="0"/>
              </a:rPr>
              <a:t>Go to </a:t>
            </a:r>
            <a:r>
              <a:rPr lang="en-US" sz="2800" b="1" dirty="0" smtClean="0">
                <a:solidFill>
                  <a:srgbClr val="5F5F5F"/>
                </a:solidFill>
                <a:cs typeface="Calibri" pitchFamily="34" charset="0"/>
                <a:hlinkClick r:id="rId3"/>
              </a:rPr>
              <a:t>www.dnr.louisiana.gov</a:t>
            </a:r>
            <a:r>
              <a:rPr lang="en-US" sz="2800" b="1" dirty="0" smtClean="0">
                <a:solidFill>
                  <a:srgbClr val="5F5F5F"/>
                </a:solidFill>
                <a:cs typeface="Calibri" pitchFamily="34" charset="0"/>
              </a:rPr>
              <a:t> &amp; click on the SONRIS logo</a:t>
            </a:r>
            <a:endParaRPr lang="en-US" sz="2800" b="1" dirty="0" smtClean="0">
              <a:solidFill>
                <a:srgbClr val="5F5F5F"/>
              </a:solidFill>
              <a:effectLst/>
              <a:cs typeface="Calibri"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547155"/>
            <a:ext cx="9143999" cy="531084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815" y="4965200"/>
            <a:ext cx="606128" cy="702451"/>
          </a:xfrm>
          <a:prstGeom prst="rect">
            <a:avLst/>
          </a:prstGeom>
          <a:effectLst>
            <a:glow rad="63500">
              <a:srgbClr val="FF9900">
                <a:alpha val="40000"/>
              </a:srgbClr>
            </a:glow>
          </a:effectLst>
        </p:spPr>
      </p:pic>
      <p:sp>
        <p:nvSpPr>
          <p:cNvPr id="4" name="Slide Number Placeholder 3"/>
          <p:cNvSpPr>
            <a:spLocks noGrp="1"/>
          </p:cNvSpPr>
          <p:nvPr>
            <p:ph type="sldNum" sz="quarter" idx="12"/>
          </p:nvPr>
        </p:nvSpPr>
        <p:spPr/>
        <p:txBody>
          <a:bodyPr/>
          <a:lstStyle/>
          <a:p>
            <a:pPr>
              <a:defRPr/>
            </a:pPr>
            <a:fld id="{4BEB1BC9-FB14-4E4D-81B3-CB3334F4DA81}" type="slidenum">
              <a:rPr lang="en-US" smtClean="0">
                <a:solidFill>
                  <a:srgbClr val="04617B">
                    <a:shade val="90000"/>
                  </a:srgbClr>
                </a:solidFill>
              </a:rPr>
              <a:pPr>
                <a:defRPr/>
              </a:pPr>
              <a:t>33</a:t>
            </a:fld>
            <a:endParaRPr lang="en-US">
              <a:solidFill>
                <a:srgbClr val="04617B">
                  <a:shade val="90000"/>
                </a:srgbClr>
              </a:solidFill>
            </a:endParaRPr>
          </a:p>
        </p:txBody>
      </p:sp>
    </p:spTree>
    <p:extLst>
      <p:ext uri="{BB962C8B-B14F-4D97-AF65-F5344CB8AC3E}">
        <p14:creationId xmlns:p14="http://schemas.microsoft.com/office/powerpoint/2010/main" val="2249628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7844" y="667886"/>
            <a:ext cx="8648311" cy="652884"/>
          </a:xfrm>
        </p:spPr>
        <p:txBody>
          <a:bodyPr>
            <a:noAutofit/>
          </a:bodyPr>
          <a:lstStyle/>
          <a:p>
            <a:pPr marL="57150" algn="ctr"/>
            <a:r>
              <a:rPr lang="en-US" sz="2800" b="1" dirty="0" smtClean="0">
                <a:solidFill>
                  <a:srgbClr val="5F5F5F"/>
                </a:solidFill>
                <a:cs typeface="Calibri" pitchFamily="34" charset="0"/>
              </a:rPr>
              <a:t>Select </a:t>
            </a:r>
            <a:r>
              <a:rPr lang="en-US" sz="2800" b="1" dirty="0">
                <a:solidFill>
                  <a:schemeClr val="accent1"/>
                </a:solidFill>
                <a:cs typeface="Calibri" pitchFamily="34" charset="0"/>
              </a:rPr>
              <a:t>Data Access (NEW) </a:t>
            </a:r>
            <a:r>
              <a:rPr lang="en-US" sz="2800" b="1" dirty="0">
                <a:solidFill>
                  <a:srgbClr val="5F5F5F"/>
                </a:solidFill>
                <a:cs typeface="Calibri" pitchFamily="34" charset="0"/>
              </a:rPr>
              <a:t>from Left Menu</a:t>
            </a:r>
            <a:endParaRPr lang="en-US" sz="2800" b="1" dirty="0" smtClean="0">
              <a:solidFill>
                <a:srgbClr val="5F5F5F"/>
              </a:solidFill>
              <a:effectLst/>
              <a:cs typeface="Calibri"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563298"/>
            <a:ext cx="9144000" cy="5294702"/>
          </a:xfrm>
          <a:prstGeom prst="rect">
            <a:avLst/>
          </a:prstGeom>
        </p:spPr>
      </p:pic>
      <p:grpSp>
        <p:nvGrpSpPr>
          <p:cNvPr id="8" name="Group 7"/>
          <p:cNvGrpSpPr/>
          <p:nvPr/>
        </p:nvGrpSpPr>
        <p:grpSpPr>
          <a:xfrm>
            <a:off x="30896" y="2245319"/>
            <a:ext cx="1575567" cy="826850"/>
            <a:chOff x="30896" y="2245319"/>
            <a:chExt cx="1575567" cy="826850"/>
          </a:xfrm>
        </p:grpSpPr>
        <p:sp>
          <p:nvSpPr>
            <p:cNvPr id="6" name="Rectangle 5"/>
            <p:cNvSpPr/>
            <p:nvPr/>
          </p:nvSpPr>
          <p:spPr>
            <a:xfrm>
              <a:off x="30896" y="2245319"/>
              <a:ext cx="1461195" cy="2688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335" y="2369718"/>
              <a:ext cx="606128" cy="702451"/>
            </a:xfrm>
            <a:prstGeom prst="rect">
              <a:avLst/>
            </a:prstGeom>
            <a:effectLst>
              <a:glow rad="63500">
                <a:srgbClr val="FF9900">
                  <a:alpha val="40000"/>
                </a:srgbClr>
              </a:glow>
            </a:effectLst>
          </p:spPr>
        </p:pic>
      </p:grpSp>
      <p:sp>
        <p:nvSpPr>
          <p:cNvPr id="2" name="Slide Number Placeholder 1"/>
          <p:cNvSpPr>
            <a:spLocks noGrp="1"/>
          </p:cNvSpPr>
          <p:nvPr>
            <p:ph type="sldNum" sz="quarter" idx="12"/>
          </p:nvPr>
        </p:nvSpPr>
        <p:spPr/>
        <p:txBody>
          <a:bodyPr/>
          <a:lstStyle/>
          <a:p>
            <a:pPr>
              <a:defRPr/>
            </a:pPr>
            <a:fld id="{4BEB1BC9-FB14-4E4D-81B3-CB3334F4DA81}" type="slidenum">
              <a:rPr lang="en-US" smtClean="0">
                <a:solidFill>
                  <a:srgbClr val="04617B">
                    <a:shade val="90000"/>
                  </a:srgbClr>
                </a:solidFill>
              </a:rPr>
              <a:pPr>
                <a:defRPr/>
              </a:pPr>
              <a:t>34</a:t>
            </a:fld>
            <a:endParaRPr lang="en-US">
              <a:solidFill>
                <a:srgbClr val="04617B">
                  <a:shade val="90000"/>
                </a:srgbClr>
              </a:solidFill>
            </a:endParaRPr>
          </a:p>
        </p:txBody>
      </p:sp>
    </p:spTree>
    <p:extLst>
      <p:ext uri="{BB962C8B-B14F-4D97-AF65-F5344CB8AC3E}">
        <p14:creationId xmlns:p14="http://schemas.microsoft.com/office/powerpoint/2010/main" val="1047811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7842" y="677614"/>
            <a:ext cx="8648311" cy="652884"/>
          </a:xfrm>
        </p:spPr>
        <p:txBody>
          <a:bodyPr>
            <a:noAutofit/>
          </a:bodyPr>
          <a:lstStyle/>
          <a:p>
            <a:pPr marL="57150" algn="ctr"/>
            <a:r>
              <a:rPr lang="en-US" sz="2800" b="1" dirty="0" smtClean="0">
                <a:solidFill>
                  <a:srgbClr val="5F5F5F"/>
                </a:solidFill>
                <a:cs typeface="Calibri" pitchFamily="34" charset="0"/>
              </a:rPr>
              <a:t>Scroll </a:t>
            </a:r>
            <a:r>
              <a:rPr lang="en-US" sz="2800" b="1" dirty="0">
                <a:solidFill>
                  <a:srgbClr val="5F5F5F"/>
                </a:solidFill>
                <a:cs typeface="Calibri" pitchFamily="34" charset="0"/>
              </a:rPr>
              <a:t>down to </a:t>
            </a:r>
            <a:r>
              <a:rPr lang="en-US" sz="2800" b="1" dirty="0">
                <a:solidFill>
                  <a:schemeClr val="accent1"/>
                </a:solidFill>
                <a:cs typeface="Calibri" pitchFamily="34" charset="0"/>
              </a:rPr>
              <a:t>Conservation</a:t>
            </a:r>
            <a:r>
              <a:rPr lang="en-US" sz="2800" b="1" dirty="0">
                <a:solidFill>
                  <a:srgbClr val="5F5F5F"/>
                </a:solidFill>
                <a:cs typeface="Calibri" pitchFamily="34" charset="0"/>
              </a:rPr>
              <a:t> and select </a:t>
            </a:r>
            <a:r>
              <a:rPr lang="en-US" sz="2800" b="1" dirty="0">
                <a:solidFill>
                  <a:schemeClr val="accent1"/>
                </a:solidFill>
                <a:cs typeface="Calibri" pitchFamily="34" charset="0"/>
              </a:rPr>
              <a:t>Well Information</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 y="1559152"/>
            <a:ext cx="9144001" cy="5502870"/>
          </a:xfrm>
          <a:prstGeom prst="rect">
            <a:avLst/>
          </a:prstGeom>
        </p:spPr>
      </p:pic>
      <p:grpSp>
        <p:nvGrpSpPr>
          <p:cNvPr id="8" name="Group 7"/>
          <p:cNvGrpSpPr/>
          <p:nvPr/>
        </p:nvGrpSpPr>
        <p:grpSpPr>
          <a:xfrm>
            <a:off x="1567259" y="4938971"/>
            <a:ext cx="7488975" cy="751018"/>
            <a:chOff x="1567259" y="4938971"/>
            <a:chExt cx="7488975" cy="751018"/>
          </a:xfrm>
        </p:grpSpPr>
        <p:sp>
          <p:nvSpPr>
            <p:cNvPr id="6" name="Rectangle 5"/>
            <p:cNvSpPr/>
            <p:nvPr/>
          </p:nvSpPr>
          <p:spPr>
            <a:xfrm>
              <a:off x="1567259" y="4938971"/>
              <a:ext cx="7488975" cy="1920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750" y="4987538"/>
              <a:ext cx="606128" cy="702451"/>
            </a:xfrm>
            <a:prstGeom prst="rect">
              <a:avLst/>
            </a:prstGeom>
            <a:effectLst>
              <a:glow rad="63500">
                <a:srgbClr val="FF9900">
                  <a:alpha val="40000"/>
                </a:srgbClr>
              </a:glow>
            </a:effectLst>
          </p:spPr>
        </p:pic>
      </p:grpSp>
      <p:sp>
        <p:nvSpPr>
          <p:cNvPr id="2" name="Slide Number Placeholder 1"/>
          <p:cNvSpPr>
            <a:spLocks noGrp="1"/>
          </p:cNvSpPr>
          <p:nvPr>
            <p:ph type="sldNum" sz="quarter" idx="12"/>
          </p:nvPr>
        </p:nvSpPr>
        <p:spPr/>
        <p:txBody>
          <a:bodyPr/>
          <a:lstStyle/>
          <a:p>
            <a:pPr>
              <a:defRPr/>
            </a:pPr>
            <a:fld id="{4BEB1BC9-FB14-4E4D-81B3-CB3334F4DA81}" type="slidenum">
              <a:rPr lang="en-US" smtClean="0">
                <a:solidFill>
                  <a:srgbClr val="04617B">
                    <a:shade val="90000"/>
                  </a:srgbClr>
                </a:solidFill>
              </a:rPr>
              <a:pPr>
                <a:defRPr/>
              </a:pPr>
              <a:t>35</a:t>
            </a:fld>
            <a:endParaRPr lang="en-US">
              <a:solidFill>
                <a:srgbClr val="04617B">
                  <a:shade val="90000"/>
                </a:srgbClr>
              </a:solidFill>
            </a:endParaRPr>
          </a:p>
        </p:txBody>
      </p:sp>
    </p:spTree>
    <p:extLst>
      <p:ext uri="{BB962C8B-B14F-4D97-AF65-F5344CB8AC3E}">
        <p14:creationId xmlns:p14="http://schemas.microsoft.com/office/powerpoint/2010/main" val="3590493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 y="775579"/>
            <a:ext cx="9143999" cy="795477"/>
          </a:xfrm>
        </p:spPr>
        <p:txBody>
          <a:bodyPr>
            <a:noAutofit/>
          </a:bodyPr>
          <a:lstStyle/>
          <a:p>
            <a:pPr marL="57150" algn="ctr"/>
            <a:r>
              <a:rPr lang="en-US" sz="2800" b="1" dirty="0" smtClean="0">
                <a:solidFill>
                  <a:srgbClr val="5F5F5F"/>
                </a:solidFill>
                <a:cs typeface="Calibri" pitchFamily="34" charset="0"/>
              </a:rPr>
              <a:t>Scroll </a:t>
            </a:r>
            <a:r>
              <a:rPr lang="en-US" sz="2800" b="1" dirty="0">
                <a:solidFill>
                  <a:srgbClr val="5F5F5F"/>
                </a:solidFill>
                <a:cs typeface="Calibri" pitchFamily="34" charset="0"/>
              </a:rPr>
              <a:t>down to </a:t>
            </a:r>
            <a:r>
              <a:rPr lang="en-US" sz="2800" b="1" dirty="0">
                <a:solidFill>
                  <a:schemeClr val="accent1"/>
                </a:solidFill>
                <a:cs typeface="Calibri" pitchFamily="34" charset="0"/>
              </a:rPr>
              <a:t>Wells by Serial Number</a:t>
            </a:r>
            <a:r>
              <a:rPr lang="en-US" sz="2800" b="1" dirty="0">
                <a:solidFill>
                  <a:srgbClr val="5F5F5F"/>
                </a:solidFill>
                <a:cs typeface="Calibri" pitchFamily="34" charset="0"/>
              </a:rPr>
              <a:t> and </a:t>
            </a:r>
            <a:r>
              <a:rPr lang="en-US" sz="2800" b="1" dirty="0" smtClean="0">
                <a:solidFill>
                  <a:srgbClr val="5F5F5F"/>
                </a:solidFill>
                <a:cs typeface="Calibri" pitchFamily="34" charset="0"/>
              </a:rPr>
              <a:t/>
            </a:r>
            <a:br>
              <a:rPr lang="en-US" sz="2800" b="1" dirty="0" smtClean="0">
                <a:solidFill>
                  <a:srgbClr val="5F5F5F"/>
                </a:solidFill>
                <a:cs typeface="Calibri" pitchFamily="34" charset="0"/>
              </a:rPr>
            </a:br>
            <a:r>
              <a:rPr lang="en-US" sz="2800" b="1" dirty="0" smtClean="0">
                <a:solidFill>
                  <a:srgbClr val="5F5F5F"/>
                </a:solidFill>
                <a:cs typeface="Calibri" pitchFamily="34" charset="0"/>
              </a:rPr>
              <a:t>select the  </a:t>
            </a:r>
            <a:r>
              <a:rPr lang="en-US" sz="2800" b="1" dirty="0" smtClean="0">
                <a:solidFill>
                  <a:schemeClr val="accent1"/>
                </a:solidFill>
                <a:cs typeface="Calibri" pitchFamily="34" charset="0"/>
              </a:rPr>
              <a:t>Lite</a:t>
            </a:r>
            <a:r>
              <a:rPr lang="en-US" sz="2800" b="1" dirty="0" smtClean="0">
                <a:solidFill>
                  <a:srgbClr val="5F5F5F"/>
                </a:solidFill>
                <a:cs typeface="Calibri" pitchFamily="34" charset="0"/>
              </a:rPr>
              <a:t> </a:t>
            </a:r>
            <a:r>
              <a:rPr lang="en-US" sz="2800" b="1" dirty="0">
                <a:solidFill>
                  <a:srgbClr val="5F5F5F"/>
                </a:solidFill>
                <a:cs typeface="Calibri" pitchFamily="34" charset="0"/>
              </a:rPr>
              <a:t>link</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84"/>
          <a:stretch/>
        </p:blipFill>
        <p:spPr>
          <a:xfrm>
            <a:off x="-75006" y="1571056"/>
            <a:ext cx="9219005" cy="5507772"/>
          </a:xfrm>
          <a:prstGeom prst="rect">
            <a:avLst/>
          </a:prstGeom>
        </p:spPr>
      </p:pic>
      <p:sp>
        <p:nvSpPr>
          <p:cNvPr id="6" name="Rectangle 5"/>
          <p:cNvSpPr/>
          <p:nvPr/>
        </p:nvSpPr>
        <p:spPr>
          <a:xfrm>
            <a:off x="6684275" y="3851455"/>
            <a:ext cx="614480" cy="1920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4705" y="3973716"/>
            <a:ext cx="606128" cy="702451"/>
          </a:xfrm>
          <a:prstGeom prst="rect">
            <a:avLst/>
          </a:prstGeom>
          <a:effectLst>
            <a:glow rad="63500">
              <a:srgbClr val="FF9900">
                <a:alpha val="40000"/>
              </a:srgbClr>
            </a:glow>
          </a:effectLst>
        </p:spPr>
      </p:pic>
      <p:sp>
        <p:nvSpPr>
          <p:cNvPr id="2" name="Slide Number Placeholder 1"/>
          <p:cNvSpPr>
            <a:spLocks noGrp="1"/>
          </p:cNvSpPr>
          <p:nvPr>
            <p:ph type="sldNum" sz="quarter" idx="12"/>
          </p:nvPr>
        </p:nvSpPr>
        <p:spPr/>
        <p:txBody>
          <a:bodyPr/>
          <a:lstStyle/>
          <a:p>
            <a:pPr>
              <a:defRPr/>
            </a:pPr>
            <a:fld id="{4BEB1BC9-FB14-4E4D-81B3-CB3334F4DA81}" type="slidenum">
              <a:rPr lang="en-US" smtClean="0">
                <a:solidFill>
                  <a:srgbClr val="04617B">
                    <a:shade val="90000"/>
                  </a:srgbClr>
                </a:solidFill>
              </a:rPr>
              <a:pPr>
                <a:defRPr/>
              </a:pPr>
              <a:t>36</a:t>
            </a:fld>
            <a:endParaRPr lang="en-US">
              <a:solidFill>
                <a:srgbClr val="04617B">
                  <a:shade val="90000"/>
                </a:srgbClr>
              </a:solidFill>
            </a:endParaRPr>
          </a:p>
        </p:txBody>
      </p:sp>
    </p:spTree>
    <p:extLst>
      <p:ext uri="{BB962C8B-B14F-4D97-AF65-F5344CB8AC3E}">
        <p14:creationId xmlns:p14="http://schemas.microsoft.com/office/powerpoint/2010/main" val="2898295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7843" y="677614"/>
            <a:ext cx="8648311" cy="691290"/>
          </a:xfrm>
        </p:spPr>
        <p:txBody>
          <a:bodyPr>
            <a:noAutofit/>
          </a:bodyPr>
          <a:lstStyle/>
          <a:p>
            <a:pPr marL="57150" algn="ctr"/>
            <a:r>
              <a:rPr lang="en-US" sz="3200" dirty="0">
                <a:solidFill>
                  <a:srgbClr val="F07F09">
                    <a:tint val="88000"/>
                    <a:satMod val="150000"/>
                  </a:srgbClr>
                </a:solidFill>
              </a:rPr>
              <a:t/>
            </a:r>
            <a:br>
              <a:rPr lang="en-US" sz="3200" dirty="0">
                <a:solidFill>
                  <a:srgbClr val="F07F09">
                    <a:tint val="88000"/>
                    <a:satMod val="150000"/>
                  </a:srgbClr>
                </a:solidFill>
              </a:rPr>
            </a:br>
            <a:r>
              <a:rPr lang="en-US" sz="2800" b="1" dirty="0">
                <a:solidFill>
                  <a:srgbClr val="5F5F5F"/>
                </a:solidFill>
                <a:cs typeface="Calibri" pitchFamily="34" charset="0"/>
              </a:rPr>
              <a:t>Enter the </a:t>
            </a:r>
            <a:r>
              <a:rPr lang="en-US" sz="2800" b="1" dirty="0">
                <a:solidFill>
                  <a:schemeClr val="accent1"/>
                </a:solidFill>
                <a:cs typeface="Calibri" pitchFamily="34" charset="0"/>
              </a:rPr>
              <a:t>Serial Number </a:t>
            </a:r>
            <a:r>
              <a:rPr lang="en-US" sz="2800" b="1" dirty="0">
                <a:solidFill>
                  <a:srgbClr val="5F5F5F"/>
                </a:solidFill>
                <a:cs typeface="Calibri" pitchFamily="34" charset="0"/>
              </a:rPr>
              <a:t>of the well </a:t>
            </a:r>
            <a:r>
              <a:rPr lang="en-US" sz="2800" b="1" dirty="0" smtClean="0">
                <a:solidFill>
                  <a:srgbClr val="5F5F5F"/>
                </a:solidFill>
                <a:cs typeface="Calibri" pitchFamily="34" charset="0"/>
              </a:rPr>
              <a:t>&amp; </a:t>
            </a:r>
            <a:r>
              <a:rPr lang="en-US" sz="2800" b="1" dirty="0">
                <a:solidFill>
                  <a:srgbClr val="5F5F5F"/>
                </a:solidFill>
                <a:cs typeface="Calibri" pitchFamily="34" charset="0"/>
              </a:rPr>
              <a:t>click </a:t>
            </a:r>
            <a:r>
              <a:rPr lang="en-US" sz="2800" b="1" dirty="0">
                <a:solidFill>
                  <a:schemeClr val="accent1"/>
                </a:solidFill>
                <a:cs typeface="Calibri" pitchFamily="34" charset="0"/>
              </a:rPr>
              <a:t>Submit Query</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662370"/>
            <a:ext cx="9144001" cy="519563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100" y="4254339"/>
            <a:ext cx="606128" cy="702451"/>
          </a:xfrm>
          <a:prstGeom prst="rect">
            <a:avLst/>
          </a:prstGeom>
          <a:effectLst>
            <a:glow rad="63500">
              <a:srgbClr val="FF9900">
                <a:alpha val="40000"/>
              </a:srgbClr>
            </a:glow>
          </a:effectLst>
        </p:spPr>
      </p:pic>
      <p:sp>
        <p:nvSpPr>
          <p:cNvPr id="5" name="Rectangle 4"/>
          <p:cNvSpPr/>
          <p:nvPr/>
        </p:nvSpPr>
        <p:spPr>
          <a:xfrm>
            <a:off x="6261819" y="3582619"/>
            <a:ext cx="806505" cy="2688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noFill/>
            </a:endParaRP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solidFill>
                  <a:srgbClr val="04617B">
                    <a:shade val="90000"/>
                  </a:srgbClr>
                </a:solidFill>
              </a:rPr>
              <a:pPr>
                <a:defRPr/>
              </a:pPr>
              <a:t>37</a:t>
            </a:fld>
            <a:endParaRPr lang="en-US">
              <a:solidFill>
                <a:srgbClr val="04617B">
                  <a:shade val="90000"/>
                </a:srgbClr>
              </a:solidFill>
            </a:endParaRPr>
          </a:p>
        </p:txBody>
      </p:sp>
    </p:spTree>
    <p:extLst>
      <p:ext uri="{BB962C8B-B14F-4D97-AF65-F5344CB8AC3E}">
        <p14:creationId xmlns:p14="http://schemas.microsoft.com/office/powerpoint/2010/main" val="879729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80935"/>
            <a:ext cx="9143999" cy="894945"/>
          </a:xfrm>
        </p:spPr>
        <p:txBody>
          <a:bodyPr>
            <a:noAutofit/>
          </a:bodyPr>
          <a:lstStyle/>
          <a:p>
            <a:pPr marL="57150" algn="ctr"/>
            <a:r>
              <a:rPr lang="en-US" sz="3200" dirty="0">
                <a:solidFill>
                  <a:srgbClr val="F07F09">
                    <a:tint val="88000"/>
                    <a:satMod val="150000"/>
                  </a:srgbClr>
                </a:solidFill>
              </a:rPr>
              <a:t/>
            </a:r>
            <a:br>
              <a:rPr lang="en-US" sz="3200" dirty="0">
                <a:solidFill>
                  <a:srgbClr val="F07F09">
                    <a:tint val="88000"/>
                    <a:satMod val="150000"/>
                  </a:srgbClr>
                </a:solidFill>
              </a:rPr>
            </a:br>
            <a:r>
              <a:rPr lang="en-US" sz="2800" b="1" dirty="0">
                <a:solidFill>
                  <a:srgbClr val="5F5F5F"/>
                </a:solidFill>
                <a:cs typeface="Calibri" pitchFamily="34" charset="0"/>
              </a:rPr>
              <a:t>Scroll down to </a:t>
            </a:r>
            <a:r>
              <a:rPr lang="en-US" sz="2800" b="1" dirty="0">
                <a:solidFill>
                  <a:schemeClr val="accent1"/>
                </a:solidFill>
                <a:cs typeface="Calibri" pitchFamily="34" charset="0"/>
              </a:rPr>
              <a:t>WELL SURFACE </a:t>
            </a:r>
            <a:r>
              <a:rPr lang="en-US" sz="2800" b="1" dirty="0" smtClean="0">
                <a:solidFill>
                  <a:schemeClr val="accent1"/>
                </a:solidFill>
                <a:cs typeface="Calibri" pitchFamily="34" charset="0"/>
              </a:rPr>
              <a:t>COORDINATES </a:t>
            </a:r>
            <a:r>
              <a:rPr lang="en-US" sz="2800" b="1" dirty="0" smtClean="0">
                <a:solidFill>
                  <a:schemeClr val="tx1">
                    <a:lumMod val="65000"/>
                    <a:lumOff val="35000"/>
                  </a:schemeClr>
                </a:solidFill>
                <a:cs typeface="Calibri" pitchFamily="34" charset="0"/>
              </a:rPr>
              <a:t>&amp;</a:t>
            </a:r>
            <a:r>
              <a:rPr lang="en-US" sz="2800" b="1" dirty="0">
                <a:solidFill>
                  <a:srgbClr val="FF9900"/>
                </a:solidFill>
                <a:cs typeface="Calibri" pitchFamily="34" charset="0"/>
              </a:rPr>
              <a:t/>
            </a:r>
            <a:br>
              <a:rPr lang="en-US" sz="2800" b="1" dirty="0">
                <a:solidFill>
                  <a:srgbClr val="FF9900"/>
                </a:solidFill>
                <a:cs typeface="Calibri" pitchFamily="34" charset="0"/>
              </a:rPr>
            </a:br>
            <a:r>
              <a:rPr lang="en-US" sz="2800" b="1" dirty="0">
                <a:solidFill>
                  <a:srgbClr val="5F5F5F"/>
                </a:solidFill>
                <a:cs typeface="Calibri" pitchFamily="34" charset="0"/>
              </a:rPr>
              <a:t>Locate </a:t>
            </a:r>
            <a:r>
              <a:rPr lang="en-US" sz="2800" b="1" dirty="0" smtClean="0">
                <a:solidFill>
                  <a:srgbClr val="5F5F5F"/>
                </a:solidFill>
                <a:cs typeface="Calibri" pitchFamily="34" charset="0"/>
              </a:rPr>
              <a:t>the </a:t>
            </a:r>
            <a:r>
              <a:rPr lang="en-US" sz="2800" b="1" dirty="0">
                <a:solidFill>
                  <a:schemeClr val="accent1"/>
                </a:solidFill>
                <a:cs typeface="Calibri" pitchFamily="34" charset="0"/>
              </a:rPr>
              <a:t>Lambert X, Lambert Y, Zone, and Datum</a:t>
            </a:r>
            <a:r>
              <a:rPr lang="en-US" sz="2800" b="1" dirty="0">
                <a:solidFill>
                  <a:srgbClr val="5F5F5F"/>
                </a:solidFill>
                <a:cs typeface="Calibri" pitchFamily="34" charset="0"/>
              </a:rPr>
              <a:t> fields</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748970"/>
            <a:ext cx="9144000" cy="5109030"/>
          </a:xfrm>
          <a:prstGeom prst="rect">
            <a:avLst/>
          </a:prstGeom>
        </p:spPr>
      </p:pic>
      <p:sp>
        <p:nvSpPr>
          <p:cNvPr id="21" name="Right Arrow 20"/>
          <p:cNvSpPr/>
          <p:nvPr/>
        </p:nvSpPr>
        <p:spPr>
          <a:xfrm flipH="1">
            <a:off x="1731718" y="3764584"/>
            <a:ext cx="244602" cy="2423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Rectangle 5"/>
          <p:cNvSpPr/>
          <p:nvPr/>
        </p:nvSpPr>
        <p:spPr>
          <a:xfrm>
            <a:off x="2190890" y="3979851"/>
            <a:ext cx="1305770" cy="3708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72001" y="3979851"/>
            <a:ext cx="806504" cy="3840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solidFill>
                  <a:srgbClr val="04617B">
                    <a:shade val="90000"/>
                  </a:srgbClr>
                </a:solidFill>
              </a:rPr>
              <a:pPr>
                <a:defRPr/>
              </a:pPr>
              <a:t>38</a:t>
            </a:fld>
            <a:endParaRPr lang="en-US">
              <a:solidFill>
                <a:srgbClr val="04617B">
                  <a:shade val="90000"/>
                </a:srgbClr>
              </a:solidFill>
            </a:endParaRPr>
          </a:p>
        </p:txBody>
      </p:sp>
    </p:spTree>
    <p:extLst>
      <p:ext uri="{BB962C8B-B14F-4D97-AF65-F5344CB8AC3E}">
        <p14:creationId xmlns:p14="http://schemas.microsoft.com/office/powerpoint/2010/main" val="569667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50"/>
                                        <p:tgtEl>
                                          <p:spTgt spid="6"/>
                                        </p:tgtEl>
                                      </p:cBhvr>
                                    </p:animEffect>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ox(in)">
                                      <p:cBhvr>
                                        <p:cTn id="1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927100" y="1314450"/>
            <a:ext cx="7315200" cy="3559175"/>
          </a:xfrm>
          <a:solidFill>
            <a:schemeClr val="bg1"/>
          </a:solidFill>
          <a:ln w="76200">
            <a:solidFill>
              <a:schemeClr val="accent1"/>
            </a:solidFill>
          </a:ln>
        </p:spPr>
        <p:txBody>
          <a:bodyPr anchor="ctr" anchorCtr="1"/>
          <a:lstStyle/>
          <a:p>
            <a:pPr algn="ctr" eaLnBrk="1" hangingPunct="1">
              <a:buFont typeface="Wingdings" pitchFamily="2" charset="2"/>
              <a:buNone/>
            </a:pPr>
            <a:r>
              <a:rPr lang="en-US" sz="4000" b="1" dirty="0" smtClean="0">
                <a:ln>
                  <a:solidFill>
                    <a:schemeClr val="accent1"/>
                  </a:solidFill>
                </a:ln>
                <a:solidFill>
                  <a:schemeClr val="accent1"/>
                </a:solidFill>
                <a:latin typeface="+mj-lt"/>
              </a:rPr>
              <a:t>AOR Detailed Report</a:t>
            </a:r>
          </a:p>
          <a:p>
            <a:pPr algn="ctr" eaLnBrk="1" hangingPunct="1">
              <a:buFont typeface="Wingdings" pitchFamily="2" charset="2"/>
              <a:buNone/>
            </a:pPr>
            <a:r>
              <a:rPr lang="en-US" sz="2800" dirty="0" smtClean="0">
                <a:ln>
                  <a:solidFill>
                    <a:schemeClr val="accent1"/>
                  </a:solidFill>
                </a:ln>
                <a:solidFill>
                  <a:schemeClr val="accent1"/>
                </a:solidFill>
                <a:latin typeface="+mj-lt"/>
              </a:rPr>
              <a:t>Generating the Detailed Report</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39</a:t>
            </a:fld>
            <a:endParaRPr lang="en-US" dirty="0"/>
          </a:p>
        </p:txBody>
      </p:sp>
    </p:spTree>
    <p:extLst>
      <p:ext uri="{BB962C8B-B14F-4D97-AF65-F5344CB8AC3E}">
        <p14:creationId xmlns:p14="http://schemas.microsoft.com/office/powerpoint/2010/main" val="30531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395" y="601980"/>
            <a:ext cx="8183880" cy="1051560"/>
          </a:xfrm>
        </p:spPr>
        <p:txBody>
          <a:bodyPr>
            <a:normAutofit fontScale="90000"/>
          </a:bodyPr>
          <a:lstStyle/>
          <a:p>
            <a:r>
              <a:rPr lang="en-US" sz="4000" dirty="0" smtClean="0">
                <a:solidFill>
                  <a:schemeClr val="accent1"/>
                </a:solidFill>
                <a:effectLst>
                  <a:outerShdw blurRad="38100" dist="38100" dir="2700000" algn="tl">
                    <a:srgbClr val="000000">
                      <a:alpha val="43137"/>
                    </a:srgbClr>
                  </a:outerShdw>
                </a:effectLst>
              </a:rPr>
              <a:t>Application Requirements</a:t>
            </a:r>
            <a:r>
              <a:rPr lang="en-US" sz="4000" dirty="0" smtClean="0">
                <a:solidFill>
                  <a:schemeClr val="accent1"/>
                </a:solidFill>
              </a:rPr>
              <a:t/>
            </a:r>
            <a:br>
              <a:rPr lang="en-US" sz="4000" dirty="0" smtClean="0">
                <a:solidFill>
                  <a:schemeClr val="accent1"/>
                </a:solidFill>
              </a:rPr>
            </a:br>
            <a:endParaRPr lang="en-US" sz="2700" b="0" dirty="0">
              <a:solidFill>
                <a:schemeClr val="accent1"/>
              </a:solidFill>
              <a:latin typeface="+mn-lt"/>
            </a:endParaRPr>
          </a:p>
        </p:txBody>
      </p:sp>
      <p:sp>
        <p:nvSpPr>
          <p:cNvPr id="5" name="Text Placeholder 4"/>
          <p:cNvSpPr>
            <a:spLocks noGrp="1"/>
          </p:cNvSpPr>
          <p:nvPr>
            <p:ph idx="1"/>
          </p:nvPr>
        </p:nvSpPr>
        <p:spPr>
          <a:xfrm>
            <a:off x="493395" y="1419226"/>
            <a:ext cx="8183880" cy="5305424"/>
          </a:xfrm>
        </p:spPr>
        <p:txBody>
          <a:bodyPr anchor="t">
            <a:normAutofit fontScale="92500"/>
          </a:bodyPr>
          <a:lstStyle/>
          <a:p>
            <a:pPr marL="400050" indent="-400050">
              <a:lnSpc>
                <a:spcPct val="110000"/>
              </a:lnSpc>
              <a:spcBef>
                <a:spcPts val="600"/>
              </a:spcBef>
              <a:spcAft>
                <a:spcPts val="600"/>
              </a:spcAft>
              <a:buClr>
                <a:schemeClr val="accent3"/>
              </a:buClr>
              <a:buFont typeface="Courier New" pitchFamily="49" charset="0"/>
              <a:buChar char="»"/>
            </a:pPr>
            <a:r>
              <a:rPr lang="en-US" sz="2000" b="1" dirty="0" smtClean="0"/>
              <a:t>NEW Location Plats Required</a:t>
            </a:r>
          </a:p>
          <a:p>
            <a:pPr marL="682625" lvl="1" indent="-282575">
              <a:lnSpc>
                <a:spcPct val="110000"/>
              </a:lnSpc>
              <a:spcBef>
                <a:spcPts val="600"/>
              </a:spcBef>
              <a:spcAft>
                <a:spcPts val="600"/>
              </a:spcAft>
              <a:buClr>
                <a:schemeClr val="accent3"/>
              </a:buClr>
              <a:buFont typeface="Arial" pitchFamily="34" charset="0"/>
              <a:buChar char="•"/>
            </a:pPr>
            <a:r>
              <a:rPr lang="en-US" sz="1800" dirty="0" smtClean="0">
                <a:latin typeface="+mj-lt"/>
              </a:rPr>
              <a:t>Applies </a:t>
            </a:r>
            <a:r>
              <a:rPr lang="en-US" sz="1800" dirty="0">
                <a:latin typeface="+mj-lt"/>
              </a:rPr>
              <a:t>to most applications for </a:t>
            </a:r>
            <a:r>
              <a:rPr lang="en-US" sz="1800" b="1" dirty="0">
                <a:latin typeface="+mj-lt"/>
              </a:rPr>
              <a:t>New Drill </a:t>
            </a:r>
            <a:r>
              <a:rPr lang="en-US" sz="1800" dirty="0">
                <a:latin typeface="+mj-lt"/>
              </a:rPr>
              <a:t>and </a:t>
            </a:r>
            <a:r>
              <a:rPr lang="en-US" sz="1800" b="1" dirty="0">
                <a:latin typeface="+mj-lt"/>
              </a:rPr>
              <a:t>Re-Drill</a:t>
            </a:r>
            <a:r>
              <a:rPr lang="en-US" sz="1800" dirty="0">
                <a:latin typeface="+mj-lt"/>
              </a:rPr>
              <a:t> </a:t>
            </a:r>
            <a:r>
              <a:rPr lang="en-US" sz="1800" dirty="0" smtClean="0">
                <a:latin typeface="+mj-lt"/>
              </a:rPr>
              <a:t>wells</a:t>
            </a:r>
          </a:p>
          <a:p>
            <a:pPr marL="682625" lvl="1" indent="-282575">
              <a:lnSpc>
                <a:spcPct val="110000"/>
              </a:lnSpc>
              <a:spcBef>
                <a:spcPts val="600"/>
              </a:spcBef>
              <a:spcAft>
                <a:spcPts val="600"/>
              </a:spcAft>
              <a:buClr>
                <a:schemeClr val="accent3"/>
              </a:buClr>
              <a:buFont typeface="Arial" pitchFamily="34" charset="0"/>
              <a:buChar char="•"/>
            </a:pPr>
            <a:r>
              <a:rPr lang="en-US" sz="1800" dirty="0" smtClean="0">
                <a:latin typeface="+mj-lt"/>
              </a:rPr>
              <a:t>Can apply to some </a:t>
            </a:r>
            <a:r>
              <a:rPr lang="en-US" sz="1800" b="1" dirty="0" smtClean="0">
                <a:latin typeface="+mj-lt"/>
              </a:rPr>
              <a:t>Permitted</a:t>
            </a:r>
            <a:r>
              <a:rPr lang="en-US" sz="1800" dirty="0" smtClean="0">
                <a:latin typeface="+mj-lt"/>
              </a:rPr>
              <a:t> IMD wells</a:t>
            </a:r>
          </a:p>
          <a:p>
            <a:pPr marL="400050" indent="-400050">
              <a:lnSpc>
                <a:spcPct val="110000"/>
              </a:lnSpc>
              <a:spcBef>
                <a:spcPts val="600"/>
              </a:spcBef>
              <a:spcAft>
                <a:spcPts val="600"/>
              </a:spcAft>
              <a:buClr>
                <a:schemeClr val="accent3"/>
              </a:buClr>
              <a:buFont typeface="Courier New" pitchFamily="49" charset="0"/>
              <a:buChar char="»"/>
            </a:pPr>
            <a:r>
              <a:rPr lang="en-US" sz="2000" b="1" dirty="0" smtClean="0"/>
              <a:t>EXISTING Location Plats Accepted</a:t>
            </a:r>
          </a:p>
          <a:p>
            <a:pPr marL="682625" lvl="1" indent="-282575">
              <a:lnSpc>
                <a:spcPct val="110000"/>
              </a:lnSpc>
              <a:spcBef>
                <a:spcPts val="600"/>
              </a:spcBef>
              <a:spcAft>
                <a:spcPts val="600"/>
              </a:spcAft>
              <a:buClr>
                <a:schemeClr val="accent3"/>
              </a:buClr>
              <a:buFont typeface="Arial" pitchFamily="34" charset="0"/>
              <a:buChar char="•"/>
            </a:pPr>
            <a:r>
              <a:rPr lang="en-US" sz="1800" dirty="0">
                <a:latin typeface="+mj-lt"/>
              </a:rPr>
              <a:t>Applies to most applications for </a:t>
            </a:r>
            <a:r>
              <a:rPr lang="en-US" sz="1800" b="1" dirty="0">
                <a:latin typeface="+mj-lt"/>
              </a:rPr>
              <a:t>Conversion</a:t>
            </a:r>
            <a:r>
              <a:rPr lang="en-US" sz="1800" dirty="0">
                <a:latin typeface="+mj-lt"/>
              </a:rPr>
              <a:t> </a:t>
            </a:r>
            <a:r>
              <a:rPr lang="en-US" sz="1800" dirty="0" smtClean="0">
                <a:latin typeface="+mj-lt"/>
              </a:rPr>
              <a:t>wells, as long as the following is met:</a:t>
            </a:r>
            <a:endParaRPr lang="en-US" sz="1800" dirty="0">
              <a:latin typeface="+mj-lt"/>
            </a:endParaRPr>
          </a:p>
          <a:p>
            <a:pPr marL="914400" lvl="2" indent="-285750">
              <a:lnSpc>
                <a:spcPct val="110000"/>
              </a:lnSpc>
              <a:spcBef>
                <a:spcPts val="600"/>
              </a:spcBef>
              <a:spcAft>
                <a:spcPts val="600"/>
              </a:spcAft>
              <a:buClr>
                <a:schemeClr val="accent1">
                  <a:lumMod val="75000"/>
                </a:schemeClr>
              </a:buClr>
              <a:buSzPct val="75000"/>
              <a:buFont typeface="Webdings" pitchFamily="18" charset="2"/>
              <a:buChar char=""/>
            </a:pPr>
            <a:r>
              <a:rPr lang="en-US" sz="1800" dirty="0" smtClean="0">
                <a:latin typeface="+mj-lt"/>
              </a:rPr>
              <a:t>If the proposed well was surveyed </a:t>
            </a:r>
            <a:r>
              <a:rPr lang="en-US" sz="1800" b="1" u="sng" dirty="0" smtClean="0">
                <a:latin typeface="+mj-lt"/>
              </a:rPr>
              <a:t>BEFORE</a:t>
            </a:r>
            <a:r>
              <a:rPr lang="en-US" sz="1800" dirty="0" smtClean="0">
                <a:latin typeface="+mj-lt"/>
              </a:rPr>
              <a:t> </a:t>
            </a:r>
            <a:r>
              <a:rPr lang="en-US" sz="1800" dirty="0">
                <a:latin typeface="+mj-lt"/>
              </a:rPr>
              <a:t>November 1, </a:t>
            </a:r>
            <a:r>
              <a:rPr lang="en-US" sz="1800" dirty="0" smtClean="0">
                <a:latin typeface="+mj-lt"/>
              </a:rPr>
              <a:t>2010:</a:t>
            </a:r>
          </a:p>
          <a:p>
            <a:pPr lvl="3" indent="-285750">
              <a:lnSpc>
                <a:spcPct val="110000"/>
              </a:lnSpc>
              <a:spcBef>
                <a:spcPts val="600"/>
              </a:spcBef>
              <a:spcAft>
                <a:spcPts val="600"/>
              </a:spcAft>
              <a:buClr>
                <a:schemeClr val="accent1">
                  <a:lumMod val="75000"/>
                </a:schemeClr>
              </a:buClr>
              <a:buSzPct val="75000"/>
              <a:buFont typeface="Webdings" pitchFamily="18" charset="2"/>
              <a:buChar char=""/>
            </a:pPr>
            <a:r>
              <a:rPr lang="en-US" sz="1700" dirty="0">
                <a:latin typeface="+mj-lt"/>
              </a:rPr>
              <a:t>A</a:t>
            </a:r>
            <a:r>
              <a:rPr lang="en-US" sz="1700" dirty="0" smtClean="0">
                <a:latin typeface="+mj-lt"/>
              </a:rPr>
              <a:t>n existing Location Plat must have been previously accepted by the Office of Conservation, and </a:t>
            </a:r>
          </a:p>
          <a:p>
            <a:pPr lvl="3" indent="-285750">
              <a:lnSpc>
                <a:spcPct val="110000"/>
              </a:lnSpc>
              <a:spcBef>
                <a:spcPts val="600"/>
              </a:spcBef>
              <a:spcAft>
                <a:spcPts val="600"/>
              </a:spcAft>
              <a:buClr>
                <a:schemeClr val="accent1">
                  <a:lumMod val="75000"/>
                </a:schemeClr>
              </a:buClr>
              <a:buSzPct val="75000"/>
              <a:buFont typeface="Webdings" pitchFamily="18" charset="2"/>
              <a:buChar char=""/>
            </a:pPr>
            <a:r>
              <a:rPr lang="en-US" sz="1700" dirty="0" smtClean="0">
                <a:latin typeface="+mj-lt"/>
              </a:rPr>
              <a:t>The correct X/Y Coordinates must be available in the SONRIS database.</a:t>
            </a:r>
          </a:p>
          <a:p>
            <a:pPr marL="914400" lvl="2" indent="-285750">
              <a:lnSpc>
                <a:spcPct val="110000"/>
              </a:lnSpc>
              <a:spcBef>
                <a:spcPts val="600"/>
              </a:spcBef>
              <a:spcAft>
                <a:spcPts val="600"/>
              </a:spcAft>
              <a:buClr>
                <a:schemeClr val="accent1">
                  <a:lumMod val="75000"/>
                </a:schemeClr>
              </a:buClr>
              <a:buSzPct val="75000"/>
              <a:buFont typeface="Webdings" pitchFamily="18" charset="2"/>
              <a:buChar char=""/>
            </a:pPr>
            <a:r>
              <a:rPr lang="en-US" sz="1800" dirty="0" smtClean="0">
                <a:latin typeface="+mj-lt"/>
              </a:rPr>
              <a:t>If the proposed well was surveyed </a:t>
            </a:r>
            <a:r>
              <a:rPr lang="en-US" sz="1800" b="1" u="sng" dirty="0" smtClean="0">
                <a:latin typeface="+mj-lt"/>
              </a:rPr>
              <a:t>AFTER</a:t>
            </a:r>
            <a:r>
              <a:rPr lang="en-US" sz="1800" dirty="0" smtClean="0">
                <a:latin typeface="+mj-lt"/>
              </a:rPr>
              <a:t> </a:t>
            </a:r>
            <a:r>
              <a:rPr lang="en-US" sz="1800" dirty="0">
                <a:latin typeface="+mj-lt"/>
              </a:rPr>
              <a:t>November 1, </a:t>
            </a:r>
            <a:r>
              <a:rPr lang="en-US" sz="1800" dirty="0" smtClean="0">
                <a:latin typeface="+mj-lt"/>
              </a:rPr>
              <a:t>2010:</a:t>
            </a:r>
          </a:p>
          <a:p>
            <a:pPr lvl="3" indent="-285750">
              <a:lnSpc>
                <a:spcPct val="110000"/>
              </a:lnSpc>
              <a:spcBef>
                <a:spcPts val="600"/>
              </a:spcBef>
              <a:spcAft>
                <a:spcPts val="600"/>
              </a:spcAft>
              <a:buClr>
                <a:schemeClr val="accent1">
                  <a:lumMod val="75000"/>
                </a:schemeClr>
              </a:buClr>
              <a:buSzPct val="75000"/>
              <a:buFont typeface="Webdings" pitchFamily="18" charset="2"/>
              <a:buChar char=""/>
            </a:pPr>
            <a:r>
              <a:rPr lang="en-US" sz="1700" dirty="0" smtClean="0">
                <a:latin typeface="+mj-lt"/>
              </a:rPr>
              <a:t>An existing Location Plat must have been previously accepted by the Office of Conservation, and</a:t>
            </a:r>
          </a:p>
          <a:p>
            <a:pPr lvl="3" indent="-285750">
              <a:lnSpc>
                <a:spcPct val="110000"/>
              </a:lnSpc>
              <a:spcBef>
                <a:spcPts val="600"/>
              </a:spcBef>
              <a:spcAft>
                <a:spcPts val="600"/>
              </a:spcAft>
              <a:buClr>
                <a:schemeClr val="accent1">
                  <a:lumMod val="75000"/>
                </a:schemeClr>
              </a:buClr>
              <a:buSzPct val="75000"/>
              <a:buFont typeface="Webdings" pitchFamily="18" charset="2"/>
              <a:buChar char=""/>
            </a:pPr>
            <a:r>
              <a:rPr lang="en-US" sz="1700" dirty="0" smtClean="0">
                <a:latin typeface="+mj-lt"/>
              </a:rPr>
              <a:t>The Location Plat meets the survey and location plat requirements of this policy.</a:t>
            </a:r>
            <a:endParaRPr lang="en-US" sz="1700" dirty="0">
              <a:latin typeface="+mj-lt"/>
            </a:endParaRP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4</a:t>
            </a:fld>
            <a:endParaRPr lang="en-US" dirty="0"/>
          </a:p>
        </p:txBody>
      </p:sp>
    </p:spTree>
    <p:extLst>
      <p:ext uri="{BB962C8B-B14F-4D97-AF65-F5344CB8AC3E}">
        <p14:creationId xmlns:p14="http://schemas.microsoft.com/office/powerpoint/2010/main" val="1391101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908"/>
            <a:ext cx="8229600" cy="813427"/>
          </a:xfrm>
        </p:spPr>
        <p:txBody>
          <a:bodyPr>
            <a:noAutofit/>
          </a:bodyPr>
          <a:lstStyle/>
          <a:p>
            <a:pPr algn="ctr"/>
            <a:r>
              <a:rPr lang="en-US" sz="2800" b="1" dirty="0" smtClean="0">
                <a:solidFill>
                  <a:srgbClr val="5F5F5F"/>
                </a:solidFill>
                <a:cs typeface="Calibri" pitchFamily="34" charset="0"/>
              </a:rPr>
              <a:t>Return to </a:t>
            </a:r>
            <a:r>
              <a:rPr lang="en-US" sz="2800" b="1" dirty="0" smtClean="0">
                <a:solidFill>
                  <a:schemeClr val="accent1"/>
                </a:solidFill>
                <a:cs typeface="Calibri" pitchFamily="34" charset="0"/>
              </a:rPr>
              <a:t>SONRIS</a:t>
            </a:r>
            <a:r>
              <a:rPr lang="en-US" sz="2800" b="1" dirty="0" smtClean="0">
                <a:solidFill>
                  <a:srgbClr val="5F5F5F"/>
                </a:solidFill>
                <a:cs typeface="Calibri" pitchFamily="34" charset="0"/>
              </a:rPr>
              <a:t> and Select </a:t>
            </a:r>
            <a:br>
              <a:rPr lang="en-US" sz="2800" b="1" dirty="0" smtClean="0">
                <a:solidFill>
                  <a:srgbClr val="5F5F5F"/>
                </a:solidFill>
                <a:cs typeface="Calibri" pitchFamily="34" charset="0"/>
              </a:rPr>
            </a:br>
            <a:r>
              <a:rPr lang="en-US" sz="2800" b="1" dirty="0" smtClean="0">
                <a:solidFill>
                  <a:srgbClr val="0F6FC6"/>
                </a:solidFill>
                <a:cs typeface="Calibri" pitchFamily="34" charset="0"/>
              </a:rPr>
              <a:t>Data </a:t>
            </a:r>
            <a:r>
              <a:rPr lang="en-US" sz="2800" b="1" dirty="0">
                <a:solidFill>
                  <a:srgbClr val="0F6FC6"/>
                </a:solidFill>
                <a:cs typeface="Calibri" pitchFamily="34" charset="0"/>
              </a:rPr>
              <a:t>Access (NEW) </a:t>
            </a:r>
            <a:r>
              <a:rPr lang="en-US" sz="2800" b="1" dirty="0">
                <a:solidFill>
                  <a:srgbClr val="5F5F5F"/>
                </a:solidFill>
                <a:cs typeface="Calibri" pitchFamily="34" charset="0"/>
              </a:rPr>
              <a:t>from Left Menu</a:t>
            </a:r>
            <a:endParaRPr lang="en-US" sz="4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887167"/>
            <a:ext cx="9144000" cy="49708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66" y="2580607"/>
            <a:ext cx="606128" cy="702451"/>
          </a:xfrm>
          <a:prstGeom prst="rect">
            <a:avLst/>
          </a:prstGeom>
          <a:effectLst>
            <a:glow rad="63500">
              <a:srgbClr val="FF9900">
                <a:alpha val="40000"/>
              </a:srgbClr>
            </a:glow>
          </a:effectLst>
        </p:spPr>
      </p:pic>
      <p:sp>
        <p:nvSpPr>
          <p:cNvPr id="6" name="Slide Number Placeholder 5"/>
          <p:cNvSpPr>
            <a:spLocks noGrp="1"/>
          </p:cNvSpPr>
          <p:nvPr>
            <p:ph type="sldNum" sz="quarter" idx="12"/>
          </p:nvPr>
        </p:nvSpPr>
        <p:spPr/>
        <p:txBody>
          <a:bodyPr/>
          <a:lstStyle/>
          <a:p>
            <a:pPr>
              <a:defRPr/>
            </a:pPr>
            <a:fld id="{4BEB1BC9-FB14-4E4D-81B3-CB3334F4DA81}" type="slidenum">
              <a:rPr lang="en-US" smtClean="0"/>
              <a:pPr>
                <a:defRPr/>
              </a:pPr>
              <a:t>40</a:t>
            </a:fld>
            <a:endParaRPr lang="en-US" dirty="0"/>
          </a:p>
        </p:txBody>
      </p:sp>
    </p:spTree>
    <p:extLst>
      <p:ext uri="{BB962C8B-B14F-4D97-AF65-F5344CB8AC3E}">
        <p14:creationId xmlns:p14="http://schemas.microsoft.com/office/powerpoint/2010/main" val="2392645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01338"/>
            <a:ext cx="9144000" cy="4856662"/>
          </a:xfrm>
          <a:prstGeom prst="rect">
            <a:avLst/>
          </a:prstGeom>
        </p:spPr>
      </p:pic>
      <p:sp>
        <p:nvSpPr>
          <p:cNvPr id="6" name="Title 1"/>
          <p:cNvSpPr>
            <a:spLocks noGrp="1"/>
          </p:cNvSpPr>
          <p:nvPr>
            <p:ph type="title"/>
          </p:nvPr>
        </p:nvSpPr>
        <p:spPr>
          <a:xfrm>
            <a:off x="457200" y="704088"/>
            <a:ext cx="8229600" cy="900976"/>
          </a:xfrm>
        </p:spPr>
        <p:txBody>
          <a:bodyPr>
            <a:noAutofit/>
          </a:bodyPr>
          <a:lstStyle/>
          <a:p>
            <a:pPr algn="ctr"/>
            <a:r>
              <a:rPr lang="en-US" sz="2800" b="1" dirty="0">
                <a:solidFill>
                  <a:srgbClr val="5F5F5F"/>
                </a:solidFill>
                <a:cs typeface="Calibri" pitchFamily="34" charset="0"/>
              </a:rPr>
              <a:t>Scroll down to </a:t>
            </a:r>
            <a:r>
              <a:rPr lang="en-US" sz="2800" b="1" dirty="0">
                <a:solidFill>
                  <a:schemeClr val="accent1"/>
                </a:solidFill>
                <a:cs typeface="Calibri" pitchFamily="34" charset="0"/>
              </a:rPr>
              <a:t>Conservation</a:t>
            </a:r>
            <a:r>
              <a:rPr lang="en-US" sz="2800" b="1" dirty="0">
                <a:solidFill>
                  <a:srgbClr val="5F5F5F"/>
                </a:solidFill>
                <a:cs typeface="Calibri" pitchFamily="34" charset="0"/>
              </a:rPr>
              <a:t> </a:t>
            </a:r>
            <a:r>
              <a:rPr lang="en-US" sz="2800" b="1" dirty="0" smtClean="0">
                <a:solidFill>
                  <a:srgbClr val="5F5F5F"/>
                </a:solidFill>
                <a:cs typeface="Calibri" pitchFamily="34" charset="0"/>
              </a:rPr>
              <a:t/>
            </a:r>
            <a:br>
              <a:rPr lang="en-US" sz="2800" b="1" dirty="0" smtClean="0">
                <a:solidFill>
                  <a:srgbClr val="5F5F5F"/>
                </a:solidFill>
                <a:cs typeface="Calibri" pitchFamily="34" charset="0"/>
              </a:rPr>
            </a:br>
            <a:r>
              <a:rPr lang="en-US" sz="2800" b="1" dirty="0" smtClean="0">
                <a:solidFill>
                  <a:srgbClr val="5F5F5F"/>
                </a:solidFill>
                <a:cs typeface="Calibri" pitchFamily="34" charset="0"/>
              </a:rPr>
              <a:t>and </a:t>
            </a:r>
            <a:r>
              <a:rPr lang="en-US" sz="2800" b="1" dirty="0">
                <a:solidFill>
                  <a:srgbClr val="5F5F5F"/>
                </a:solidFill>
                <a:cs typeface="Calibri" pitchFamily="34" charset="0"/>
              </a:rPr>
              <a:t>select </a:t>
            </a:r>
            <a:r>
              <a:rPr lang="en-US" sz="2800" b="1" dirty="0">
                <a:solidFill>
                  <a:schemeClr val="accent1"/>
                </a:solidFill>
                <a:cs typeface="Calibri" pitchFamily="34" charset="0"/>
              </a:rPr>
              <a:t>Injection Information</a:t>
            </a:r>
          </a:p>
        </p:txBody>
      </p:sp>
      <p:sp>
        <p:nvSpPr>
          <p:cNvPr id="7" name="Rectangle 6"/>
          <p:cNvSpPr/>
          <p:nvPr/>
        </p:nvSpPr>
        <p:spPr>
          <a:xfrm>
            <a:off x="1663142" y="3874507"/>
            <a:ext cx="7480858" cy="201381"/>
          </a:xfrm>
          <a:prstGeom prst="rect">
            <a:avLst/>
          </a:prstGeom>
          <a:solidFill>
            <a:srgbClr val="B87B00">
              <a:alpha val="10000"/>
            </a:srgbClr>
          </a:solidFill>
          <a:ln>
            <a:solidFill>
              <a:srgbClr val="B8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282" y="3939963"/>
            <a:ext cx="606128" cy="702451"/>
          </a:xfrm>
          <a:prstGeom prst="rect">
            <a:avLst/>
          </a:prstGeom>
          <a:effectLst>
            <a:glow rad="63500">
              <a:srgbClr val="FF9900">
                <a:alpha val="40000"/>
              </a:srgbClr>
            </a:glow>
          </a:effectLst>
        </p:spPr>
      </p:pic>
      <p:sp>
        <p:nvSpPr>
          <p:cNvPr id="8" name="Slide Number Placeholder 7"/>
          <p:cNvSpPr>
            <a:spLocks noGrp="1"/>
          </p:cNvSpPr>
          <p:nvPr>
            <p:ph type="sldNum" sz="quarter" idx="12"/>
          </p:nvPr>
        </p:nvSpPr>
        <p:spPr/>
        <p:txBody>
          <a:bodyPr/>
          <a:lstStyle/>
          <a:p>
            <a:pPr>
              <a:defRPr/>
            </a:pPr>
            <a:fld id="{4BEB1BC9-FB14-4E4D-81B3-CB3334F4DA81}" type="slidenum">
              <a:rPr lang="en-US" smtClean="0"/>
              <a:pPr>
                <a:defRPr/>
              </a:pPr>
              <a:t>41</a:t>
            </a:fld>
            <a:endParaRPr lang="en-US" dirty="0"/>
          </a:p>
        </p:txBody>
      </p:sp>
    </p:spTree>
    <p:extLst>
      <p:ext uri="{BB962C8B-B14F-4D97-AF65-F5344CB8AC3E}">
        <p14:creationId xmlns:p14="http://schemas.microsoft.com/office/powerpoint/2010/main" val="1699859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809345"/>
            <a:ext cx="9144000" cy="5048655"/>
            <a:chOff x="3109586" y="1910993"/>
            <a:chExt cx="6700150" cy="3721608"/>
          </a:xfrm>
        </p:grpSpPr>
        <p:grpSp>
          <p:nvGrpSpPr>
            <p:cNvPr id="5" name="Group 4"/>
            <p:cNvGrpSpPr/>
            <p:nvPr/>
          </p:nvGrpSpPr>
          <p:grpSpPr>
            <a:xfrm>
              <a:off x="3109586" y="1910993"/>
              <a:ext cx="6700150" cy="3721608"/>
              <a:chOff x="3296040" y="1910993"/>
              <a:chExt cx="5862449" cy="3493214"/>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96040" y="1910993"/>
                <a:ext cx="3703870" cy="349321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99910" y="1910993"/>
                <a:ext cx="2158579" cy="3493214"/>
              </a:xfrm>
              <a:prstGeom prst="rect">
                <a:avLst/>
              </a:prstGeom>
            </p:spPr>
          </p:pic>
        </p:grpSp>
        <p:sp>
          <p:nvSpPr>
            <p:cNvPr id="6" name="Rectangle 5"/>
            <p:cNvSpPr/>
            <p:nvPr/>
          </p:nvSpPr>
          <p:spPr>
            <a:xfrm>
              <a:off x="4600895" y="5034337"/>
              <a:ext cx="5087668" cy="130910"/>
            </a:xfrm>
            <a:prstGeom prst="rect">
              <a:avLst/>
            </a:prstGeom>
            <a:solidFill>
              <a:srgbClr val="B87B00">
                <a:alpha val="14000"/>
              </a:srgbClr>
            </a:solidFill>
            <a:ln>
              <a:solidFill>
                <a:srgbClr val="B8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883" y="6155549"/>
            <a:ext cx="606128" cy="702451"/>
          </a:xfrm>
          <a:prstGeom prst="rect">
            <a:avLst/>
          </a:prstGeom>
          <a:effectLst>
            <a:glow rad="63500">
              <a:srgbClr val="FF9900">
                <a:alpha val="40000"/>
              </a:srgbClr>
            </a:glow>
          </a:effectLst>
        </p:spPr>
      </p:pic>
      <p:sp>
        <p:nvSpPr>
          <p:cNvPr id="10" name="Title 1"/>
          <p:cNvSpPr>
            <a:spLocks noGrp="1"/>
          </p:cNvSpPr>
          <p:nvPr>
            <p:ph type="title"/>
          </p:nvPr>
        </p:nvSpPr>
        <p:spPr>
          <a:xfrm>
            <a:off x="457200" y="704088"/>
            <a:ext cx="8229600" cy="842610"/>
          </a:xfrm>
        </p:spPr>
        <p:txBody>
          <a:bodyPr>
            <a:noAutofit/>
          </a:bodyPr>
          <a:lstStyle/>
          <a:p>
            <a:pPr algn="ctr"/>
            <a:r>
              <a:rPr lang="en-US" sz="2800" b="1" dirty="0">
                <a:solidFill>
                  <a:srgbClr val="5F5F5F"/>
                </a:solidFill>
                <a:cs typeface="Calibri" pitchFamily="34" charset="0"/>
              </a:rPr>
              <a:t>Scroll down to </a:t>
            </a:r>
            <a:r>
              <a:rPr lang="en-US" sz="2800" b="1" dirty="0">
                <a:solidFill>
                  <a:schemeClr val="accent1"/>
                </a:solidFill>
                <a:cs typeface="Calibri" pitchFamily="34" charset="0"/>
              </a:rPr>
              <a:t>UIC </a:t>
            </a:r>
            <a:r>
              <a:rPr lang="en-US" sz="2800" b="1" dirty="0" err="1">
                <a:solidFill>
                  <a:schemeClr val="accent1"/>
                </a:solidFill>
                <a:cs typeface="Calibri" pitchFamily="34" charset="0"/>
              </a:rPr>
              <a:t>Appl</a:t>
            </a:r>
            <a:r>
              <a:rPr lang="en-US" sz="2800" b="1" dirty="0">
                <a:solidFill>
                  <a:schemeClr val="accent1"/>
                </a:solidFill>
                <a:cs typeface="Calibri" pitchFamily="34" charset="0"/>
              </a:rPr>
              <a:t>: Detailed Report Of Wells in a Defined AOR </a:t>
            </a:r>
            <a:r>
              <a:rPr lang="en-US" sz="2800" b="1" dirty="0">
                <a:solidFill>
                  <a:srgbClr val="5F5F5F"/>
                </a:solidFill>
                <a:cs typeface="Calibri" pitchFamily="34" charset="0"/>
              </a:rPr>
              <a:t>and select the </a:t>
            </a:r>
            <a:r>
              <a:rPr lang="en-US" sz="2800" b="1" dirty="0">
                <a:solidFill>
                  <a:schemeClr val="accent1"/>
                </a:solidFill>
                <a:cs typeface="Calibri" pitchFamily="34" charset="0"/>
              </a:rPr>
              <a:t>Report</a:t>
            </a:r>
            <a:r>
              <a:rPr lang="en-US" sz="2800" b="1" dirty="0">
                <a:solidFill>
                  <a:srgbClr val="5F5F5F"/>
                </a:solidFill>
                <a:cs typeface="Calibri" pitchFamily="34" charset="0"/>
              </a:rPr>
              <a:t> link</a:t>
            </a:r>
          </a:p>
        </p:txBody>
      </p:sp>
      <p:sp>
        <p:nvSpPr>
          <p:cNvPr id="11" name="Slide Number Placeholder 10"/>
          <p:cNvSpPr>
            <a:spLocks noGrp="1"/>
          </p:cNvSpPr>
          <p:nvPr>
            <p:ph type="sldNum" sz="quarter" idx="12"/>
          </p:nvPr>
        </p:nvSpPr>
        <p:spPr/>
        <p:txBody>
          <a:bodyPr/>
          <a:lstStyle/>
          <a:p>
            <a:pPr>
              <a:defRPr/>
            </a:pPr>
            <a:fld id="{4BEB1BC9-FB14-4E4D-81B3-CB3334F4DA81}" type="slidenum">
              <a:rPr lang="en-US" smtClean="0"/>
              <a:pPr>
                <a:defRPr/>
              </a:pPr>
              <a:t>42</a:t>
            </a:fld>
            <a:endParaRPr lang="en-US" dirty="0"/>
          </a:p>
        </p:txBody>
      </p:sp>
    </p:spTree>
    <p:extLst>
      <p:ext uri="{BB962C8B-B14F-4D97-AF65-F5344CB8AC3E}">
        <p14:creationId xmlns:p14="http://schemas.microsoft.com/office/powerpoint/2010/main" val="1680131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1014911" y="2033797"/>
            <a:ext cx="7136865" cy="4824204"/>
            <a:chOff x="4117304" y="2069282"/>
            <a:chExt cx="5340149" cy="3609704"/>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17304" y="2069282"/>
              <a:ext cx="5340149" cy="360970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146420" y="3658377"/>
              <a:ext cx="1304929" cy="215757"/>
            </a:xfrm>
            <a:prstGeom prst="rect">
              <a:avLst/>
            </a:prstGeom>
            <a:solidFill>
              <a:srgbClr val="B87B00">
                <a:alpha val="20000"/>
              </a:srgbClr>
            </a:solidFill>
            <a:ln>
              <a:solidFill>
                <a:srgbClr val="B8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46420" y="4061758"/>
              <a:ext cx="1304929" cy="215757"/>
            </a:xfrm>
            <a:prstGeom prst="rect">
              <a:avLst/>
            </a:prstGeom>
            <a:solidFill>
              <a:srgbClr val="B87B00">
                <a:alpha val="20000"/>
              </a:srgbClr>
            </a:solidFill>
            <a:ln>
              <a:solidFill>
                <a:srgbClr val="B8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46420" y="4357780"/>
              <a:ext cx="3182835" cy="215757"/>
            </a:xfrm>
            <a:prstGeom prst="rect">
              <a:avLst/>
            </a:prstGeom>
            <a:solidFill>
              <a:srgbClr val="B87B00">
                <a:alpha val="20000"/>
              </a:srgbClr>
            </a:solidFill>
            <a:ln>
              <a:solidFill>
                <a:srgbClr val="B8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146420" y="4776425"/>
              <a:ext cx="1304929" cy="227714"/>
            </a:xfrm>
            <a:prstGeom prst="rect">
              <a:avLst/>
            </a:prstGeom>
            <a:solidFill>
              <a:srgbClr val="B87B00">
                <a:alpha val="20000"/>
              </a:srgbClr>
            </a:solidFill>
            <a:ln>
              <a:solidFill>
                <a:srgbClr val="B8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146420" y="5147639"/>
              <a:ext cx="446041" cy="238798"/>
            </a:xfrm>
            <a:prstGeom prst="rect">
              <a:avLst/>
            </a:prstGeom>
            <a:solidFill>
              <a:srgbClr val="B87B00">
                <a:alpha val="20000"/>
              </a:srgbClr>
            </a:solidFill>
            <a:ln>
              <a:solidFill>
                <a:srgbClr val="B8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179" y="2261673"/>
            <a:ext cx="606128" cy="702451"/>
          </a:xfrm>
          <a:prstGeom prst="rect">
            <a:avLst/>
          </a:prstGeom>
          <a:effectLst>
            <a:glow rad="63500">
              <a:srgbClr val="FF9900">
                <a:alpha val="40000"/>
              </a:srgbClr>
            </a:glow>
          </a:effectLst>
        </p:spPr>
      </p:pic>
      <p:sp>
        <p:nvSpPr>
          <p:cNvPr id="13" name="Title 1"/>
          <p:cNvSpPr>
            <a:spLocks noGrp="1"/>
          </p:cNvSpPr>
          <p:nvPr>
            <p:ph type="title"/>
          </p:nvPr>
        </p:nvSpPr>
        <p:spPr>
          <a:xfrm>
            <a:off x="468543" y="642741"/>
            <a:ext cx="8229600" cy="1313235"/>
          </a:xfrm>
        </p:spPr>
        <p:txBody>
          <a:bodyPr>
            <a:noAutofit/>
          </a:bodyPr>
          <a:lstStyle/>
          <a:p>
            <a:pPr algn="ctr"/>
            <a:r>
              <a:rPr lang="en-US" sz="2800" b="1" dirty="0">
                <a:solidFill>
                  <a:srgbClr val="5F5F5F"/>
                </a:solidFill>
                <a:cs typeface="Calibri" pitchFamily="34" charset="0"/>
              </a:rPr>
              <a:t>Enter the location’s </a:t>
            </a:r>
            <a:r>
              <a:rPr lang="en-US" sz="2800" b="1" dirty="0" smtClean="0">
                <a:solidFill>
                  <a:schemeClr val="accent1"/>
                </a:solidFill>
                <a:cs typeface="Calibri" pitchFamily="34" charset="0"/>
              </a:rPr>
              <a:t>X/Y </a:t>
            </a:r>
            <a:r>
              <a:rPr lang="en-US" sz="2800" b="1" dirty="0">
                <a:solidFill>
                  <a:schemeClr val="accent1"/>
                </a:solidFill>
                <a:cs typeface="Calibri" pitchFamily="34" charset="0"/>
              </a:rPr>
              <a:t>Coordinates</a:t>
            </a:r>
            <a:r>
              <a:rPr lang="en-US" sz="2800" b="1" dirty="0">
                <a:solidFill>
                  <a:srgbClr val="5F5F5F"/>
                </a:solidFill>
                <a:cs typeface="Calibri" pitchFamily="34" charset="0"/>
              </a:rPr>
              <a:t>, D</a:t>
            </a:r>
            <a:r>
              <a:rPr lang="en-US" sz="2800" b="1" dirty="0" smtClean="0">
                <a:solidFill>
                  <a:srgbClr val="5F5F5F"/>
                </a:solidFill>
                <a:cs typeface="Calibri" pitchFamily="34" charset="0"/>
              </a:rPr>
              <a:t>atum (</a:t>
            </a:r>
            <a:r>
              <a:rPr lang="en-US" sz="2800" b="1" dirty="0" smtClean="0">
                <a:solidFill>
                  <a:schemeClr val="accent1"/>
                </a:solidFill>
                <a:cs typeface="Calibri" pitchFamily="34" charset="0"/>
              </a:rPr>
              <a:t>NAD 1927</a:t>
            </a:r>
            <a:r>
              <a:rPr lang="en-US" sz="2800" b="1" dirty="0" smtClean="0">
                <a:solidFill>
                  <a:srgbClr val="5F5F5F"/>
                </a:solidFill>
                <a:cs typeface="Calibri" pitchFamily="34" charset="0"/>
              </a:rPr>
              <a:t>), </a:t>
            </a:r>
            <a:r>
              <a:rPr lang="en-US" sz="2800" b="1" dirty="0">
                <a:solidFill>
                  <a:srgbClr val="5F5F5F"/>
                </a:solidFill>
                <a:cs typeface="Calibri" pitchFamily="34" charset="0"/>
              </a:rPr>
              <a:t>m</a:t>
            </a:r>
            <a:r>
              <a:rPr lang="en-US" sz="2800" b="1" dirty="0" smtClean="0">
                <a:solidFill>
                  <a:srgbClr val="5F5F5F"/>
                </a:solidFill>
                <a:cs typeface="Calibri" pitchFamily="34" charset="0"/>
              </a:rPr>
              <a:t>odify the default </a:t>
            </a:r>
            <a:r>
              <a:rPr lang="en-US" sz="2800" b="1" dirty="0">
                <a:solidFill>
                  <a:schemeClr val="accent1"/>
                </a:solidFill>
                <a:cs typeface="Calibri" pitchFamily="34" charset="0"/>
              </a:rPr>
              <a:t>Radius</a:t>
            </a:r>
            <a:r>
              <a:rPr lang="en-US" sz="2800" b="1" dirty="0">
                <a:solidFill>
                  <a:srgbClr val="5F5F5F"/>
                </a:solidFill>
                <a:cs typeface="Calibri" pitchFamily="34" charset="0"/>
              </a:rPr>
              <a:t> </a:t>
            </a:r>
            <a:r>
              <a:rPr lang="en-US" sz="2800" b="1" dirty="0" smtClean="0">
                <a:solidFill>
                  <a:srgbClr val="5F5F5F"/>
                </a:solidFill>
                <a:cs typeface="Calibri" pitchFamily="34" charset="0"/>
              </a:rPr>
              <a:t>(if necessary), </a:t>
            </a:r>
            <a:br>
              <a:rPr lang="en-US" sz="2800" b="1" dirty="0" smtClean="0">
                <a:solidFill>
                  <a:srgbClr val="5F5F5F"/>
                </a:solidFill>
                <a:cs typeface="Calibri" pitchFamily="34" charset="0"/>
              </a:rPr>
            </a:br>
            <a:r>
              <a:rPr lang="en-US" sz="2800" b="1" dirty="0">
                <a:solidFill>
                  <a:srgbClr val="5F5F5F"/>
                </a:solidFill>
                <a:cs typeface="Calibri" pitchFamily="34" charset="0"/>
              </a:rPr>
              <a:t>&amp; e</a:t>
            </a:r>
            <a:r>
              <a:rPr lang="en-US" sz="2800" b="1" dirty="0" smtClean="0">
                <a:solidFill>
                  <a:srgbClr val="5F5F5F"/>
                </a:solidFill>
                <a:cs typeface="Calibri" pitchFamily="34" charset="0"/>
              </a:rPr>
              <a:t>nter the </a:t>
            </a:r>
            <a:r>
              <a:rPr lang="en-US" sz="2800" b="1" dirty="0" smtClean="0">
                <a:solidFill>
                  <a:schemeClr val="accent1"/>
                </a:solidFill>
                <a:cs typeface="Calibri" pitchFamily="34" charset="0"/>
              </a:rPr>
              <a:t>Zone.  </a:t>
            </a:r>
            <a:r>
              <a:rPr lang="en-US" sz="2800" b="1" dirty="0" smtClean="0">
                <a:solidFill>
                  <a:srgbClr val="5F5F5F"/>
                </a:solidFill>
                <a:cs typeface="Calibri" pitchFamily="34" charset="0"/>
              </a:rPr>
              <a:t>Select </a:t>
            </a:r>
            <a:r>
              <a:rPr lang="en-US" sz="2800" b="1" dirty="0">
                <a:solidFill>
                  <a:schemeClr val="accent1"/>
                </a:solidFill>
                <a:cs typeface="Calibri" pitchFamily="34" charset="0"/>
              </a:rPr>
              <a:t>Submit Query</a:t>
            </a:r>
          </a:p>
        </p:txBody>
      </p:sp>
      <p:sp>
        <p:nvSpPr>
          <p:cNvPr id="15" name="Slide Number Placeholder 14"/>
          <p:cNvSpPr>
            <a:spLocks noGrp="1"/>
          </p:cNvSpPr>
          <p:nvPr>
            <p:ph type="sldNum" sz="quarter" idx="12"/>
          </p:nvPr>
        </p:nvSpPr>
        <p:spPr/>
        <p:txBody>
          <a:bodyPr/>
          <a:lstStyle/>
          <a:p>
            <a:pPr>
              <a:defRPr/>
            </a:pPr>
            <a:fld id="{4BEB1BC9-FB14-4E4D-81B3-CB3334F4DA81}" type="slidenum">
              <a:rPr lang="en-US" smtClean="0"/>
              <a:pPr>
                <a:defRPr/>
              </a:pPr>
              <a:t>43</a:t>
            </a:fld>
            <a:endParaRPr lang="en-US" dirty="0"/>
          </a:p>
        </p:txBody>
      </p:sp>
    </p:spTree>
    <p:extLst>
      <p:ext uri="{BB962C8B-B14F-4D97-AF65-F5344CB8AC3E}">
        <p14:creationId xmlns:p14="http://schemas.microsoft.com/office/powerpoint/2010/main" val="398900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63138"/>
          </a:xfrm>
          <a:prstGeom prst="rect">
            <a:avLst/>
          </a:prstGeom>
        </p:spPr>
      </p:pic>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44</a:t>
            </a:fld>
            <a:endParaRPr lang="en-US" dirty="0"/>
          </a:p>
        </p:txBody>
      </p:sp>
      <p:sp>
        <p:nvSpPr>
          <p:cNvPr id="3" name="TextBox 2"/>
          <p:cNvSpPr txBox="1"/>
          <p:nvPr/>
        </p:nvSpPr>
        <p:spPr>
          <a:xfrm>
            <a:off x="7577854" y="2267654"/>
            <a:ext cx="408556" cy="246221"/>
          </a:xfrm>
          <a:prstGeom prst="rect">
            <a:avLst/>
          </a:prstGeom>
          <a:solidFill>
            <a:schemeClr val="bg1"/>
          </a:solidFill>
        </p:spPr>
        <p:txBody>
          <a:bodyPr wrap="square" rtlCol="0">
            <a:spAutoFit/>
          </a:bodyPr>
          <a:lstStyle/>
          <a:p>
            <a:r>
              <a:rPr lang="en-US" sz="1000" b="1" dirty="0" smtClean="0"/>
              <a:t>0 </a:t>
            </a:r>
            <a:r>
              <a:rPr lang="en-US" sz="1000" b="1" dirty="0" err="1" smtClean="0"/>
              <a:t>ft</a:t>
            </a:r>
            <a:endParaRPr lang="en-US" sz="1000" b="1" dirty="0"/>
          </a:p>
        </p:txBody>
      </p:sp>
      <p:sp>
        <p:nvSpPr>
          <p:cNvPr id="5" name="Rectangle 4"/>
          <p:cNvSpPr/>
          <p:nvPr/>
        </p:nvSpPr>
        <p:spPr>
          <a:xfrm>
            <a:off x="6559826" y="2267653"/>
            <a:ext cx="1426584" cy="2462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98366" y="1167651"/>
            <a:ext cx="2143818" cy="954107"/>
          </a:xfrm>
          <a:prstGeom prst="rect">
            <a:avLst/>
          </a:prstGeom>
          <a:solidFill>
            <a:schemeClr val="accent2">
              <a:lumMod val="20000"/>
              <a:lumOff val="80000"/>
            </a:schemeClr>
          </a:solidFill>
          <a:ln w="12700">
            <a:solidFill>
              <a:schemeClr val="tx2"/>
            </a:solidFill>
          </a:ln>
        </p:spPr>
        <p:txBody>
          <a:bodyPr wrap="square" rtlCol="0">
            <a:spAutoFit/>
          </a:bodyPr>
          <a:lstStyle/>
          <a:p>
            <a:r>
              <a:rPr lang="en-US" sz="1400" dirty="0" smtClean="0">
                <a:latin typeface="+mj-lt"/>
              </a:rPr>
              <a:t>The </a:t>
            </a:r>
            <a:r>
              <a:rPr lang="en-US" sz="1400" b="1" i="1" dirty="0" smtClean="0">
                <a:latin typeface="+mj-lt"/>
              </a:rPr>
              <a:t>Distance Between</a:t>
            </a:r>
            <a:r>
              <a:rPr lang="en-US" sz="1400" dirty="0" smtClean="0">
                <a:latin typeface="+mj-lt"/>
              </a:rPr>
              <a:t> value is “0” because the information is for the proposed well.</a:t>
            </a:r>
            <a:endParaRPr lang="en-US" sz="1400" dirty="0">
              <a:latin typeface="+mj-lt"/>
            </a:endParaRPr>
          </a:p>
        </p:txBody>
      </p:sp>
    </p:spTree>
    <p:extLst>
      <p:ext uri="{BB962C8B-B14F-4D97-AF65-F5344CB8AC3E}">
        <p14:creationId xmlns:p14="http://schemas.microsoft.com/office/powerpoint/2010/main" val="186023507"/>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927100" y="1333500"/>
            <a:ext cx="7315200" cy="3540125"/>
          </a:xfrm>
          <a:prstGeom prst="rect">
            <a:avLst/>
          </a:prstGeom>
          <a:solidFill>
            <a:schemeClr val="bg1"/>
          </a:solidFill>
          <a:ln w="76200">
            <a:solidFill>
              <a:schemeClr val="accent1"/>
            </a:solidFill>
          </a:ln>
        </p:spPr>
        <p:txBody>
          <a:bodyPr vert="horz" lIns="182880" tIns="91440" anchor="ctr" anchorCtr="1">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buFont typeface="Wingdings" pitchFamily="2" charset="2"/>
              <a:buNone/>
            </a:pPr>
            <a:r>
              <a:rPr lang="en-US" sz="4000" b="1" dirty="0" smtClean="0">
                <a:solidFill>
                  <a:schemeClr val="accent1"/>
                </a:solidFill>
                <a:latin typeface="+mj-lt"/>
              </a:rPr>
              <a:t>Identifying Deficient</a:t>
            </a:r>
          </a:p>
          <a:p>
            <a:pPr algn="ctr">
              <a:buFont typeface="Wingdings" pitchFamily="2" charset="2"/>
              <a:buNone/>
            </a:pPr>
            <a:r>
              <a:rPr lang="en-US" sz="4000" b="1" dirty="0" smtClean="0">
                <a:solidFill>
                  <a:schemeClr val="accent1"/>
                </a:solidFill>
                <a:latin typeface="+mj-lt"/>
              </a:rPr>
              <a:t>Wells in an AOR</a:t>
            </a:r>
            <a:br>
              <a:rPr lang="en-US" sz="4000" b="1" dirty="0" smtClean="0">
                <a:solidFill>
                  <a:schemeClr val="accent1"/>
                </a:solidFill>
                <a:latin typeface="+mj-lt"/>
              </a:rPr>
            </a:br>
            <a:r>
              <a:rPr lang="en-US" dirty="0" smtClean="0">
                <a:solidFill>
                  <a:schemeClr val="accent1"/>
                </a:solidFill>
                <a:latin typeface="+mj-lt"/>
              </a:rPr>
              <a:t>Cement Isolation in Offset </a:t>
            </a:r>
            <a:r>
              <a:rPr lang="en-US" dirty="0">
                <a:solidFill>
                  <a:schemeClr val="accent1"/>
                </a:solidFill>
                <a:latin typeface="+mj-lt"/>
              </a:rPr>
              <a:t>W</a:t>
            </a:r>
            <a:r>
              <a:rPr lang="en-US" dirty="0" smtClean="0">
                <a:solidFill>
                  <a:schemeClr val="accent1"/>
                </a:solidFill>
                <a:latin typeface="+mj-lt"/>
              </a:rPr>
              <a:t>ells</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45</a:t>
            </a:fld>
            <a:endParaRPr lang="en-US" dirty="0"/>
          </a:p>
        </p:txBody>
      </p:sp>
    </p:spTree>
    <p:extLst>
      <p:ext uri="{BB962C8B-B14F-4D97-AF65-F5344CB8AC3E}">
        <p14:creationId xmlns:p14="http://schemas.microsoft.com/office/powerpoint/2010/main" val="3483924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8625" y="600074"/>
            <a:ext cx="7772400" cy="1038225"/>
          </a:xfrm>
        </p:spPr>
        <p:txBody>
          <a:bodyPr>
            <a:normAutofit fontScale="90000"/>
          </a:bodyPr>
          <a:lstStyle/>
          <a:p>
            <a:r>
              <a:rPr lang="en-US" sz="4000" dirty="0" smtClean="0">
                <a:solidFill>
                  <a:schemeClr val="accent1"/>
                </a:solidFill>
                <a:effectLst>
                  <a:outerShdw blurRad="38100" dist="38100" dir="2700000" algn="tl">
                    <a:srgbClr val="000000">
                      <a:alpha val="43137"/>
                    </a:srgbClr>
                  </a:outerShdw>
                </a:effectLst>
              </a:rPr>
              <a:t>Cement Isolation</a:t>
            </a:r>
            <a:r>
              <a:rPr lang="en-US" dirty="0">
                <a:solidFill>
                  <a:srgbClr val="F07F09">
                    <a:tint val="88000"/>
                    <a:satMod val="150000"/>
                  </a:srgbClr>
                </a:solidFill>
              </a:rPr>
              <a:t/>
            </a:r>
            <a:br>
              <a:rPr lang="en-US" dirty="0">
                <a:solidFill>
                  <a:srgbClr val="F07F09">
                    <a:tint val="88000"/>
                    <a:satMod val="150000"/>
                  </a:srgbClr>
                </a:solidFill>
              </a:rPr>
            </a:br>
            <a:r>
              <a:rPr lang="en-US" sz="2700" dirty="0" smtClean="0">
                <a:solidFill>
                  <a:schemeClr val="accent2"/>
                </a:solidFill>
                <a:latin typeface="+mn-lt"/>
              </a:rPr>
              <a:t>Determining Cement Isolation in an Offset Well</a:t>
            </a:r>
            <a:endParaRPr lang="en-US" sz="2700" b="1" dirty="0" smtClean="0">
              <a:solidFill>
                <a:schemeClr val="accent2"/>
              </a:solidFill>
              <a:effectLst/>
              <a:latin typeface="+mn-lt"/>
            </a:endParaRPr>
          </a:p>
        </p:txBody>
      </p:sp>
      <p:sp>
        <p:nvSpPr>
          <p:cNvPr id="257027" name="Rectangle 3"/>
          <p:cNvSpPr>
            <a:spLocks noGrp="1" noChangeArrowheads="1"/>
          </p:cNvSpPr>
          <p:nvPr>
            <p:ph idx="1"/>
          </p:nvPr>
        </p:nvSpPr>
        <p:spPr>
          <a:xfrm>
            <a:off x="419100" y="1828799"/>
            <a:ext cx="8305800" cy="4384675"/>
          </a:xfrm>
        </p:spPr>
        <p:txBody>
          <a:bodyPr>
            <a:noAutofit/>
          </a:bodyPr>
          <a:lstStyle/>
          <a:p>
            <a:pPr marL="400050" indent="-400050" algn="just" eaLnBrk="1" hangingPunct="1">
              <a:spcBef>
                <a:spcPts val="1200"/>
              </a:spcBef>
              <a:buClr>
                <a:schemeClr val="accent2"/>
              </a:buClr>
              <a:buFont typeface="Courier New" pitchFamily="49" charset="0"/>
              <a:buChar char="»"/>
            </a:pPr>
            <a:r>
              <a:rPr lang="en-US" sz="2400" b="1" dirty="0" smtClean="0"/>
              <a:t>Adequate cement isolation in an offset well in the AOR is defined as:</a:t>
            </a:r>
          </a:p>
          <a:p>
            <a:pPr marL="681038" lvl="1" indent="-280988" algn="just">
              <a:spcBef>
                <a:spcPts val="1200"/>
              </a:spcBef>
              <a:buClr>
                <a:schemeClr val="accent2"/>
              </a:buClr>
              <a:buFont typeface="Arial" pitchFamily="34" charset="0"/>
              <a:buChar char="•"/>
            </a:pPr>
            <a:r>
              <a:rPr lang="en-US" dirty="0" smtClean="0">
                <a:latin typeface="+mj-lt"/>
              </a:rPr>
              <a:t>Top of cement (calculated or CBL) located between the base of the USDW and the top of the proposed </a:t>
            </a:r>
            <a:r>
              <a:rPr lang="en-US" dirty="0">
                <a:latin typeface="+mj-lt"/>
              </a:rPr>
              <a:t>injection </a:t>
            </a:r>
            <a:r>
              <a:rPr lang="en-US" dirty="0" smtClean="0">
                <a:latin typeface="+mj-lt"/>
              </a:rPr>
              <a:t>zone behind each string of casing which penetrates the proposed injection zone; </a:t>
            </a:r>
            <a:r>
              <a:rPr lang="en-US" b="1" dirty="0" smtClean="0">
                <a:latin typeface="+mj-lt"/>
              </a:rPr>
              <a:t>OR</a:t>
            </a:r>
            <a:endParaRPr lang="en-US" dirty="0" smtClean="0">
              <a:latin typeface="+mj-lt"/>
            </a:endParaRPr>
          </a:p>
          <a:p>
            <a:pPr marL="681038" lvl="1" indent="-280988" algn="just" eaLnBrk="1" hangingPunct="1">
              <a:spcBef>
                <a:spcPts val="1200"/>
              </a:spcBef>
              <a:buClr>
                <a:schemeClr val="accent2"/>
              </a:buClr>
              <a:buFont typeface="Arial" pitchFamily="34" charset="0"/>
              <a:buChar char="•"/>
            </a:pPr>
            <a:r>
              <a:rPr lang="en-US" dirty="0" smtClean="0">
                <a:latin typeface="+mj-lt"/>
              </a:rPr>
              <a:t>An open-hole plug set between the base of the USDW and the proposed injection zone.</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46</a:t>
            </a:fld>
            <a:endParaRPr lang="en-US" dirty="0"/>
          </a:p>
        </p:txBody>
      </p:sp>
    </p:spTree>
    <p:extLst>
      <p:ext uri="{BB962C8B-B14F-4D97-AF65-F5344CB8AC3E}">
        <p14:creationId xmlns:p14="http://schemas.microsoft.com/office/powerpoint/2010/main" val="36624870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63138"/>
          </a:xfrm>
          <a:prstGeom prst="rect">
            <a:avLst/>
          </a:prstGeom>
        </p:spPr>
      </p:pic>
      <p:sp>
        <p:nvSpPr>
          <p:cNvPr id="2" name="TextBox 1"/>
          <p:cNvSpPr txBox="1"/>
          <p:nvPr/>
        </p:nvSpPr>
        <p:spPr>
          <a:xfrm>
            <a:off x="1006868" y="1233168"/>
            <a:ext cx="7839182" cy="369332"/>
          </a:xfrm>
          <a:prstGeom prst="rect">
            <a:avLst/>
          </a:prstGeom>
          <a:noFill/>
        </p:spPr>
        <p:txBody>
          <a:bodyPr wrap="square" rtlCol="0">
            <a:spAutoFit/>
          </a:bodyPr>
          <a:lstStyle/>
          <a:p>
            <a:r>
              <a:rPr lang="en-US" b="1" dirty="0" smtClean="0">
                <a:solidFill>
                  <a:schemeClr val="accent2"/>
                </a:solidFill>
                <a:latin typeface="+mj-lt"/>
              </a:rPr>
              <a:t>USDW: 860 feet                Injection Zone: 1,570 – 2,470 feet</a:t>
            </a:r>
            <a:endParaRPr lang="en-US" b="1" dirty="0">
              <a:solidFill>
                <a:schemeClr val="accent2"/>
              </a:solidFill>
              <a:latin typeface="+mj-lt"/>
            </a:endParaRPr>
          </a:p>
        </p:txBody>
      </p:sp>
      <p:grpSp>
        <p:nvGrpSpPr>
          <p:cNvPr id="16" name="Group 15"/>
          <p:cNvGrpSpPr/>
          <p:nvPr/>
        </p:nvGrpSpPr>
        <p:grpSpPr>
          <a:xfrm>
            <a:off x="1315091" y="2042844"/>
            <a:ext cx="7664522" cy="1111322"/>
            <a:chOff x="1315091" y="2042844"/>
            <a:chExt cx="7664522" cy="1111322"/>
          </a:xfrm>
        </p:grpSpPr>
        <p:sp>
          <p:nvSpPr>
            <p:cNvPr id="8" name="Rectangle 7"/>
            <p:cNvSpPr/>
            <p:nvPr/>
          </p:nvSpPr>
          <p:spPr>
            <a:xfrm>
              <a:off x="2270591" y="3010328"/>
              <a:ext cx="400692" cy="143838"/>
            </a:xfrm>
            <a:prstGeom prst="rect">
              <a:avLst/>
            </a:prstGeom>
            <a:solidFill>
              <a:schemeClr val="accent2">
                <a:alpha val="2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445358" y="3010328"/>
              <a:ext cx="400692" cy="143838"/>
            </a:xfrm>
            <a:prstGeom prst="rect">
              <a:avLst/>
            </a:prstGeom>
            <a:solidFill>
              <a:schemeClr val="accent2">
                <a:alpha val="2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ine Callout 3 (Accent Bar) 11"/>
            <p:cNvSpPr/>
            <p:nvPr/>
          </p:nvSpPr>
          <p:spPr>
            <a:xfrm>
              <a:off x="1315091" y="2042844"/>
              <a:ext cx="7664522" cy="256854"/>
            </a:xfrm>
            <a:prstGeom prst="accentCallout3">
              <a:avLst>
                <a:gd name="adj1" fmla="val 22750"/>
                <a:gd name="adj2" fmla="val -1314"/>
                <a:gd name="adj3" fmla="val 22750"/>
                <a:gd name="adj4" fmla="val -4169"/>
                <a:gd name="adj5" fmla="val 272000"/>
                <a:gd name="adj6" fmla="val -4168"/>
                <a:gd name="adj7" fmla="val 396495"/>
                <a:gd name="adj8" fmla="val 1252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mj-lt"/>
                </a:rPr>
                <a:t>Is the calculated top </a:t>
              </a:r>
              <a:r>
                <a:rPr lang="en-US" sz="1600" b="1" dirty="0">
                  <a:latin typeface="+mj-lt"/>
                </a:rPr>
                <a:t>of cement </a:t>
              </a:r>
              <a:r>
                <a:rPr lang="en-US" sz="1600" b="1" dirty="0" smtClean="0">
                  <a:latin typeface="+mj-lt"/>
                </a:rPr>
                <a:t>of the long </a:t>
              </a:r>
              <a:r>
                <a:rPr lang="en-US" sz="1600" b="1" dirty="0">
                  <a:latin typeface="+mj-lt"/>
                </a:rPr>
                <a:t>string </a:t>
              </a:r>
              <a:r>
                <a:rPr lang="en-US" sz="1600" b="1" dirty="0" smtClean="0">
                  <a:latin typeface="+mj-lt"/>
                </a:rPr>
                <a:t>above </a:t>
              </a:r>
              <a:r>
                <a:rPr lang="en-US" sz="1600" b="1" dirty="0">
                  <a:latin typeface="+mj-lt"/>
                </a:rPr>
                <a:t>the proposed injection </a:t>
              </a:r>
              <a:r>
                <a:rPr lang="en-US" sz="1600" b="1" dirty="0" smtClean="0">
                  <a:latin typeface="+mj-lt"/>
                </a:rPr>
                <a:t>zone?</a:t>
              </a:r>
              <a:endParaRPr lang="en-US" sz="1600" b="1" dirty="0">
                <a:latin typeface="+mj-lt"/>
              </a:endParaRPr>
            </a:p>
          </p:txBody>
        </p:sp>
      </p:grpSp>
      <p:grpSp>
        <p:nvGrpSpPr>
          <p:cNvPr id="15" name="Group 14"/>
          <p:cNvGrpSpPr/>
          <p:nvPr/>
        </p:nvGrpSpPr>
        <p:grpSpPr>
          <a:xfrm>
            <a:off x="1880283" y="2412930"/>
            <a:ext cx="7037798" cy="885074"/>
            <a:chOff x="1880283" y="2412930"/>
            <a:chExt cx="7037798" cy="885074"/>
          </a:xfrm>
        </p:grpSpPr>
        <p:sp>
          <p:nvSpPr>
            <p:cNvPr id="11" name="Line Callout 3 (Accent Bar) 10"/>
            <p:cNvSpPr/>
            <p:nvPr/>
          </p:nvSpPr>
          <p:spPr>
            <a:xfrm>
              <a:off x="1880283" y="2412930"/>
              <a:ext cx="7037798" cy="256854"/>
            </a:xfrm>
            <a:prstGeom prst="accentCallout3">
              <a:avLst>
                <a:gd name="adj1" fmla="val 18750"/>
                <a:gd name="adj2" fmla="val -1736"/>
                <a:gd name="adj3" fmla="val 18750"/>
                <a:gd name="adj4" fmla="val -4565"/>
                <a:gd name="adj5" fmla="val 291191"/>
                <a:gd name="adj6" fmla="val -4739"/>
                <a:gd name="adj7" fmla="val 338665"/>
                <a:gd name="adj8" fmla="val 54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mj-lt"/>
                </a:rPr>
                <a:t>Is the </a:t>
              </a:r>
              <a:r>
                <a:rPr lang="en-US" sz="1400" b="1" dirty="0" smtClean="0">
                  <a:latin typeface="+mj-lt"/>
                </a:rPr>
                <a:t>surface</a:t>
              </a:r>
              <a:r>
                <a:rPr lang="en-US" sz="1600" b="1" dirty="0" smtClean="0">
                  <a:latin typeface="+mj-lt"/>
                </a:rPr>
                <a:t> </a:t>
              </a:r>
              <a:r>
                <a:rPr lang="en-US" sz="1600" b="1" dirty="0">
                  <a:latin typeface="+mj-lt"/>
                </a:rPr>
                <a:t>casing </a:t>
              </a:r>
              <a:r>
                <a:rPr lang="en-US" sz="1600" b="1" dirty="0" smtClean="0">
                  <a:latin typeface="+mj-lt"/>
                </a:rPr>
                <a:t>set and cemented </a:t>
              </a:r>
              <a:r>
                <a:rPr lang="en-US" sz="1600" b="1" dirty="0">
                  <a:latin typeface="+mj-lt"/>
                </a:rPr>
                <a:t>through the base of the </a:t>
              </a:r>
              <a:r>
                <a:rPr lang="en-US" sz="1600" b="1" dirty="0" smtClean="0">
                  <a:latin typeface="+mj-lt"/>
                </a:rPr>
                <a:t>USDW?</a:t>
              </a:r>
              <a:endParaRPr lang="en-US" sz="1600" b="1" dirty="0">
                <a:latin typeface="+mj-lt"/>
              </a:endParaRPr>
            </a:p>
          </p:txBody>
        </p:sp>
        <p:sp>
          <p:nvSpPr>
            <p:cNvPr id="13" name="Rectangle 12"/>
            <p:cNvSpPr/>
            <p:nvPr/>
          </p:nvSpPr>
          <p:spPr>
            <a:xfrm>
              <a:off x="2270591" y="3154166"/>
              <a:ext cx="400692" cy="143838"/>
            </a:xfrm>
            <a:prstGeom prst="rect">
              <a:avLst/>
            </a:prstGeom>
            <a:solidFill>
              <a:schemeClr val="accent2">
                <a:alpha val="2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467584" y="3154166"/>
              <a:ext cx="400692" cy="143838"/>
            </a:xfrm>
            <a:prstGeom prst="rect">
              <a:avLst/>
            </a:prstGeom>
            <a:solidFill>
              <a:schemeClr val="accent2">
                <a:alpha val="2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p:nvSpPr>
        <p:spPr>
          <a:xfrm>
            <a:off x="7859730" y="3010328"/>
            <a:ext cx="513708" cy="287676"/>
          </a:xfrm>
          <a:prstGeom prst="rect">
            <a:avLst/>
          </a:prstGeom>
          <a:solidFill>
            <a:schemeClr val="accent2">
              <a:alpha val="1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C00000"/>
                </a:solidFill>
                <a:latin typeface="+mj-lt"/>
              </a:rPr>
              <a:t>X</a:t>
            </a:r>
          </a:p>
          <a:p>
            <a:pPr algn="ctr"/>
            <a:r>
              <a:rPr lang="en-US" sz="1000" b="1" dirty="0">
                <a:solidFill>
                  <a:srgbClr val="C00000"/>
                </a:solidFill>
                <a:latin typeface="+mj-lt"/>
              </a:rPr>
              <a:t>X</a:t>
            </a:r>
          </a:p>
        </p:txBody>
      </p:sp>
      <p:cxnSp>
        <p:nvCxnSpPr>
          <p:cNvPr id="24" name="Curved Connector 23"/>
          <p:cNvCxnSpPr>
            <a:stCxn id="22" idx="3"/>
            <a:endCxn id="21" idx="2"/>
          </p:cNvCxnSpPr>
          <p:nvPr/>
        </p:nvCxnSpPr>
        <p:spPr>
          <a:xfrm flipV="1">
            <a:off x="7520683" y="3298004"/>
            <a:ext cx="595901" cy="621587"/>
          </a:xfrm>
          <a:prstGeom prst="curvedConnector2">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53448" y="3719245"/>
            <a:ext cx="7664522" cy="1931541"/>
            <a:chOff x="1253448" y="3719245"/>
            <a:chExt cx="7664522" cy="1931541"/>
          </a:xfrm>
        </p:grpSpPr>
        <p:sp>
          <p:nvSpPr>
            <p:cNvPr id="22" name="Double Bracket 21"/>
            <p:cNvSpPr/>
            <p:nvPr/>
          </p:nvSpPr>
          <p:spPr>
            <a:xfrm>
              <a:off x="2774022" y="3719245"/>
              <a:ext cx="4746661" cy="400692"/>
            </a:xfrm>
            <a:prstGeom prst="bracketPair">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Line Callout 3 (Accent Bar) 27"/>
            <p:cNvSpPr/>
            <p:nvPr/>
          </p:nvSpPr>
          <p:spPr>
            <a:xfrm>
              <a:off x="1253448" y="5130227"/>
              <a:ext cx="7664522" cy="520559"/>
            </a:xfrm>
            <a:prstGeom prst="accentCallout3">
              <a:avLst>
                <a:gd name="adj1" fmla="val 22750"/>
                <a:gd name="adj2" fmla="val -1314"/>
                <a:gd name="adj3" fmla="val 22750"/>
                <a:gd name="adj4" fmla="val -4169"/>
                <a:gd name="adj5" fmla="val -203974"/>
                <a:gd name="adj6" fmla="val -4168"/>
                <a:gd name="adj7" fmla="val -233827"/>
                <a:gd name="adj8" fmla="val 1960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mj-lt"/>
                </a:rPr>
                <a:t>Is there an </a:t>
              </a:r>
              <a:r>
                <a:rPr lang="en-US" b="1" dirty="0">
                  <a:latin typeface="+mj-lt"/>
                </a:rPr>
                <a:t>open-hole plug set between the base of the USDW and the proposed injection </a:t>
              </a:r>
              <a:r>
                <a:rPr lang="en-US" b="1" dirty="0" smtClean="0">
                  <a:latin typeface="+mj-lt"/>
                </a:rPr>
                <a:t>zone ?</a:t>
              </a:r>
              <a:endParaRPr lang="en-US" b="1" dirty="0">
                <a:latin typeface="+mj-lt"/>
              </a:endParaRPr>
            </a:p>
          </p:txBody>
        </p:sp>
      </p:grpSp>
      <p:sp>
        <p:nvSpPr>
          <p:cNvPr id="3" name="Slide Number Placeholder 2"/>
          <p:cNvSpPr>
            <a:spLocks noGrp="1"/>
          </p:cNvSpPr>
          <p:nvPr>
            <p:ph type="sldNum" sz="quarter" idx="12"/>
          </p:nvPr>
        </p:nvSpPr>
        <p:spPr/>
        <p:txBody>
          <a:bodyPr/>
          <a:lstStyle/>
          <a:p>
            <a:pPr>
              <a:defRPr/>
            </a:pPr>
            <a:fld id="{27C5B40F-12FC-4FE6-8760-DAF63670FF86}" type="slidenum">
              <a:rPr lang="en-US" smtClean="0"/>
              <a:pPr>
                <a:defRPr/>
              </a:pPr>
              <a:t>47</a:t>
            </a:fld>
            <a:endParaRPr lang="en-US" dirty="0"/>
          </a:p>
        </p:txBody>
      </p:sp>
      <p:sp>
        <p:nvSpPr>
          <p:cNvPr id="5" name="TextBox 4"/>
          <p:cNvSpPr txBox="1"/>
          <p:nvPr/>
        </p:nvSpPr>
        <p:spPr>
          <a:xfrm>
            <a:off x="1500809" y="1233168"/>
            <a:ext cx="6851299" cy="369332"/>
          </a:xfrm>
          <a:prstGeom prst="rect">
            <a:avLst/>
          </a:prstGeom>
          <a:solidFill>
            <a:srgbClr val="FFCCCC"/>
          </a:solidFill>
          <a:ln w="28575">
            <a:solidFill>
              <a:srgbClr val="C00000"/>
            </a:solidFill>
          </a:ln>
        </p:spPr>
        <p:txBody>
          <a:bodyPr wrap="none" rtlCol="0">
            <a:spAutoFit/>
          </a:bodyPr>
          <a:lstStyle/>
          <a:p>
            <a:pPr algn="ctr"/>
            <a:r>
              <a:rPr lang="en-US" dirty="0" smtClean="0">
                <a:solidFill>
                  <a:srgbClr val="C00000"/>
                </a:solidFill>
                <a:latin typeface="+mj-lt"/>
              </a:rPr>
              <a:t>Let’s practice applying the criteria on the information for the well itself.</a:t>
            </a:r>
            <a:endParaRPr lang="en-US" dirty="0">
              <a:solidFill>
                <a:srgbClr val="C00000"/>
              </a:solidFill>
              <a:latin typeface="+mj-lt"/>
            </a:endParaRPr>
          </a:p>
        </p:txBody>
      </p:sp>
    </p:spTree>
    <p:extLst>
      <p:ext uri="{BB962C8B-B14F-4D97-AF65-F5344CB8AC3E}">
        <p14:creationId xmlns:p14="http://schemas.microsoft.com/office/powerpoint/2010/main" val="3551498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0"/>
                            </p:stCondLst>
                            <p:childTnLst>
                              <p:par>
                                <p:cTn id="26" presetID="53" presetClass="entr" presetSubtype="16" fill="hold" nodeType="after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Effect transition="in" filter="fade">
                                      <p:cBhvr>
                                        <p:cTn id="30" dur="1000"/>
                                        <p:tgtEl>
                                          <p:spTgt spid="24"/>
                                        </p:tgtEl>
                                      </p:cBhvr>
                                    </p:animEffect>
                                  </p:childTnLst>
                                </p:cTn>
                              </p:par>
                            </p:childTnLst>
                          </p:cTn>
                        </p:par>
                        <p:par>
                          <p:cTn id="31" fill="hold">
                            <p:stCondLst>
                              <p:cond delay="1500"/>
                            </p:stCondLst>
                            <p:childTnLst>
                              <p:par>
                                <p:cTn id="32" presetID="1" presetClass="entr" presetSubtype="0" fill="hold" grpId="0" nodeType="afterEffect">
                                  <p:stCondLst>
                                    <p:cond delay="50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1527743" y="4640443"/>
            <a:ext cx="1147768"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3965512" y="4640443"/>
            <a:ext cx="1577066"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6370787" y="4640443"/>
            <a:ext cx="1254419"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6603556" y="3810714"/>
            <a:ext cx="1021650"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3965512" y="3810714"/>
            <a:ext cx="1357338"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19101" y="1822121"/>
            <a:ext cx="8324849" cy="121695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981" y="6020924"/>
            <a:ext cx="793783" cy="128899"/>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Line 921"/>
          <p:cNvSpPr>
            <a:spLocks noChangeShapeType="1"/>
          </p:cNvSpPr>
          <p:nvPr/>
        </p:nvSpPr>
        <p:spPr bwMode="auto">
          <a:xfrm flipH="1">
            <a:off x="5559231" y="2182163"/>
            <a:ext cx="0" cy="39596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922"/>
          <p:cNvSpPr>
            <a:spLocks noChangeShapeType="1"/>
          </p:cNvSpPr>
          <p:nvPr/>
        </p:nvSpPr>
        <p:spPr bwMode="auto">
          <a:xfrm>
            <a:off x="6359264" y="2186191"/>
            <a:ext cx="0" cy="39394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0" name="Group 49"/>
          <p:cNvGrpSpPr/>
          <p:nvPr/>
        </p:nvGrpSpPr>
        <p:grpSpPr>
          <a:xfrm>
            <a:off x="5577234" y="2175165"/>
            <a:ext cx="793783" cy="3042022"/>
            <a:chOff x="1990509" y="1786139"/>
            <a:chExt cx="793783" cy="2110445"/>
          </a:xfrm>
        </p:grpSpPr>
        <p:pic>
          <p:nvPicPr>
            <p:cNvPr id="5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98931" y="1786139"/>
              <a:ext cx="190391" cy="202506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509" y="3816022"/>
              <a:ext cx="793783" cy="80562"/>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3" name="Rectangle 62" descr="Granite"/>
          <p:cNvSpPr>
            <a:spLocks noChangeArrowheads="1"/>
          </p:cNvSpPr>
          <p:nvPr/>
        </p:nvSpPr>
        <p:spPr bwMode="auto">
          <a:xfrm>
            <a:off x="6383828" y="3937672"/>
            <a:ext cx="219728" cy="2187981"/>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64" name="Line 921"/>
          <p:cNvSpPr>
            <a:spLocks noChangeShapeType="1"/>
          </p:cNvSpPr>
          <p:nvPr/>
        </p:nvSpPr>
        <p:spPr bwMode="auto">
          <a:xfrm flipH="1">
            <a:off x="5305995" y="2131240"/>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5" name="Line 921"/>
          <p:cNvSpPr>
            <a:spLocks noChangeShapeType="1"/>
          </p:cNvSpPr>
          <p:nvPr/>
        </p:nvSpPr>
        <p:spPr bwMode="auto">
          <a:xfrm>
            <a:off x="6603556" y="2128552"/>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 name="Rectangle 65" descr="Granite"/>
          <p:cNvSpPr>
            <a:spLocks noChangeArrowheads="1"/>
          </p:cNvSpPr>
          <p:nvPr/>
        </p:nvSpPr>
        <p:spPr bwMode="auto">
          <a:xfrm>
            <a:off x="5322850" y="3937673"/>
            <a:ext cx="219728" cy="2187982"/>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67" name="Rectangle 66" descr="Granite"/>
          <p:cNvSpPr>
            <a:spLocks noChangeArrowheads="1"/>
          </p:cNvSpPr>
          <p:nvPr/>
        </p:nvSpPr>
        <p:spPr bwMode="auto">
          <a:xfrm>
            <a:off x="6625872" y="2134886"/>
            <a:ext cx="219728" cy="1352647"/>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68" name="Rectangle 67" descr="Granite"/>
          <p:cNvSpPr>
            <a:spLocks noChangeArrowheads="1"/>
          </p:cNvSpPr>
          <p:nvPr/>
        </p:nvSpPr>
        <p:spPr bwMode="auto">
          <a:xfrm>
            <a:off x="5056892" y="2125866"/>
            <a:ext cx="219728" cy="1358021"/>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grpSp>
        <p:nvGrpSpPr>
          <p:cNvPr id="90" name="Group 89"/>
          <p:cNvGrpSpPr/>
          <p:nvPr/>
        </p:nvGrpSpPr>
        <p:grpSpPr>
          <a:xfrm>
            <a:off x="2413095" y="2109697"/>
            <a:ext cx="1785166" cy="3979705"/>
            <a:chOff x="579196" y="1760950"/>
            <a:chExt cx="1785166" cy="3979705"/>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91" y="5610411"/>
              <a:ext cx="793783" cy="128899"/>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921"/>
            <p:cNvSpPr>
              <a:spLocks noChangeShapeType="1"/>
            </p:cNvSpPr>
            <p:nvPr/>
          </p:nvSpPr>
          <p:spPr bwMode="auto">
            <a:xfrm flipH="1">
              <a:off x="1073841" y="1771650"/>
              <a:ext cx="0" cy="39649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Line 922"/>
            <p:cNvSpPr>
              <a:spLocks noChangeShapeType="1"/>
            </p:cNvSpPr>
            <p:nvPr/>
          </p:nvSpPr>
          <p:spPr bwMode="auto">
            <a:xfrm>
              <a:off x="1873874" y="1797164"/>
              <a:ext cx="0" cy="39434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2263" y="1786139"/>
              <a:ext cx="190391" cy="202506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841" y="3816021"/>
              <a:ext cx="793783" cy="77951"/>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 name="Rectangle 33" descr="Granite"/>
            <p:cNvSpPr>
              <a:spLocks noChangeArrowheads="1"/>
            </p:cNvSpPr>
            <p:nvPr/>
          </p:nvSpPr>
          <p:spPr bwMode="auto">
            <a:xfrm>
              <a:off x="1902590" y="1786138"/>
              <a:ext cx="219728" cy="3950489"/>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grpSp>
          <p:nvGrpSpPr>
            <p:cNvPr id="35" name="Group 34"/>
            <p:cNvGrpSpPr>
              <a:grpSpLocks/>
            </p:cNvGrpSpPr>
            <p:nvPr/>
          </p:nvGrpSpPr>
          <p:grpSpPr bwMode="auto">
            <a:xfrm>
              <a:off x="888694" y="4823251"/>
              <a:ext cx="166968" cy="133350"/>
              <a:chOff x="0" y="0"/>
              <a:chExt cx="18" cy="14"/>
            </a:xfrm>
          </p:grpSpPr>
          <p:sp>
            <p:nvSpPr>
              <p:cNvPr id="36" name="Rectangle 35"/>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37" name="Rectangle 36"/>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38" name="Rectangle 37"/>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sp>
          <p:nvSpPr>
            <p:cNvPr id="41" name="Line 921"/>
            <p:cNvSpPr>
              <a:spLocks noChangeShapeType="1"/>
            </p:cNvSpPr>
            <p:nvPr/>
          </p:nvSpPr>
          <p:spPr bwMode="auto">
            <a:xfrm>
              <a:off x="2122318" y="1786138"/>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Rectangle 44" descr="Granite"/>
            <p:cNvSpPr>
              <a:spLocks noChangeArrowheads="1"/>
            </p:cNvSpPr>
            <p:nvPr/>
          </p:nvSpPr>
          <p:spPr bwMode="auto">
            <a:xfrm>
              <a:off x="841612" y="1771649"/>
              <a:ext cx="219728" cy="3964979"/>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46" name="Rectangle 45" descr="Granite"/>
            <p:cNvSpPr>
              <a:spLocks noChangeArrowheads="1"/>
            </p:cNvSpPr>
            <p:nvPr/>
          </p:nvSpPr>
          <p:spPr bwMode="auto">
            <a:xfrm>
              <a:off x="2144634" y="1786138"/>
              <a:ext cx="219728" cy="1352647"/>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69" name="Line 921"/>
            <p:cNvSpPr>
              <a:spLocks noChangeShapeType="1"/>
            </p:cNvSpPr>
            <p:nvPr/>
          </p:nvSpPr>
          <p:spPr bwMode="auto">
            <a:xfrm flipH="1">
              <a:off x="823654" y="1760950"/>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 name="Rectangle 69" descr="Granite"/>
            <p:cNvSpPr>
              <a:spLocks noChangeArrowheads="1"/>
            </p:cNvSpPr>
            <p:nvPr/>
          </p:nvSpPr>
          <p:spPr bwMode="auto">
            <a:xfrm>
              <a:off x="579196" y="1766276"/>
              <a:ext cx="219728" cy="1358021"/>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grpSp>
      <p:sp>
        <p:nvSpPr>
          <p:cNvPr id="56" name="Line 60"/>
          <p:cNvSpPr>
            <a:spLocks noChangeShapeType="1"/>
          </p:cNvSpPr>
          <p:nvPr/>
        </p:nvSpPr>
        <p:spPr bwMode="auto">
          <a:xfrm flipV="1">
            <a:off x="419101" y="3039075"/>
            <a:ext cx="8258174" cy="13512"/>
          </a:xfrm>
          <a:prstGeom prst="line">
            <a:avLst/>
          </a:prstGeom>
          <a:ln w="41275">
            <a:prstDash val="sysDash"/>
            <a:headEnd/>
            <a:tailEnd/>
          </a:ln>
        </p:spPr>
        <p:style>
          <a:lnRef idx="1">
            <a:schemeClr val="accent3"/>
          </a:lnRef>
          <a:fillRef idx="0">
            <a:schemeClr val="accent3"/>
          </a:fillRef>
          <a:effectRef idx="0">
            <a:schemeClr val="accent3"/>
          </a:effectRef>
          <a:fontRef idx="minor">
            <a:schemeClr val="tx1"/>
          </a:fontRef>
        </p:style>
        <p:txBody>
          <a:bodyPr/>
          <a:lstStyle/>
          <a:p>
            <a:endParaRPr lang="en-US" dirty="0"/>
          </a:p>
        </p:txBody>
      </p:sp>
      <p:sp>
        <p:nvSpPr>
          <p:cNvPr id="109" name="TextBox 108"/>
          <p:cNvSpPr txBox="1"/>
          <p:nvPr/>
        </p:nvSpPr>
        <p:spPr>
          <a:xfrm>
            <a:off x="2357776" y="1863476"/>
            <a:ext cx="1907162" cy="246221"/>
          </a:xfrm>
          <a:prstGeom prst="rect">
            <a:avLst/>
          </a:prstGeom>
          <a:noFill/>
        </p:spPr>
        <p:txBody>
          <a:bodyPr wrap="square" lIns="0" tIns="0" rIns="0" bIns="0" rtlCol="0">
            <a:spAutoFit/>
          </a:bodyPr>
          <a:lstStyle/>
          <a:p>
            <a:pPr algn="ctr"/>
            <a:r>
              <a:rPr lang="en-US" sz="1600" b="1" dirty="0" smtClean="0">
                <a:latin typeface="+mj-lt"/>
              </a:rPr>
              <a:t>SUBJECT WELL</a:t>
            </a:r>
            <a:endParaRPr lang="en-US" sz="1600" b="1" dirty="0">
              <a:latin typeface="+mj-lt"/>
            </a:endParaRPr>
          </a:p>
        </p:txBody>
      </p:sp>
      <p:sp>
        <p:nvSpPr>
          <p:cNvPr id="110" name="TextBox 109"/>
          <p:cNvSpPr txBox="1"/>
          <p:nvPr/>
        </p:nvSpPr>
        <p:spPr>
          <a:xfrm>
            <a:off x="5086497" y="1863476"/>
            <a:ext cx="1788708" cy="246221"/>
          </a:xfrm>
          <a:prstGeom prst="rect">
            <a:avLst/>
          </a:prstGeom>
          <a:noFill/>
        </p:spPr>
        <p:txBody>
          <a:bodyPr wrap="square" lIns="0" tIns="0" rIns="0" bIns="0" rtlCol="0">
            <a:spAutoFit/>
          </a:bodyPr>
          <a:lstStyle/>
          <a:p>
            <a:pPr algn="ctr"/>
            <a:r>
              <a:rPr lang="en-US" sz="1600" b="1" dirty="0" smtClean="0">
                <a:latin typeface="+mj-lt"/>
              </a:rPr>
              <a:t>OFFSET WELL</a:t>
            </a:r>
            <a:endParaRPr lang="en-US" sz="1600" b="1" dirty="0">
              <a:latin typeface="+mj-lt"/>
            </a:endParaRPr>
          </a:p>
        </p:txBody>
      </p:sp>
      <p:sp>
        <p:nvSpPr>
          <p:cNvPr id="111" name="TextBox 110"/>
          <p:cNvSpPr txBox="1"/>
          <p:nvPr/>
        </p:nvSpPr>
        <p:spPr>
          <a:xfrm>
            <a:off x="517214" y="2754802"/>
            <a:ext cx="1781175" cy="307777"/>
          </a:xfrm>
          <a:prstGeom prst="rect">
            <a:avLst/>
          </a:prstGeom>
          <a:noFill/>
        </p:spPr>
        <p:txBody>
          <a:bodyPr wrap="square" rtlCol="0">
            <a:spAutoFit/>
          </a:bodyPr>
          <a:lstStyle/>
          <a:p>
            <a:r>
              <a:rPr lang="en-US" sz="1400" b="1" dirty="0" smtClean="0">
                <a:latin typeface="+mj-lt"/>
              </a:rPr>
              <a:t>BASE OF THE USDW</a:t>
            </a:r>
            <a:endParaRPr lang="en-US" sz="1400" b="1" dirty="0">
              <a:latin typeface="+mj-lt"/>
            </a:endParaRPr>
          </a:p>
        </p:txBody>
      </p:sp>
      <p:sp>
        <p:nvSpPr>
          <p:cNvPr id="112" name="Line 59"/>
          <p:cNvSpPr>
            <a:spLocks noChangeShapeType="1"/>
          </p:cNvSpPr>
          <p:nvPr/>
        </p:nvSpPr>
        <p:spPr bwMode="auto">
          <a:xfrm>
            <a:off x="1509785" y="4080289"/>
            <a:ext cx="6115421" cy="0"/>
          </a:xfrm>
          <a:prstGeom prst="line">
            <a:avLst/>
          </a:prstGeom>
          <a:ln w="19050">
            <a:headEnd/>
            <a:tailEn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13" name="Line 59"/>
          <p:cNvSpPr>
            <a:spLocks noChangeShapeType="1"/>
          </p:cNvSpPr>
          <p:nvPr/>
        </p:nvSpPr>
        <p:spPr bwMode="auto">
          <a:xfrm>
            <a:off x="1509785" y="4633337"/>
            <a:ext cx="6115421" cy="0"/>
          </a:xfrm>
          <a:prstGeom prst="line">
            <a:avLst/>
          </a:prstGeom>
          <a:ln w="19050">
            <a:headEnd/>
            <a:tailEnd/>
          </a:ln>
        </p:spPr>
        <p:style>
          <a:lnRef idx="2">
            <a:schemeClr val="dk1"/>
          </a:lnRef>
          <a:fillRef idx="0">
            <a:schemeClr val="dk1"/>
          </a:fillRef>
          <a:effectRef idx="1">
            <a:schemeClr val="dk1"/>
          </a:effectRef>
          <a:fontRef idx="minor">
            <a:schemeClr val="tx1"/>
          </a:fontRef>
        </p:style>
        <p:txBody>
          <a:bodyPr/>
          <a:lstStyle/>
          <a:p>
            <a:endParaRPr lang="en-US" dirty="0"/>
          </a:p>
        </p:txBody>
      </p:sp>
      <p:sp>
        <p:nvSpPr>
          <p:cNvPr id="114" name="TextBox 113"/>
          <p:cNvSpPr txBox="1"/>
          <p:nvPr/>
        </p:nvSpPr>
        <p:spPr>
          <a:xfrm>
            <a:off x="3965512" y="4035006"/>
            <a:ext cx="965024" cy="25391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rIns="0" rtlCol="0">
            <a:spAutoFit/>
          </a:bodyPr>
          <a:lstStyle/>
          <a:p>
            <a:r>
              <a:rPr lang="en-US" sz="1050" b="1" dirty="0" smtClean="0">
                <a:latin typeface="+mj-lt"/>
              </a:rPr>
              <a:t>TOP OF ZONE</a:t>
            </a:r>
            <a:endParaRPr lang="en-US" sz="1050" b="1" dirty="0">
              <a:latin typeface="+mj-lt"/>
            </a:endParaRPr>
          </a:p>
        </p:txBody>
      </p:sp>
      <p:sp>
        <p:nvSpPr>
          <p:cNvPr id="115" name="TextBox 114"/>
          <p:cNvSpPr txBox="1"/>
          <p:nvPr/>
        </p:nvSpPr>
        <p:spPr>
          <a:xfrm>
            <a:off x="3965512" y="4415250"/>
            <a:ext cx="1133634" cy="25391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rIns="0" rtlCol="0">
            <a:spAutoFit/>
          </a:bodyPr>
          <a:lstStyle/>
          <a:p>
            <a:r>
              <a:rPr lang="en-US" sz="1050" b="1" dirty="0" smtClean="0">
                <a:latin typeface="+mj-lt"/>
              </a:rPr>
              <a:t>BOTTOM OF ZONE</a:t>
            </a:r>
            <a:endParaRPr lang="en-US" sz="1050" b="1" dirty="0">
              <a:latin typeface="+mj-lt"/>
            </a:endParaRPr>
          </a:p>
        </p:txBody>
      </p:sp>
      <p:grpSp>
        <p:nvGrpSpPr>
          <p:cNvPr id="135" name="Group 134"/>
          <p:cNvGrpSpPr>
            <a:grpSpLocks/>
          </p:cNvGrpSpPr>
          <p:nvPr/>
        </p:nvGrpSpPr>
        <p:grpSpPr bwMode="auto">
          <a:xfrm>
            <a:off x="2787184" y="4348575"/>
            <a:ext cx="166968" cy="133350"/>
            <a:chOff x="0" y="0"/>
            <a:chExt cx="18" cy="14"/>
          </a:xfrm>
        </p:grpSpPr>
        <p:sp>
          <p:nvSpPr>
            <p:cNvPr id="136" name="Rectangle 135"/>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37" name="Rectangle 136"/>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38" name="Rectangle 137"/>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grpSp>
        <p:nvGrpSpPr>
          <p:cNvPr id="139" name="Group 138"/>
          <p:cNvGrpSpPr>
            <a:grpSpLocks/>
          </p:cNvGrpSpPr>
          <p:nvPr/>
        </p:nvGrpSpPr>
        <p:grpSpPr bwMode="auto">
          <a:xfrm>
            <a:off x="3636679" y="4348575"/>
            <a:ext cx="166968" cy="133350"/>
            <a:chOff x="0" y="0"/>
            <a:chExt cx="18" cy="14"/>
          </a:xfrm>
        </p:grpSpPr>
        <p:sp>
          <p:nvSpPr>
            <p:cNvPr id="140" name="Rectangle 139"/>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41" name="Rectangle 140"/>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42" name="Rectangle 141"/>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sp>
        <p:nvSpPr>
          <p:cNvPr id="2" name="Title 1"/>
          <p:cNvSpPr>
            <a:spLocks noGrp="1"/>
          </p:cNvSpPr>
          <p:nvPr>
            <p:ph type="title"/>
          </p:nvPr>
        </p:nvSpPr>
        <p:spPr>
          <a:xfrm>
            <a:off x="456248" y="582930"/>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Sufficient Cement Isolation of USDW</a:t>
            </a:r>
            <a:r>
              <a:rPr lang="en-US" dirty="0" smtClean="0"/>
              <a:t/>
            </a:r>
            <a:br>
              <a:rPr lang="en-US" dirty="0" smtClean="0"/>
            </a:br>
            <a:r>
              <a:rPr lang="en-US" sz="2400" b="0" dirty="0" smtClean="0">
                <a:solidFill>
                  <a:schemeClr val="accent2"/>
                </a:solidFill>
                <a:latin typeface="+mn-lt"/>
              </a:rPr>
              <a:t>Offset well that penetrates the USDW and ZONE</a:t>
            </a:r>
            <a:endParaRPr lang="en-US" sz="2400" b="0" dirty="0">
              <a:solidFill>
                <a:schemeClr val="accent2"/>
              </a:solidFill>
              <a:latin typeface="+mn-lt"/>
            </a:endParaRPr>
          </a:p>
        </p:txBody>
      </p:sp>
      <p:sp>
        <p:nvSpPr>
          <p:cNvPr id="9" name="Line Callout 2 8"/>
          <p:cNvSpPr/>
          <p:nvPr/>
        </p:nvSpPr>
        <p:spPr>
          <a:xfrm>
            <a:off x="742951" y="4146051"/>
            <a:ext cx="1073350" cy="365236"/>
          </a:xfrm>
          <a:prstGeom prst="borderCallout2">
            <a:avLst>
              <a:gd name="adj1" fmla="val 36522"/>
              <a:gd name="adj2" fmla="val 100771"/>
              <a:gd name="adj3" fmla="val 36637"/>
              <a:gd name="adj4" fmla="val 157780"/>
              <a:gd name="adj5" fmla="val 73150"/>
              <a:gd name="adj6" fmla="val 178547"/>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INJECTION PERFORATIONS</a:t>
            </a:r>
            <a:endParaRPr lang="en-US" sz="1000" b="1" dirty="0">
              <a:latin typeface="+mj-lt"/>
            </a:endParaRPr>
          </a:p>
        </p:txBody>
      </p:sp>
      <p:sp>
        <p:nvSpPr>
          <p:cNvPr id="72" name="Line Callout 2 71"/>
          <p:cNvSpPr/>
          <p:nvPr/>
        </p:nvSpPr>
        <p:spPr>
          <a:xfrm>
            <a:off x="828675" y="2186191"/>
            <a:ext cx="987625" cy="365236"/>
          </a:xfrm>
          <a:prstGeom prst="borderCallout2">
            <a:avLst>
              <a:gd name="adj1" fmla="val 36522"/>
              <a:gd name="adj2" fmla="val 100771"/>
              <a:gd name="adj3" fmla="val 36637"/>
              <a:gd name="adj4" fmla="val 142782"/>
              <a:gd name="adj5" fmla="val 62719"/>
              <a:gd name="adj6" fmla="val 157927"/>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SURFACE </a:t>
            </a:r>
            <a:br>
              <a:rPr lang="en-US" sz="1000" b="1" dirty="0" smtClean="0">
                <a:latin typeface="+mj-lt"/>
              </a:rPr>
            </a:br>
            <a:r>
              <a:rPr lang="en-US" sz="1000" b="1" dirty="0" smtClean="0">
                <a:latin typeface="+mj-lt"/>
              </a:rPr>
              <a:t>CASING</a:t>
            </a:r>
            <a:endParaRPr lang="en-US" sz="1000" b="1" dirty="0">
              <a:latin typeface="+mj-lt"/>
            </a:endParaRPr>
          </a:p>
        </p:txBody>
      </p:sp>
      <p:sp>
        <p:nvSpPr>
          <p:cNvPr id="73" name="Line Callout 2 72"/>
          <p:cNvSpPr/>
          <p:nvPr/>
        </p:nvSpPr>
        <p:spPr>
          <a:xfrm>
            <a:off x="742951" y="5416466"/>
            <a:ext cx="1073349" cy="466725"/>
          </a:xfrm>
          <a:prstGeom prst="borderCallout2">
            <a:avLst>
              <a:gd name="adj1" fmla="val 36522"/>
              <a:gd name="adj2" fmla="val 100771"/>
              <a:gd name="adj3" fmla="val 36637"/>
              <a:gd name="adj4" fmla="val 157780"/>
              <a:gd name="adj5" fmla="val 65385"/>
              <a:gd name="adj6" fmla="val 178547"/>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INJECTION CASING </a:t>
            </a:r>
            <a:br>
              <a:rPr lang="en-US" sz="1000" b="1" dirty="0" smtClean="0">
                <a:latin typeface="+mj-lt"/>
              </a:rPr>
            </a:br>
            <a:r>
              <a:rPr lang="en-US" sz="800" dirty="0" smtClean="0">
                <a:latin typeface="+mj-lt"/>
              </a:rPr>
              <a:t>(LONG STRING)</a:t>
            </a:r>
            <a:endParaRPr lang="en-US" sz="800" dirty="0">
              <a:latin typeface="+mj-lt"/>
            </a:endParaRPr>
          </a:p>
        </p:txBody>
      </p:sp>
      <p:cxnSp>
        <p:nvCxnSpPr>
          <p:cNvPr id="14" name="Straight Connector 13"/>
          <p:cNvCxnSpPr/>
          <p:nvPr/>
        </p:nvCxnSpPr>
        <p:spPr>
          <a:xfrm>
            <a:off x="3965512" y="4386675"/>
            <a:ext cx="396938" cy="0"/>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527743" y="3810714"/>
            <a:ext cx="1147768"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effectLst>
                  <a:glow rad="101600">
                    <a:schemeClr val="bg1">
                      <a:alpha val="40000"/>
                    </a:schemeClr>
                  </a:glow>
                  <a:outerShdw blurRad="38100" dist="38100" dir="2700000" algn="tl">
                    <a:srgbClr val="000000">
                      <a:alpha val="43137"/>
                    </a:srgbClr>
                  </a:outerShdw>
                </a:effectLst>
                <a:latin typeface="+mj-lt"/>
              </a:rPr>
              <a:t>SHALE</a:t>
            </a:r>
            <a:endParaRPr lang="en-US" sz="900" b="1" dirty="0">
              <a:solidFill>
                <a:schemeClr val="tx1"/>
              </a:solidFill>
              <a:effectLst>
                <a:glow rad="101600">
                  <a:schemeClr val="bg1">
                    <a:alpha val="40000"/>
                  </a:schemeClr>
                </a:glow>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48</a:t>
            </a:fld>
            <a:endParaRPr lang="en-US" dirty="0"/>
          </a:p>
        </p:txBody>
      </p:sp>
    </p:spTree>
    <p:extLst>
      <p:ext uri="{BB962C8B-B14F-4D97-AF65-F5344CB8AC3E}">
        <p14:creationId xmlns:p14="http://schemas.microsoft.com/office/powerpoint/2010/main" val="42602988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9000" fill="hold" nodeType="clickEffect" p14:presetBounceEnd="9000">
                                      <p:stCondLst>
                                        <p:cond delay="0"/>
                                      </p:stCondLst>
                                      <p:childTnLst>
                                        <p:animMotion origin="layout" path="M 0.10209 3.7037E-6 L -0.03333 3.7037E-6 " pathEditMode="relative" rAng="0" ptsTypes="AA" p14:bounceEnd="9000">
                                          <p:cBhvr>
                                            <p:cTn id="6" dur="1000" spd="-100000" fill="hold"/>
                                            <p:tgtEl>
                                              <p:spTgt spid="14"/>
                                            </p:tgtEl>
                                            <p:attrNameLst>
                                              <p:attrName>ppt_x</p:attrName>
                                              <p:attrName>ppt_y</p:attrName>
                                            </p:attrNameLst>
                                          </p:cBhvr>
                                          <p:rCtr x="-6771" y="0"/>
                                        </p:animMotion>
                                      </p:childTnLst>
                                    </p:cTn>
                                  </p:par>
                                </p:childTnLst>
                              </p:cTn>
                            </p:par>
                            <p:par>
                              <p:cTn id="7" fill="hold">
                                <p:stCondLst>
                                  <p:cond delay="1000"/>
                                </p:stCondLst>
                                <p:childTnLst>
                                  <p:par>
                                    <p:cTn id="8" presetID="26" presetClass="emph" presetSubtype="0" fill="hold" grpId="0" nodeType="afterEffect">
                                      <p:stCondLst>
                                        <p:cond delay="0"/>
                                      </p:stCondLst>
                                      <p:childTnLst>
                                        <p:animEffect transition="out" filter="fade">
                                          <p:cBhvr>
                                            <p:cTn id="9" dur="500" tmFilter="0, 0; .2, .5; .8, .5; 1, 0"/>
                                            <p:tgtEl>
                                              <p:spTgt spid="66"/>
                                            </p:tgtEl>
                                          </p:cBhvr>
                                        </p:animEffect>
                                        <p:animScale>
                                          <p:cBhvr>
                                            <p:cTn id="10" dur="250" autoRev="1" fill="hold"/>
                                            <p:tgtEl>
                                              <p:spTgt spid="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9000" fill="hold" nodeType="clickEffect">
                                      <p:stCondLst>
                                        <p:cond delay="0"/>
                                      </p:stCondLst>
                                      <p:childTnLst>
                                        <p:animMotion origin="layout" path="M 0.10209 3.7037E-6 L -0.03333 3.7037E-6 " pathEditMode="relative" rAng="0" ptsTypes="AA">
                                          <p:cBhvr>
                                            <p:cTn id="6" dur="1000" spd="-100000" fill="hold"/>
                                            <p:tgtEl>
                                              <p:spTgt spid="14"/>
                                            </p:tgtEl>
                                            <p:attrNameLst>
                                              <p:attrName>ppt_x</p:attrName>
                                              <p:attrName>ppt_y</p:attrName>
                                            </p:attrNameLst>
                                          </p:cBhvr>
                                          <p:rCtr x="-6771" y="0"/>
                                        </p:animMotion>
                                      </p:childTnLst>
                                    </p:cTn>
                                  </p:par>
                                </p:childTnLst>
                              </p:cTn>
                            </p:par>
                            <p:par>
                              <p:cTn id="7" fill="hold">
                                <p:stCondLst>
                                  <p:cond delay="1000"/>
                                </p:stCondLst>
                                <p:childTnLst>
                                  <p:par>
                                    <p:cTn id="8" presetID="26" presetClass="emph" presetSubtype="0" fill="hold" grpId="0" nodeType="afterEffect">
                                      <p:stCondLst>
                                        <p:cond delay="0"/>
                                      </p:stCondLst>
                                      <p:childTnLst>
                                        <p:animEffect transition="out" filter="fade">
                                          <p:cBhvr>
                                            <p:cTn id="9" dur="500" tmFilter="0, 0; .2, .5; .8, .5; 1, 0"/>
                                            <p:tgtEl>
                                              <p:spTgt spid="66"/>
                                            </p:tgtEl>
                                          </p:cBhvr>
                                        </p:animEffect>
                                        <p:animScale>
                                          <p:cBhvr>
                                            <p:cTn id="10" dur="250" autoRev="1" fill="hold"/>
                                            <p:tgtEl>
                                              <p:spTgt spid="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1513712" y="4615321"/>
            <a:ext cx="1147768"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3951481" y="4615321"/>
            <a:ext cx="3659694"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3951481" y="3785592"/>
            <a:ext cx="3659694"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05070" y="1796999"/>
            <a:ext cx="8324849" cy="121695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nvGrpSpPr>
          <p:cNvPr id="90" name="Group 89"/>
          <p:cNvGrpSpPr/>
          <p:nvPr/>
        </p:nvGrpSpPr>
        <p:grpSpPr>
          <a:xfrm>
            <a:off x="2399064" y="2084575"/>
            <a:ext cx="1785166" cy="3979705"/>
            <a:chOff x="579196" y="1760950"/>
            <a:chExt cx="1785166" cy="3979705"/>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91" y="5610411"/>
              <a:ext cx="793783" cy="128899"/>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921"/>
            <p:cNvSpPr>
              <a:spLocks noChangeShapeType="1"/>
            </p:cNvSpPr>
            <p:nvPr/>
          </p:nvSpPr>
          <p:spPr bwMode="auto">
            <a:xfrm flipH="1">
              <a:off x="1073841" y="1771650"/>
              <a:ext cx="0" cy="39649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Line 922"/>
            <p:cNvSpPr>
              <a:spLocks noChangeShapeType="1"/>
            </p:cNvSpPr>
            <p:nvPr/>
          </p:nvSpPr>
          <p:spPr bwMode="auto">
            <a:xfrm>
              <a:off x="1873874" y="1797164"/>
              <a:ext cx="0" cy="39434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2263" y="1786139"/>
              <a:ext cx="190391" cy="202506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841" y="3816021"/>
              <a:ext cx="793783" cy="77951"/>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 name="Rectangle 33" descr="Granite"/>
            <p:cNvSpPr>
              <a:spLocks noChangeArrowheads="1"/>
            </p:cNvSpPr>
            <p:nvPr/>
          </p:nvSpPr>
          <p:spPr bwMode="auto">
            <a:xfrm>
              <a:off x="1902590" y="1786138"/>
              <a:ext cx="219728" cy="3950489"/>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grpSp>
          <p:nvGrpSpPr>
            <p:cNvPr id="35" name="Group 34"/>
            <p:cNvGrpSpPr>
              <a:grpSpLocks/>
            </p:cNvGrpSpPr>
            <p:nvPr/>
          </p:nvGrpSpPr>
          <p:grpSpPr bwMode="auto">
            <a:xfrm>
              <a:off x="888694" y="4823251"/>
              <a:ext cx="166968" cy="133350"/>
              <a:chOff x="0" y="0"/>
              <a:chExt cx="18" cy="14"/>
            </a:xfrm>
          </p:grpSpPr>
          <p:sp>
            <p:nvSpPr>
              <p:cNvPr id="36" name="Rectangle 35"/>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37" name="Rectangle 36"/>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38" name="Rectangle 37"/>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sp>
          <p:nvSpPr>
            <p:cNvPr id="41" name="Line 921"/>
            <p:cNvSpPr>
              <a:spLocks noChangeShapeType="1"/>
            </p:cNvSpPr>
            <p:nvPr/>
          </p:nvSpPr>
          <p:spPr bwMode="auto">
            <a:xfrm>
              <a:off x="2122318" y="1786138"/>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Rectangle 44" descr="Granite"/>
            <p:cNvSpPr>
              <a:spLocks noChangeArrowheads="1"/>
            </p:cNvSpPr>
            <p:nvPr/>
          </p:nvSpPr>
          <p:spPr bwMode="auto">
            <a:xfrm>
              <a:off x="841612" y="1771649"/>
              <a:ext cx="219728" cy="3964979"/>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46" name="Rectangle 45" descr="Granite"/>
            <p:cNvSpPr>
              <a:spLocks noChangeArrowheads="1"/>
            </p:cNvSpPr>
            <p:nvPr/>
          </p:nvSpPr>
          <p:spPr bwMode="auto">
            <a:xfrm>
              <a:off x="2144634" y="1786138"/>
              <a:ext cx="219728" cy="1352647"/>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69" name="Line 921"/>
            <p:cNvSpPr>
              <a:spLocks noChangeShapeType="1"/>
            </p:cNvSpPr>
            <p:nvPr/>
          </p:nvSpPr>
          <p:spPr bwMode="auto">
            <a:xfrm flipH="1">
              <a:off x="823654" y="1760950"/>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 name="Rectangle 69" descr="Granite"/>
            <p:cNvSpPr>
              <a:spLocks noChangeArrowheads="1"/>
            </p:cNvSpPr>
            <p:nvPr/>
          </p:nvSpPr>
          <p:spPr bwMode="auto">
            <a:xfrm>
              <a:off x="579196" y="1766276"/>
              <a:ext cx="219728" cy="1358021"/>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grpSp>
      <p:sp>
        <p:nvSpPr>
          <p:cNvPr id="56" name="Line 60"/>
          <p:cNvSpPr>
            <a:spLocks noChangeShapeType="1"/>
          </p:cNvSpPr>
          <p:nvPr/>
        </p:nvSpPr>
        <p:spPr bwMode="auto">
          <a:xfrm flipV="1">
            <a:off x="405070" y="3013953"/>
            <a:ext cx="8258174" cy="13512"/>
          </a:xfrm>
          <a:prstGeom prst="line">
            <a:avLst/>
          </a:prstGeom>
          <a:ln w="41275">
            <a:prstDash val="sysDash"/>
            <a:headEnd/>
            <a:tailEnd/>
          </a:ln>
        </p:spPr>
        <p:style>
          <a:lnRef idx="1">
            <a:schemeClr val="accent3"/>
          </a:lnRef>
          <a:fillRef idx="0">
            <a:schemeClr val="accent3"/>
          </a:fillRef>
          <a:effectRef idx="0">
            <a:schemeClr val="accent3"/>
          </a:effectRef>
          <a:fontRef idx="minor">
            <a:schemeClr val="tx1"/>
          </a:fontRef>
        </p:style>
        <p:txBody>
          <a:bodyPr/>
          <a:lstStyle/>
          <a:p>
            <a:endParaRPr lang="en-US" dirty="0"/>
          </a:p>
        </p:txBody>
      </p:sp>
      <p:sp>
        <p:nvSpPr>
          <p:cNvPr id="109" name="TextBox 108"/>
          <p:cNvSpPr txBox="1"/>
          <p:nvPr/>
        </p:nvSpPr>
        <p:spPr>
          <a:xfrm>
            <a:off x="2343745" y="1838354"/>
            <a:ext cx="1907162" cy="246221"/>
          </a:xfrm>
          <a:prstGeom prst="rect">
            <a:avLst/>
          </a:prstGeom>
          <a:noFill/>
        </p:spPr>
        <p:txBody>
          <a:bodyPr wrap="square" lIns="0" tIns="0" rIns="0" bIns="0" rtlCol="0">
            <a:spAutoFit/>
          </a:bodyPr>
          <a:lstStyle/>
          <a:p>
            <a:pPr algn="ctr"/>
            <a:r>
              <a:rPr lang="en-US" sz="1600" b="1" dirty="0" smtClean="0">
                <a:latin typeface="+mj-lt"/>
              </a:rPr>
              <a:t>SUBJECT WELL</a:t>
            </a:r>
            <a:endParaRPr lang="en-US" sz="1600" b="1" dirty="0">
              <a:latin typeface="+mj-lt"/>
            </a:endParaRPr>
          </a:p>
        </p:txBody>
      </p:sp>
      <p:sp>
        <p:nvSpPr>
          <p:cNvPr id="110" name="TextBox 109"/>
          <p:cNvSpPr txBox="1"/>
          <p:nvPr/>
        </p:nvSpPr>
        <p:spPr>
          <a:xfrm>
            <a:off x="5072466" y="1838354"/>
            <a:ext cx="1788708" cy="246221"/>
          </a:xfrm>
          <a:prstGeom prst="rect">
            <a:avLst/>
          </a:prstGeom>
          <a:noFill/>
        </p:spPr>
        <p:txBody>
          <a:bodyPr wrap="square" lIns="0" tIns="0" rIns="0" bIns="0" rtlCol="0">
            <a:spAutoFit/>
          </a:bodyPr>
          <a:lstStyle/>
          <a:p>
            <a:pPr algn="ctr"/>
            <a:r>
              <a:rPr lang="en-US" sz="1600" b="1" dirty="0" smtClean="0">
                <a:latin typeface="+mj-lt"/>
              </a:rPr>
              <a:t>OFFSET WELL</a:t>
            </a:r>
            <a:endParaRPr lang="en-US" sz="1600" b="1" dirty="0">
              <a:latin typeface="+mj-lt"/>
            </a:endParaRPr>
          </a:p>
        </p:txBody>
      </p:sp>
      <p:sp>
        <p:nvSpPr>
          <p:cNvPr id="111" name="TextBox 110"/>
          <p:cNvSpPr txBox="1"/>
          <p:nvPr/>
        </p:nvSpPr>
        <p:spPr>
          <a:xfrm>
            <a:off x="503183" y="2729680"/>
            <a:ext cx="1781175" cy="307777"/>
          </a:xfrm>
          <a:prstGeom prst="rect">
            <a:avLst/>
          </a:prstGeom>
          <a:noFill/>
        </p:spPr>
        <p:txBody>
          <a:bodyPr wrap="square" rtlCol="0">
            <a:spAutoFit/>
          </a:bodyPr>
          <a:lstStyle/>
          <a:p>
            <a:r>
              <a:rPr lang="en-US" sz="1400" b="1" dirty="0" smtClean="0">
                <a:latin typeface="+mj-lt"/>
              </a:rPr>
              <a:t>BASE OF THE USDW</a:t>
            </a:r>
            <a:endParaRPr lang="en-US" sz="1400" b="1" dirty="0">
              <a:latin typeface="+mj-lt"/>
            </a:endParaRPr>
          </a:p>
        </p:txBody>
      </p:sp>
      <p:sp>
        <p:nvSpPr>
          <p:cNvPr id="112" name="Line 59"/>
          <p:cNvSpPr>
            <a:spLocks noChangeShapeType="1"/>
          </p:cNvSpPr>
          <p:nvPr/>
        </p:nvSpPr>
        <p:spPr bwMode="auto">
          <a:xfrm>
            <a:off x="1495754" y="4055167"/>
            <a:ext cx="6115421" cy="0"/>
          </a:xfrm>
          <a:prstGeom prst="line">
            <a:avLst/>
          </a:prstGeom>
          <a:ln w="19050">
            <a:headEnd/>
            <a:tailEn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13" name="Line 59"/>
          <p:cNvSpPr>
            <a:spLocks noChangeShapeType="1"/>
          </p:cNvSpPr>
          <p:nvPr/>
        </p:nvSpPr>
        <p:spPr bwMode="auto">
          <a:xfrm>
            <a:off x="1495754" y="4608215"/>
            <a:ext cx="6115421" cy="0"/>
          </a:xfrm>
          <a:prstGeom prst="line">
            <a:avLst/>
          </a:prstGeom>
          <a:ln w="19050">
            <a:headEnd/>
            <a:tailEnd/>
          </a:ln>
        </p:spPr>
        <p:style>
          <a:lnRef idx="2">
            <a:schemeClr val="dk1"/>
          </a:lnRef>
          <a:fillRef idx="0">
            <a:schemeClr val="dk1"/>
          </a:fillRef>
          <a:effectRef idx="1">
            <a:schemeClr val="dk1"/>
          </a:effectRef>
          <a:fontRef idx="minor">
            <a:schemeClr val="tx1"/>
          </a:fontRef>
        </p:style>
        <p:txBody>
          <a:bodyPr/>
          <a:lstStyle/>
          <a:p>
            <a:endParaRPr lang="en-US" dirty="0"/>
          </a:p>
        </p:txBody>
      </p:sp>
      <p:sp>
        <p:nvSpPr>
          <p:cNvPr id="114" name="TextBox 113"/>
          <p:cNvSpPr txBox="1"/>
          <p:nvPr/>
        </p:nvSpPr>
        <p:spPr>
          <a:xfrm>
            <a:off x="3951481" y="4009884"/>
            <a:ext cx="965024" cy="25391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rIns="0" rtlCol="0">
            <a:spAutoFit/>
          </a:bodyPr>
          <a:lstStyle/>
          <a:p>
            <a:r>
              <a:rPr lang="en-US" sz="1050" b="1" dirty="0" smtClean="0">
                <a:latin typeface="+mj-lt"/>
              </a:rPr>
              <a:t>TOP OF ZONE</a:t>
            </a:r>
            <a:endParaRPr lang="en-US" sz="1050" b="1" dirty="0">
              <a:latin typeface="+mj-lt"/>
            </a:endParaRPr>
          </a:p>
        </p:txBody>
      </p:sp>
      <p:sp>
        <p:nvSpPr>
          <p:cNvPr id="115" name="TextBox 114"/>
          <p:cNvSpPr txBox="1"/>
          <p:nvPr/>
        </p:nvSpPr>
        <p:spPr>
          <a:xfrm>
            <a:off x="3951481" y="4390128"/>
            <a:ext cx="1133634" cy="25391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rIns="0" rtlCol="0">
            <a:spAutoFit/>
          </a:bodyPr>
          <a:lstStyle/>
          <a:p>
            <a:r>
              <a:rPr lang="en-US" sz="1050" b="1" dirty="0" smtClean="0">
                <a:latin typeface="+mj-lt"/>
              </a:rPr>
              <a:t>BOTTOM OF ZONE</a:t>
            </a:r>
            <a:endParaRPr lang="en-US" sz="1050" b="1" dirty="0">
              <a:latin typeface="+mj-lt"/>
            </a:endParaRPr>
          </a:p>
        </p:txBody>
      </p:sp>
      <p:grpSp>
        <p:nvGrpSpPr>
          <p:cNvPr id="135" name="Group 134"/>
          <p:cNvGrpSpPr>
            <a:grpSpLocks/>
          </p:cNvGrpSpPr>
          <p:nvPr/>
        </p:nvGrpSpPr>
        <p:grpSpPr bwMode="auto">
          <a:xfrm>
            <a:off x="2773153" y="4323453"/>
            <a:ext cx="166968" cy="133350"/>
            <a:chOff x="0" y="0"/>
            <a:chExt cx="18" cy="14"/>
          </a:xfrm>
        </p:grpSpPr>
        <p:sp>
          <p:nvSpPr>
            <p:cNvPr id="136" name="Rectangle 135"/>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37" name="Rectangle 136"/>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38" name="Rectangle 137"/>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grpSp>
        <p:nvGrpSpPr>
          <p:cNvPr id="139" name="Group 138"/>
          <p:cNvGrpSpPr>
            <a:grpSpLocks/>
          </p:cNvGrpSpPr>
          <p:nvPr/>
        </p:nvGrpSpPr>
        <p:grpSpPr bwMode="auto">
          <a:xfrm>
            <a:off x="3622648" y="4323453"/>
            <a:ext cx="166968" cy="133350"/>
            <a:chOff x="0" y="0"/>
            <a:chExt cx="18" cy="14"/>
          </a:xfrm>
        </p:grpSpPr>
        <p:sp>
          <p:nvSpPr>
            <p:cNvPr id="140" name="Rectangle 139"/>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41" name="Rectangle 140"/>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42" name="Rectangle 141"/>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sp>
        <p:nvSpPr>
          <p:cNvPr id="2" name="Title 1"/>
          <p:cNvSpPr>
            <a:spLocks noGrp="1"/>
          </p:cNvSpPr>
          <p:nvPr>
            <p:ph type="title"/>
          </p:nvPr>
        </p:nvSpPr>
        <p:spPr>
          <a:xfrm>
            <a:off x="456248" y="582930"/>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Sufficient Cement Isolation of USDW</a:t>
            </a:r>
            <a:r>
              <a:rPr lang="en-US" dirty="0" smtClean="0"/>
              <a:t/>
            </a:r>
            <a:br>
              <a:rPr lang="en-US" dirty="0" smtClean="0"/>
            </a:br>
            <a:r>
              <a:rPr lang="en-US" sz="2400" b="0" dirty="0">
                <a:solidFill>
                  <a:schemeClr val="accent2"/>
                </a:solidFill>
                <a:latin typeface="+mn-lt"/>
              </a:rPr>
              <a:t>Offset well that </a:t>
            </a:r>
            <a:r>
              <a:rPr lang="en-US" sz="2400" b="0" dirty="0" smtClean="0">
                <a:solidFill>
                  <a:schemeClr val="accent2"/>
                </a:solidFill>
                <a:latin typeface="+mn-lt"/>
              </a:rPr>
              <a:t>does NOT penetrate </a:t>
            </a:r>
            <a:r>
              <a:rPr lang="en-US" sz="2400" b="0" dirty="0">
                <a:solidFill>
                  <a:schemeClr val="accent2"/>
                </a:solidFill>
                <a:latin typeface="+mn-lt"/>
              </a:rPr>
              <a:t>the </a:t>
            </a:r>
            <a:r>
              <a:rPr lang="en-US" sz="2400" b="0" dirty="0" smtClean="0">
                <a:solidFill>
                  <a:schemeClr val="accent2"/>
                </a:solidFill>
                <a:latin typeface="+mn-lt"/>
              </a:rPr>
              <a:t>ZONE</a:t>
            </a:r>
            <a:endParaRPr lang="en-US" sz="2400" dirty="0">
              <a:solidFill>
                <a:schemeClr val="accent2"/>
              </a:solidFill>
              <a:latin typeface="+mn-lt"/>
            </a:endParaRPr>
          </a:p>
        </p:txBody>
      </p:sp>
      <p:sp>
        <p:nvSpPr>
          <p:cNvPr id="9" name="Line Callout 2 8"/>
          <p:cNvSpPr/>
          <p:nvPr/>
        </p:nvSpPr>
        <p:spPr>
          <a:xfrm>
            <a:off x="728920" y="4120929"/>
            <a:ext cx="1073350" cy="365236"/>
          </a:xfrm>
          <a:prstGeom prst="borderCallout2">
            <a:avLst>
              <a:gd name="adj1" fmla="val 36522"/>
              <a:gd name="adj2" fmla="val 100771"/>
              <a:gd name="adj3" fmla="val 36637"/>
              <a:gd name="adj4" fmla="val 157780"/>
              <a:gd name="adj5" fmla="val 73150"/>
              <a:gd name="adj6" fmla="val 178547"/>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INJECTION PERFORATIONS</a:t>
            </a:r>
            <a:endParaRPr lang="en-US" sz="1000" b="1" dirty="0">
              <a:latin typeface="+mj-lt"/>
            </a:endParaRPr>
          </a:p>
        </p:txBody>
      </p:sp>
      <p:sp>
        <p:nvSpPr>
          <p:cNvPr id="72" name="Line Callout 2 71"/>
          <p:cNvSpPr/>
          <p:nvPr/>
        </p:nvSpPr>
        <p:spPr>
          <a:xfrm>
            <a:off x="814644" y="2161069"/>
            <a:ext cx="987625" cy="365236"/>
          </a:xfrm>
          <a:prstGeom prst="borderCallout2">
            <a:avLst>
              <a:gd name="adj1" fmla="val 36522"/>
              <a:gd name="adj2" fmla="val 100771"/>
              <a:gd name="adj3" fmla="val 36637"/>
              <a:gd name="adj4" fmla="val 142782"/>
              <a:gd name="adj5" fmla="val 62719"/>
              <a:gd name="adj6" fmla="val 157927"/>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SURFACE </a:t>
            </a:r>
            <a:br>
              <a:rPr lang="en-US" sz="1000" b="1" dirty="0" smtClean="0">
                <a:latin typeface="+mj-lt"/>
              </a:rPr>
            </a:br>
            <a:r>
              <a:rPr lang="en-US" sz="1000" b="1" dirty="0" smtClean="0">
                <a:latin typeface="+mj-lt"/>
              </a:rPr>
              <a:t>CASING</a:t>
            </a:r>
            <a:endParaRPr lang="en-US" sz="1000" b="1" dirty="0">
              <a:latin typeface="+mj-lt"/>
            </a:endParaRPr>
          </a:p>
        </p:txBody>
      </p:sp>
      <p:sp>
        <p:nvSpPr>
          <p:cNvPr id="73" name="Line Callout 2 72"/>
          <p:cNvSpPr/>
          <p:nvPr/>
        </p:nvSpPr>
        <p:spPr>
          <a:xfrm>
            <a:off x="728920" y="5391344"/>
            <a:ext cx="1073349" cy="466725"/>
          </a:xfrm>
          <a:prstGeom prst="borderCallout2">
            <a:avLst>
              <a:gd name="adj1" fmla="val 36522"/>
              <a:gd name="adj2" fmla="val 100771"/>
              <a:gd name="adj3" fmla="val 36637"/>
              <a:gd name="adj4" fmla="val 157780"/>
              <a:gd name="adj5" fmla="val 65385"/>
              <a:gd name="adj6" fmla="val 178547"/>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INJECTION CASING </a:t>
            </a:r>
            <a:br>
              <a:rPr lang="en-US" sz="1000" b="1" dirty="0" smtClean="0">
                <a:latin typeface="+mj-lt"/>
              </a:rPr>
            </a:br>
            <a:r>
              <a:rPr lang="en-US" sz="800" dirty="0" smtClean="0">
                <a:latin typeface="+mj-lt"/>
              </a:rPr>
              <a:t>(LONG STRING)</a:t>
            </a:r>
            <a:endParaRPr lang="en-US" sz="800" dirty="0">
              <a:latin typeface="+mj-lt"/>
            </a:endParaRPr>
          </a:p>
        </p:txBody>
      </p:sp>
      <p:cxnSp>
        <p:nvCxnSpPr>
          <p:cNvPr id="14" name="Straight Connector 13"/>
          <p:cNvCxnSpPr/>
          <p:nvPr/>
        </p:nvCxnSpPr>
        <p:spPr>
          <a:xfrm>
            <a:off x="3951481" y="4361553"/>
            <a:ext cx="482512" cy="0"/>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513712" y="3785592"/>
            <a:ext cx="1147768"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effectLst>
                  <a:glow rad="101600">
                    <a:schemeClr val="bg1">
                      <a:alpha val="40000"/>
                    </a:schemeClr>
                  </a:glow>
                  <a:outerShdw blurRad="38100" dist="38100" dir="2700000" algn="tl">
                    <a:srgbClr val="000000">
                      <a:alpha val="43137"/>
                    </a:srgbClr>
                  </a:outerShdw>
                </a:effectLst>
                <a:latin typeface="+mj-lt"/>
              </a:rPr>
              <a:t>SHALE</a:t>
            </a:r>
            <a:endParaRPr lang="en-US" sz="900" b="1" dirty="0">
              <a:solidFill>
                <a:schemeClr val="tx1"/>
              </a:solidFill>
              <a:effectLst>
                <a:glow rad="101600">
                  <a:schemeClr val="bg1">
                    <a:alpha val="40000"/>
                  </a:schemeClr>
                </a:glow>
                <a:outerShdw blurRad="38100" dist="38100" dir="2700000" algn="tl">
                  <a:srgbClr val="000000">
                    <a:alpha val="43137"/>
                  </a:srgbClr>
                </a:outerShdw>
              </a:effectLst>
              <a:latin typeface="+mj-lt"/>
            </a:endParaRPr>
          </a:p>
        </p:txBody>
      </p:sp>
      <p:sp>
        <p:nvSpPr>
          <p:cNvPr id="58" name="Line 921"/>
          <p:cNvSpPr>
            <a:spLocks noChangeShapeType="1"/>
          </p:cNvSpPr>
          <p:nvPr/>
        </p:nvSpPr>
        <p:spPr bwMode="auto">
          <a:xfrm flipH="1">
            <a:off x="5298689" y="2089902"/>
            <a:ext cx="0" cy="66452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 name="Line 921"/>
          <p:cNvSpPr>
            <a:spLocks noChangeShapeType="1"/>
          </p:cNvSpPr>
          <p:nvPr/>
        </p:nvSpPr>
        <p:spPr bwMode="auto">
          <a:xfrm>
            <a:off x="6613272" y="2096240"/>
            <a:ext cx="0" cy="66452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0"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856" y="3591863"/>
            <a:ext cx="793783" cy="5640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 name="Line 921"/>
          <p:cNvSpPr>
            <a:spLocks noChangeShapeType="1"/>
          </p:cNvSpPr>
          <p:nvPr/>
        </p:nvSpPr>
        <p:spPr bwMode="auto">
          <a:xfrm flipH="1">
            <a:off x="5551925" y="2099304"/>
            <a:ext cx="0" cy="15489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2" name="Line 922"/>
          <p:cNvSpPr>
            <a:spLocks noChangeShapeType="1"/>
          </p:cNvSpPr>
          <p:nvPr/>
        </p:nvSpPr>
        <p:spPr bwMode="auto">
          <a:xfrm>
            <a:off x="6351958" y="2101067"/>
            <a:ext cx="0" cy="15472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71" name="Group 70"/>
          <p:cNvGrpSpPr/>
          <p:nvPr/>
        </p:nvGrpSpPr>
        <p:grpSpPr>
          <a:xfrm>
            <a:off x="5569928" y="2096242"/>
            <a:ext cx="793783" cy="1305797"/>
            <a:chOff x="1990509" y="1786139"/>
            <a:chExt cx="793783" cy="2110445"/>
          </a:xfrm>
        </p:grpSpPr>
        <p:pic>
          <p:nvPicPr>
            <p:cNvPr id="74"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98931" y="1786139"/>
              <a:ext cx="190391" cy="202506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509" y="3816022"/>
              <a:ext cx="793783" cy="80562"/>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6" name="Rectangle 75" descr="Granite"/>
          <p:cNvSpPr>
            <a:spLocks noChangeArrowheads="1"/>
          </p:cNvSpPr>
          <p:nvPr/>
        </p:nvSpPr>
        <p:spPr bwMode="auto">
          <a:xfrm>
            <a:off x="6376522" y="2101298"/>
            <a:ext cx="219728" cy="1546972"/>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77" name="Rectangle 76" descr="Granite"/>
          <p:cNvSpPr>
            <a:spLocks noChangeArrowheads="1"/>
          </p:cNvSpPr>
          <p:nvPr/>
        </p:nvSpPr>
        <p:spPr bwMode="auto">
          <a:xfrm>
            <a:off x="5315544" y="2089902"/>
            <a:ext cx="219728" cy="15583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78" name="Rectangle 77" descr="Granite"/>
          <p:cNvSpPr>
            <a:spLocks noChangeArrowheads="1"/>
          </p:cNvSpPr>
          <p:nvPr/>
        </p:nvSpPr>
        <p:spPr bwMode="auto">
          <a:xfrm>
            <a:off x="6629366" y="2096241"/>
            <a:ext cx="219728" cy="664521"/>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79" name="Rectangle 78" descr="Granite"/>
          <p:cNvSpPr>
            <a:spLocks noChangeArrowheads="1"/>
          </p:cNvSpPr>
          <p:nvPr/>
        </p:nvSpPr>
        <p:spPr bwMode="auto">
          <a:xfrm>
            <a:off x="5049586" y="2089901"/>
            <a:ext cx="219728" cy="667161"/>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49</a:t>
            </a:fld>
            <a:endParaRPr lang="en-US" dirty="0"/>
          </a:p>
        </p:txBody>
      </p:sp>
    </p:spTree>
    <p:extLst>
      <p:ext uri="{BB962C8B-B14F-4D97-AF65-F5344CB8AC3E}">
        <p14:creationId xmlns:p14="http://schemas.microsoft.com/office/powerpoint/2010/main" val="1291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3.7037E-6 L 0.33437 3.7037E-6 " pathEditMode="relative" rAng="0" ptsTypes="AA">
                                      <p:cBhvr>
                                        <p:cTn id="6" dur="2000" fill="hold"/>
                                        <p:tgtEl>
                                          <p:spTgt spid="14"/>
                                        </p:tgtEl>
                                        <p:attrNameLst>
                                          <p:attrName>ppt_x</p:attrName>
                                          <p:attrName>ppt_y</p:attrName>
                                        </p:attrNameLst>
                                      </p:cBhvr>
                                      <p:rCtr x="167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345" y="582930"/>
            <a:ext cx="8183880" cy="1051560"/>
          </a:xfrm>
        </p:spPr>
        <p:txBody>
          <a:bodyPr>
            <a:normAutofit/>
          </a:bodyPr>
          <a:lstStyle/>
          <a:p>
            <a:r>
              <a:rPr lang="en-US" sz="3600" dirty="0">
                <a:solidFill>
                  <a:schemeClr val="accent1"/>
                </a:solidFill>
                <a:effectLst>
                  <a:outerShdw blurRad="38100" dist="38100" dir="2700000" algn="tl">
                    <a:srgbClr val="000000">
                      <a:alpha val="43137"/>
                    </a:srgbClr>
                  </a:outerShdw>
                </a:effectLst>
              </a:rPr>
              <a:t>Survey Requirements</a:t>
            </a:r>
            <a:r>
              <a:rPr lang="en-US" dirty="0"/>
              <a:t/>
            </a:r>
            <a:br>
              <a:rPr lang="en-US" dirty="0"/>
            </a:br>
            <a:r>
              <a:rPr lang="en-US" sz="2400" b="0" dirty="0">
                <a:solidFill>
                  <a:schemeClr val="accent2"/>
                </a:solidFill>
                <a:latin typeface="+mn-lt"/>
              </a:rPr>
              <a:t>M</a:t>
            </a:r>
            <a:r>
              <a:rPr lang="en-US" sz="2400" b="0" dirty="0" smtClean="0">
                <a:solidFill>
                  <a:schemeClr val="accent2"/>
                </a:solidFill>
                <a:latin typeface="+mn-lt"/>
              </a:rPr>
              <a:t>inimum Requirements for Surveys </a:t>
            </a:r>
            <a:r>
              <a:rPr lang="en-US" sz="2400" b="0" dirty="0">
                <a:solidFill>
                  <a:schemeClr val="accent2"/>
                </a:solidFill>
                <a:latin typeface="+mn-lt"/>
              </a:rPr>
              <a:t>C</a:t>
            </a:r>
            <a:r>
              <a:rPr lang="en-US" sz="2400" b="0" dirty="0" smtClean="0">
                <a:solidFill>
                  <a:schemeClr val="accent2"/>
                </a:solidFill>
                <a:latin typeface="+mn-lt"/>
              </a:rPr>
              <a:t>onducted in the Field</a:t>
            </a:r>
            <a:endParaRPr lang="en-US" sz="2400" b="0" dirty="0">
              <a:solidFill>
                <a:schemeClr val="accent2"/>
              </a:solidFill>
              <a:latin typeface="+mn-lt"/>
            </a:endParaRPr>
          </a:p>
        </p:txBody>
      </p:sp>
      <p:sp>
        <p:nvSpPr>
          <p:cNvPr id="5" name="Text Placeholder 4"/>
          <p:cNvSpPr>
            <a:spLocks noGrp="1"/>
          </p:cNvSpPr>
          <p:nvPr>
            <p:ph idx="1"/>
          </p:nvPr>
        </p:nvSpPr>
        <p:spPr>
          <a:xfrm>
            <a:off x="502920" y="1749551"/>
            <a:ext cx="8183880" cy="4908423"/>
          </a:xfrm>
        </p:spPr>
        <p:txBody>
          <a:bodyPr anchor="t">
            <a:normAutofit lnSpcReduction="10000"/>
          </a:bodyPr>
          <a:lstStyle/>
          <a:p>
            <a:pPr marL="396875" indent="-396875">
              <a:spcBef>
                <a:spcPts val="1200"/>
              </a:spcBef>
              <a:buClr>
                <a:schemeClr val="accent3"/>
              </a:buClr>
              <a:buFont typeface="Courier New" pitchFamily="49" charset="0"/>
              <a:buChar char="»"/>
            </a:pPr>
            <a:r>
              <a:rPr lang="en-US" sz="2400" b="1" dirty="0" smtClean="0"/>
              <a:t>Field Investigation</a:t>
            </a:r>
          </a:p>
          <a:p>
            <a:pPr marL="682625" lvl="1" indent="-282575">
              <a:spcBef>
                <a:spcPts val="1200"/>
              </a:spcBef>
              <a:buClr>
                <a:schemeClr val="accent3"/>
              </a:buClr>
              <a:buFont typeface="Arial" pitchFamily="34" charset="0"/>
              <a:buChar char="•"/>
            </a:pPr>
            <a:r>
              <a:rPr lang="en-US" sz="2000" dirty="0" smtClean="0">
                <a:latin typeface="+mj-lt"/>
              </a:rPr>
              <a:t>Performed by a Professional </a:t>
            </a:r>
            <a:r>
              <a:rPr lang="en-US" sz="2000" dirty="0">
                <a:latin typeface="+mj-lt"/>
              </a:rPr>
              <a:t>Land </a:t>
            </a:r>
            <a:r>
              <a:rPr lang="en-US" sz="2000" dirty="0" smtClean="0">
                <a:latin typeface="+mj-lt"/>
              </a:rPr>
              <a:t>Surveyor (or under their supervision)</a:t>
            </a:r>
            <a:endParaRPr lang="en-US" sz="2000" dirty="0">
              <a:latin typeface="+mj-lt"/>
            </a:endParaRPr>
          </a:p>
          <a:p>
            <a:pPr marL="682625" lvl="1" indent="-282575">
              <a:spcBef>
                <a:spcPts val="1200"/>
              </a:spcBef>
              <a:buClr>
                <a:schemeClr val="accent3"/>
              </a:buClr>
              <a:buFont typeface="Arial" pitchFamily="34" charset="0"/>
              <a:buChar char="•"/>
            </a:pPr>
            <a:r>
              <a:rPr lang="en-US" sz="2000" dirty="0" smtClean="0">
                <a:latin typeface="+mj-lt"/>
              </a:rPr>
              <a:t>Marked with steady marker</a:t>
            </a:r>
            <a:endParaRPr lang="en-US" sz="2000" dirty="0">
              <a:latin typeface="+mj-lt"/>
            </a:endParaRPr>
          </a:p>
          <a:p>
            <a:pPr marL="1028700" lvl="2" indent="-342900">
              <a:spcBef>
                <a:spcPts val="1200"/>
              </a:spcBef>
              <a:buClr>
                <a:schemeClr val="accent1">
                  <a:lumMod val="75000"/>
                </a:schemeClr>
              </a:buClr>
              <a:buSzPct val="75000"/>
              <a:buFont typeface="Webdings" pitchFamily="18" charset="2"/>
              <a:buChar char=""/>
            </a:pPr>
            <a:r>
              <a:rPr lang="en-US" sz="1900" dirty="0" smtClean="0">
                <a:latin typeface="+mj-lt"/>
              </a:rPr>
              <a:t>At least 1/2 </a:t>
            </a:r>
            <a:r>
              <a:rPr lang="en-US" sz="1900" dirty="0">
                <a:latin typeface="+mj-lt"/>
              </a:rPr>
              <a:t>inch </a:t>
            </a:r>
            <a:r>
              <a:rPr lang="en-US" sz="1900" dirty="0" smtClean="0">
                <a:latin typeface="+mj-lt"/>
              </a:rPr>
              <a:t>width/diameter</a:t>
            </a:r>
          </a:p>
          <a:p>
            <a:pPr marL="1028700" lvl="2" indent="-342900">
              <a:spcBef>
                <a:spcPts val="1200"/>
              </a:spcBef>
              <a:buClr>
                <a:schemeClr val="accent1">
                  <a:lumMod val="75000"/>
                </a:schemeClr>
              </a:buClr>
              <a:buSzPct val="75000"/>
              <a:buFont typeface="Webdings" pitchFamily="18" charset="2"/>
              <a:buChar char=""/>
            </a:pPr>
            <a:r>
              <a:rPr lang="en-US" sz="1900" dirty="0" smtClean="0">
                <a:latin typeface="+mj-lt"/>
              </a:rPr>
              <a:t>At least </a:t>
            </a:r>
            <a:r>
              <a:rPr lang="en-US" sz="1900" dirty="0">
                <a:latin typeface="+mj-lt"/>
              </a:rPr>
              <a:t>18 inches in length</a:t>
            </a:r>
          </a:p>
          <a:p>
            <a:pPr marL="1028700" lvl="2" indent="-342900">
              <a:spcBef>
                <a:spcPts val="1200"/>
              </a:spcBef>
              <a:buClr>
                <a:schemeClr val="accent1">
                  <a:lumMod val="75000"/>
                </a:schemeClr>
              </a:buClr>
              <a:buSzPct val="75000"/>
              <a:buFont typeface="Webdings" pitchFamily="18" charset="2"/>
              <a:buChar char=""/>
            </a:pPr>
            <a:r>
              <a:rPr lang="en-US" sz="1900" dirty="0">
                <a:latin typeface="+mj-lt"/>
              </a:rPr>
              <a:t>Marker must be distinguishable from </a:t>
            </a:r>
            <a:r>
              <a:rPr lang="en-US" sz="1900" dirty="0" smtClean="0">
                <a:latin typeface="+mj-lt"/>
              </a:rPr>
              <a:t>surroundings</a:t>
            </a:r>
          </a:p>
          <a:p>
            <a:pPr marL="396875" indent="-396875">
              <a:spcBef>
                <a:spcPts val="1100"/>
              </a:spcBef>
              <a:buClr>
                <a:schemeClr val="accent3"/>
              </a:buClr>
              <a:buFont typeface="Courier New" pitchFamily="49" charset="0"/>
              <a:buChar char="»"/>
            </a:pPr>
            <a:r>
              <a:rPr lang="en-US" sz="2400" b="1" dirty="0" smtClean="0"/>
              <a:t>Location Determination</a:t>
            </a:r>
          </a:p>
          <a:p>
            <a:pPr marL="688975" lvl="1" indent="-288925">
              <a:spcBef>
                <a:spcPts val="1100"/>
              </a:spcBef>
              <a:buClr>
                <a:schemeClr val="accent3"/>
              </a:buClr>
              <a:buFont typeface="Arial" pitchFamily="34" charset="0"/>
              <a:buChar char="•"/>
            </a:pPr>
            <a:r>
              <a:rPr lang="en-US" sz="2000" dirty="0" smtClean="0">
                <a:latin typeface="+mj-lt"/>
              </a:rPr>
              <a:t>Section Lines</a:t>
            </a:r>
          </a:p>
          <a:p>
            <a:pPr marL="688975" lvl="1" indent="-288925">
              <a:spcBef>
                <a:spcPts val="1100"/>
              </a:spcBef>
              <a:buClr>
                <a:schemeClr val="accent3"/>
              </a:buClr>
              <a:buFont typeface="Arial" pitchFamily="34" charset="0"/>
              <a:buChar char="•"/>
            </a:pPr>
            <a:r>
              <a:rPr lang="en-US" sz="2000" dirty="0" smtClean="0">
                <a:latin typeface="+mj-lt"/>
              </a:rPr>
              <a:t>Historical or Government Surveyed Monuments</a:t>
            </a:r>
          </a:p>
          <a:p>
            <a:pPr marL="688975" lvl="1" indent="-288925">
              <a:spcBef>
                <a:spcPts val="1100"/>
              </a:spcBef>
              <a:buClr>
                <a:schemeClr val="accent3"/>
              </a:buClr>
              <a:buFont typeface="Arial" pitchFamily="34" charset="0"/>
              <a:buChar char="•"/>
            </a:pPr>
            <a:r>
              <a:rPr lang="en-US" sz="2000" dirty="0" smtClean="0">
                <a:latin typeface="+mj-lt"/>
              </a:rPr>
              <a:t>Protracted Section Plat</a:t>
            </a:r>
          </a:p>
          <a:p>
            <a:pPr marL="400050" indent="-400050">
              <a:spcBef>
                <a:spcPts val="1100"/>
              </a:spcBef>
              <a:buClr>
                <a:schemeClr val="accent3"/>
              </a:buClr>
              <a:buFont typeface="Courier New" pitchFamily="49" charset="0"/>
              <a:buChar char="»"/>
            </a:pPr>
            <a:r>
              <a:rPr lang="en-US" sz="2400" b="1" dirty="0" smtClean="0"/>
              <a:t>Global Positioning System (GPS)</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5</a:t>
            </a:fld>
            <a:endParaRPr lang="en-US" dirty="0"/>
          </a:p>
        </p:txBody>
      </p:sp>
    </p:spTree>
    <p:extLst>
      <p:ext uri="{BB962C8B-B14F-4D97-AF65-F5344CB8AC3E}">
        <p14:creationId xmlns:p14="http://schemas.microsoft.com/office/powerpoint/2010/main" val="30668440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p:cNvSpPr/>
          <p:nvPr/>
        </p:nvSpPr>
        <p:spPr>
          <a:xfrm>
            <a:off x="419101" y="1784018"/>
            <a:ext cx="8324849" cy="121695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21" name="Rectangle 120"/>
          <p:cNvSpPr/>
          <p:nvPr/>
        </p:nvSpPr>
        <p:spPr>
          <a:xfrm>
            <a:off x="1509785" y="4566213"/>
            <a:ext cx="1123338"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3923124" y="4566213"/>
            <a:ext cx="1385723"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6626149" y="4566213"/>
            <a:ext cx="1009573"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6626148" y="3685576"/>
            <a:ext cx="1009573"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3923123" y="3685576"/>
            <a:ext cx="1385723"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1520301" y="3685576"/>
            <a:ext cx="1112822" cy="253916"/>
          </a:xfrm>
          <a:prstGeom prst="rect">
            <a:avLst/>
          </a:prstGeom>
          <a:pattFill prst="dashHorz">
            <a:fgClr>
              <a:schemeClr val="tx1">
                <a:lumMod val="75000"/>
                <a:lumOff val="25000"/>
              </a:schemeClr>
            </a:fgClr>
            <a:bgClr>
              <a:schemeClr val="tx2">
                <a:lumMod val="25000"/>
                <a:lumOff val="75000"/>
              </a:schemeClr>
            </a:bgClr>
          </a:patt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effectLst>
                  <a:glow rad="101600">
                    <a:schemeClr val="bg1">
                      <a:alpha val="40000"/>
                    </a:schemeClr>
                  </a:glow>
                  <a:outerShdw blurRad="38100" dist="38100" dir="2700000" algn="tl">
                    <a:srgbClr val="000000">
                      <a:alpha val="43137"/>
                    </a:srgbClr>
                  </a:outerShdw>
                </a:effectLst>
                <a:latin typeface="+mj-lt"/>
              </a:rPr>
              <a:t>SHALE</a:t>
            </a:r>
            <a:endParaRPr lang="en-US" sz="900" b="1" dirty="0">
              <a:solidFill>
                <a:schemeClr val="tx1"/>
              </a:solidFill>
              <a:effectLst>
                <a:glow rad="101600">
                  <a:schemeClr val="bg1">
                    <a:alpha val="40000"/>
                  </a:schemeClr>
                </a:glow>
                <a:outerShdw blurRad="38100" dist="38100" dir="2700000" algn="tl">
                  <a:srgbClr val="000000">
                    <a:alpha val="43137"/>
                  </a:srgbClr>
                </a:outerShdw>
              </a:effectLst>
              <a:latin typeface="+mj-lt"/>
            </a:endParaRPr>
          </a:p>
        </p:txBody>
      </p:sp>
      <p:sp>
        <p:nvSpPr>
          <p:cNvPr id="56" name="Line 60"/>
          <p:cNvSpPr>
            <a:spLocks noChangeShapeType="1"/>
          </p:cNvSpPr>
          <p:nvPr/>
        </p:nvSpPr>
        <p:spPr bwMode="auto">
          <a:xfrm flipV="1">
            <a:off x="419101" y="3000972"/>
            <a:ext cx="8239124" cy="13512"/>
          </a:xfrm>
          <a:prstGeom prst="line">
            <a:avLst/>
          </a:prstGeom>
          <a:ln w="41275">
            <a:prstDash val="sysDash"/>
            <a:headEnd/>
            <a:tailEnd/>
          </a:ln>
        </p:spPr>
        <p:style>
          <a:lnRef idx="1">
            <a:schemeClr val="accent3"/>
          </a:lnRef>
          <a:fillRef idx="0">
            <a:schemeClr val="accent3"/>
          </a:fillRef>
          <a:effectRef idx="0">
            <a:schemeClr val="accent3"/>
          </a:effectRef>
          <a:fontRef idx="minor">
            <a:schemeClr val="tx1"/>
          </a:fontRef>
        </p:style>
        <p:txBody>
          <a:bodyPr/>
          <a:lstStyle/>
          <a:p>
            <a:endParaRPr lang="en-US" dirty="0"/>
          </a:p>
        </p:txBody>
      </p:sp>
      <p:sp>
        <p:nvSpPr>
          <p:cNvPr id="111" name="TextBox 110"/>
          <p:cNvSpPr txBox="1"/>
          <p:nvPr/>
        </p:nvSpPr>
        <p:spPr>
          <a:xfrm>
            <a:off x="517214" y="2716699"/>
            <a:ext cx="1781175" cy="307777"/>
          </a:xfrm>
          <a:prstGeom prst="rect">
            <a:avLst/>
          </a:prstGeom>
          <a:noFill/>
        </p:spPr>
        <p:txBody>
          <a:bodyPr wrap="square" rtlCol="0">
            <a:spAutoFit/>
          </a:bodyPr>
          <a:lstStyle/>
          <a:p>
            <a:r>
              <a:rPr lang="en-US" sz="1400" b="1" dirty="0" smtClean="0">
                <a:latin typeface="+mj-lt"/>
              </a:rPr>
              <a:t>BASE OF THE USDW</a:t>
            </a:r>
            <a:endParaRPr lang="en-US" sz="1400" b="1" dirty="0">
              <a:latin typeface="+mj-lt"/>
            </a:endParaRPr>
          </a:p>
        </p:txBody>
      </p:sp>
      <p:sp>
        <p:nvSpPr>
          <p:cNvPr id="112" name="Line 59"/>
          <p:cNvSpPr>
            <a:spLocks noChangeShapeType="1"/>
          </p:cNvSpPr>
          <p:nvPr/>
        </p:nvSpPr>
        <p:spPr bwMode="auto">
          <a:xfrm>
            <a:off x="1520301" y="3938645"/>
            <a:ext cx="6115421" cy="0"/>
          </a:xfrm>
          <a:prstGeom prst="line">
            <a:avLst/>
          </a:prstGeom>
          <a:ln w="19050">
            <a:headEnd/>
            <a:tailEn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13" name="Line 59"/>
          <p:cNvSpPr>
            <a:spLocks noChangeShapeType="1"/>
          </p:cNvSpPr>
          <p:nvPr/>
        </p:nvSpPr>
        <p:spPr bwMode="auto">
          <a:xfrm>
            <a:off x="1509785" y="4547011"/>
            <a:ext cx="6115421" cy="0"/>
          </a:xfrm>
          <a:prstGeom prst="line">
            <a:avLst/>
          </a:prstGeom>
          <a:ln w="19050">
            <a:headEnd/>
            <a:tailEnd/>
          </a:ln>
        </p:spPr>
        <p:style>
          <a:lnRef idx="2">
            <a:schemeClr val="dk1"/>
          </a:lnRef>
          <a:fillRef idx="0">
            <a:schemeClr val="dk1"/>
          </a:fillRef>
          <a:effectRef idx="1">
            <a:schemeClr val="dk1"/>
          </a:effectRef>
          <a:fontRef idx="minor">
            <a:schemeClr val="tx1"/>
          </a:fontRef>
        </p:style>
        <p:txBody>
          <a:bodyPr/>
          <a:lstStyle/>
          <a:p>
            <a:endParaRPr lang="en-US" dirty="0"/>
          </a:p>
        </p:txBody>
      </p:sp>
      <p:sp>
        <p:nvSpPr>
          <p:cNvPr id="114" name="TextBox 113"/>
          <p:cNvSpPr txBox="1"/>
          <p:nvPr/>
        </p:nvSpPr>
        <p:spPr>
          <a:xfrm>
            <a:off x="3878050" y="3889728"/>
            <a:ext cx="1097205" cy="25391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050" b="1" dirty="0" smtClean="0">
                <a:latin typeface="+mj-lt"/>
              </a:rPr>
              <a:t>TOP OF ZONE</a:t>
            </a:r>
            <a:endParaRPr lang="en-US" sz="1050" b="1" dirty="0">
              <a:latin typeface="+mj-lt"/>
            </a:endParaRPr>
          </a:p>
        </p:txBody>
      </p:sp>
      <p:sp>
        <p:nvSpPr>
          <p:cNvPr id="115" name="TextBox 114"/>
          <p:cNvSpPr txBox="1"/>
          <p:nvPr/>
        </p:nvSpPr>
        <p:spPr>
          <a:xfrm>
            <a:off x="3889820" y="4312297"/>
            <a:ext cx="1230877" cy="25391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050" b="1" dirty="0" smtClean="0">
                <a:latin typeface="+mj-lt"/>
              </a:rPr>
              <a:t>BOTTOM OF ZONE</a:t>
            </a:r>
            <a:endParaRPr lang="en-US" sz="1050" b="1" dirty="0">
              <a:latin typeface="+mj-lt"/>
            </a:endParaRPr>
          </a:p>
        </p:txBody>
      </p:sp>
      <p:sp>
        <p:nvSpPr>
          <p:cNvPr id="2" name="Title 1"/>
          <p:cNvSpPr>
            <a:spLocks noGrp="1"/>
          </p:cNvSpPr>
          <p:nvPr>
            <p:ph type="title"/>
          </p:nvPr>
        </p:nvSpPr>
        <p:spPr>
          <a:xfrm>
            <a:off x="446723" y="592455"/>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Insufficient Cement Isolation of USDW</a:t>
            </a:r>
            <a:r>
              <a:rPr lang="en-US" dirty="0" smtClean="0"/>
              <a:t/>
            </a:r>
            <a:br>
              <a:rPr lang="en-US" dirty="0" smtClean="0"/>
            </a:br>
            <a:r>
              <a:rPr lang="en-US" sz="2400" b="0" dirty="0" smtClean="0">
                <a:solidFill>
                  <a:schemeClr val="accent2"/>
                </a:solidFill>
                <a:latin typeface="+mn-lt"/>
              </a:rPr>
              <a:t>Offset well in the ¼-mile Area of Review </a:t>
            </a:r>
            <a:endParaRPr lang="en-US" sz="2400" b="0" dirty="0">
              <a:solidFill>
                <a:schemeClr val="accent2"/>
              </a:solidFill>
              <a:latin typeface="+mn-lt"/>
            </a:endParaRPr>
          </a:p>
        </p:txBody>
      </p:sp>
      <p:sp>
        <p:nvSpPr>
          <p:cNvPr id="9" name="Line Callout 2 8"/>
          <p:cNvSpPr/>
          <p:nvPr/>
        </p:nvSpPr>
        <p:spPr>
          <a:xfrm>
            <a:off x="742951" y="4038930"/>
            <a:ext cx="1073350" cy="365236"/>
          </a:xfrm>
          <a:prstGeom prst="borderCallout2">
            <a:avLst>
              <a:gd name="adj1" fmla="val 36522"/>
              <a:gd name="adj2" fmla="val 100771"/>
              <a:gd name="adj3" fmla="val 36637"/>
              <a:gd name="adj4" fmla="val 157780"/>
              <a:gd name="adj5" fmla="val 54895"/>
              <a:gd name="adj6" fmla="val 175885"/>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INJECTION PERFORATIONS</a:t>
            </a:r>
            <a:endParaRPr lang="en-US" sz="1000" b="1" dirty="0">
              <a:latin typeface="+mj-lt"/>
            </a:endParaRPr>
          </a:p>
        </p:txBody>
      </p:sp>
      <p:sp>
        <p:nvSpPr>
          <p:cNvPr id="72" name="Line Callout 2 71"/>
          <p:cNvSpPr/>
          <p:nvPr/>
        </p:nvSpPr>
        <p:spPr>
          <a:xfrm>
            <a:off x="828675" y="2148088"/>
            <a:ext cx="987625" cy="365236"/>
          </a:xfrm>
          <a:prstGeom prst="borderCallout2">
            <a:avLst>
              <a:gd name="adj1" fmla="val 36522"/>
              <a:gd name="adj2" fmla="val 100771"/>
              <a:gd name="adj3" fmla="val 36637"/>
              <a:gd name="adj4" fmla="val 142782"/>
              <a:gd name="adj5" fmla="val 52287"/>
              <a:gd name="adj6" fmla="val 156963"/>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SURFACE </a:t>
            </a:r>
            <a:br>
              <a:rPr lang="en-US" sz="1000" b="1" dirty="0" smtClean="0">
                <a:latin typeface="+mj-lt"/>
              </a:rPr>
            </a:br>
            <a:r>
              <a:rPr lang="en-US" sz="1000" b="1" dirty="0" smtClean="0">
                <a:latin typeface="+mj-lt"/>
              </a:rPr>
              <a:t>CASING</a:t>
            </a:r>
            <a:endParaRPr lang="en-US" sz="1000" b="1" dirty="0">
              <a:latin typeface="+mj-lt"/>
            </a:endParaRPr>
          </a:p>
        </p:txBody>
      </p:sp>
      <p:sp>
        <p:nvSpPr>
          <p:cNvPr id="73" name="Line Callout 2 72"/>
          <p:cNvSpPr/>
          <p:nvPr/>
        </p:nvSpPr>
        <p:spPr>
          <a:xfrm>
            <a:off x="742951" y="5378363"/>
            <a:ext cx="1073349" cy="466725"/>
          </a:xfrm>
          <a:prstGeom prst="borderCallout2">
            <a:avLst>
              <a:gd name="adj1" fmla="val 36522"/>
              <a:gd name="adj2" fmla="val 100771"/>
              <a:gd name="adj3" fmla="val 36637"/>
              <a:gd name="adj4" fmla="val 157780"/>
              <a:gd name="adj5" fmla="val 51099"/>
              <a:gd name="adj6" fmla="val 177660"/>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latin typeface="+mj-lt"/>
              </a:rPr>
              <a:t>INJECTION CASING </a:t>
            </a:r>
            <a:br>
              <a:rPr lang="en-US" sz="1000" b="1" dirty="0" smtClean="0">
                <a:latin typeface="+mj-lt"/>
              </a:rPr>
            </a:br>
            <a:r>
              <a:rPr lang="en-US" sz="800" dirty="0" smtClean="0">
                <a:latin typeface="+mj-lt"/>
              </a:rPr>
              <a:t>(LONG STRING)</a:t>
            </a:r>
            <a:endParaRPr lang="en-US" sz="800" dirty="0">
              <a:latin typeface="+mj-lt"/>
            </a:endParaRPr>
          </a:p>
        </p:txBody>
      </p:sp>
      <p:pic>
        <p:nvPicPr>
          <p:cNvPr id="5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060" y="5919458"/>
            <a:ext cx="793783" cy="128899"/>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 name="Line 921"/>
          <p:cNvSpPr>
            <a:spLocks noChangeShapeType="1"/>
          </p:cNvSpPr>
          <p:nvPr/>
        </p:nvSpPr>
        <p:spPr bwMode="auto">
          <a:xfrm flipH="1">
            <a:off x="2883310" y="2080697"/>
            <a:ext cx="0" cy="39649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 name="Line 922"/>
          <p:cNvSpPr>
            <a:spLocks noChangeShapeType="1"/>
          </p:cNvSpPr>
          <p:nvPr/>
        </p:nvSpPr>
        <p:spPr bwMode="auto">
          <a:xfrm>
            <a:off x="3683343" y="2106211"/>
            <a:ext cx="0" cy="39434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57"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180881" y="2106212"/>
            <a:ext cx="219262" cy="160552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2464" y="3685576"/>
            <a:ext cx="810879" cy="53146"/>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 name="Rectangle 58" descr="Granite"/>
          <p:cNvSpPr>
            <a:spLocks noChangeArrowheads="1"/>
          </p:cNvSpPr>
          <p:nvPr/>
        </p:nvSpPr>
        <p:spPr bwMode="auto">
          <a:xfrm>
            <a:off x="3712059" y="2095185"/>
            <a:ext cx="219728" cy="3950489"/>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grpSp>
        <p:nvGrpSpPr>
          <p:cNvPr id="60" name="Group 59"/>
          <p:cNvGrpSpPr>
            <a:grpSpLocks/>
          </p:cNvGrpSpPr>
          <p:nvPr/>
        </p:nvGrpSpPr>
        <p:grpSpPr bwMode="auto">
          <a:xfrm>
            <a:off x="2698163" y="5132298"/>
            <a:ext cx="166968" cy="133350"/>
            <a:chOff x="0" y="0"/>
            <a:chExt cx="18" cy="14"/>
          </a:xfrm>
        </p:grpSpPr>
        <p:sp>
          <p:nvSpPr>
            <p:cNvPr id="61" name="Rectangle 60"/>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62" name="Rectangle 61"/>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71" name="Rectangle 70"/>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sp>
        <p:nvSpPr>
          <p:cNvPr id="74" name="Line 921"/>
          <p:cNvSpPr>
            <a:spLocks noChangeShapeType="1"/>
          </p:cNvSpPr>
          <p:nvPr/>
        </p:nvSpPr>
        <p:spPr bwMode="auto">
          <a:xfrm>
            <a:off x="3931787" y="2095185"/>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5" name="Rectangle 74" descr="Granite"/>
          <p:cNvSpPr>
            <a:spLocks noChangeArrowheads="1"/>
          </p:cNvSpPr>
          <p:nvPr/>
        </p:nvSpPr>
        <p:spPr bwMode="auto">
          <a:xfrm>
            <a:off x="2651081" y="2080696"/>
            <a:ext cx="219728" cy="3964979"/>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76" name="Rectangle 75" descr="Granite"/>
          <p:cNvSpPr>
            <a:spLocks noChangeArrowheads="1"/>
          </p:cNvSpPr>
          <p:nvPr/>
        </p:nvSpPr>
        <p:spPr bwMode="auto">
          <a:xfrm>
            <a:off x="3954103" y="2095185"/>
            <a:ext cx="219728" cy="1352647"/>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77" name="Line 921"/>
          <p:cNvSpPr>
            <a:spLocks noChangeShapeType="1"/>
          </p:cNvSpPr>
          <p:nvPr/>
        </p:nvSpPr>
        <p:spPr bwMode="auto">
          <a:xfrm flipH="1">
            <a:off x="2633123" y="2069997"/>
            <a:ext cx="0" cy="13526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 name="Rectangle 77" descr="Granite"/>
          <p:cNvSpPr>
            <a:spLocks noChangeArrowheads="1"/>
          </p:cNvSpPr>
          <p:nvPr/>
        </p:nvSpPr>
        <p:spPr bwMode="auto">
          <a:xfrm>
            <a:off x="2388665" y="2075323"/>
            <a:ext cx="219728" cy="1358021"/>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pic>
        <p:nvPicPr>
          <p:cNvPr id="79"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258" y="5865359"/>
            <a:ext cx="793783" cy="87199"/>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 name="Line 921"/>
          <p:cNvSpPr>
            <a:spLocks noChangeShapeType="1"/>
          </p:cNvSpPr>
          <p:nvPr/>
        </p:nvSpPr>
        <p:spPr bwMode="auto">
          <a:xfrm>
            <a:off x="5566555" y="2116013"/>
            <a:ext cx="0" cy="37929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 name="Line 922"/>
          <p:cNvSpPr>
            <a:spLocks noChangeShapeType="1"/>
          </p:cNvSpPr>
          <p:nvPr/>
        </p:nvSpPr>
        <p:spPr bwMode="auto">
          <a:xfrm flipH="1">
            <a:off x="6347040" y="2124415"/>
            <a:ext cx="4295" cy="37845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5" name="Rectangle 84" descr="Granite"/>
          <p:cNvSpPr>
            <a:spLocks noChangeArrowheads="1"/>
          </p:cNvSpPr>
          <p:nvPr/>
        </p:nvSpPr>
        <p:spPr bwMode="auto">
          <a:xfrm>
            <a:off x="6381857" y="4744544"/>
            <a:ext cx="244292" cy="1212373"/>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86" name="Line 921"/>
          <p:cNvSpPr>
            <a:spLocks noChangeShapeType="1"/>
          </p:cNvSpPr>
          <p:nvPr/>
        </p:nvSpPr>
        <p:spPr bwMode="auto">
          <a:xfrm flipH="1">
            <a:off x="5295316" y="2106213"/>
            <a:ext cx="0" cy="6652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7" name="Line 921"/>
          <p:cNvSpPr>
            <a:spLocks noChangeShapeType="1"/>
          </p:cNvSpPr>
          <p:nvPr/>
        </p:nvSpPr>
        <p:spPr bwMode="auto">
          <a:xfrm>
            <a:off x="6592877" y="2123473"/>
            <a:ext cx="0" cy="6480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4"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553" y="4205623"/>
            <a:ext cx="793783" cy="82599"/>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 name="Rectangle 87" descr="Granite"/>
          <p:cNvSpPr>
            <a:spLocks noChangeArrowheads="1"/>
          </p:cNvSpPr>
          <p:nvPr/>
        </p:nvSpPr>
        <p:spPr bwMode="auto">
          <a:xfrm>
            <a:off x="5308847" y="4744543"/>
            <a:ext cx="219728" cy="1212374"/>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89" name="Rectangle 88" descr="Granite"/>
          <p:cNvSpPr>
            <a:spLocks noChangeArrowheads="1"/>
          </p:cNvSpPr>
          <p:nvPr/>
        </p:nvSpPr>
        <p:spPr bwMode="auto">
          <a:xfrm>
            <a:off x="6592877" y="2116014"/>
            <a:ext cx="242044" cy="655496"/>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sp>
        <p:nvSpPr>
          <p:cNvPr id="91" name="Rectangle 90" descr="Granite"/>
          <p:cNvSpPr>
            <a:spLocks noChangeArrowheads="1"/>
          </p:cNvSpPr>
          <p:nvPr/>
        </p:nvSpPr>
        <p:spPr bwMode="auto">
          <a:xfrm>
            <a:off x="5046213" y="2106212"/>
            <a:ext cx="219728" cy="665296"/>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xmlns:mc="http://schemas.openxmlformats.org/markup-compatibility/2006" xmlns:a14="http://schemas.microsoft.com/office/drawing/2010/main" val="FFFFFF" mc:Ignorable="a14" a14:legacySpreadsheetColorIndex="9"/>
            </a:solidFill>
            <a:miter lim="800000"/>
            <a:headEnd/>
            <a:tailEnd/>
          </a:ln>
        </p:spPr>
        <p:txBody>
          <a:bodyPr/>
          <a:lstStyle/>
          <a:p>
            <a:endParaRPr lang="en-US" dirty="0"/>
          </a:p>
        </p:txBody>
      </p:sp>
      <p:grpSp>
        <p:nvGrpSpPr>
          <p:cNvPr id="92" name="Group 91"/>
          <p:cNvGrpSpPr>
            <a:grpSpLocks/>
          </p:cNvGrpSpPr>
          <p:nvPr/>
        </p:nvGrpSpPr>
        <p:grpSpPr bwMode="auto">
          <a:xfrm>
            <a:off x="2781647" y="4173923"/>
            <a:ext cx="166968" cy="133350"/>
            <a:chOff x="0" y="0"/>
            <a:chExt cx="18" cy="14"/>
          </a:xfrm>
        </p:grpSpPr>
        <p:sp>
          <p:nvSpPr>
            <p:cNvPr id="93" name="Rectangle 92"/>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94" name="Rectangle 93"/>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95" name="Rectangle 94"/>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grpSp>
        <p:nvGrpSpPr>
          <p:cNvPr id="96" name="Group 95"/>
          <p:cNvGrpSpPr>
            <a:grpSpLocks/>
          </p:cNvGrpSpPr>
          <p:nvPr/>
        </p:nvGrpSpPr>
        <p:grpSpPr bwMode="auto">
          <a:xfrm>
            <a:off x="3631142" y="4173923"/>
            <a:ext cx="166968" cy="133350"/>
            <a:chOff x="0" y="0"/>
            <a:chExt cx="18" cy="14"/>
          </a:xfrm>
        </p:grpSpPr>
        <p:sp>
          <p:nvSpPr>
            <p:cNvPr id="97" name="Rectangle 96"/>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98" name="Rectangle 97"/>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99" name="Rectangle 98"/>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cxnSp>
        <p:nvCxnSpPr>
          <p:cNvPr id="109" name="Straight Connector 108"/>
          <p:cNvCxnSpPr/>
          <p:nvPr/>
        </p:nvCxnSpPr>
        <p:spPr>
          <a:xfrm>
            <a:off x="5308847" y="2867886"/>
            <a:ext cx="498964" cy="2701"/>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grpSp>
        <p:nvGrpSpPr>
          <p:cNvPr id="100" name="Group 99"/>
          <p:cNvGrpSpPr>
            <a:grpSpLocks/>
          </p:cNvGrpSpPr>
          <p:nvPr/>
        </p:nvGrpSpPr>
        <p:grpSpPr bwMode="auto">
          <a:xfrm>
            <a:off x="5445091" y="4975654"/>
            <a:ext cx="166968" cy="133350"/>
            <a:chOff x="0" y="0"/>
            <a:chExt cx="18" cy="14"/>
          </a:xfrm>
        </p:grpSpPr>
        <p:sp>
          <p:nvSpPr>
            <p:cNvPr id="101" name="Rectangle 100"/>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02" name="Rectangle 101"/>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03" name="Rectangle 102"/>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grpSp>
        <p:nvGrpSpPr>
          <p:cNvPr id="104" name="Group 103"/>
          <p:cNvGrpSpPr>
            <a:grpSpLocks/>
          </p:cNvGrpSpPr>
          <p:nvPr/>
        </p:nvGrpSpPr>
        <p:grpSpPr bwMode="auto">
          <a:xfrm>
            <a:off x="6298373" y="4975654"/>
            <a:ext cx="166968" cy="133350"/>
            <a:chOff x="0" y="0"/>
            <a:chExt cx="18" cy="14"/>
          </a:xfrm>
        </p:grpSpPr>
        <p:sp>
          <p:nvSpPr>
            <p:cNvPr id="105" name="Rectangle 104"/>
            <p:cNvSpPr>
              <a:spLocks noChangeArrowheads="1"/>
            </p:cNvSpPr>
            <p:nvPr/>
          </p:nvSpPr>
          <p:spPr bwMode="auto">
            <a:xfrm>
              <a:off x="0" y="5"/>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06" name="Rectangle 105"/>
            <p:cNvSpPr>
              <a:spLocks noChangeArrowheads="1"/>
            </p:cNvSpPr>
            <p:nvPr/>
          </p:nvSpPr>
          <p:spPr bwMode="auto">
            <a:xfrm>
              <a:off x="0" y="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sp>
          <p:nvSpPr>
            <p:cNvPr id="107" name="Rectangle 106"/>
            <p:cNvSpPr>
              <a:spLocks noChangeArrowheads="1"/>
            </p:cNvSpPr>
            <p:nvPr/>
          </p:nvSpPr>
          <p:spPr bwMode="auto">
            <a:xfrm>
              <a:off x="0" y="10"/>
              <a:ext cx="18" cy="4"/>
            </a:xfrm>
            <a:prstGeom prst="rect">
              <a:avLst/>
            </a:prstGeom>
            <a:gradFill rotWithShape="0">
              <a:gsLst>
                <a:gs pos="0">
                  <a:srgbClr xmlns:mc="http://schemas.openxmlformats.org/markup-compatibility/2006" xmlns:a14="http://schemas.microsoft.com/office/drawing/2010/main" val="800000" mc:Ignorable="a14" a14:legacySpreadsheetColorIndex="16"/>
                </a:gs>
                <a:gs pos="100000">
                  <a:srgbClr val="FFFFFF"/>
                </a:gs>
              </a:gsLst>
              <a:lin ang="5400000" scaled="1"/>
            </a:gra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dirty="0"/>
            </a:p>
          </p:txBody>
        </p:sp>
      </p:grpSp>
      <p:cxnSp>
        <p:nvCxnSpPr>
          <p:cNvPr id="116" name="Straight Connector 115"/>
          <p:cNvCxnSpPr/>
          <p:nvPr/>
        </p:nvCxnSpPr>
        <p:spPr>
          <a:xfrm>
            <a:off x="5308847" y="2782369"/>
            <a:ext cx="0" cy="2037760"/>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592877" y="2782369"/>
            <a:ext cx="33272" cy="1962174"/>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357776" y="1825373"/>
            <a:ext cx="1907162" cy="246221"/>
          </a:xfrm>
          <a:prstGeom prst="rect">
            <a:avLst/>
          </a:prstGeom>
          <a:noFill/>
        </p:spPr>
        <p:txBody>
          <a:bodyPr wrap="square" lIns="0" tIns="0" rIns="0" bIns="0" rtlCol="0">
            <a:spAutoFit/>
          </a:bodyPr>
          <a:lstStyle/>
          <a:p>
            <a:pPr algn="ctr"/>
            <a:r>
              <a:rPr lang="en-US" sz="1600" b="1" dirty="0" smtClean="0">
                <a:latin typeface="+mj-lt"/>
              </a:rPr>
              <a:t>SUBJECT WELL</a:t>
            </a:r>
            <a:endParaRPr lang="en-US" sz="1600" b="1" dirty="0">
              <a:latin typeface="+mj-lt"/>
            </a:endParaRPr>
          </a:p>
        </p:txBody>
      </p:sp>
      <p:sp>
        <p:nvSpPr>
          <p:cNvPr id="146" name="TextBox 145"/>
          <p:cNvSpPr txBox="1"/>
          <p:nvPr/>
        </p:nvSpPr>
        <p:spPr>
          <a:xfrm>
            <a:off x="5086497" y="1825373"/>
            <a:ext cx="1788708" cy="246221"/>
          </a:xfrm>
          <a:prstGeom prst="rect">
            <a:avLst/>
          </a:prstGeom>
          <a:noFill/>
        </p:spPr>
        <p:txBody>
          <a:bodyPr wrap="square" lIns="0" tIns="0" rIns="0" bIns="0" rtlCol="0">
            <a:spAutoFit/>
          </a:bodyPr>
          <a:lstStyle/>
          <a:p>
            <a:pPr algn="ctr"/>
            <a:r>
              <a:rPr lang="en-US" sz="1600" b="1" dirty="0" smtClean="0">
                <a:latin typeface="+mj-lt"/>
              </a:rPr>
              <a:t>OFFSET WELL</a:t>
            </a:r>
            <a:endParaRPr lang="en-US" sz="1600" b="1" dirty="0">
              <a:latin typeface="+mj-lt"/>
            </a:endParaRPr>
          </a:p>
        </p:txBody>
      </p:sp>
      <p:cxnSp>
        <p:nvCxnSpPr>
          <p:cNvPr id="70" name="Straight Connector 69"/>
          <p:cNvCxnSpPr/>
          <p:nvPr/>
        </p:nvCxnSpPr>
        <p:spPr>
          <a:xfrm>
            <a:off x="3965512" y="4259648"/>
            <a:ext cx="482512" cy="0"/>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5418711" y="2286177"/>
            <a:ext cx="0" cy="496192"/>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418711" y="3772981"/>
            <a:ext cx="0" cy="496192"/>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4975255" y="2867886"/>
            <a:ext cx="482512" cy="0"/>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83"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65975" y="2124415"/>
            <a:ext cx="190391" cy="2076269"/>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50</a:t>
            </a:fld>
            <a:endParaRPr lang="en-US" dirty="0"/>
          </a:p>
        </p:txBody>
      </p:sp>
    </p:spTree>
    <p:extLst>
      <p:ext uri="{BB962C8B-B14F-4D97-AF65-F5344CB8AC3E}">
        <p14:creationId xmlns:p14="http://schemas.microsoft.com/office/powerpoint/2010/main" val="35516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44444E-6 L 0.10416 -4.44444E-6 " pathEditMode="relative" rAng="0" ptsTypes="AA">
                                      <p:cBhvr>
                                        <p:cTn id="6" dur="1000" fill="hold"/>
                                        <p:tgtEl>
                                          <p:spTgt spid="70"/>
                                        </p:tgtEl>
                                        <p:attrNameLst>
                                          <p:attrName>ppt_x</p:attrName>
                                          <p:attrName>ppt_y</p:attrName>
                                        </p:attrNameLst>
                                      </p:cBhvr>
                                      <p:rCtr x="5208" y="0"/>
                                    </p:animMotion>
                                  </p:childTnLst>
                                </p:cTn>
                              </p:par>
                            </p:childTnLst>
                          </p:cTn>
                        </p:par>
                        <p:par>
                          <p:cTn id="7" fill="hold">
                            <p:stCondLst>
                              <p:cond delay="1000"/>
                            </p:stCondLst>
                            <p:childTnLst>
                              <p:par>
                                <p:cTn id="8" presetID="64" presetClass="path" presetSubtype="0" accel="50000" decel="50000" fill="hold" nodeType="afterEffect">
                                  <p:stCondLst>
                                    <p:cond delay="0"/>
                                  </p:stCondLst>
                                  <p:childTnLst>
                                    <p:animMotion origin="layout" path="M -1.11111E-6 1.11111E-6 L -1.11111E-6 -0.12222 " pathEditMode="relative" rAng="0" ptsTypes="AA">
                                      <p:cBhvr>
                                        <p:cTn id="9" dur="1000" fill="hold"/>
                                        <p:tgtEl>
                                          <p:spTgt spid="108"/>
                                        </p:tgtEl>
                                        <p:attrNameLst>
                                          <p:attrName>ppt_x</p:attrName>
                                          <p:attrName>ppt_y</p:attrName>
                                        </p:attrNameLst>
                                      </p:cBhvr>
                                      <p:rCtr x="0" y="-6111"/>
                                    </p:animMotion>
                                  </p:childTnLst>
                                </p:cTn>
                              </p:par>
                            </p:childTnLst>
                          </p:cTn>
                        </p:par>
                        <p:par>
                          <p:cTn id="10" fill="hold">
                            <p:stCondLst>
                              <p:cond delay="2000"/>
                            </p:stCondLst>
                            <p:childTnLst>
                              <p:par>
                                <p:cTn id="11" presetID="35" presetClass="path" presetSubtype="0" accel="50000" decel="50000" fill="hold" nodeType="afterEffect">
                                  <p:stCondLst>
                                    <p:cond delay="0"/>
                                  </p:stCondLst>
                                  <p:childTnLst>
                                    <p:animMotion origin="layout" path="M 3.33333E-6 4.44444E-6 L -0.0625 0.00277 " pathEditMode="relative" rAng="0" ptsTypes="AA">
                                      <p:cBhvr>
                                        <p:cTn id="12" dur="1000" fill="hold"/>
                                        <p:tgtEl>
                                          <p:spTgt spid="110"/>
                                        </p:tgtEl>
                                        <p:attrNameLst>
                                          <p:attrName>ppt_x</p:attrName>
                                          <p:attrName>ppt_y</p:attrName>
                                        </p:attrNameLst>
                                      </p:cBhvr>
                                      <p:rCtr x="-3125" y="139"/>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1000" fill="hold"/>
                                        <p:tgtEl>
                                          <p:spTgt spid="109"/>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4.72222E-6 5.55112E-17 L -4.72222E-6 -0.07361 " pathEditMode="relative" rAng="0" ptsTypes="AA">
                                      <p:cBhvr>
                                        <p:cTn id="16" dur="1000" fill="hold"/>
                                        <p:tgtEl>
                                          <p:spTgt spid="90"/>
                                        </p:tgtEl>
                                        <p:attrNameLst>
                                          <p:attrName>ppt_x</p:attrName>
                                          <p:attrName>ppt_y</p:attrName>
                                        </p:attrNameLst>
                                      </p:cBhvr>
                                      <p:rCtr x="0" y="-3681"/>
                                    </p:animMotion>
                                  </p:childTnLst>
                                </p:cTn>
                              </p:par>
                            </p:childTnLst>
                          </p:cTn>
                        </p:par>
                        <p:par>
                          <p:cTn id="17" fill="hold">
                            <p:stCondLst>
                              <p:cond delay="3000"/>
                            </p:stCondLst>
                            <p:childTnLst>
                              <p:par>
                                <p:cTn id="18" presetID="1" presetClass="emph" presetSubtype="2" fill="hold" grpId="0" nodeType="afterEffect">
                                  <p:stCondLst>
                                    <p:cond delay="0"/>
                                  </p:stCondLst>
                                  <p:childTnLst>
                                    <p:animClr clrSpc="rgb" dir="cw">
                                      <p:cBhvr>
                                        <p:cTn id="19" dur="2000" fill="hold"/>
                                        <p:tgtEl>
                                          <p:spTgt spid="143"/>
                                        </p:tgtEl>
                                        <p:attrNameLst>
                                          <p:attrName>fillcolor</p:attrName>
                                        </p:attrNameLst>
                                      </p:cBhvr>
                                      <p:to>
                                        <a:srgbClr val="595959"/>
                                      </p:to>
                                    </p:animClr>
                                    <p:set>
                                      <p:cBhvr>
                                        <p:cTn id="20" dur="2000" fill="hold"/>
                                        <p:tgtEl>
                                          <p:spTgt spid="143"/>
                                        </p:tgtEl>
                                        <p:attrNameLst>
                                          <p:attrName>fill.type</p:attrName>
                                        </p:attrNameLst>
                                      </p:cBhvr>
                                      <p:to>
                                        <p:strVal val="solid"/>
                                      </p:to>
                                    </p:set>
                                    <p:set>
                                      <p:cBhvr>
                                        <p:cTn id="21" dur="2000" fill="hold"/>
                                        <p:tgtEl>
                                          <p:spTgt spid="1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idx="1"/>
          </p:nvPr>
        </p:nvSpPr>
        <p:spPr>
          <a:xfrm>
            <a:off x="391804" y="1528548"/>
            <a:ext cx="8305800" cy="4872252"/>
          </a:xfrm>
        </p:spPr>
        <p:txBody>
          <a:bodyPr>
            <a:noAutofit/>
          </a:bodyPr>
          <a:lstStyle/>
          <a:p>
            <a:pPr marL="400050" indent="-400050" algn="just" eaLnBrk="1" hangingPunct="1">
              <a:spcBef>
                <a:spcPts val="1200"/>
              </a:spcBef>
              <a:buClr>
                <a:schemeClr val="accent2"/>
              </a:buClr>
              <a:buFont typeface="Courier New" pitchFamily="49" charset="0"/>
              <a:buChar char="»"/>
            </a:pPr>
            <a:r>
              <a:rPr lang="en-US" sz="2400" b="1" dirty="0" smtClean="0"/>
              <a:t>Identify the Deficient Wells in the ¼ mile AOR using the following information:</a:t>
            </a:r>
          </a:p>
          <a:p>
            <a:pPr marL="685800" lvl="2" indent="-285750">
              <a:lnSpc>
                <a:spcPct val="110000"/>
              </a:lnSpc>
              <a:buFont typeface="Arial" pitchFamily="34" charset="0"/>
              <a:buChar char="•"/>
            </a:pPr>
            <a:r>
              <a:rPr lang="en-US" sz="1800" dirty="0">
                <a:latin typeface="+mj-lt"/>
              </a:rPr>
              <a:t>1.  SN 175437 is the Proposed SWD well.</a:t>
            </a:r>
          </a:p>
          <a:p>
            <a:pPr marL="685800" lvl="2" indent="-285750">
              <a:lnSpc>
                <a:spcPct val="110000"/>
              </a:lnSpc>
              <a:buFont typeface="Arial" pitchFamily="34" charset="0"/>
              <a:buChar char="•"/>
            </a:pPr>
            <a:r>
              <a:rPr lang="en-US" sz="1800" dirty="0">
                <a:latin typeface="+mj-lt"/>
              </a:rPr>
              <a:t>2.  The Base of the USDW was identified at 860 feet.</a:t>
            </a:r>
          </a:p>
          <a:p>
            <a:pPr marL="685800" lvl="2" indent="-285750">
              <a:lnSpc>
                <a:spcPct val="110000"/>
              </a:lnSpc>
              <a:buFont typeface="Arial" pitchFamily="34" charset="0"/>
              <a:buChar char="•"/>
            </a:pPr>
            <a:r>
              <a:rPr lang="en-US" sz="1800" dirty="0">
                <a:latin typeface="+mj-lt"/>
              </a:rPr>
              <a:t>3.  The Proposed Injection Zone is from 1,570 – 2,470 feet.</a:t>
            </a:r>
          </a:p>
          <a:p>
            <a:pPr marL="401638" lvl="2" indent="-401638">
              <a:lnSpc>
                <a:spcPct val="120000"/>
              </a:lnSpc>
              <a:spcBef>
                <a:spcPts val="600"/>
              </a:spcBef>
              <a:buSzPct val="95000"/>
              <a:buFont typeface="Courier New" pitchFamily="49" charset="0"/>
              <a:buChar char="»"/>
            </a:pPr>
            <a:r>
              <a:rPr lang="en-US" sz="2200" b="1" dirty="0"/>
              <a:t>Remember, to verify sufficient cement isolation </a:t>
            </a:r>
            <a:r>
              <a:rPr lang="en-US" sz="2200" b="1" dirty="0" smtClean="0"/>
              <a:t>in the offset wells, the following must exist:</a:t>
            </a:r>
            <a:endParaRPr lang="en-US" sz="2200" b="1" dirty="0"/>
          </a:p>
          <a:p>
            <a:pPr marL="685800" lvl="2" indent="-285750">
              <a:lnSpc>
                <a:spcPct val="110000"/>
              </a:lnSpc>
              <a:buFont typeface="Arial" pitchFamily="34" charset="0"/>
              <a:buChar char="•"/>
            </a:pPr>
            <a:r>
              <a:rPr lang="en-US" sz="1800" dirty="0">
                <a:latin typeface="+mj-lt"/>
              </a:rPr>
              <a:t>Top of cement (calculated or CBL) located between the base of the USDW and the top of the proposed injection zone </a:t>
            </a:r>
            <a:r>
              <a:rPr lang="en-US" sz="1800" dirty="0" smtClean="0">
                <a:latin typeface="+mj-lt"/>
              </a:rPr>
              <a:t>behind </a:t>
            </a:r>
            <a:r>
              <a:rPr lang="en-US" sz="1800" dirty="0">
                <a:latin typeface="+mj-lt"/>
              </a:rPr>
              <a:t>each string of casing which penetrates the proposed injection zone; OR</a:t>
            </a:r>
          </a:p>
          <a:p>
            <a:pPr marL="685800" lvl="2" indent="-285750">
              <a:lnSpc>
                <a:spcPct val="110000"/>
              </a:lnSpc>
              <a:buFont typeface="Arial" pitchFamily="34" charset="0"/>
              <a:buChar char="•"/>
            </a:pPr>
            <a:r>
              <a:rPr lang="en-US" sz="1800" dirty="0">
                <a:latin typeface="+mj-lt"/>
              </a:rPr>
              <a:t>An open-hole plug set between the base of the USDW and the proposed injection zone.</a:t>
            </a:r>
          </a:p>
          <a:p>
            <a:pPr marL="365760" lvl="1" indent="0" algn="just">
              <a:spcBef>
                <a:spcPts val="1200"/>
              </a:spcBef>
              <a:buClr>
                <a:schemeClr val="accent2"/>
              </a:buClr>
              <a:buNone/>
            </a:pPr>
            <a:endParaRPr lang="en-US" sz="2200" dirty="0" smtClean="0"/>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51</a:t>
            </a:fld>
            <a:endParaRPr lang="en-US" dirty="0"/>
          </a:p>
        </p:txBody>
      </p:sp>
      <p:sp>
        <p:nvSpPr>
          <p:cNvPr id="6" name="Title 1"/>
          <p:cNvSpPr>
            <a:spLocks noGrp="1"/>
          </p:cNvSpPr>
          <p:nvPr>
            <p:ph type="title"/>
          </p:nvPr>
        </p:nvSpPr>
        <p:spPr/>
        <p:txBody>
          <a:bodyPr>
            <a:normAutofit/>
          </a:bodyPr>
          <a:lstStyle/>
          <a:p>
            <a:r>
              <a:rPr lang="en-US" sz="3600" dirty="0" smtClean="0">
                <a:solidFill>
                  <a:schemeClr val="accent1"/>
                </a:solidFill>
                <a:effectLst>
                  <a:outerShdw blurRad="38100" dist="38100" dir="2700000" algn="tl">
                    <a:srgbClr val="000000">
                      <a:alpha val="43137"/>
                    </a:srgbClr>
                  </a:outerShdw>
                </a:effectLst>
              </a:rPr>
              <a:t>AOR Exercise</a:t>
            </a:r>
            <a:r>
              <a:rPr lang="en-US" dirty="0" smtClean="0"/>
              <a:t/>
            </a:r>
            <a:br>
              <a:rPr lang="en-US" dirty="0" smtClean="0"/>
            </a:br>
            <a:r>
              <a:rPr lang="en-US" sz="2400" b="0" dirty="0" smtClean="0">
                <a:solidFill>
                  <a:schemeClr val="accent2"/>
                </a:solidFill>
                <a:latin typeface="+mn-lt"/>
              </a:rPr>
              <a:t> </a:t>
            </a:r>
            <a:endParaRPr lang="en-US" sz="2400" b="0" dirty="0">
              <a:solidFill>
                <a:schemeClr val="accent2"/>
              </a:solidFill>
              <a:latin typeface="+mn-lt"/>
            </a:endParaRPr>
          </a:p>
        </p:txBody>
      </p:sp>
    </p:spTree>
    <p:extLst>
      <p:ext uri="{BB962C8B-B14F-4D97-AF65-F5344CB8AC3E}">
        <p14:creationId xmlns:p14="http://schemas.microsoft.com/office/powerpoint/2010/main" val="1463277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927100" y="1333500"/>
            <a:ext cx="7315200" cy="3540125"/>
          </a:xfrm>
          <a:prstGeom prst="rect">
            <a:avLst/>
          </a:prstGeom>
          <a:solidFill>
            <a:schemeClr val="bg1"/>
          </a:solidFill>
          <a:ln w="76200">
            <a:solidFill>
              <a:schemeClr val="accent1"/>
            </a:solidFill>
          </a:ln>
        </p:spPr>
        <p:txBody>
          <a:bodyPr vert="horz" lIns="91440" tIns="91440" rIns="91440" bIns="91440" anchor="ctr" anchorCtr="1">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Font typeface="Wingdings" pitchFamily="2" charset="2"/>
              <a:buNone/>
            </a:pPr>
            <a:r>
              <a:rPr lang="en-US" sz="4000" b="1" dirty="0" smtClean="0">
                <a:solidFill>
                  <a:schemeClr val="accent1"/>
                </a:solidFill>
                <a:latin typeface="+mj-lt"/>
              </a:rPr>
              <a:t>Migration Potential Determination (MIGPOT)</a:t>
            </a:r>
            <a:br>
              <a:rPr lang="en-US" sz="4000" b="1" dirty="0" smtClean="0">
                <a:solidFill>
                  <a:schemeClr val="accent1"/>
                </a:solidFill>
                <a:latin typeface="+mj-lt"/>
              </a:rPr>
            </a:br>
            <a:r>
              <a:rPr lang="en-US" dirty="0" smtClean="0">
                <a:solidFill>
                  <a:schemeClr val="accent1"/>
                </a:solidFill>
                <a:latin typeface="+mj-lt"/>
              </a:rPr>
              <a:t>Determining the Potential for Fluids to Migrate from an Injection Zone to a Deficient Offset Well</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52</a:t>
            </a:fld>
            <a:endParaRPr lang="en-US" dirty="0"/>
          </a:p>
        </p:txBody>
      </p:sp>
    </p:spTree>
    <p:extLst>
      <p:ext uri="{BB962C8B-B14F-4D97-AF65-F5344CB8AC3E}">
        <p14:creationId xmlns:p14="http://schemas.microsoft.com/office/powerpoint/2010/main" val="3669214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345" y="592455"/>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Migration Potential</a:t>
            </a:r>
            <a:r>
              <a:rPr lang="en-US" dirty="0" smtClean="0"/>
              <a:t/>
            </a:r>
            <a:br>
              <a:rPr lang="en-US" dirty="0" smtClean="0"/>
            </a:br>
            <a:r>
              <a:rPr lang="en-US" sz="2400" b="0" dirty="0" smtClean="0">
                <a:solidFill>
                  <a:schemeClr val="accent2"/>
                </a:solidFill>
                <a:latin typeface="+mn-lt"/>
              </a:rPr>
              <a:t>Theory and Determination of Potential</a:t>
            </a:r>
            <a:endParaRPr lang="en-US" sz="2400" b="0" dirty="0">
              <a:solidFill>
                <a:schemeClr val="accent2"/>
              </a:solidFill>
              <a:latin typeface="+mn-lt"/>
            </a:endParaRPr>
          </a:p>
        </p:txBody>
      </p:sp>
      <p:sp>
        <p:nvSpPr>
          <p:cNvPr id="2" name="Content Placeholder 1"/>
          <p:cNvSpPr>
            <a:spLocks noGrp="1"/>
          </p:cNvSpPr>
          <p:nvPr>
            <p:ph idx="1"/>
          </p:nvPr>
        </p:nvSpPr>
        <p:spPr>
          <a:xfrm>
            <a:off x="502919" y="1719618"/>
            <a:ext cx="8327182" cy="4890732"/>
          </a:xfrm>
        </p:spPr>
        <p:txBody>
          <a:bodyPr>
            <a:normAutofit lnSpcReduction="10000"/>
          </a:bodyPr>
          <a:lstStyle/>
          <a:p>
            <a:pPr marL="401638" lvl="2" indent="-401638">
              <a:lnSpc>
                <a:spcPct val="120000"/>
              </a:lnSpc>
              <a:spcBef>
                <a:spcPts val="600"/>
              </a:spcBef>
              <a:buSzPct val="95000"/>
              <a:buFont typeface="Courier New" pitchFamily="49" charset="0"/>
              <a:buChar char="»"/>
            </a:pPr>
            <a:r>
              <a:rPr lang="en-US" sz="2200" b="1" dirty="0"/>
              <a:t>Theory</a:t>
            </a:r>
          </a:p>
          <a:p>
            <a:pPr marL="685800" lvl="2" indent="-285750">
              <a:lnSpc>
                <a:spcPct val="110000"/>
              </a:lnSpc>
              <a:buFont typeface="Arial" pitchFamily="34" charset="0"/>
              <a:buChar char="•"/>
            </a:pPr>
            <a:r>
              <a:rPr lang="en-US" sz="1800" dirty="0" smtClean="0">
                <a:latin typeface="+mj-lt"/>
              </a:rPr>
              <a:t>When </a:t>
            </a:r>
            <a:r>
              <a:rPr lang="en-US" sz="1800" dirty="0">
                <a:latin typeface="+mj-lt"/>
              </a:rPr>
              <a:t>a pathway exists, the </a:t>
            </a:r>
            <a:r>
              <a:rPr lang="en-US" sz="1800" u="sng" dirty="0">
                <a:latin typeface="+mj-lt"/>
              </a:rPr>
              <a:t>potential</a:t>
            </a:r>
            <a:r>
              <a:rPr lang="en-US" sz="1800" dirty="0">
                <a:latin typeface="+mj-lt"/>
              </a:rPr>
              <a:t> for flow into the USDW exists regardless of the distance from the disposal well to another well.  This is even true if no fluid (or no additional fluid) is injected into the disposal well</a:t>
            </a:r>
            <a:r>
              <a:rPr lang="en-US" sz="1800" dirty="0" smtClean="0">
                <a:latin typeface="+mj-lt"/>
              </a:rPr>
              <a:t>.</a:t>
            </a:r>
          </a:p>
          <a:p>
            <a:pPr marL="401638" lvl="2" indent="-401638">
              <a:lnSpc>
                <a:spcPct val="110000"/>
              </a:lnSpc>
              <a:spcBef>
                <a:spcPts val="600"/>
              </a:spcBef>
              <a:buSzPct val="95000"/>
              <a:buFont typeface="Courier New" pitchFamily="49" charset="0"/>
              <a:buChar char="»"/>
            </a:pPr>
            <a:r>
              <a:rPr lang="en-US" sz="2200" b="1" dirty="0"/>
              <a:t>Factors for Consideration</a:t>
            </a:r>
          </a:p>
          <a:p>
            <a:pPr marL="685800" lvl="2" indent="-285750">
              <a:lnSpc>
                <a:spcPct val="110000"/>
              </a:lnSpc>
              <a:buClr>
                <a:schemeClr val="accent2"/>
              </a:buClr>
              <a:buFont typeface="Arial" pitchFamily="34" charset="0"/>
              <a:buChar char="•"/>
            </a:pPr>
            <a:r>
              <a:rPr lang="en-US" sz="1800" dirty="0" smtClean="0">
                <a:latin typeface="+mj-lt"/>
              </a:rPr>
              <a:t>Are </a:t>
            </a:r>
            <a:r>
              <a:rPr lang="en-US" sz="1800" dirty="0">
                <a:latin typeface="+mj-lt"/>
              </a:rPr>
              <a:t>there deficient wells in the AOR of the proposed injection well?</a:t>
            </a:r>
          </a:p>
          <a:p>
            <a:pPr marL="685800" lvl="2" indent="-285750">
              <a:lnSpc>
                <a:spcPct val="110000"/>
              </a:lnSpc>
              <a:buClr>
                <a:schemeClr val="accent2"/>
              </a:buClr>
              <a:buFont typeface="Arial" pitchFamily="34" charset="0"/>
              <a:buChar char="•"/>
            </a:pPr>
            <a:r>
              <a:rPr lang="en-US" sz="1800" dirty="0">
                <a:latin typeface="+mj-lt"/>
              </a:rPr>
              <a:t>How far away is the nearest deficient wellbore?</a:t>
            </a:r>
          </a:p>
          <a:p>
            <a:pPr marL="685800" lvl="2" indent="-285750">
              <a:lnSpc>
                <a:spcPct val="110000"/>
              </a:lnSpc>
              <a:buClr>
                <a:schemeClr val="accent2"/>
              </a:buClr>
              <a:buFont typeface="Arial" pitchFamily="34" charset="0"/>
              <a:buChar char="•"/>
            </a:pPr>
            <a:r>
              <a:rPr lang="en-US" sz="1800" dirty="0">
                <a:latin typeface="+mj-lt"/>
              </a:rPr>
              <a:t>Will proposed injection interval induce sufficient pressure to cause flow into USDW?</a:t>
            </a:r>
            <a:endParaRPr lang="en-US" sz="2000" b="1" i="1" dirty="0">
              <a:latin typeface="+mj-lt"/>
              <a:cs typeface="Times New Roman" pitchFamily="18" charset="0"/>
            </a:endParaRPr>
          </a:p>
          <a:p>
            <a:pPr marL="401638" indent="-401638">
              <a:spcBef>
                <a:spcPts val="600"/>
              </a:spcBef>
              <a:buClr>
                <a:schemeClr val="accent2"/>
              </a:buClr>
              <a:buFont typeface="Courier New" pitchFamily="49" charset="0"/>
              <a:buChar char="»"/>
            </a:pPr>
            <a:r>
              <a:rPr lang="en-US" sz="2200" b="1" dirty="0" smtClean="0"/>
              <a:t>Determination</a:t>
            </a:r>
            <a:endParaRPr lang="en-US" sz="2200" b="1" dirty="0"/>
          </a:p>
          <a:p>
            <a:pPr marL="685800" lvl="2" indent="-285750">
              <a:lnSpc>
                <a:spcPct val="110000"/>
              </a:lnSpc>
              <a:buClr>
                <a:schemeClr val="accent2"/>
              </a:buClr>
              <a:buFont typeface="Arial" pitchFamily="34" charset="0"/>
              <a:buChar char="•"/>
            </a:pPr>
            <a:r>
              <a:rPr lang="en-US" sz="1800" dirty="0">
                <a:latin typeface="+mj-lt"/>
              </a:rPr>
              <a:t>I</a:t>
            </a:r>
            <a:r>
              <a:rPr lang="en-US" sz="1800" dirty="0" smtClean="0">
                <a:latin typeface="+mj-lt"/>
              </a:rPr>
              <a:t>f </a:t>
            </a:r>
            <a:r>
              <a:rPr lang="en-US" sz="1800" dirty="0">
                <a:latin typeface="+mj-lt"/>
              </a:rPr>
              <a:t>a deficient </a:t>
            </a:r>
            <a:r>
              <a:rPr lang="en-US" sz="1800" dirty="0" smtClean="0">
                <a:latin typeface="+mj-lt"/>
              </a:rPr>
              <a:t>wells </a:t>
            </a:r>
            <a:r>
              <a:rPr lang="en-US" sz="1800" dirty="0">
                <a:latin typeface="+mj-lt"/>
              </a:rPr>
              <a:t>is located within the ¼ mile </a:t>
            </a:r>
            <a:r>
              <a:rPr lang="en-US" sz="1800" dirty="0" smtClean="0">
                <a:latin typeface="+mj-lt"/>
              </a:rPr>
              <a:t>AOR, corrective action is required to be performed in order for the well to be permitted.  This is to ensure </a:t>
            </a:r>
            <a:r>
              <a:rPr lang="en-US" sz="1800" dirty="0">
                <a:latin typeface="+mj-lt"/>
              </a:rPr>
              <a:t>that injected fluid will not migrate from the injection zone into the USDW by way of channels which may be present in the deficient well </a:t>
            </a:r>
            <a:r>
              <a:rPr lang="en-US" sz="1800" dirty="0" smtClean="0">
                <a:latin typeface="+mj-lt"/>
              </a:rPr>
              <a:t>bores.</a:t>
            </a:r>
          </a:p>
          <a:p>
            <a:pPr marL="960120" lvl="3" indent="-285750">
              <a:lnSpc>
                <a:spcPct val="110000"/>
              </a:lnSpc>
              <a:buClr>
                <a:schemeClr val="accent2"/>
              </a:buClr>
              <a:buFont typeface="Arial" pitchFamily="34" charset="0"/>
              <a:buChar char="•"/>
            </a:pPr>
            <a:endParaRPr lang="en-US" sz="1700" dirty="0" smtClean="0">
              <a:latin typeface="+mj-lt"/>
            </a:endParaRPr>
          </a:p>
          <a:p>
            <a:pPr marL="960120" lvl="3" indent="-285750">
              <a:lnSpc>
                <a:spcPct val="110000"/>
              </a:lnSpc>
              <a:buClr>
                <a:schemeClr val="accent2"/>
              </a:buClr>
              <a:buFont typeface="Arial" pitchFamily="34" charset="0"/>
              <a:buChar char="•"/>
            </a:pPr>
            <a:endParaRPr lang="en-US" sz="1700" dirty="0" smtClean="0">
              <a:latin typeface="+mj-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53</a:t>
            </a:fld>
            <a:endParaRPr lang="en-US" dirty="0"/>
          </a:p>
        </p:txBody>
      </p:sp>
    </p:spTree>
    <p:extLst>
      <p:ext uri="{BB962C8B-B14F-4D97-AF65-F5344CB8AC3E}">
        <p14:creationId xmlns:p14="http://schemas.microsoft.com/office/powerpoint/2010/main" val="27225802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54</a:t>
            </a:fld>
            <a:endParaRPr lang="en-US" dirty="0"/>
          </a:p>
        </p:txBody>
      </p:sp>
      <p:sp>
        <p:nvSpPr>
          <p:cNvPr id="3" name="Content Placeholder 1"/>
          <p:cNvSpPr txBox="1">
            <a:spLocks/>
          </p:cNvSpPr>
          <p:nvPr/>
        </p:nvSpPr>
        <p:spPr>
          <a:xfrm>
            <a:off x="502919" y="1302821"/>
            <a:ext cx="8327182" cy="4890732"/>
          </a:xfrm>
          <a:prstGeom prst="rect">
            <a:avLst/>
          </a:prstGeom>
        </p:spPr>
        <p:txBody>
          <a:bodyPr>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01638" lvl="2" indent="-401638">
              <a:lnSpc>
                <a:spcPct val="120000"/>
              </a:lnSpc>
              <a:spcBef>
                <a:spcPts val="600"/>
              </a:spcBef>
              <a:buSzPct val="95000"/>
              <a:buFont typeface="Courier New" pitchFamily="49" charset="0"/>
              <a:buChar char="»"/>
            </a:pPr>
            <a:r>
              <a:rPr lang="en-US" sz="2200" b="1" dirty="0" smtClean="0"/>
              <a:t>Provide Documentation</a:t>
            </a:r>
          </a:p>
          <a:p>
            <a:pPr marL="685800" lvl="2" indent="-285750">
              <a:lnSpc>
                <a:spcPct val="110000"/>
              </a:lnSpc>
              <a:buFont typeface="Arial" pitchFamily="34" charset="0"/>
              <a:buChar char="•"/>
            </a:pPr>
            <a:r>
              <a:rPr lang="en-US" sz="1800" dirty="0">
                <a:latin typeface="+mj-lt"/>
              </a:rPr>
              <a:t>Provide additional documentation which shows that sufficient cement isolation of the USDW from the injection zone </a:t>
            </a:r>
            <a:r>
              <a:rPr lang="en-US" sz="1800" dirty="0" smtClean="0">
                <a:latin typeface="+mj-lt"/>
              </a:rPr>
              <a:t>exists </a:t>
            </a:r>
            <a:r>
              <a:rPr lang="en-US" sz="1800" dirty="0">
                <a:latin typeface="+mj-lt"/>
              </a:rPr>
              <a:t>in each of the </a:t>
            </a:r>
            <a:r>
              <a:rPr lang="en-US" sz="1800" dirty="0" smtClean="0">
                <a:latin typeface="+mj-lt"/>
              </a:rPr>
              <a:t>offset deficient </a:t>
            </a:r>
            <a:r>
              <a:rPr lang="en-US" sz="1800" dirty="0">
                <a:latin typeface="+mj-lt"/>
              </a:rPr>
              <a:t>wells. This proof may consist of logs, documents from the Office of Conservation District Office files, or other records acceptable to the Commissioner; </a:t>
            </a:r>
            <a:r>
              <a:rPr lang="en-US" sz="1800" dirty="0" smtClean="0">
                <a:latin typeface="+mj-lt"/>
              </a:rPr>
              <a:t>or</a:t>
            </a:r>
          </a:p>
          <a:p>
            <a:pPr marL="401638" lvl="2" indent="-401638">
              <a:lnSpc>
                <a:spcPct val="130000"/>
              </a:lnSpc>
              <a:spcBef>
                <a:spcPts val="600"/>
              </a:spcBef>
              <a:buSzPct val="95000"/>
              <a:buFont typeface="Courier New" pitchFamily="49" charset="0"/>
              <a:buChar char="»"/>
            </a:pPr>
            <a:r>
              <a:rPr lang="en-US" sz="2200" b="1" dirty="0"/>
              <a:t>Re-enter for Isolation</a:t>
            </a:r>
          </a:p>
          <a:p>
            <a:pPr marL="685800" lvl="2" indent="-285750">
              <a:lnSpc>
                <a:spcPct val="110000"/>
              </a:lnSpc>
              <a:buFont typeface="Arial" pitchFamily="34" charset="0"/>
              <a:buChar char="•"/>
            </a:pPr>
            <a:r>
              <a:rPr lang="en-US" sz="1800" dirty="0">
                <a:latin typeface="+mj-lt"/>
              </a:rPr>
              <a:t>Re-enter the offset </a:t>
            </a:r>
            <a:r>
              <a:rPr lang="en-US" sz="1800" dirty="0" smtClean="0">
                <a:latin typeface="+mj-lt"/>
              </a:rPr>
              <a:t>wells </a:t>
            </a:r>
            <a:r>
              <a:rPr lang="en-US" sz="1800" dirty="0">
                <a:latin typeface="+mj-lt"/>
              </a:rPr>
              <a:t>and isolate the injection zone from the USDW with a cement squeeze or plug. All remedial work must be properly permitted by the District Office; or	</a:t>
            </a:r>
            <a:endParaRPr lang="en-US" sz="1800" dirty="0" smtClean="0">
              <a:latin typeface="+mj-lt"/>
            </a:endParaRPr>
          </a:p>
          <a:p>
            <a:pPr marL="401638" lvl="2" indent="-401638">
              <a:lnSpc>
                <a:spcPct val="140000"/>
              </a:lnSpc>
              <a:spcBef>
                <a:spcPts val="600"/>
              </a:spcBef>
              <a:buSzPct val="95000"/>
              <a:buFont typeface="Courier New" pitchFamily="49" charset="0"/>
              <a:buChar char="»"/>
            </a:pPr>
            <a:r>
              <a:rPr lang="en-US" sz="2200" b="1" dirty="0"/>
              <a:t>Migration Potential </a:t>
            </a:r>
            <a:r>
              <a:rPr lang="en-US" sz="2200" b="1" dirty="0" smtClean="0"/>
              <a:t>Calculation (MIGPOT)</a:t>
            </a:r>
            <a:endParaRPr lang="en-US" sz="2200" b="1" dirty="0"/>
          </a:p>
          <a:p>
            <a:pPr marL="685800" lvl="2" indent="-285750">
              <a:lnSpc>
                <a:spcPct val="110000"/>
              </a:lnSpc>
              <a:buFont typeface="Arial" pitchFamily="34" charset="0"/>
              <a:buChar char="•"/>
            </a:pPr>
            <a:r>
              <a:rPr lang="en-US" sz="1800" dirty="0">
                <a:latin typeface="+mj-lt"/>
              </a:rPr>
              <a:t>Provide the Injection and Mining Division with data necessary to perform a </a:t>
            </a:r>
            <a:r>
              <a:rPr lang="en-US" sz="1800" dirty="0" smtClean="0">
                <a:latin typeface="+mj-lt"/>
              </a:rPr>
              <a:t>MIGPOT. </a:t>
            </a:r>
            <a:r>
              <a:rPr lang="en-US" sz="1800" dirty="0">
                <a:latin typeface="+mj-lt"/>
              </a:rPr>
              <a:t>If it can be shown that injection will not cause fluid migration in the offset wells, the proposed disposal well may be permitted without further corrective action required on the offset wells</a:t>
            </a:r>
            <a:r>
              <a:rPr lang="en-US" sz="1800" dirty="0" smtClean="0">
                <a:latin typeface="+mj-lt"/>
              </a:rPr>
              <a:t>.  If you wish to have a MIGPOT calculation performed, a signed letter must be submitted to the Injection and Mining Division stating such.</a:t>
            </a:r>
            <a:endParaRPr lang="en-US" sz="1700" dirty="0" smtClean="0">
              <a:latin typeface="+mj-lt"/>
            </a:endParaRPr>
          </a:p>
          <a:p>
            <a:pPr marL="960120" lvl="3" indent="-285750">
              <a:lnSpc>
                <a:spcPct val="110000"/>
              </a:lnSpc>
              <a:buClr>
                <a:schemeClr val="accent2"/>
              </a:buClr>
              <a:buFont typeface="Arial" pitchFamily="34" charset="0"/>
              <a:buChar char="•"/>
            </a:pPr>
            <a:endParaRPr lang="en-US" sz="1700" dirty="0" smtClean="0">
              <a:latin typeface="+mj-lt"/>
            </a:endParaRPr>
          </a:p>
        </p:txBody>
      </p:sp>
      <p:sp>
        <p:nvSpPr>
          <p:cNvPr id="4" name="Title 3"/>
          <p:cNvSpPr txBox="1">
            <a:spLocks/>
          </p:cNvSpPr>
          <p:nvPr/>
        </p:nvSpPr>
        <p:spPr>
          <a:xfrm>
            <a:off x="474345" y="251261"/>
            <a:ext cx="8183880" cy="1051560"/>
          </a:xfrm>
          <a:prstGeom prst="rect">
            <a:avLst/>
          </a:prstGeom>
        </p:spPr>
        <p:txBody>
          <a:bodyPr>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
            </a:r>
            <a:br>
              <a:rPr lang="en-US" dirty="0" smtClean="0"/>
            </a:br>
            <a:r>
              <a:rPr lang="en-US" sz="2400" dirty="0" smtClean="0">
                <a:solidFill>
                  <a:schemeClr val="accent2"/>
                </a:solidFill>
                <a:latin typeface="+mn-lt"/>
              </a:rPr>
              <a:t>Corrective Actions</a:t>
            </a:r>
            <a:endParaRPr lang="en-US" sz="2400" dirty="0">
              <a:solidFill>
                <a:schemeClr val="accent2"/>
              </a:solidFill>
              <a:latin typeface="+mn-lt"/>
            </a:endParaRPr>
          </a:p>
        </p:txBody>
      </p:sp>
    </p:spTree>
    <p:extLst>
      <p:ext uri="{BB962C8B-B14F-4D97-AF65-F5344CB8AC3E}">
        <p14:creationId xmlns:p14="http://schemas.microsoft.com/office/powerpoint/2010/main" val="3792230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870" y="573405"/>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Calculating the MIGPOT</a:t>
            </a:r>
            <a:r>
              <a:rPr lang="en-US" dirty="0" smtClean="0"/>
              <a:t/>
            </a:r>
            <a:br>
              <a:rPr lang="en-US" dirty="0" smtClean="0"/>
            </a:br>
            <a:r>
              <a:rPr lang="en-US" sz="2400" b="0" dirty="0">
                <a:solidFill>
                  <a:schemeClr val="accent2"/>
                </a:solidFill>
                <a:latin typeface="+mn-lt"/>
              </a:rPr>
              <a:t>Fluid and Formation Properties Needed for </a:t>
            </a:r>
            <a:r>
              <a:rPr lang="en-US" sz="2400" b="0" dirty="0" smtClean="0">
                <a:solidFill>
                  <a:schemeClr val="accent2"/>
                </a:solidFill>
                <a:latin typeface="+mn-lt"/>
              </a:rPr>
              <a:t>Calculation</a:t>
            </a:r>
            <a:endParaRPr lang="en-US" sz="2400" b="0" dirty="0">
              <a:solidFill>
                <a:schemeClr val="accent2"/>
              </a:solidFill>
              <a:latin typeface="+mn-lt"/>
            </a:endParaRPr>
          </a:p>
        </p:txBody>
      </p:sp>
      <p:sp>
        <p:nvSpPr>
          <p:cNvPr id="8" name="Content Placeholder 7"/>
          <p:cNvSpPr>
            <a:spLocks noGrp="1"/>
          </p:cNvSpPr>
          <p:nvPr>
            <p:ph idx="1"/>
          </p:nvPr>
        </p:nvSpPr>
        <p:spPr>
          <a:xfrm>
            <a:off x="502920" y="1746628"/>
            <a:ext cx="8183880" cy="4995366"/>
          </a:xfrm>
        </p:spPr>
        <p:txBody>
          <a:bodyPr>
            <a:noAutofit/>
          </a:bodyPr>
          <a:lstStyle/>
          <a:p>
            <a:pPr marL="401638" lvl="2" indent="-401638">
              <a:lnSpc>
                <a:spcPct val="120000"/>
              </a:lnSpc>
              <a:spcBef>
                <a:spcPts val="600"/>
              </a:spcBef>
              <a:buSzPct val="95000"/>
              <a:buFont typeface="Courier New" pitchFamily="49" charset="0"/>
              <a:buChar char="»"/>
            </a:pPr>
            <a:r>
              <a:rPr lang="en-US" sz="2200" b="1" dirty="0" smtClean="0"/>
              <a:t>A signed letter must be submitted to the IMD if the corrective action is to request a </a:t>
            </a:r>
            <a:r>
              <a:rPr lang="en-US" sz="2200" b="1" dirty="0"/>
              <a:t>MIGPOT </a:t>
            </a:r>
            <a:r>
              <a:rPr lang="en-US" sz="2200" b="1" dirty="0" smtClean="0"/>
              <a:t>calculation be performed.   A </a:t>
            </a:r>
            <a:r>
              <a:rPr lang="en-US" sz="2200" b="1" dirty="0"/>
              <a:t>sample MIGPOT letter </a:t>
            </a:r>
            <a:r>
              <a:rPr lang="en-US" sz="2200" b="1" dirty="0" smtClean="0"/>
              <a:t>can be found in your handout.</a:t>
            </a:r>
            <a:endParaRPr lang="en-US" sz="2200" b="1" dirty="0"/>
          </a:p>
          <a:p>
            <a:pPr marL="665226" lvl="2" indent="-342900">
              <a:spcBef>
                <a:spcPts val="1200"/>
              </a:spcBef>
              <a:buSzPct val="80000"/>
              <a:buFont typeface="Arial" pitchFamily="34" charset="0"/>
              <a:buChar char="•"/>
            </a:pPr>
            <a:r>
              <a:rPr lang="en-US" sz="2000" dirty="0">
                <a:latin typeface="+mj-lt"/>
              </a:rPr>
              <a:t>Daily Injection Rate (</a:t>
            </a:r>
            <a:r>
              <a:rPr lang="en-US" sz="2000" dirty="0" err="1">
                <a:latin typeface="+mj-lt"/>
              </a:rPr>
              <a:t>bbls</a:t>
            </a:r>
            <a:r>
              <a:rPr lang="en-US" sz="2000" dirty="0">
                <a:latin typeface="+mj-lt"/>
              </a:rPr>
              <a:t>/Day)</a:t>
            </a:r>
          </a:p>
          <a:p>
            <a:pPr marL="665226" lvl="2" indent="-342900">
              <a:spcBef>
                <a:spcPts val="1200"/>
              </a:spcBef>
              <a:buSzPct val="80000"/>
              <a:buFont typeface="Arial" pitchFamily="34" charset="0"/>
              <a:buChar char="•"/>
            </a:pPr>
            <a:r>
              <a:rPr lang="en-US" sz="2000" dirty="0">
                <a:latin typeface="+mj-lt"/>
              </a:rPr>
              <a:t>Injection Fluid Density (ppg)</a:t>
            </a:r>
          </a:p>
          <a:p>
            <a:pPr marL="665226" lvl="2" indent="-342900">
              <a:spcBef>
                <a:spcPts val="1200"/>
              </a:spcBef>
              <a:buSzPct val="80000"/>
              <a:buFont typeface="Arial" pitchFamily="34" charset="0"/>
              <a:buChar char="•"/>
            </a:pPr>
            <a:r>
              <a:rPr lang="en-US" sz="2000" dirty="0">
                <a:latin typeface="+mj-lt"/>
              </a:rPr>
              <a:t>Injection Fluid Viscosity (cp)</a:t>
            </a:r>
          </a:p>
          <a:p>
            <a:pPr marL="665226" lvl="2" indent="-342900">
              <a:spcBef>
                <a:spcPts val="1200"/>
              </a:spcBef>
              <a:buSzPct val="80000"/>
              <a:buFont typeface="Arial" pitchFamily="34" charset="0"/>
              <a:buChar char="•"/>
            </a:pPr>
            <a:r>
              <a:rPr lang="en-US" sz="2000" dirty="0">
                <a:latin typeface="+mj-lt"/>
              </a:rPr>
              <a:t>Formation Permeability (millidarcies) </a:t>
            </a:r>
          </a:p>
          <a:p>
            <a:pPr marL="665226" lvl="2" indent="-342900">
              <a:spcBef>
                <a:spcPts val="1200"/>
              </a:spcBef>
              <a:buSzPct val="80000"/>
              <a:buFont typeface="Arial" pitchFamily="34" charset="0"/>
              <a:buChar char="•"/>
            </a:pPr>
            <a:r>
              <a:rPr lang="en-US" sz="2000" dirty="0">
                <a:latin typeface="+mj-lt"/>
              </a:rPr>
              <a:t>Formation Porosity (%)</a:t>
            </a:r>
          </a:p>
          <a:p>
            <a:pPr marL="665226" lvl="2" indent="-342900">
              <a:spcBef>
                <a:spcPts val="1200"/>
              </a:spcBef>
              <a:buClr>
                <a:srgbClr val="009DD9"/>
              </a:buClr>
              <a:buSzPct val="80000"/>
              <a:buFont typeface="Arial" pitchFamily="34" charset="0"/>
              <a:buChar char="•"/>
            </a:pPr>
            <a:r>
              <a:rPr lang="en-US" sz="2000" dirty="0">
                <a:latin typeface="+mj-lt"/>
              </a:rPr>
              <a:t>Static Fluid Level (To be measured after receiving “Approval to Construct” letter)</a:t>
            </a: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55</a:t>
            </a:fld>
            <a:endParaRPr lang="en-US" dirty="0"/>
          </a:p>
        </p:txBody>
      </p:sp>
    </p:spTree>
    <p:extLst>
      <p:ext uri="{BB962C8B-B14F-4D97-AF65-F5344CB8AC3E}">
        <p14:creationId xmlns:p14="http://schemas.microsoft.com/office/powerpoint/2010/main" val="3865879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295" y="592455"/>
            <a:ext cx="8183880" cy="1051560"/>
          </a:xfrm>
        </p:spPr>
        <p:txBody>
          <a:bodyPr>
            <a:normAutofit fontScale="90000"/>
          </a:bodyPr>
          <a:lstStyle/>
          <a:p>
            <a:r>
              <a:rPr lang="en-US" sz="4000" dirty="0" smtClean="0">
                <a:solidFill>
                  <a:schemeClr val="accent1"/>
                </a:solidFill>
                <a:effectLst>
                  <a:outerShdw blurRad="38100" dist="38100" dir="2700000" algn="tl">
                    <a:srgbClr val="000000">
                      <a:alpha val="43137"/>
                    </a:srgbClr>
                  </a:outerShdw>
                </a:effectLst>
              </a:rPr>
              <a:t>Monitoring the Migration Potential</a:t>
            </a:r>
            <a:r>
              <a:rPr lang="en-US" dirty="0" smtClean="0"/>
              <a:t/>
            </a:r>
            <a:br>
              <a:rPr lang="en-US" dirty="0" smtClean="0"/>
            </a:br>
            <a:r>
              <a:rPr lang="en-US" sz="2400" b="0" dirty="0" smtClean="0">
                <a:solidFill>
                  <a:schemeClr val="accent2"/>
                </a:solidFill>
                <a:latin typeface="+mn-lt"/>
              </a:rPr>
              <a:t>Annual Static Fluid Level Measurement and MIGPOT Calculation</a:t>
            </a:r>
            <a:endParaRPr lang="en-US" sz="2400" b="0" dirty="0">
              <a:solidFill>
                <a:schemeClr val="accent2"/>
              </a:solidFill>
              <a:latin typeface="+mn-lt"/>
            </a:endParaRPr>
          </a:p>
        </p:txBody>
      </p:sp>
      <p:sp>
        <p:nvSpPr>
          <p:cNvPr id="8" name="Content Placeholder 7"/>
          <p:cNvSpPr>
            <a:spLocks noGrp="1"/>
          </p:cNvSpPr>
          <p:nvPr>
            <p:ph idx="1"/>
          </p:nvPr>
        </p:nvSpPr>
        <p:spPr>
          <a:xfrm>
            <a:off x="493395" y="1828799"/>
            <a:ext cx="8183880" cy="4352925"/>
          </a:xfrm>
        </p:spPr>
        <p:txBody>
          <a:bodyPr>
            <a:noAutofit/>
          </a:bodyPr>
          <a:lstStyle/>
          <a:p>
            <a:pPr>
              <a:spcBef>
                <a:spcPts val="1800"/>
              </a:spcBef>
              <a:buClr>
                <a:schemeClr val="accent2"/>
              </a:buClr>
              <a:buSzPct val="100000"/>
              <a:buFont typeface="Courier New" pitchFamily="49" charset="0"/>
              <a:buChar char="»"/>
            </a:pPr>
            <a:r>
              <a:rPr lang="en-US" sz="2400" dirty="0" smtClean="0">
                <a:latin typeface="+mj-lt"/>
              </a:rPr>
              <a:t>Static </a:t>
            </a:r>
            <a:r>
              <a:rPr lang="en-US" sz="2400" dirty="0">
                <a:latin typeface="+mj-lt"/>
              </a:rPr>
              <a:t>fluid level of the subject well </a:t>
            </a:r>
            <a:r>
              <a:rPr lang="en-US" sz="2400" dirty="0" smtClean="0">
                <a:latin typeface="+mj-lt"/>
              </a:rPr>
              <a:t>must be </a:t>
            </a:r>
            <a:r>
              <a:rPr lang="en-US" sz="2400" dirty="0">
                <a:latin typeface="+mj-lt"/>
              </a:rPr>
              <a:t>obtained annually and witnessed by a </a:t>
            </a:r>
            <a:r>
              <a:rPr lang="en-US" sz="2400" dirty="0" smtClean="0">
                <a:latin typeface="+mj-lt"/>
              </a:rPr>
              <a:t>Conservation </a:t>
            </a:r>
            <a:r>
              <a:rPr lang="en-US" sz="2400" dirty="0">
                <a:latin typeface="+mj-lt"/>
              </a:rPr>
              <a:t>E</a:t>
            </a:r>
            <a:r>
              <a:rPr lang="en-US" sz="2400" dirty="0" smtClean="0">
                <a:latin typeface="+mj-lt"/>
              </a:rPr>
              <a:t>nforcement </a:t>
            </a:r>
            <a:r>
              <a:rPr lang="en-US" sz="2400" dirty="0">
                <a:latin typeface="+mj-lt"/>
              </a:rPr>
              <a:t>S</a:t>
            </a:r>
            <a:r>
              <a:rPr lang="en-US" sz="2400" dirty="0" smtClean="0">
                <a:latin typeface="+mj-lt"/>
              </a:rPr>
              <a:t>pecialist</a:t>
            </a:r>
            <a:r>
              <a:rPr lang="en-US" sz="2400" dirty="0">
                <a:latin typeface="+mj-lt"/>
              </a:rPr>
              <a:t>. </a:t>
            </a:r>
            <a:endParaRPr lang="en-US" sz="2400" dirty="0" smtClean="0">
              <a:latin typeface="+mj-lt"/>
            </a:endParaRPr>
          </a:p>
          <a:p>
            <a:pPr>
              <a:spcBef>
                <a:spcPts val="1800"/>
              </a:spcBef>
              <a:buClr>
                <a:schemeClr val="accent2"/>
              </a:buClr>
              <a:buSzPct val="100000"/>
              <a:buFont typeface="Courier New" pitchFamily="49" charset="0"/>
              <a:buChar char="»"/>
            </a:pPr>
            <a:r>
              <a:rPr lang="en-US" sz="2400" dirty="0" smtClean="0">
                <a:latin typeface="+mj-lt"/>
              </a:rPr>
              <a:t>The well cannot </a:t>
            </a:r>
            <a:r>
              <a:rPr lang="en-US" sz="2400" dirty="0">
                <a:latin typeface="+mj-lt"/>
              </a:rPr>
              <a:t>be on a vacuum at the time of the test</a:t>
            </a:r>
            <a:r>
              <a:rPr lang="en-US" sz="2400" dirty="0" smtClean="0">
                <a:latin typeface="+mj-lt"/>
              </a:rPr>
              <a:t>.</a:t>
            </a:r>
          </a:p>
          <a:p>
            <a:pPr>
              <a:spcBef>
                <a:spcPts val="1800"/>
              </a:spcBef>
              <a:buClr>
                <a:schemeClr val="accent2"/>
              </a:buClr>
              <a:buSzPct val="100000"/>
              <a:buFont typeface="Courier New" pitchFamily="49" charset="0"/>
              <a:buChar char="»"/>
            </a:pPr>
            <a:r>
              <a:rPr lang="en-US" sz="2400" dirty="0" smtClean="0">
                <a:latin typeface="+mj-lt"/>
              </a:rPr>
              <a:t>The CES will report the static fluid level to IMD and an Engineer will recalculate the MIGPOT.</a:t>
            </a:r>
            <a:endParaRPr lang="en-US" sz="2400" dirty="0">
              <a:latin typeface="+mj-lt"/>
            </a:endParaRPr>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56</a:t>
            </a:fld>
            <a:endParaRPr lang="en-US" dirty="0"/>
          </a:p>
        </p:txBody>
      </p:sp>
    </p:spTree>
    <p:extLst>
      <p:ext uri="{BB962C8B-B14F-4D97-AF65-F5344CB8AC3E}">
        <p14:creationId xmlns:p14="http://schemas.microsoft.com/office/powerpoint/2010/main" val="6967077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4BEB1BC9-FB14-4E4D-81B3-CB3334F4DA81}" type="slidenum">
              <a:rPr lang="en-US" smtClean="0"/>
              <a:pPr>
                <a:defRPr/>
              </a:pPr>
              <a:t>57</a:t>
            </a:fld>
            <a:endParaRPr lang="en-US" dirty="0"/>
          </a:p>
        </p:txBody>
      </p:sp>
    </p:spTree>
    <p:extLst>
      <p:ext uri="{BB962C8B-B14F-4D97-AF65-F5344CB8AC3E}">
        <p14:creationId xmlns:p14="http://schemas.microsoft.com/office/powerpoint/2010/main" val="1899630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345" y="582930"/>
            <a:ext cx="8183880" cy="1051560"/>
          </a:xfrm>
        </p:spPr>
        <p:txBody>
          <a:bodyPr>
            <a:normAutofit/>
          </a:bodyPr>
          <a:lstStyle/>
          <a:p>
            <a:r>
              <a:rPr lang="en-US" sz="3600" dirty="0" smtClean="0">
                <a:solidFill>
                  <a:schemeClr val="accent1"/>
                </a:solidFill>
                <a:effectLst>
                  <a:outerShdw blurRad="38100" dist="38100" dir="2700000" algn="tl">
                    <a:srgbClr val="000000">
                      <a:alpha val="43137"/>
                    </a:srgbClr>
                  </a:outerShdw>
                </a:effectLst>
              </a:rPr>
              <a:t>Location Plat </a:t>
            </a:r>
            <a:r>
              <a:rPr lang="en-US" sz="3600" dirty="0">
                <a:solidFill>
                  <a:schemeClr val="accent1"/>
                </a:solidFill>
                <a:effectLst>
                  <a:outerShdw blurRad="38100" dist="38100" dir="2700000" algn="tl">
                    <a:srgbClr val="000000">
                      <a:alpha val="43137"/>
                    </a:srgbClr>
                  </a:outerShdw>
                </a:effectLst>
              </a:rPr>
              <a:t>Requirements</a:t>
            </a:r>
            <a:r>
              <a:rPr lang="en-US" dirty="0"/>
              <a:t/>
            </a:r>
            <a:br>
              <a:rPr lang="en-US" dirty="0"/>
            </a:br>
            <a:r>
              <a:rPr lang="en-US" sz="2400" b="0" dirty="0">
                <a:solidFill>
                  <a:schemeClr val="accent2"/>
                </a:solidFill>
                <a:latin typeface="+mn-lt"/>
              </a:rPr>
              <a:t>M</a:t>
            </a:r>
            <a:r>
              <a:rPr lang="en-US" sz="2400" b="0" dirty="0" smtClean="0">
                <a:solidFill>
                  <a:schemeClr val="accent2"/>
                </a:solidFill>
                <a:latin typeface="+mn-lt"/>
              </a:rPr>
              <a:t>inimum Requirements for </a:t>
            </a:r>
            <a:r>
              <a:rPr lang="en-US" sz="2400" dirty="0" smtClean="0">
                <a:solidFill>
                  <a:schemeClr val="accent2"/>
                </a:solidFill>
                <a:latin typeface="+mn-lt"/>
              </a:rPr>
              <a:t>Location Plats</a:t>
            </a:r>
            <a:endParaRPr lang="en-US" sz="2400" b="0" dirty="0">
              <a:solidFill>
                <a:schemeClr val="accent2"/>
              </a:solidFill>
              <a:latin typeface="+mn-lt"/>
            </a:endParaRPr>
          </a:p>
        </p:txBody>
      </p:sp>
      <p:sp>
        <p:nvSpPr>
          <p:cNvPr id="5" name="Text Placeholder 4"/>
          <p:cNvSpPr>
            <a:spLocks noGrp="1"/>
          </p:cNvSpPr>
          <p:nvPr>
            <p:ph idx="1"/>
          </p:nvPr>
        </p:nvSpPr>
        <p:spPr>
          <a:xfrm>
            <a:off x="502920" y="1682885"/>
            <a:ext cx="8183880" cy="4975089"/>
          </a:xfrm>
        </p:spPr>
        <p:txBody>
          <a:bodyPr anchor="t">
            <a:normAutofit fontScale="85000" lnSpcReduction="10000"/>
          </a:bodyPr>
          <a:lstStyle/>
          <a:p>
            <a:pPr marL="396875" indent="-396875">
              <a:lnSpc>
                <a:spcPct val="150000"/>
              </a:lnSpc>
              <a:spcBef>
                <a:spcPts val="800"/>
              </a:spcBef>
              <a:buFont typeface="Courier New" pitchFamily="49" charset="0"/>
              <a:buChar char="»"/>
            </a:pPr>
            <a:r>
              <a:rPr lang="en-US" sz="2400" b="1" dirty="0">
                <a:latin typeface="+mj-lt"/>
              </a:rPr>
              <a:t>Dimensions of 8.5 x 10.5 inches</a:t>
            </a:r>
          </a:p>
          <a:p>
            <a:pPr marL="396875" indent="-396875">
              <a:lnSpc>
                <a:spcPct val="150000"/>
              </a:lnSpc>
              <a:spcBef>
                <a:spcPts val="800"/>
              </a:spcBef>
              <a:buFont typeface="Courier New" pitchFamily="49" charset="0"/>
              <a:buChar char="»"/>
            </a:pPr>
            <a:r>
              <a:rPr lang="en-US" sz="2400" b="1" dirty="0">
                <a:latin typeface="+mj-lt"/>
              </a:rPr>
              <a:t>Scaled to 1,000 feet to an inch </a:t>
            </a:r>
          </a:p>
          <a:p>
            <a:pPr marL="398463" lvl="1" indent="0">
              <a:lnSpc>
                <a:spcPct val="150000"/>
              </a:lnSpc>
              <a:spcBef>
                <a:spcPts val="0"/>
              </a:spcBef>
              <a:buNone/>
            </a:pPr>
            <a:r>
              <a:rPr lang="en-US" sz="1900" dirty="0">
                <a:latin typeface="+mj-lt"/>
              </a:rPr>
              <a:t>A smaller scale may be used as long as the applicable </a:t>
            </a:r>
            <a:r>
              <a:rPr lang="en-US" sz="1900" dirty="0" smtClean="0">
                <a:latin typeface="+mj-lt"/>
              </a:rPr>
              <a:t>features </a:t>
            </a:r>
            <a:r>
              <a:rPr lang="en-US" sz="1900" dirty="0">
                <a:latin typeface="+mj-lt"/>
              </a:rPr>
              <a:t>are </a:t>
            </a:r>
            <a:r>
              <a:rPr lang="en-US" sz="1900" dirty="0" smtClean="0">
                <a:latin typeface="+mj-lt"/>
              </a:rPr>
              <a:t>represented</a:t>
            </a:r>
          </a:p>
          <a:p>
            <a:pPr marL="398463" lvl="1" indent="-398463">
              <a:lnSpc>
                <a:spcPct val="150000"/>
              </a:lnSpc>
              <a:spcBef>
                <a:spcPts val="0"/>
              </a:spcBef>
              <a:buClr>
                <a:schemeClr val="accent3"/>
              </a:buClr>
              <a:buSzPct val="95000"/>
              <a:buFont typeface="Courier New" pitchFamily="49" charset="0"/>
              <a:buChar char="»"/>
            </a:pPr>
            <a:r>
              <a:rPr lang="en-US" sz="2400" b="1" dirty="0" smtClean="0">
                <a:latin typeface="+mj-lt"/>
              </a:rPr>
              <a:t>Required Format</a:t>
            </a:r>
            <a:br>
              <a:rPr lang="en-US" sz="2400" b="1" dirty="0" smtClean="0">
                <a:latin typeface="+mj-lt"/>
              </a:rPr>
            </a:br>
            <a:r>
              <a:rPr lang="en-US" sz="1900" dirty="0" smtClean="0">
                <a:latin typeface="+mj-lt"/>
              </a:rPr>
              <a:t>Legend, North Arrow, Bar Scale, Well Name, Operator Name, etc.</a:t>
            </a:r>
          </a:p>
          <a:p>
            <a:pPr marL="398463" lvl="1" indent="-398463">
              <a:lnSpc>
                <a:spcPct val="150000"/>
              </a:lnSpc>
              <a:spcBef>
                <a:spcPts val="800"/>
              </a:spcBef>
              <a:buClr>
                <a:schemeClr val="accent3"/>
              </a:buClr>
              <a:buSzPct val="95000"/>
              <a:buFont typeface="Courier New" pitchFamily="49" charset="0"/>
              <a:buChar char="»"/>
            </a:pPr>
            <a:r>
              <a:rPr lang="en-US" b="1" dirty="0" smtClean="0">
                <a:latin typeface="+mj-lt"/>
              </a:rPr>
              <a:t>Legal Description</a:t>
            </a:r>
          </a:p>
          <a:p>
            <a:pPr marL="398463" lvl="1" indent="-398463">
              <a:lnSpc>
                <a:spcPct val="150000"/>
              </a:lnSpc>
              <a:spcBef>
                <a:spcPts val="800"/>
              </a:spcBef>
              <a:buClr>
                <a:schemeClr val="accent3"/>
              </a:buClr>
              <a:buSzPct val="95000"/>
              <a:buFont typeface="Courier New" pitchFamily="49" charset="0"/>
              <a:buChar char="»"/>
            </a:pPr>
            <a:r>
              <a:rPr lang="en-US" b="1" dirty="0" smtClean="0">
                <a:latin typeface="+mj-lt"/>
              </a:rPr>
              <a:t>Geographic Coordinates</a:t>
            </a:r>
          </a:p>
          <a:p>
            <a:pPr marL="398463" lvl="1" indent="-398463">
              <a:lnSpc>
                <a:spcPct val="150000"/>
              </a:lnSpc>
              <a:spcBef>
                <a:spcPts val="0"/>
              </a:spcBef>
              <a:buClr>
                <a:schemeClr val="accent3"/>
              </a:buClr>
              <a:buSzPct val="95000"/>
              <a:buFont typeface="Courier New" pitchFamily="49" charset="0"/>
              <a:buChar char="»"/>
            </a:pPr>
            <a:r>
              <a:rPr lang="en-US" b="1" dirty="0" smtClean="0">
                <a:latin typeface="+mj-lt"/>
              </a:rPr>
              <a:t>Required Features</a:t>
            </a:r>
            <a:br>
              <a:rPr lang="en-US" b="1" dirty="0" smtClean="0">
                <a:latin typeface="+mj-lt"/>
              </a:rPr>
            </a:br>
            <a:r>
              <a:rPr lang="en-US" sz="1900" dirty="0" smtClean="0">
                <a:latin typeface="+mj-lt"/>
              </a:rPr>
              <a:t>Section Lines, Property Lines, Water Bodies, (when applicable, Oil &amp; Gas Wells), etc.</a:t>
            </a:r>
          </a:p>
          <a:p>
            <a:pPr marL="398463" lvl="1" indent="-398463">
              <a:lnSpc>
                <a:spcPct val="150000"/>
              </a:lnSpc>
              <a:spcBef>
                <a:spcPts val="800"/>
              </a:spcBef>
              <a:buClr>
                <a:schemeClr val="accent3"/>
              </a:buClr>
              <a:buSzPct val="95000"/>
              <a:buFont typeface="Courier New" pitchFamily="49" charset="0"/>
              <a:buChar char="»"/>
            </a:pPr>
            <a:r>
              <a:rPr lang="en-US" b="1" dirty="0" smtClean="0">
                <a:latin typeface="+mj-lt"/>
              </a:rPr>
              <a:t>Seals, Signatures, and Certifications</a:t>
            </a:r>
            <a:endParaRPr lang="en-US" b="1" dirty="0">
              <a:latin typeface="+mj-lt"/>
            </a:endParaRPr>
          </a:p>
          <a:p>
            <a:pPr marL="398463" lvl="1" indent="-398463">
              <a:lnSpc>
                <a:spcPct val="150000"/>
              </a:lnSpc>
              <a:spcBef>
                <a:spcPts val="800"/>
              </a:spcBef>
              <a:buClr>
                <a:schemeClr val="accent3"/>
              </a:buClr>
              <a:buSzPct val="95000"/>
              <a:buFont typeface="Courier New" pitchFamily="49" charset="0"/>
              <a:buChar char="»"/>
            </a:pPr>
            <a:endParaRPr lang="en-US" b="1" dirty="0" smtClean="0"/>
          </a:p>
          <a:p>
            <a:pPr marL="398463" indent="-398463">
              <a:lnSpc>
                <a:spcPct val="150000"/>
              </a:lnSpc>
              <a:spcBef>
                <a:spcPts val="800"/>
              </a:spcBef>
              <a:buFont typeface="Courier New" pitchFamily="49" charset="0"/>
              <a:buChar char="»"/>
            </a:pPr>
            <a:endParaRPr lang="en-US" sz="2400" b="1" dirty="0" smtClean="0"/>
          </a:p>
          <a:p>
            <a:pPr marL="437515" indent="-346075">
              <a:lnSpc>
                <a:spcPct val="150000"/>
              </a:lnSpc>
              <a:spcBef>
                <a:spcPts val="800"/>
              </a:spcBef>
              <a:buFont typeface="Arial" pitchFamily="34" charset="0"/>
              <a:buChar char="•"/>
            </a:pPr>
            <a:endParaRPr lang="en-US" sz="2100" dirty="0"/>
          </a:p>
        </p:txBody>
      </p:sp>
      <p:sp>
        <p:nvSpPr>
          <p:cNvPr id="2" name="Slide Number Placeholder 1"/>
          <p:cNvSpPr>
            <a:spLocks noGrp="1"/>
          </p:cNvSpPr>
          <p:nvPr>
            <p:ph type="sldNum" sz="quarter" idx="12"/>
          </p:nvPr>
        </p:nvSpPr>
        <p:spPr/>
        <p:txBody>
          <a:bodyPr/>
          <a:lstStyle/>
          <a:p>
            <a:pPr>
              <a:defRPr/>
            </a:pPr>
            <a:fld id="{4BEB1BC9-FB14-4E4D-81B3-CB3334F4DA81}" type="slidenum">
              <a:rPr lang="en-US" smtClean="0"/>
              <a:pPr>
                <a:defRPr/>
              </a:pPr>
              <a:t>6</a:t>
            </a:fld>
            <a:endParaRPr lang="en-US" dirty="0"/>
          </a:p>
        </p:txBody>
      </p:sp>
    </p:spTree>
    <p:extLst>
      <p:ext uri="{BB962C8B-B14F-4D97-AF65-F5344CB8AC3E}">
        <p14:creationId xmlns:p14="http://schemas.microsoft.com/office/powerpoint/2010/main" val="249513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3564" y="0"/>
            <a:ext cx="883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789" y="1900718"/>
            <a:ext cx="4109662" cy="1384995"/>
          </a:xfrm>
          <a:prstGeom prst="rect">
            <a:avLst/>
          </a:prstGeom>
          <a:solidFill>
            <a:schemeClr val="bg1"/>
          </a:solidFill>
        </p:spPr>
        <p:txBody>
          <a:bodyPr wrap="square" rtlCol="0">
            <a:spAutoFit/>
          </a:bodyPr>
          <a:lstStyle/>
          <a:p>
            <a:r>
              <a:rPr lang="en-US" sz="1400" b="1" dirty="0" smtClean="0">
                <a:latin typeface="Arial Narrow" pitchFamily="34" charset="0"/>
              </a:rPr>
              <a:t>I CERTIFY THAT THE PROPOSED LOCATION OF THE JOE BALL SWD WELL No. 001 WAS FROM N.G.S. MONUMENT DESIGNATED 37V22 IN SECTION 43, T18 N, R 4 E, OUACHITA PARISH, LOUISIANA AS FOLLOWS: BEGINNING AT NGS MONUMENT 37V22, THENCE, PROCEED S 07º20’52” W – 6889.41’ TO LOCATION</a:t>
            </a:r>
            <a:endParaRPr lang="en-US" sz="1400" b="1" dirty="0">
              <a:latin typeface="Arial Narrow" pitchFamily="34" charset="0"/>
            </a:endParaRPr>
          </a:p>
        </p:txBody>
      </p:sp>
      <p:sp>
        <p:nvSpPr>
          <p:cNvPr id="3" name="TextBox 2"/>
          <p:cNvSpPr txBox="1"/>
          <p:nvPr/>
        </p:nvSpPr>
        <p:spPr>
          <a:xfrm>
            <a:off x="708916" y="431515"/>
            <a:ext cx="7489861" cy="523220"/>
          </a:xfrm>
          <a:prstGeom prst="rect">
            <a:avLst/>
          </a:prstGeom>
          <a:solidFill>
            <a:srgbClr val="FFFFFF"/>
          </a:solidFill>
        </p:spPr>
        <p:txBody>
          <a:bodyPr wrap="square" rtlCol="0">
            <a:spAutoFit/>
          </a:bodyPr>
          <a:lstStyle/>
          <a:p>
            <a:pPr algn="ctr"/>
            <a:r>
              <a:rPr lang="en-US" sz="1400" b="1" dirty="0" smtClean="0">
                <a:latin typeface="Arial Narrow" pitchFamily="34" charset="0"/>
              </a:rPr>
              <a:t>MAP OF SURVEY SHOWING PROPOSED LOCATION OF JOE BALL SWD WELL NO. 001, </a:t>
            </a:r>
            <a:br>
              <a:rPr lang="en-US" sz="1400" b="1" dirty="0" smtClean="0">
                <a:latin typeface="Arial Narrow" pitchFamily="34" charset="0"/>
              </a:rPr>
            </a:br>
            <a:r>
              <a:rPr lang="en-US" sz="1400" b="1" dirty="0" smtClean="0">
                <a:latin typeface="Arial Narrow" pitchFamily="34" charset="0"/>
              </a:rPr>
              <a:t>SITUATED IN SECTION 43, T 18 N, R 4 E, OUACHITA PARISH, LOUISINA.</a:t>
            </a:r>
            <a:endParaRPr lang="en-US" sz="1400" b="1" dirty="0">
              <a:latin typeface="Arial Narrow" pitchFamily="34" charset="0"/>
            </a:endParaRPr>
          </a:p>
        </p:txBody>
      </p:sp>
      <p:sp>
        <p:nvSpPr>
          <p:cNvPr id="4" name="TextBox 3"/>
          <p:cNvSpPr txBox="1"/>
          <p:nvPr/>
        </p:nvSpPr>
        <p:spPr>
          <a:xfrm>
            <a:off x="1561672" y="0"/>
            <a:ext cx="5794625" cy="523220"/>
          </a:xfrm>
          <a:prstGeom prst="rect">
            <a:avLst/>
          </a:prstGeom>
          <a:solidFill>
            <a:srgbClr val="FFFFFF"/>
          </a:solidFill>
        </p:spPr>
        <p:txBody>
          <a:bodyPr wrap="square" rtlCol="0">
            <a:spAutoFit/>
          </a:bodyPr>
          <a:lstStyle/>
          <a:p>
            <a:pPr algn="ctr"/>
            <a:r>
              <a:rPr lang="en-US" sz="2800" b="1" dirty="0" smtClean="0">
                <a:latin typeface="Cambria Math" pitchFamily="18" charset="0"/>
                <a:ea typeface="Cambria Math" pitchFamily="18" charset="0"/>
              </a:rPr>
              <a:t>WELL LOCATION PLAT</a:t>
            </a:r>
            <a:endParaRPr lang="en-US" sz="2800" b="1" dirty="0">
              <a:latin typeface="Cambria Math" pitchFamily="18" charset="0"/>
              <a:ea typeface="Cambria Math" pitchFamily="18" charset="0"/>
            </a:endParaRPr>
          </a:p>
        </p:txBody>
      </p:sp>
      <p:sp>
        <p:nvSpPr>
          <p:cNvPr id="14" name="TextBox 13"/>
          <p:cNvSpPr txBox="1"/>
          <p:nvPr/>
        </p:nvSpPr>
        <p:spPr>
          <a:xfrm>
            <a:off x="1193665" y="3426431"/>
            <a:ext cx="2338782" cy="523220"/>
          </a:xfrm>
          <a:prstGeom prst="rect">
            <a:avLst/>
          </a:prstGeom>
          <a:noFill/>
        </p:spPr>
        <p:txBody>
          <a:bodyPr wrap="none" rtlCol="0">
            <a:spAutoFit/>
          </a:bodyPr>
          <a:lstStyle/>
          <a:p>
            <a:pPr algn="ctr"/>
            <a:r>
              <a:rPr lang="en-US" sz="1400" b="1" dirty="0" smtClean="0">
                <a:latin typeface="Arial Narrow" pitchFamily="34" charset="0"/>
              </a:rPr>
              <a:t>Proposed location of</a:t>
            </a:r>
            <a:br>
              <a:rPr lang="en-US" sz="1400" b="1" dirty="0" smtClean="0">
                <a:latin typeface="Arial Narrow" pitchFamily="34" charset="0"/>
              </a:rPr>
            </a:br>
            <a:r>
              <a:rPr lang="en-US" sz="1400" b="1" dirty="0" smtClean="0">
                <a:latin typeface="Arial Narrow" pitchFamily="34" charset="0"/>
              </a:rPr>
              <a:t>JOE BALL SWD WELL NO. 001</a:t>
            </a:r>
            <a:endParaRPr lang="en-US" sz="1400" b="1" dirty="0">
              <a:latin typeface="Arial Narrow" pitchFamily="34" charset="0"/>
            </a:endParaRPr>
          </a:p>
        </p:txBody>
      </p:sp>
      <p:grpSp>
        <p:nvGrpSpPr>
          <p:cNvPr id="52" name="Group 51"/>
          <p:cNvGrpSpPr/>
          <p:nvPr/>
        </p:nvGrpSpPr>
        <p:grpSpPr>
          <a:xfrm>
            <a:off x="0" y="693125"/>
            <a:ext cx="4767209" cy="642515"/>
            <a:chOff x="0" y="693125"/>
            <a:chExt cx="4767209" cy="642515"/>
          </a:xfrm>
        </p:grpSpPr>
        <p:sp>
          <p:nvSpPr>
            <p:cNvPr id="12" name="Double Bracket 11"/>
            <p:cNvSpPr/>
            <p:nvPr/>
          </p:nvSpPr>
          <p:spPr>
            <a:xfrm>
              <a:off x="2887038" y="693125"/>
              <a:ext cx="1880171" cy="261610"/>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Line Callout 1 (Accent Bar) 21"/>
            <p:cNvSpPr/>
            <p:nvPr/>
          </p:nvSpPr>
          <p:spPr>
            <a:xfrm flipH="1">
              <a:off x="0" y="1118800"/>
              <a:ext cx="2689688" cy="216840"/>
            </a:xfrm>
            <a:prstGeom prst="accentCallout1">
              <a:avLst>
                <a:gd name="adj1" fmla="val 53891"/>
                <a:gd name="adj2" fmla="val -2673"/>
                <a:gd name="adj3" fmla="val -71992"/>
                <a:gd name="adj4" fmla="val -8190"/>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SECTION, TOWNSHIP, RANGE</a:t>
              </a:r>
              <a:endParaRPr lang="en-US" sz="1600" b="1" dirty="0">
                <a:solidFill>
                  <a:schemeClr val="tx1"/>
                </a:solidFill>
                <a:latin typeface="+mj-lt"/>
              </a:endParaRPr>
            </a:p>
          </p:txBody>
        </p:sp>
      </p:grpSp>
      <p:grpSp>
        <p:nvGrpSpPr>
          <p:cNvPr id="60" name="Group 59"/>
          <p:cNvGrpSpPr/>
          <p:nvPr/>
        </p:nvGrpSpPr>
        <p:grpSpPr>
          <a:xfrm>
            <a:off x="4777483" y="693125"/>
            <a:ext cx="3195262" cy="261610"/>
            <a:chOff x="4777483" y="693125"/>
            <a:chExt cx="3195262" cy="261610"/>
          </a:xfrm>
        </p:grpSpPr>
        <p:sp>
          <p:nvSpPr>
            <p:cNvPr id="16" name="Double Bracket 15"/>
            <p:cNvSpPr/>
            <p:nvPr/>
          </p:nvSpPr>
          <p:spPr>
            <a:xfrm>
              <a:off x="4777483" y="693125"/>
              <a:ext cx="1376738" cy="261610"/>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Line Callout 1 (Accent Bar) 24"/>
            <p:cNvSpPr/>
            <p:nvPr/>
          </p:nvSpPr>
          <p:spPr>
            <a:xfrm>
              <a:off x="7058841" y="697382"/>
              <a:ext cx="913904" cy="216840"/>
            </a:xfrm>
            <a:prstGeom prst="accentCallout1">
              <a:avLst>
                <a:gd name="adj1" fmla="val 53891"/>
                <a:gd name="adj2" fmla="val -194"/>
                <a:gd name="adj3" fmla="val 55656"/>
                <a:gd name="adj4" fmla="val -99653"/>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PARISH</a:t>
              </a:r>
              <a:endParaRPr lang="en-US" sz="1600" b="1" dirty="0">
                <a:solidFill>
                  <a:schemeClr val="tx1"/>
                </a:solidFill>
                <a:latin typeface="+mj-lt"/>
              </a:endParaRPr>
            </a:p>
          </p:txBody>
        </p:sp>
      </p:grpSp>
      <p:grpSp>
        <p:nvGrpSpPr>
          <p:cNvPr id="59" name="Group 58"/>
          <p:cNvGrpSpPr/>
          <p:nvPr/>
        </p:nvGrpSpPr>
        <p:grpSpPr>
          <a:xfrm>
            <a:off x="4058292" y="954735"/>
            <a:ext cx="4140485" cy="945983"/>
            <a:chOff x="4058292" y="954735"/>
            <a:chExt cx="4140485" cy="945983"/>
          </a:xfrm>
        </p:grpSpPr>
        <p:sp>
          <p:nvSpPr>
            <p:cNvPr id="9" name="Double Bracket 8"/>
            <p:cNvSpPr/>
            <p:nvPr/>
          </p:nvSpPr>
          <p:spPr>
            <a:xfrm>
              <a:off x="4058292" y="954735"/>
              <a:ext cx="2465798" cy="945983"/>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Line Callout 1 (Accent Bar) 28"/>
            <p:cNvSpPr/>
            <p:nvPr/>
          </p:nvSpPr>
          <p:spPr>
            <a:xfrm>
              <a:off x="6832810" y="1118801"/>
              <a:ext cx="1365967" cy="544630"/>
            </a:xfrm>
            <a:prstGeom prst="accentCallout1">
              <a:avLst>
                <a:gd name="adj1" fmla="val 45448"/>
                <a:gd name="adj2" fmla="val -3491"/>
                <a:gd name="adj3" fmla="val 25991"/>
                <a:gd name="adj4" fmla="val -22341"/>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MONUMENT DESCRIPTION</a:t>
              </a:r>
              <a:endParaRPr lang="en-US" sz="1600" b="1" dirty="0">
                <a:solidFill>
                  <a:schemeClr val="tx1"/>
                </a:solidFill>
                <a:latin typeface="+mj-lt"/>
              </a:endParaRPr>
            </a:p>
          </p:txBody>
        </p:sp>
      </p:grpSp>
      <p:grpSp>
        <p:nvGrpSpPr>
          <p:cNvPr id="61" name="Group 60"/>
          <p:cNvGrpSpPr/>
          <p:nvPr/>
        </p:nvGrpSpPr>
        <p:grpSpPr>
          <a:xfrm>
            <a:off x="5179246" y="0"/>
            <a:ext cx="3707900" cy="2811594"/>
            <a:chOff x="5179246" y="0"/>
            <a:chExt cx="3707900" cy="2811594"/>
          </a:xfrm>
        </p:grpSpPr>
        <p:sp>
          <p:nvSpPr>
            <p:cNvPr id="5" name="Rounded Rectangle 4"/>
            <p:cNvSpPr/>
            <p:nvPr/>
          </p:nvSpPr>
          <p:spPr>
            <a:xfrm>
              <a:off x="8075488" y="0"/>
              <a:ext cx="811658" cy="2671281"/>
            </a:xfrm>
            <a:prstGeom prst="roundRect">
              <a:avLst/>
            </a:prstGeom>
            <a:solidFill>
              <a:schemeClr val="accent2">
                <a:alpha val="17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ine Callout 1 (Accent Bar) 29"/>
            <p:cNvSpPr/>
            <p:nvPr/>
          </p:nvSpPr>
          <p:spPr>
            <a:xfrm flipH="1">
              <a:off x="5179246" y="2594754"/>
              <a:ext cx="2689688" cy="216840"/>
            </a:xfrm>
            <a:prstGeom prst="accentCallout1">
              <a:avLst>
                <a:gd name="adj1" fmla="val 53891"/>
                <a:gd name="adj2" fmla="val -2673"/>
                <a:gd name="adj3" fmla="val -71992"/>
                <a:gd name="adj4" fmla="val -8190"/>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NORTH ARROW AND SCALE</a:t>
              </a:r>
              <a:endParaRPr lang="en-US" sz="1600" b="1" dirty="0">
                <a:solidFill>
                  <a:schemeClr val="tx1"/>
                </a:solidFill>
                <a:latin typeface="+mj-lt"/>
              </a:endParaRPr>
            </a:p>
          </p:txBody>
        </p:sp>
      </p:grpSp>
      <p:grpSp>
        <p:nvGrpSpPr>
          <p:cNvPr id="57" name="Group 56"/>
          <p:cNvGrpSpPr/>
          <p:nvPr/>
        </p:nvGrpSpPr>
        <p:grpSpPr>
          <a:xfrm>
            <a:off x="3641003" y="2880705"/>
            <a:ext cx="2728975" cy="2780356"/>
            <a:chOff x="3641003" y="2880705"/>
            <a:chExt cx="2728975" cy="2780356"/>
          </a:xfrm>
        </p:grpSpPr>
        <p:sp>
          <p:nvSpPr>
            <p:cNvPr id="8" name="Double Bracket 7"/>
            <p:cNvSpPr/>
            <p:nvPr/>
          </p:nvSpPr>
          <p:spPr>
            <a:xfrm rot="17081001">
              <a:off x="5054886" y="3928669"/>
              <a:ext cx="2363056" cy="267128"/>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Line Callout 1 (Accent Bar) 30"/>
            <p:cNvSpPr/>
            <p:nvPr/>
          </p:nvSpPr>
          <p:spPr>
            <a:xfrm flipH="1">
              <a:off x="3641003" y="5358291"/>
              <a:ext cx="2027656" cy="302770"/>
            </a:xfrm>
            <a:prstGeom prst="accentCallout1">
              <a:avLst>
                <a:gd name="adj1" fmla="val 53891"/>
                <a:gd name="adj2" fmla="val -2673"/>
                <a:gd name="adj3" fmla="val -71992"/>
                <a:gd name="adj4" fmla="val -819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j-lt"/>
                </a:rPr>
                <a:t>BEARING </a:t>
              </a:r>
              <a:r>
                <a:rPr lang="en-US" sz="1400" b="1" dirty="0" smtClean="0">
                  <a:solidFill>
                    <a:schemeClr val="tx1"/>
                  </a:solidFill>
                  <a:latin typeface="+mj-lt"/>
                </a:rPr>
                <a:t>&amp; </a:t>
              </a:r>
              <a:r>
                <a:rPr lang="en-US" sz="1400" b="1" dirty="0" smtClean="0">
                  <a:solidFill>
                    <a:schemeClr val="tx1"/>
                  </a:solidFill>
                  <a:latin typeface="+mj-lt"/>
                </a:rPr>
                <a:t>DISTANCE</a:t>
              </a:r>
              <a:endParaRPr lang="en-US" sz="1400" b="1" dirty="0">
                <a:solidFill>
                  <a:schemeClr val="tx1"/>
                </a:solidFill>
                <a:latin typeface="+mj-lt"/>
              </a:endParaRPr>
            </a:p>
          </p:txBody>
        </p:sp>
      </p:grpSp>
      <p:grpSp>
        <p:nvGrpSpPr>
          <p:cNvPr id="54" name="Group 53"/>
          <p:cNvGrpSpPr/>
          <p:nvPr/>
        </p:nvGrpSpPr>
        <p:grpSpPr>
          <a:xfrm>
            <a:off x="5989834" y="1510301"/>
            <a:ext cx="2208943" cy="5347699"/>
            <a:chOff x="5989834" y="1510301"/>
            <a:chExt cx="2208943" cy="5347699"/>
          </a:xfrm>
        </p:grpSpPr>
        <p:cxnSp>
          <p:nvCxnSpPr>
            <p:cNvPr id="21" name="Straight Connector 20"/>
            <p:cNvCxnSpPr/>
            <p:nvPr/>
          </p:nvCxnSpPr>
          <p:spPr>
            <a:xfrm flipH="1">
              <a:off x="5989834" y="1510301"/>
              <a:ext cx="1808251" cy="5347699"/>
            </a:xfrm>
            <a:prstGeom prst="line">
              <a:avLst/>
            </a:prstGeom>
            <a:ln w="3175">
              <a:solidFill>
                <a:schemeClr val="accent2">
                  <a:alpha val="17000"/>
                </a:schemeClr>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2" name="Line Callout 1 (Accent Bar) 31"/>
            <p:cNvSpPr/>
            <p:nvPr/>
          </p:nvSpPr>
          <p:spPr>
            <a:xfrm>
              <a:off x="7129443" y="4637464"/>
              <a:ext cx="1069334" cy="225635"/>
            </a:xfrm>
            <a:prstGeom prst="accentCallout1">
              <a:avLst>
                <a:gd name="adj1" fmla="val 45448"/>
                <a:gd name="adj2" fmla="val -3491"/>
                <a:gd name="adj3" fmla="val -12071"/>
                <a:gd name="adj4" fmla="val -24909"/>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ROADWAY</a:t>
              </a:r>
              <a:endParaRPr lang="en-US" sz="1600" b="1" dirty="0">
                <a:solidFill>
                  <a:schemeClr val="tx1"/>
                </a:solidFill>
                <a:latin typeface="+mj-lt"/>
              </a:endParaRPr>
            </a:p>
          </p:txBody>
        </p:sp>
      </p:grpSp>
      <p:grpSp>
        <p:nvGrpSpPr>
          <p:cNvPr id="58" name="Group 57"/>
          <p:cNvGrpSpPr/>
          <p:nvPr/>
        </p:nvGrpSpPr>
        <p:grpSpPr>
          <a:xfrm>
            <a:off x="441789" y="1900718"/>
            <a:ext cx="6636610" cy="1384995"/>
            <a:chOff x="441789" y="1900718"/>
            <a:chExt cx="6636610" cy="1384995"/>
          </a:xfrm>
        </p:grpSpPr>
        <p:sp>
          <p:nvSpPr>
            <p:cNvPr id="11" name="Double Bracket 10"/>
            <p:cNvSpPr/>
            <p:nvPr/>
          </p:nvSpPr>
          <p:spPr>
            <a:xfrm>
              <a:off x="441789" y="1900718"/>
              <a:ext cx="4012057" cy="1384995"/>
            </a:xfrm>
            <a:prstGeom prst="bracketPair">
              <a:avLst>
                <a:gd name="adj" fmla="val 11474"/>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Line Callout 1 (Accent Bar) 32"/>
            <p:cNvSpPr/>
            <p:nvPr/>
          </p:nvSpPr>
          <p:spPr>
            <a:xfrm>
              <a:off x="4767209" y="2265740"/>
              <a:ext cx="2311190" cy="225635"/>
            </a:xfrm>
            <a:prstGeom prst="accentCallout1">
              <a:avLst>
                <a:gd name="adj1" fmla="val 45448"/>
                <a:gd name="adj2" fmla="val -3491"/>
                <a:gd name="adj3" fmla="val 22419"/>
                <a:gd name="adj4" fmla="val -13083"/>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LOCATION DESCRIPTION</a:t>
              </a:r>
              <a:endParaRPr lang="en-US" sz="1600" b="1" dirty="0">
                <a:solidFill>
                  <a:schemeClr val="tx1"/>
                </a:solidFill>
                <a:latin typeface="+mj-lt"/>
              </a:endParaRPr>
            </a:p>
          </p:txBody>
        </p:sp>
      </p:grpSp>
      <p:grpSp>
        <p:nvGrpSpPr>
          <p:cNvPr id="53" name="Group 52"/>
          <p:cNvGrpSpPr/>
          <p:nvPr/>
        </p:nvGrpSpPr>
        <p:grpSpPr>
          <a:xfrm>
            <a:off x="1193665" y="3426431"/>
            <a:ext cx="3940659" cy="523220"/>
            <a:chOff x="1193665" y="3426431"/>
            <a:chExt cx="3940659" cy="523220"/>
          </a:xfrm>
        </p:grpSpPr>
        <p:sp>
          <p:nvSpPr>
            <p:cNvPr id="15" name="Double Bracket 14"/>
            <p:cNvSpPr/>
            <p:nvPr/>
          </p:nvSpPr>
          <p:spPr>
            <a:xfrm>
              <a:off x="1193665" y="3426431"/>
              <a:ext cx="2338782" cy="523220"/>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Line Callout 1 (Accent Bar) 33"/>
            <p:cNvSpPr/>
            <p:nvPr/>
          </p:nvSpPr>
          <p:spPr>
            <a:xfrm>
              <a:off x="3843031" y="3575223"/>
              <a:ext cx="1291293" cy="225635"/>
            </a:xfrm>
            <a:prstGeom prst="accentCallout1">
              <a:avLst>
                <a:gd name="adj1" fmla="val 45448"/>
                <a:gd name="adj2" fmla="val -3491"/>
                <a:gd name="adj3" fmla="val 5174"/>
                <a:gd name="adj4" fmla="val -23630"/>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WELL NAME</a:t>
              </a:r>
              <a:endParaRPr lang="en-US" sz="1600" b="1" dirty="0">
                <a:solidFill>
                  <a:schemeClr val="tx1"/>
                </a:solidFill>
                <a:latin typeface="+mj-lt"/>
              </a:endParaRPr>
            </a:p>
          </p:txBody>
        </p:sp>
      </p:grpSp>
      <p:grpSp>
        <p:nvGrpSpPr>
          <p:cNvPr id="56" name="Group 55"/>
          <p:cNvGrpSpPr/>
          <p:nvPr/>
        </p:nvGrpSpPr>
        <p:grpSpPr>
          <a:xfrm>
            <a:off x="1263721" y="3986373"/>
            <a:ext cx="4544001" cy="2743200"/>
            <a:chOff x="1263721" y="3986373"/>
            <a:chExt cx="4544001" cy="2743200"/>
          </a:xfrm>
        </p:grpSpPr>
        <p:sp>
          <p:nvSpPr>
            <p:cNvPr id="10" name="Double Bracket 9"/>
            <p:cNvSpPr/>
            <p:nvPr/>
          </p:nvSpPr>
          <p:spPr>
            <a:xfrm>
              <a:off x="1263721" y="3986373"/>
              <a:ext cx="2198670" cy="1068512"/>
            </a:xfrm>
            <a:prstGeom prst="bracketPair">
              <a:avLst>
                <a:gd name="adj" fmla="val 11939"/>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Double Bracket 12"/>
            <p:cNvSpPr/>
            <p:nvPr/>
          </p:nvSpPr>
          <p:spPr>
            <a:xfrm>
              <a:off x="1263721" y="5661061"/>
              <a:ext cx="2198670" cy="1068512"/>
            </a:xfrm>
            <a:prstGeom prst="bracketPair">
              <a:avLst>
                <a:gd name="adj" fmla="val 11939"/>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Line Callout 1 (Accent Bar) 34"/>
            <p:cNvSpPr/>
            <p:nvPr/>
          </p:nvSpPr>
          <p:spPr>
            <a:xfrm>
              <a:off x="3729091" y="4107204"/>
              <a:ext cx="2078631" cy="643078"/>
            </a:xfrm>
            <a:prstGeom prst="accentCallout1">
              <a:avLst>
                <a:gd name="adj1" fmla="val 49358"/>
                <a:gd name="adj2" fmla="val -2255"/>
                <a:gd name="adj3" fmla="val 49362"/>
                <a:gd name="adj4" fmla="val -7298"/>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smtClean="0">
                  <a:solidFill>
                    <a:schemeClr val="tx1"/>
                  </a:solidFill>
                  <a:latin typeface="+mj-lt"/>
                </a:rPr>
                <a:t>GEOGRAPHIC COORDINATES</a:t>
              </a:r>
              <a:br>
                <a:rPr lang="en-US" sz="1200" b="1" dirty="0" smtClean="0">
                  <a:solidFill>
                    <a:schemeClr val="tx1"/>
                  </a:solidFill>
                  <a:latin typeface="+mj-lt"/>
                </a:rPr>
              </a:br>
              <a:r>
                <a:rPr lang="en-US" sz="1200" b="1" dirty="0" smtClean="0">
                  <a:solidFill>
                    <a:schemeClr val="tx1"/>
                  </a:solidFill>
                  <a:latin typeface="+mj-lt"/>
                </a:rPr>
                <a:t>IN LAT/LONG &amp; X/Y, </a:t>
              </a:r>
              <a:br>
                <a:rPr lang="en-US" sz="1200" b="1" dirty="0" smtClean="0">
                  <a:solidFill>
                    <a:schemeClr val="tx1"/>
                  </a:solidFill>
                  <a:latin typeface="+mj-lt"/>
                </a:rPr>
              </a:br>
              <a:r>
                <a:rPr lang="en-US" sz="1200" b="1" dirty="0" smtClean="0">
                  <a:solidFill>
                    <a:schemeClr val="tx1"/>
                  </a:solidFill>
                  <a:latin typeface="+mj-lt"/>
                </a:rPr>
                <a:t>NAD 1983 &amp; 1927</a:t>
              </a:r>
              <a:endParaRPr lang="en-US" sz="1200" b="1" dirty="0">
                <a:solidFill>
                  <a:schemeClr val="tx1"/>
                </a:solidFill>
                <a:latin typeface="+mj-lt"/>
              </a:endParaRPr>
            </a:p>
          </p:txBody>
        </p:sp>
      </p:grpSp>
      <p:grpSp>
        <p:nvGrpSpPr>
          <p:cNvPr id="55" name="Group 54"/>
          <p:cNvGrpSpPr/>
          <p:nvPr/>
        </p:nvGrpSpPr>
        <p:grpSpPr>
          <a:xfrm>
            <a:off x="1259922" y="4867596"/>
            <a:ext cx="4547800" cy="397269"/>
            <a:chOff x="1263721" y="4863100"/>
            <a:chExt cx="4547800" cy="397269"/>
          </a:xfrm>
        </p:grpSpPr>
        <p:sp>
          <p:nvSpPr>
            <p:cNvPr id="7" name="Double Bracket 6"/>
            <p:cNvSpPr/>
            <p:nvPr/>
          </p:nvSpPr>
          <p:spPr>
            <a:xfrm>
              <a:off x="1263721" y="5054885"/>
              <a:ext cx="2013735" cy="205484"/>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Line Callout 1 (Accent Bar) 36"/>
            <p:cNvSpPr/>
            <p:nvPr/>
          </p:nvSpPr>
          <p:spPr>
            <a:xfrm>
              <a:off x="3783865" y="4863100"/>
              <a:ext cx="2027656" cy="294528"/>
            </a:xfrm>
            <a:prstGeom prst="accentCallout1">
              <a:avLst>
                <a:gd name="adj1" fmla="val 45448"/>
                <a:gd name="adj2" fmla="val -3491"/>
                <a:gd name="adj3" fmla="val 101516"/>
                <a:gd name="adj4" fmla="val -17612"/>
              </a:avLst>
            </a:prstGeom>
            <a:solidFill>
              <a:schemeClr val="accent2"/>
            </a:soli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200" b="1" dirty="0" smtClean="0">
                  <a:solidFill>
                    <a:schemeClr val="tx1"/>
                  </a:solidFill>
                  <a:latin typeface="+mj-lt"/>
                </a:rPr>
                <a:t>ELEVATION </a:t>
              </a:r>
              <a:r>
                <a:rPr lang="en-US" sz="1200" b="1" dirty="0" smtClean="0">
                  <a:solidFill>
                    <a:schemeClr val="tx1"/>
                  </a:solidFill>
                  <a:latin typeface="+mj-lt"/>
                </a:rPr>
                <a:t>&amp; </a:t>
              </a:r>
              <a:r>
                <a:rPr lang="en-US" sz="1200" b="1" dirty="0" smtClean="0">
                  <a:solidFill>
                    <a:schemeClr val="tx1"/>
                  </a:solidFill>
                  <a:latin typeface="+mj-lt"/>
                </a:rPr>
                <a:t>REFERENCE</a:t>
              </a:r>
              <a:endParaRPr lang="en-US" sz="1200" b="1" dirty="0">
                <a:solidFill>
                  <a:schemeClr val="tx1"/>
                </a:solidFill>
                <a:latin typeface="+mj-lt"/>
              </a:endParaRPr>
            </a:p>
          </p:txBody>
        </p:sp>
      </p:grpSp>
      <p:grpSp>
        <p:nvGrpSpPr>
          <p:cNvPr id="51" name="Group 50"/>
          <p:cNvGrpSpPr/>
          <p:nvPr/>
        </p:nvGrpSpPr>
        <p:grpSpPr>
          <a:xfrm>
            <a:off x="6174769" y="5689513"/>
            <a:ext cx="2969231" cy="1142802"/>
            <a:chOff x="6174769" y="5689513"/>
            <a:chExt cx="2969231" cy="1142802"/>
          </a:xfrm>
        </p:grpSpPr>
        <p:sp>
          <p:nvSpPr>
            <p:cNvPr id="19" name="Freeform 18"/>
            <p:cNvSpPr/>
            <p:nvPr/>
          </p:nvSpPr>
          <p:spPr>
            <a:xfrm>
              <a:off x="6174769" y="6122553"/>
              <a:ext cx="2465797" cy="709762"/>
            </a:xfrm>
            <a:custGeom>
              <a:avLst/>
              <a:gdLst>
                <a:gd name="connsiteX0" fmla="*/ 2465797 w 2465797"/>
                <a:gd name="connsiteY0" fmla="*/ 380989 h 709762"/>
                <a:gd name="connsiteX1" fmla="*/ 1500027 w 2465797"/>
                <a:gd name="connsiteY1" fmla="*/ 845 h 709762"/>
                <a:gd name="connsiteX2" fmla="*/ 410966 w 2465797"/>
                <a:gd name="connsiteY2" fmla="*/ 473456 h 709762"/>
                <a:gd name="connsiteX3" fmla="*/ 0 w 2465797"/>
                <a:gd name="connsiteY3" fmla="*/ 709762 h 709762"/>
              </a:gdLst>
              <a:ahLst/>
              <a:cxnLst>
                <a:cxn ang="0">
                  <a:pos x="connsiteX0" y="connsiteY0"/>
                </a:cxn>
                <a:cxn ang="0">
                  <a:pos x="connsiteX1" y="connsiteY1"/>
                </a:cxn>
                <a:cxn ang="0">
                  <a:pos x="connsiteX2" y="connsiteY2"/>
                </a:cxn>
                <a:cxn ang="0">
                  <a:pos x="connsiteX3" y="connsiteY3"/>
                </a:cxn>
              </a:cxnLst>
              <a:rect l="l" t="t" r="r" b="b"/>
              <a:pathLst>
                <a:path w="2465797" h="709762">
                  <a:moveTo>
                    <a:pt x="2465797" y="380989"/>
                  </a:moveTo>
                  <a:cubicBezTo>
                    <a:pt x="2154148" y="183211"/>
                    <a:pt x="1842499" y="-14566"/>
                    <a:pt x="1500027" y="845"/>
                  </a:cubicBezTo>
                  <a:cubicBezTo>
                    <a:pt x="1157555" y="16256"/>
                    <a:pt x="660970" y="355303"/>
                    <a:pt x="410966" y="473456"/>
                  </a:cubicBezTo>
                  <a:cubicBezTo>
                    <a:pt x="160962" y="591609"/>
                    <a:pt x="80481" y="650685"/>
                    <a:pt x="0" y="709762"/>
                  </a:cubicBezTo>
                </a:path>
              </a:pathLst>
            </a:custGeom>
            <a:noFill/>
            <a:ln w="76200">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Line Callout 1 (Accent Bar) 37"/>
            <p:cNvSpPr/>
            <p:nvPr/>
          </p:nvSpPr>
          <p:spPr>
            <a:xfrm>
              <a:off x="7868934" y="5689513"/>
              <a:ext cx="1275066" cy="225635"/>
            </a:xfrm>
            <a:prstGeom prst="accentCallout1">
              <a:avLst>
                <a:gd name="adj1" fmla="val 45448"/>
                <a:gd name="adj2" fmla="val -3491"/>
                <a:gd name="adj3" fmla="val 181935"/>
                <a:gd name="adj4" fmla="val -27431"/>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chemeClr val="tx1"/>
                  </a:solidFill>
                  <a:latin typeface="+mj-lt"/>
                </a:rPr>
                <a:t>WATER BODY</a:t>
              </a:r>
              <a:endParaRPr lang="en-US" sz="1600" b="1" dirty="0">
                <a:solidFill>
                  <a:schemeClr val="tx1"/>
                </a:solidFill>
                <a:latin typeface="+mj-lt"/>
              </a:endParaRPr>
            </a:p>
          </p:txBody>
        </p:sp>
      </p:grpSp>
      <p:sp>
        <p:nvSpPr>
          <p:cNvPr id="17" name="Slide Number Placeholder 16"/>
          <p:cNvSpPr>
            <a:spLocks noGrp="1"/>
          </p:cNvSpPr>
          <p:nvPr>
            <p:ph type="sldNum" sz="quarter" idx="12"/>
          </p:nvPr>
        </p:nvSpPr>
        <p:spPr/>
        <p:txBody>
          <a:bodyPr/>
          <a:lstStyle/>
          <a:p>
            <a:pPr>
              <a:defRPr/>
            </a:pPr>
            <a:fld id="{27C5B40F-12FC-4FE6-8760-DAF63670FF86}" type="slidenum">
              <a:rPr lang="en-US" smtClean="0"/>
              <a:pPr>
                <a:defRPr/>
              </a:pPr>
              <a:t>7</a:t>
            </a:fld>
            <a:endParaRPr lang="en-US" dirty="0"/>
          </a:p>
        </p:txBody>
      </p:sp>
    </p:spTree>
    <p:extLst>
      <p:ext uri="{BB962C8B-B14F-4D97-AF65-F5344CB8AC3E}">
        <p14:creationId xmlns:p14="http://schemas.microsoft.com/office/powerpoint/2010/main" val="14508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3563" y="1"/>
            <a:ext cx="8835775" cy="676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852755"/>
            <a:ext cx="2958957" cy="26199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91137" y="2239766"/>
            <a:ext cx="2342508" cy="2126751"/>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33645" y="2424702"/>
            <a:ext cx="4335693" cy="179797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75952627"/>
              </p:ext>
            </p:extLst>
          </p:nvPr>
        </p:nvGraphicFramePr>
        <p:xfrm>
          <a:off x="4777483" y="3681916"/>
          <a:ext cx="4274049" cy="3078480"/>
        </p:xfrm>
        <a:graphic>
          <a:graphicData uri="http://schemas.openxmlformats.org/drawingml/2006/table">
            <a:tbl>
              <a:tblPr>
                <a:tableStyleId>{5C22544A-7EE6-4342-B048-85BDC9FD1C3A}</a:tableStyleId>
              </a:tblPr>
              <a:tblGrid>
                <a:gridCol w="1424683"/>
                <a:gridCol w="1424683"/>
                <a:gridCol w="1424683"/>
              </a:tblGrid>
              <a:tr h="276385">
                <a:tc gridSpan="3">
                  <a:txBody>
                    <a:bodyPr/>
                    <a:lstStyle/>
                    <a:p>
                      <a:pPr algn="ctr"/>
                      <a:r>
                        <a:rPr lang="en-US" sz="1600" b="1" dirty="0" smtClean="0">
                          <a:latin typeface="Arial Narrow" pitchFamily="34" charset="0"/>
                        </a:rPr>
                        <a:t>OPERATOR:</a:t>
                      </a:r>
                      <a:r>
                        <a:rPr lang="en-US" sz="1600" b="1" baseline="0" dirty="0" smtClean="0">
                          <a:latin typeface="Arial Narrow" pitchFamily="34" charset="0"/>
                        </a:rPr>
                        <a:t> JOE BALL, LLC</a:t>
                      </a:r>
                      <a:endParaRPr lang="en-US" sz="1600" b="1"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r>
              <a:tr h="879407">
                <a:tc gridSpan="3">
                  <a:txBody>
                    <a:bodyPr/>
                    <a:lstStyle/>
                    <a:p>
                      <a:pPr algn="ctr"/>
                      <a:r>
                        <a:rPr lang="en-US" sz="1600" b="1" dirty="0" smtClean="0">
                          <a:latin typeface="Arial Narrow" pitchFamily="34" charset="0"/>
                        </a:rPr>
                        <a:t>JOE BALL SWD WELL NO. 001</a:t>
                      </a:r>
                      <a:r>
                        <a:rPr lang="en-US" sz="1600" dirty="0" smtClean="0">
                          <a:latin typeface="Arial Narrow" pitchFamily="34" charset="0"/>
                        </a:rPr>
                        <a:t/>
                      </a:r>
                      <a:br>
                        <a:rPr lang="en-US" sz="1600" dirty="0" smtClean="0">
                          <a:latin typeface="Arial Narrow" pitchFamily="34" charset="0"/>
                        </a:rPr>
                      </a:br>
                      <a:r>
                        <a:rPr lang="en-US" sz="1600" dirty="0" smtClean="0">
                          <a:latin typeface="Arial Narrow" pitchFamily="34" charset="0"/>
                        </a:rPr>
                        <a:t>Situated</a:t>
                      </a:r>
                      <a:r>
                        <a:rPr lang="en-US" sz="1600" baseline="0" dirty="0" smtClean="0">
                          <a:latin typeface="Arial Narrow" pitchFamily="34" charset="0"/>
                        </a:rPr>
                        <a:t> in</a:t>
                      </a:r>
                      <a:br>
                        <a:rPr lang="en-US" sz="1600" baseline="0" dirty="0" smtClean="0">
                          <a:latin typeface="Arial Narrow" pitchFamily="34" charset="0"/>
                        </a:rPr>
                      </a:br>
                      <a:r>
                        <a:rPr lang="en-US" sz="1600" baseline="0" dirty="0" smtClean="0">
                          <a:latin typeface="Arial Narrow" pitchFamily="34" charset="0"/>
                        </a:rPr>
                        <a:t>Section 43, T18N, R4E</a:t>
                      </a:r>
                      <a:br>
                        <a:rPr lang="en-US" sz="1600" baseline="0" dirty="0" smtClean="0">
                          <a:latin typeface="Arial Narrow" pitchFamily="34" charset="0"/>
                        </a:rPr>
                      </a:br>
                      <a:r>
                        <a:rPr lang="en-US" sz="1600" baseline="0" dirty="0" smtClean="0">
                          <a:latin typeface="Arial Narrow" pitchFamily="34" charset="0"/>
                        </a:rPr>
                        <a:t>Ouachita Parish, Louisiana</a:t>
                      </a:r>
                      <a:endParaRPr lang="en-US" sz="1600"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r>
              <a:tr h="879407">
                <a:tc gridSpan="3">
                  <a:txBody>
                    <a:bodyPr/>
                    <a:lstStyle/>
                    <a:p>
                      <a:pPr algn="ctr"/>
                      <a:r>
                        <a:rPr lang="en-US" sz="1600" dirty="0" smtClean="0">
                          <a:latin typeface="Arial Narrow" pitchFamily="34" charset="0"/>
                        </a:rPr>
                        <a:t>Kermit &amp;</a:t>
                      </a:r>
                      <a:r>
                        <a:rPr lang="en-US" sz="1600" baseline="0" dirty="0" smtClean="0">
                          <a:latin typeface="Arial Narrow" pitchFamily="34" charset="0"/>
                        </a:rPr>
                        <a:t> Associates, LTD</a:t>
                      </a:r>
                      <a:br>
                        <a:rPr lang="en-US" sz="1600" baseline="0" dirty="0" smtClean="0">
                          <a:latin typeface="Arial Narrow" pitchFamily="34" charset="0"/>
                        </a:rPr>
                      </a:br>
                      <a:r>
                        <a:rPr lang="en-US" sz="1600" baseline="0" dirty="0" smtClean="0">
                          <a:latin typeface="Arial Narrow" pitchFamily="34" charset="0"/>
                        </a:rPr>
                        <a:t>Consulting Engineers &amp; Land Surveyors</a:t>
                      </a:r>
                      <a:br>
                        <a:rPr lang="en-US" sz="1600" baseline="0" dirty="0" smtClean="0">
                          <a:latin typeface="Arial Narrow" pitchFamily="34" charset="0"/>
                        </a:rPr>
                      </a:br>
                      <a:r>
                        <a:rPr lang="en-US" sz="1600" baseline="0" dirty="0" smtClean="0">
                          <a:latin typeface="Arial Narrow" pitchFamily="34" charset="0"/>
                        </a:rPr>
                        <a:t>P.O. Box 10001</a:t>
                      </a:r>
                      <a:br>
                        <a:rPr lang="en-US" sz="1600" baseline="0" dirty="0" smtClean="0">
                          <a:latin typeface="Arial Narrow" pitchFamily="34" charset="0"/>
                        </a:rPr>
                      </a:br>
                      <a:r>
                        <a:rPr lang="en-US" sz="1600" baseline="0" dirty="0" smtClean="0">
                          <a:latin typeface="Arial Narrow" pitchFamily="34" charset="0"/>
                        </a:rPr>
                        <a:t>Monroe, LA 71211 (71201)</a:t>
                      </a:r>
                      <a:endParaRPr lang="en-US" sz="1600"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r>
              <a:tr h="251259">
                <a:tc>
                  <a:txBody>
                    <a:bodyPr/>
                    <a:lstStyle/>
                    <a:p>
                      <a:pPr algn="ctr"/>
                      <a:r>
                        <a:rPr lang="en-US" sz="1400" dirty="0" smtClean="0">
                          <a:latin typeface="Arial Narrow" pitchFamily="34" charset="0"/>
                        </a:rPr>
                        <a:t>Date: 12/19/2011</a:t>
                      </a:r>
                      <a:endParaRPr lang="en-US" sz="1400"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Arial Narrow" pitchFamily="34" charset="0"/>
                        </a:rPr>
                        <a:t>Drawn</a:t>
                      </a:r>
                      <a:r>
                        <a:rPr lang="en-US" sz="1400" baseline="0" dirty="0" smtClean="0">
                          <a:latin typeface="Arial Narrow" pitchFamily="34" charset="0"/>
                        </a:rPr>
                        <a:t> by: KMG</a:t>
                      </a:r>
                      <a:endParaRPr lang="en-US" sz="1400"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a:r>
                        <a:rPr lang="en-US" sz="1400" u="sng" dirty="0" smtClean="0">
                          <a:latin typeface="Arial Narrow" pitchFamily="34" charset="0"/>
                        </a:rPr>
                        <a:t>Drawing No.</a:t>
                      </a:r>
                    </a:p>
                    <a:p>
                      <a:pPr algn="ctr"/>
                      <a:r>
                        <a:rPr lang="en-US" sz="1400" dirty="0" smtClean="0">
                          <a:latin typeface="Arial Narrow" pitchFamily="34" charset="0"/>
                        </a:rPr>
                        <a:t>12-0001-01</a:t>
                      </a:r>
                      <a:endParaRPr lang="en-US" sz="1400"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1259">
                <a:tc>
                  <a:txBody>
                    <a:bodyPr/>
                    <a:lstStyle/>
                    <a:p>
                      <a:pPr algn="ctr"/>
                      <a:r>
                        <a:rPr lang="en-US" sz="1400" dirty="0" smtClean="0">
                          <a:latin typeface="Arial Narrow" pitchFamily="34" charset="0"/>
                        </a:rPr>
                        <a:t>Scale:</a:t>
                      </a:r>
                      <a:r>
                        <a:rPr lang="en-US" sz="1400" baseline="0" dirty="0" smtClean="0">
                          <a:latin typeface="Arial Narrow" pitchFamily="34" charset="0"/>
                        </a:rPr>
                        <a:t> 1” = 1000’</a:t>
                      </a:r>
                      <a:endParaRPr lang="en-US" sz="1400"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Arial Narrow" pitchFamily="34" charset="0"/>
                        </a:rPr>
                        <a:t>Checked</a:t>
                      </a:r>
                      <a:r>
                        <a:rPr lang="en-US" sz="1400" baseline="0" dirty="0" smtClean="0">
                          <a:latin typeface="Arial Narrow" pitchFamily="34" charset="0"/>
                        </a:rPr>
                        <a:t> by: JSB</a:t>
                      </a:r>
                      <a:endParaRPr lang="en-US" sz="1400" dirty="0">
                        <a:latin typeface="Arial Narrow"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dirty="0"/>
                    </a:p>
                  </a:txBody>
                  <a:tcPr/>
                </a:tc>
              </a:tr>
            </a:tbl>
          </a:graphicData>
        </a:graphic>
      </p:graphicFrame>
      <p:pic>
        <p:nvPicPr>
          <p:cNvPr id="11" name="Picture 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7127" y="2712377"/>
            <a:ext cx="2424701" cy="76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32502" y="482882"/>
            <a:ext cx="3108755" cy="3154167"/>
          </a:xfrm>
          <a:prstGeom prst="rect">
            <a:avLst/>
          </a:prstGeom>
        </p:spPr>
      </p:pic>
      <p:sp>
        <p:nvSpPr>
          <p:cNvPr id="13" name="Rectangle 12"/>
          <p:cNvSpPr/>
          <p:nvPr/>
        </p:nvSpPr>
        <p:spPr>
          <a:xfrm>
            <a:off x="8887146" y="3472665"/>
            <a:ext cx="154111" cy="16438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1806358" y="0"/>
            <a:ext cx="4162927" cy="502369"/>
            <a:chOff x="1806358" y="0"/>
            <a:chExt cx="4162927" cy="502369"/>
          </a:xfrm>
        </p:grpSpPr>
        <p:sp>
          <p:nvSpPr>
            <p:cNvPr id="26" name="Freeform 25"/>
            <p:cNvSpPr/>
            <p:nvPr/>
          </p:nvSpPr>
          <p:spPr>
            <a:xfrm>
              <a:off x="3462391" y="0"/>
              <a:ext cx="2506894" cy="502369"/>
            </a:xfrm>
            <a:custGeom>
              <a:avLst/>
              <a:gdLst>
                <a:gd name="connsiteX0" fmla="*/ 2506894 w 2506894"/>
                <a:gd name="connsiteY0" fmla="*/ 41097 h 502369"/>
                <a:gd name="connsiteX1" fmla="*/ 1243173 w 2506894"/>
                <a:gd name="connsiteY1" fmla="*/ 493160 h 502369"/>
                <a:gd name="connsiteX2" fmla="*/ 369870 w 2506894"/>
                <a:gd name="connsiteY2" fmla="*/ 318499 h 502369"/>
                <a:gd name="connsiteX3" fmla="*/ 0 w 2506894"/>
                <a:gd name="connsiteY3" fmla="*/ 0 h 502369"/>
              </a:gdLst>
              <a:ahLst/>
              <a:cxnLst>
                <a:cxn ang="0">
                  <a:pos x="connsiteX0" y="connsiteY0"/>
                </a:cxn>
                <a:cxn ang="0">
                  <a:pos x="connsiteX1" y="connsiteY1"/>
                </a:cxn>
                <a:cxn ang="0">
                  <a:pos x="connsiteX2" y="connsiteY2"/>
                </a:cxn>
                <a:cxn ang="0">
                  <a:pos x="connsiteX3" y="connsiteY3"/>
                </a:cxn>
              </a:cxnLst>
              <a:rect l="l" t="t" r="r" b="b"/>
              <a:pathLst>
                <a:path w="2506894" h="502369">
                  <a:moveTo>
                    <a:pt x="2506894" y="41097"/>
                  </a:moveTo>
                  <a:cubicBezTo>
                    <a:pt x="2053119" y="244011"/>
                    <a:pt x="1599344" y="446926"/>
                    <a:pt x="1243173" y="493160"/>
                  </a:cubicBezTo>
                  <a:cubicBezTo>
                    <a:pt x="887002" y="539394"/>
                    <a:pt x="577065" y="400692"/>
                    <a:pt x="369870" y="318499"/>
                  </a:cubicBezTo>
                  <a:cubicBezTo>
                    <a:pt x="162674" y="236306"/>
                    <a:pt x="81337" y="118153"/>
                    <a:pt x="0" y="0"/>
                  </a:cubicBezTo>
                </a:path>
              </a:pathLst>
            </a:custGeom>
            <a:noFill/>
            <a:ln w="76200">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ine Callout 1 (Accent Bar) 26"/>
            <p:cNvSpPr/>
            <p:nvPr/>
          </p:nvSpPr>
          <p:spPr>
            <a:xfrm flipH="1">
              <a:off x="1806358" y="242600"/>
              <a:ext cx="1152599" cy="225635"/>
            </a:xfrm>
            <a:prstGeom prst="accentCallout1">
              <a:avLst>
                <a:gd name="adj1" fmla="val 45448"/>
                <a:gd name="adj2" fmla="val -3491"/>
                <a:gd name="adj3" fmla="val -72428"/>
                <a:gd name="adj4" fmla="val -443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WATERWAY</a:t>
              </a:r>
              <a:endParaRPr lang="en-US" sz="1600" b="1" dirty="0">
                <a:solidFill>
                  <a:schemeClr val="tx1"/>
                </a:solidFill>
                <a:latin typeface="+mj-lt"/>
              </a:endParaRPr>
            </a:p>
          </p:txBody>
        </p:sp>
      </p:grpSp>
      <p:grpSp>
        <p:nvGrpSpPr>
          <p:cNvPr id="45" name="Group 44"/>
          <p:cNvGrpSpPr/>
          <p:nvPr/>
        </p:nvGrpSpPr>
        <p:grpSpPr>
          <a:xfrm>
            <a:off x="133563" y="3914454"/>
            <a:ext cx="4906637" cy="965771"/>
            <a:chOff x="133563" y="3914454"/>
            <a:chExt cx="4906637" cy="965771"/>
          </a:xfrm>
        </p:grpSpPr>
        <p:sp>
          <p:nvSpPr>
            <p:cNvPr id="15" name="Double Bracket 14"/>
            <p:cNvSpPr/>
            <p:nvPr/>
          </p:nvSpPr>
          <p:spPr>
            <a:xfrm>
              <a:off x="133563" y="3914454"/>
              <a:ext cx="3493215" cy="965771"/>
            </a:xfrm>
            <a:prstGeom prst="bracketPair">
              <a:avLst>
                <a:gd name="adj" fmla="val 6920"/>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Line Callout 1 (Accent Bar) 28"/>
            <p:cNvSpPr/>
            <p:nvPr/>
          </p:nvSpPr>
          <p:spPr>
            <a:xfrm>
              <a:off x="3887601" y="4219839"/>
              <a:ext cx="1152599" cy="225635"/>
            </a:xfrm>
            <a:prstGeom prst="accentCallout1">
              <a:avLst>
                <a:gd name="adj1" fmla="val 45448"/>
                <a:gd name="adj2" fmla="val -3491"/>
                <a:gd name="adj3" fmla="val 863"/>
                <a:gd name="adj4" fmla="val -232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LEGEND</a:t>
              </a:r>
              <a:endParaRPr lang="en-US" sz="1600" b="1" dirty="0">
                <a:solidFill>
                  <a:schemeClr val="tx1"/>
                </a:solidFill>
                <a:latin typeface="+mj-lt"/>
              </a:endParaRPr>
            </a:p>
          </p:txBody>
        </p:sp>
      </p:grpSp>
      <p:grpSp>
        <p:nvGrpSpPr>
          <p:cNvPr id="43" name="Group 42"/>
          <p:cNvGrpSpPr/>
          <p:nvPr/>
        </p:nvGrpSpPr>
        <p:grpSpPr>
          <a:xfrm>
            <a:off x="3735420" y="3708971"/>
            <a:ext cx="4340068" cy="339048"/>
            <a:chOff x="3735420" y="3708971"/>
            <a:chExt cx="4340068" cy="339048"/>
          </a:xfrm>
        </p:grpSpPr>
        <p:sp>
          <p:nvSpPr>
            <p:cNvPr id="18" name="Double Bracket 17"/>
            <p:cNvSpPr/>
            <p:nvPr/>
          </p:nvSpPr>
          <p:spPr>
            <a:xfrm>
              <a:off x="5743254" y="3708971"/>
              <a:ext cx="2332234" cy="277402"/>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Line Callout 1 (Accent Bar) 29"/>
            <p:cNvSpPr/>
            <p:nvPr/>
          </p:nvSpPr>
          <p:spPr>
            <a:xfrm flipH="1">
              <a:off x="3735420" y="3830144"/>
              <a:ext cx="1690278" cy="217875"/>
            </a:xfrm>
            <a:prstGeom prst="accentCallout1">
              <a:avLst>
                <a:gd name="adj1" fmla="val 45448"/>
                <a:gd name="adj2" fmla="val -3491"/>
                <a:gd name="adj3" fmla="val 22879"/>
                <a:gd name="adj4" fmla="val -1853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OPERATOR’S NAME</a:t>
              </a:r>
              <a:endParaRPr lang="en-US" sz="1600" b="1" dirty="0">
                <a:solidFill>
                  <a:schemeClr val="tx1"/>
                </a:solidFill>
                <a:latin typeface="+mj-lt"/>
              </a:endParaRPr>
            </a:p>
          </p:txBody>
        </p:sp>
      </p:grpSp>
      <p:grpSp>
        <p:nvGrpSpPr>
          <p:cNvPr id="44" name="Group 43"/>
          <p:cNvGrpSpPr/>
          <p:nvPr/>
        </p:nvGrpSpPr>
        <p:grpSpPr>
          <a:xfrm>
            <a:off x="4400084" y="4048019"/>
            <a:ext cx="3798694" cy="707813"/>
            <a:chOff x="4400084" y="4048019"/>
            <a:chExt cx="3798694" cy="707813"/>
          </a:xfrm>
        </p:grpSpPr>
        <p:sp>
          <p:nvSpPr>
            <p:cNvPr id="19" name="Double Bracket 18"/>
            <p:cNvSpPr/>
            <p:nvPr/>
          </p:nvSpPr>
          <p:spPr>
            <a:xfrm>
              <a:off x="5661061" y="4048019"/>
              <a:ext cx="2537717" cy="308225"/>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Line Callout 1 (Accent Bar) 30"/>
            <p:cNvSpPr/>
            <p:nvPr/>
          </p:nvSpPr>
          <p:spPr>
            <a:xfrm flipH="1">
              <a:off x="4400084" y="4530197"/>
              <a:ext cx="1152599" cy="225635"/>
            </a:xfrm>
            <a:prstGeom prst="accentCallout1">
              <a:avLst>
                <a:gd name="adj1" fmla="val 45448"/>
                <a:gd name="adj2" fmla="val -3491"/>
                <a:gd name="adj3" fmla="val -85555"/>
                <a:gd name="adj4" fmla="val -1239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WELL NAME</a:t>
              </a:r>
              <a:endParaRPr lang="en-US" sz="1600" b="1" dirty="0">
                <a:solidFill>
                  <a:schemeClr val="tx1"/>
                </a:solidFill>
                <a:latin typeface="+mj-lt"/>
              </a:endParaRPr>
            </a:p>
          </p:txBody>
        </p:sp>
      </p:grpSp>
      <p:grpSp>
        <p:nvGrpSpPr>
          <p:cNvPr id="46" name="Group 45"/>
          <p:cNvGrpSpPr/>
          <p:nvPr/>
        </p:nvGrpSpPr>
        <p:grpSpPr>
          <a:xfrm>
            <a:off x="2879386" y="6164493"/>
            <a:ext cx="3264560" cy="452064"/>
            <a:chOff x="2879386" y="6164493"/>
            <a:chExt cx="3264560" cy="452064"/>
          </a:xfrm>
        </p:grpSpPr>
        <p:sp>
          <p:nvSpPr>
            <p:cNvPr id="22" name="Double Bracket 21"/>
            <p:cNvSpPr/>
            <p:nvPr/>
          </p:nvSpPr>
          <p:spPr>
            <a:xfrm>
              <a:off x="4849402" y="6164493"/>
              <a:ext cx="1294544" cy="287677"/>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Line Callout 1 (Accent Bar) 31"/>
            <p:cNvSpPr/>
            <p:nvPr/>
          </p:nvSpPr>
          <p:spPr>
            <a:xfrm flipH="1">
              <a:off x="2879386" y="6390922"/>
              <a:ext cx="1735603" cy="225635"/>
            </a:xfrm>
            <a:prstGeom prst="accentCallout1">
              <a:avLst>
                <a:gd name="adj1" fmla="val 45448"/>
                <a:gd name="adj2" fmla="val -3491"/>
                <a:gd name="adj3" fmla="val 5174"/>
                <a:gd name="adj4" fmla="val -1339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DRAWING DATE</a:t>
              </a:r>
              <a:endParaRPr lang="en-US" sz="1600" b="1" dirty="0">
                <a:solidFill>
                  <a:schemeClr val="tx1"/>
                </a:solidFill>
                <a:latin typeface="+mj-lt"/>
              </a:endParaRPr>
            </a:p>
          </p:txBody>
        </p:sp>
      </p:grpSp>
      <p:grpSp>
        <p:nvGrpSpPr>
          <p:cNvPr id="41" name="Group 40"/>
          <p:cNvGrpSpPr/>
          <p:nvPr/>
        </p:nvGrpSpPr>
        <p:grpSpPr>
          <a:xfrm>
            <a:off x="3249039" y="2907587"/>
            <a:ext cx="5715162" cy="565078"/>
            <a:chOff x="3249039" y="2907587"/>
            <a:chExt cx="5715162" cy="565078"/>
          </a:xfrm>
        </p:grpSpPr>
        <p:sp>
          <p:nvSpPr>
            <p:cNvPr id="24" name="Double Bracket 23"/>
            <p:cNvSpPr/>
            <p:nvPr/>
          </p:nvSpPr>
          <p:spPr>
            <a:xfrm>
              <a:off x="6236413" y="2907587"/>
              <a:ext cx="2727788" cy="472611"/>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Line Callout 1 (Accent Bar) 33"/>
            <p:cNvSpPr/>
            <p:nvPr/>
          </p:nvSpPr>
          <p:spPr>
            <a:xfrm flipH="1">
              <a:off x="3249039" y="2907587"/>
              <a:ext cx="2683461" cy="565078"/>
            </a:xfrm>
            <a:prstGeom prst="accentCallout1">
              <a:avLst>
                <a:gd name="adj1" fmla="val 45448"/>
                <a:gd name="adj2" fmla="val -3491"/>
                <a:gd name="adj3" fmla="val 33315"/>
                <a:gd name="adj4" fmla="val -1099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ORIGINAL SIGNATURE AND DATE IN CONTRASTING INK</a:t>
              </a:r>
              <a:endParaRPr lang="en-US" sz="1600" b="1" dirty="0">
                <a:solidFill>
                  <a:schemeClr val="tx1"/>
                </a:solidFill>
                <a:latin typeface="+mj-lt"/>
              </a:endParaRPr>
            </a:p>
          </p:txBody>
        </p:sp>
      </p:grpSp>
      <p:grpSp>
        <p:nvGrpSpPr>
          <p:cNvPr id="42" name="Group 41"/>
          <p:cNvGrpSpPr/>
          <p:nvPr/>
        </p:nvGrpSpPr>
        <p:grpSpPr>
          <a:xfrm>
            <a:off x="267127" y="2589343"/>
            <a:ext cx="3844428" cy="883322"/>
            <a:chOff x="267127" y="2589343"/>
            <a:chExt cx="3844428" cy="883322"/>
          </a:xfrm>
        </p:grpSpPr>
        <p:sp>
          <p:nvSpPr>
            <p:cNvPr id="17" name="Double Bracket 16"/>
            <p:cNvSpPr/>
            <p:nvPr/>
          </p:nvSpPr>
          <p:spPr>
            <a:xfrm>
              <a:off x="267127" y="2794571"/>
              <a:ext cx="2424701" cy="678094"/>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Line Callout 1 (Accent Bar) 27"/>
            <p:cNvSpPr/>
            <p:nvPr/>
          </p:nvSpPr>
          <p:spPr>
            <a:xfrm>
              <a:off x="2958956" y="2589343"/>
              <a:ext cx="1152599" cy="225635"/>
            </a:xfrm>
            <a:prstGeom prst="accentCallout1">
              <a:avLst>
                <a:gd name="adj1" fmla="val 45448"/>
                <a:gd name="adj2" fmla="val -3491"/>
                <a:gd name="adj3" fmla="val 146030"/>
                <a:gd name="adj4" fmla="val -2405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BAR SCALE</a:t>
              </a:r>
              <a:endParaRPr lang="en-US" sz="1600" b="1" dirty="0">
                <a:solidFill>
                  <a:schemeClr val="tx1"/>
                </a:solidFill>
                <a:latin typeface="+mj-lt"/>
              </a:endParaRPr>
            </a:p>
          </p:txBody>
        </p:sp>
      </p:grpSp>
      <p:grpSp>
        <p:nvGrpSpPr>
          <p:cNvPr id="40" name="Group 39"/>
          <p:cNvGrpSpPr/>
          <p:nvPr/>
        </p:nvGrpSpPr>
        <p:grpSpPr>
          <a:xfrm>
            <a:off x="5237103" y="1602769"/>
            <a:ext cx="2961674" cy="1489752"/>
            <a:chOff x="5237103" y="1602769"/>
            <a:chExt cx="2961674" cy="1489752"/>
          </a:xfrm>
        </p:grpSpPr>
        <p:sp>
          <p:nvSpPr>
            <p:cNvPr id="23" name="Oval 22"/>
            <p:cNvSpPr/>
            <p:nvPr/>
          </p:nvSpPr>
          <p:spPr>
            <a:xfrm>
              <a:off x="6698750" y="1602769"/>
              <a:ext cx="1500027" cy="1489752"/>
            </a:xfrm>
            <a:prstGeom prst="ellipse">
              <a:avLst/>
            </a:prstGeom>
            <a:solidFill>
              <a:schemeClr val="accent2">
                <a:alpha val="17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Callout 1 (Accent Bar) 34"/>
            <p:cNvSpPr/>
            <p:nvPr/>
          </p:nvSpPr>
          <p:spPr>
            <a:xfrm flipH="1">
              <a:off x="5237103" y="2424702"/>
              <a:ext cx="1152599" cy="225635"/>
            </a:xfrm>
            <a:prstGeom prst="accentCallout1">
              <a:avLst>
                <a:gd name="adj1" fmla="val 45448"/>
                <a:gd name="adj2" fmla="val -3491"/>
                <a:gd name="adj3" fmla="val 9485"/>
                <a:gd name="adj4" fmla="val -265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PLS SEAL</a:t>
              </a:r>
              <a:endParaRPr lang="en-US" sz="1600" b="1" dirty="0">
                <a:solidFill>
                  <a:schemeClr val="tx1"/>
                </a:solidFill>
                <a:latin typeface="+mj-lt"/>
              </a:endParaRPr>
            </a:p>
          </p:txBody>
        </p:sp>
      </p:grpSp>
      <p:grpSp>
        <p:nvGrpSpPr>
          <p:cNvPr id="39" name="Group 38"/>
          <p:cNvGrpSpPr/>
          <p:nvPr/>
        </p:nvGrpSpPr>
        <p:grpSpPr>
          <a:xfrm>
            <a:off x="3122578" y="502369"/>
            <a:ext cx="5918679" cy="1214836"/>
            <a:chOff x="3122578" y="502369"/>
            <a:chExt cx="5918679" cy="1214836"/>
          </a:xfrm>
        </p:grpSpPr>
        <p:sp>
          <p:nvSpPr>
            <p:cNvPr id="25" name="Double Bracket 24"/>
            <p:cNvSpPr/>
            <p:nvPr/>
          </p:nvSpPr>
          <p:spPr>
            <a:xfrm>
              <a:off x="5932502" y="502369"/>
              <a:ext cx="3108755" cy="1119887"/>
            </a:xfrm>
            <a:prstGeom prst="bracketPair">
              <a:avLst>
                <a:gd name="adj" fmla="val 12080"/>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Line Callout 1 (Accent Bar) 35"/>
            <p:cNvSpPr/>
            <p:nvPr/>
          </p:nvSpPr>
          <p:spPr>
            <a:xfrm flipH="1">
              <a:off x="3122578" y="1491570"/>
              <a:ext cx="2519364" cy="225635"/>
            </a:xfrm>
            <a:prstGeom prst="accentCallout1">
              <a:avLst>
                <a:gd name="adj1" fmla="val 45448"/>
                <a:gd name="adj2" fmla="val -3491"/>
                <a:gd name="adj3" fmla="val 9485"/>
                <a:gd name="adj4" fmla="val -1210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CERTIFICATION STATEMENT</a:t>
              </a:r>
              <a:endParaRPr lang="en-US" sz="1600" b="1" dirty="0">
                <a:solidFill>
                  <a:schemeClr val="tx1"/>
                </a:solidFill>
                <a:latin typeface="+mj-lt"/>
              </a:endParaRPr>
            </a:p>
          </p:txBody>
        </p:sp>
      </p:grpSp>
      <p:grpSp>
        <p:nvGrpSpPr>
          <p:cNvPr id="38" name="Group 37"/>
          <p:cNvGrpSpPr/>
          <p:nvPr/>
        </p:nvGrpSpPr>
        <p:grpSpPr>
          <a:xfrm>
            <a:off x="6040877" y="1037690"/>
            <a:ext cx="2435303" cy="562216"/>
            <a:chOff x="6040877" y="1037690"/>
            <a:chExt cx="2435303" cy="562216"/>
          </a:xfrm>
        </p:grpSpPr>
        <p:sp>
          <p:nvSpPr>
            <p:cNvPr id="20" name="Rectangle 19"/>
            <p:cNvSpPr/>
            <p:nvPr/>
          </p:nvSpPr>
          <p:spPr>
            <a:xfrm>
              <a:off x="7109717" y="1037690"/>
              <a:ext cx="1366463" cy="113016"/>
            </a:xfrm>
            <a:prstGeom prst="rect">
              <a:avLst/>
            </a:prstGeom>
            <a:solidFill>
              <a:schemeClr val="accent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Line Callout 1 (Accent Bar) 36"/>
            <p:cNvSpPr/>
            <p:nvPr/>
          </p:nvSpPr>
          <p:spPr>
            <a:xfrm flipH="1">
              <a:off x="6040877" y="1374271"/>
              <a:ext cx="1455218" cy="225635"/>
            </a:xfrm>
            <a:prstGeom prst="accentCallout1">
              <a:avLst>
                <a:gd name="adj1" fmla="val 45448"/>
                <a:gd name="adj2" fmla="val -3491"/>
                <a:gd name="adj3" fmla="val -98296"/>
                <a:gd name="adj4" fmla="val -171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DATE OF SURVEY</a:t>
              </a:r>
              <a:endParaRPr lang="en-US" sz="1600" b="1" dirty="0">
                <a:solidFill>
                  <a:schemeClr val="tx1"/>
                </a:solidFill>
                <a:latin typeface="+mj-lt"/>
              </a:endParaRPr>
            </a:p>
          </p:txBody>
        </p:sp>
      </p:grpSp>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8</a:t>
            </a:fld>
            <a:endParaRPr lang="en-US" dirty="0"/>
          </a:p>
        </p:txBody>
      </p:sp>
    </p:spTree>
    <p:extLst>
      <p:ext uri="{BB962C8B-B14F-4D97-AF65-F5344CB8AC3E}">
        <p14:creationId xmlns:p14="http://schemas.microsoft.com/office/powerpoint/2010/main" val="408835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94543" y="0"/>
            <a:ext cx="6308333" cy="6856880"/>
          </a:xfrm>
          <a:prstGeom prst="rect">
            <a:avLst/>
          </a:prstGeom>
          <a:solidFill>
            <a:schemeClr val="tx1"/>
          </a:solidFill>
          <a:ln>
            <a:solidFill>
              <a:schemeClr val="tx1"/>
            </a:solidFill>
          </a:ln>
        </p:spPr>
      </p:pic>
      <p:sp>
        <p:nvSpPr>
          <p:cNvPr id="14" name="Oval 13"/>
          <p:cNvSpPr/>
          <p:nvPr/>
        </p:nvSpPr>
        <p:spPr>
          <a:xfrm>
            <a:off x="2962834" y="2357716"/>
            <a:ext cx="58272" cy="548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626211" y="2461708"/>
            <a:ext cx="91440" cy="9144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27661" y="6349470"/>
            <a:ext cx="827069" cy="133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smtClean="0">
                <a:solidFill>
                  <a:schemeClr val="tx1"/>
                </a:solidFill>
                <a:latin typeface="Arial Narrow" pitchFamily="34" charset="0"/>
              </a:rPr>
              <a:t>WATER WELL</a:t>
            </a:r>
            <a:endParaRPr lang="en-US" sz="1000" dirty="0">
              <a:solidFill>
                <a:schemeClr val="tx1"/>
              </a:solidFill>
              <a:latin typeface="Arial Narrow" pitchFamily="34" charset="0"/>
            </a:endParaRPr>
          </a:p>
        </p:txBody>
      </p:sp>
      <p:sp>
        <p:nvSpPr>
          <p:cNvPr id="15" name="TextBox 14"/>
          <p:cNvSpPr txBox="1"/>
          <p:nvPr/>
        </p:nvSpPr>
        <p:spPr>
          <a:xfrm>
            <a:off x="2983008" y="2272855"/>
            <a:ext cx="145232" cy="215444"/>
          </a:xfrm>
          <a:prstGeom prst="rect">
            <a:avLst/>
          </a:prstGeom>
          <a:noFill/>
        </p:spPr>
        <p:txBody>
          <a:bodyPr wrap="square" rtlCol="0">
            <a:spAutoFit/>
          </a:bodyPr>
          <a:lstStyle/>
          <a:p>
            <a:r>
              <a:rPr lang="en-US" sz="800" dirty="0" smtClean="0">
                <a:cs typeface="Arial" pitchFamily="34" charset="0"/>
              </a:rPr>
              <a:t>5</a:t>
            </a:r>
            <a:endParaRPr lang="en-US" sz="800" dirty="0">
              <a:cs typeface="Arial" pitchFamily="34" charset="0"/>
            </a:endParaRPr>
          </a:p>
        </p:txBody>
      </p:sp>
      <p:sp>
        <p:nvSpPr>
          <p:cNvPr id="17" name="TextBox 16"/>
          <p:cNvSpPr txBox="1"/>
          <p:nvPr/>
        </p:nvSpPr>
        <p:spPr>
          <a:xfrm>
            <a:off x="1295135" y="5644634"/>
            <a:ext cx="1569660" cy="369332"/>
          </a:xfrm>
          <a:prstGeom prst="rect">
            <a:avLst/>
          </a:prstGeom>
          <a:noFill/>
        </p:spPr>
        <p:txBody>
          <a:bodyPr wrap="none" rtlCol="0">
            <a:spAutoFit/>
          </a:bodyPr>
          <a:lstStyle/>
          <a:p>
            <a:r>
              <a:rPr lang="en-US" b="1" i="1" dirty="0" smtClean="0"/>
              <a:t>AS DRILLED</a:t>
            </a:r>
            <a:endParaRPr lang="en-US" b="1" i="1" dirty="0"/>
          </a:p>
        </p:txBody>
      </p:sp>
      <p:sp>
        <p:nvSpPr>
          <p:cNvPr id="18" name="TextBox 17"/>
          <p:cNvSpPr txBox="1"/>
          <p:nvPr/>
        </p:nvSpPr>
        <p:spPr>
          <a:xfrm>
            <a:off x="4222680" y="6406727"/>
            <a:ext cx="978153" cy="276999"/>
          </a:xfrm>
          <a:prstGeom prst="rect">
            <a:avLst/>
          </a:prstGeom>
          <a:noFill/>
        </p:spPr>
        <p:txBody>
          <a:bodyPr wrap="none" rtlCol="0">
            <a:spAutoFit/>
          </a:bodyPr>
          <a:lstStyle/>
          <a:p>
            <a:r>
              <a:rPr lang="en-US" sz="1200" b="1" i="1" dirty="0" smtClean="0"/>
              <a:t>, </a:t>
            </a:r>
            <a:r>
              <a:rPr lang="en-US" sz="1100" b="1" i="1" dirty="0" smtClean="0"/>
              <a:t>SN 888888</a:t>
            </a:r>
            <a:endParaRPr lang="en-US" sz="1100" b="1" i="1" dirty="0"/>
          </a:p>
        </p:txBody>
      </p:sp>
      <p:sp>
        <p:nvSpPr>
          <p:cNvPr id="19" name="TextBox 18"/>
          <p:cNvSpPr txBox="1"/>
          <p:nvPr/>
        </p:nvSpPr>
        <p:spPr>
          <a:xfrm>
            <a:off x="3678418" y="1665880"/>
            <a:ext cx="836594" cy="230832"/>
          </a:xfrm>
          <a:prstGeom prst="rect">
            <a:avLst/>
          </a:prstGeom>
          <a:noFill/>
        </p:spPr>
        <p:txBody>
          <a:bodyPr wrap="square" rtlCol="0">
            <a:spAutoFit/>
          </a:bodyPr>
          <a:lstStyle/>
          <a:p>
            <a:pPr algn="r"/>
            <a:r>
              <a:rPr lang="en-US" sz="900" b="1" dirty="0" smtClean="0"/>
              <a:t>SN 888888</a:t>
            </a:r>
            <a:endParaRPr lang="en-US" sz="900" b="1" dirty="0"/>
          </a:p>
        </p:txBody>
      </p:sp>
      <p:sp>
        <p:nvSpPr>
          <p:cNvPr id="7" name="Double Bracket 6"/>
          <p:cNvSpPr/>
          <p:nvPr/>
        </p:nvSpPr>
        <p:spPr>
          <a:xfrm>
            <a:off x="1294542" y="5644633"/>
            <a:ext cx="3154167" cy="607079"/>
          </a:xfrm>
          <a:prstGeom prst="bracketPair">
            <a:avLst/>
          </a:prstGeom>
          <a:solidFill>
            <a:schemeClr val="accent2">
              <a:alpha val="17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6" name="Group 25"/>
          <p:cNvGrpSpPr/>
          <p:nvPr/>
        </p:nvGrpSpPr>
        <p:grpSpPr>
          <a:xfrm>
            <a:off x="2105158" y="2169729"/>
            <a:ext cx="3077975" cy="485700"/>
            <a:chOff x="2105158" y="2169729"/>
            <a:chExt cx="3077975" cy="485700"/>
          </a:xfrm>
        </p:grpSpPr>
        <p:sp>
          <p:nvSpPr>
            <p:cNvPr id="12" name="Oval 11"/>
            <p:cNvSpPr/>
            <p:nvPr/>
          </p:nvSpPr>
          <p:spPr>
            <a:xfrm rot="19601959">
              <a:off x="2105158" y="2169729"/>
              <a:ext cx="1317179" cy="485700"/>
            </a:xfrm>
            <a:prstGeom prst="ellipse">
              <a:avLst/>
            </a:prstGeom>
            <a:solidFill>
              <a:schemeClr val="accent2">
                <a:alpha val="17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ine Callout 1 (Accent Bar) 21"/>
            <p:cNvSpPr/>
            <p:nvPr/>
          </p:nvSpPr>
          <p:spPr>
            <a:xfrm>
              <a:off x="3447530" y="2327513"/>
              <a:ext cx="1735603" cy="225635"/>
            </a:xfrm>
            <a:prstGeom prst="accentCallout1">
              <a:avLst>
                <a:gd name="adj1" fmla="val 45448"/>
                <a:gd name="adj2" fmla="val -3491"/>
                <a:gd name="adj3" fmla="val 5174"/>
                <a:gd name="adj4" fmla="val -1339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tx1"/>
                  </a:solidFill>
                  <a:latin typeface="+mj-lt"/>
                </a:rPr>
                <a:t>ADJACENT WELLS</a:t>
              </a:r>
              <a:endParaRPr lang="en-US" sz="1600" b="1" dirty="0">
                <a:solidFill>
                  <a:schemeClr val="tx1"/>
                </a:solidFill>
                <a:latin typeface="+mj-lt"/>
              </a:endParaRPr>
            </a:p>
          </p:txBody>
        </p:sp>
      </p:grpSp>
      <p:sp>
        <p:nvSpPr>
          <p:cNvPr id="4" name="Slide Number Placeholder 3"/>
          <p:cNvSpPr>
            <a:spLocks noGrp="1"/>
          </p:cNvSpPr>
          <p:nvPr>
            <p:ph type="sldNum" sz="quarter" idx="12"/>
          </p:nvPr>
        </p:nvSpPr>
        <p:spPr/>
        <p:txBody>
          <a:bodyPr/>
          <a:lstStyle/>
          <a:p>
            <a:pPr>
              <a:defRPr/>
            </a:pPr>
            <a:fld id="{27C5B40F-12FC-4FE6-8760-DAF63670FF86}" type="slidenum">
              <a:rPr lang="en-US" smtClean="0"/>
              <a:pPr>
                <a:defRPr/>
              </a:pPr>
              <a:t>9</a:t>
            </a:fld>
            <a:endParaRPr lang="en-US" dirty="0"/>
          </a:p>
        </p:txBody>
      </p:sp>
      <p:cxnSp>
        <p:nvCxnSpPr>
          <p:cNvPr id="11" name="Straight Arrow Connector 10"/>
          <p:cNvCxnSpPr/>
          <p:nvPr/>
        </p:nvCxnSpPr>
        <p:spPr>
          <a:xfrm flipV="1">
            <a:off x="2490281" y="604088"/>
            <a:ext cx="0" cy="1584635"/>
          </a:xfrm>
          <a:prstGeom prst="straightConnector1">
            <a:avLst/>
          </a:prstGeom>
          <a:ln>
            <a:solidFill>
              <a:srgbClr val="C00000"/>
            </a:solidFill>
            <a:tailEnd type="arrow"/>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11390" y="2233293"/>
            <a:ext cx="278892" cy="0"/>
          </a:xfrm>
          <a:prstGeom prst="straightConnector1">
            <a:avLst/>
          </a:prstGeom>
          <a:ln>
            <a:solidFill>
              <a:srgbClr val="C00000"/>
            </a:solidFill>
            <a:tailEnd type="arrow"/>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sp>
        <p:nvSpPr>
          <p:cNvPr id="29" name="Flowchart: Or 28"/>
          <p:cNvSpPr/>
          <p:nvPr/>
        </p:nvSpPr>
        <p:spPr>
          <a:xfrm>
            <a:off x="1973646" y="341125"/>
            <a:ext cx="475488" cy="475488"/>
          </a:xfrm>
          <a:prstGeom prst="flowChartOr">
            <a:avLst/>
          </a:prstGeom>
          <a:solidFill>
            <a:srgbClr val="C00000">
              <a:alpha val="1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0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2"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0">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9158</TotalTime>
  <Words>2012</Words>
  <Application>Microsoft Office PowerPoint</Application>
  <PresentationFormat>On-screen Show (4:3)</PresentationFormat>
  <Paragraphs>363</Paragraphs>
  <Slides>57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Flow</vt:lpstr>
      <vt:lpstr>Acrobat Document</vt:lpstr>
      <vt:lpstr>  Location Plats Area of Reviews  Migration Potentials</vt:lpstr>
      <vt:lpstr>PowerPoint Presentation</vt:lpstr>
      <vt:lpstr>Policy No. IMD-GS-10 Location Plat Requirements for Injection &amp; Mining Permits</vt:lpstr>
      <vt:lpstr>Application Requirements </vt:lpstr>
      <vt:lpstr>Survey Requirements Minimum Requirements for Surveys Conducted in the Field</vt:lpstr>
      <vt:lpstr>Location Plat Requirements Minimum Requirements for Location Plats</vt:lpstr>
      <vt:lpstr>PowerPoint Presentation</vt:lpstr>
      <vt:lpstr>PowerPoint Presentation</vt:lpstr>
      <vt:lpstr>PowerPoint Presentation</vt:lpstr>
      <vt:lpstr>Location Plat Requirements Legal Description</vt:lpstr>
      <vt:lpstr>Location Plat Requirements Geographic Coordinates</vt:lpstr>
      <vt:lpstr>Location Plat Requirements Seal, Signatures, and Certifications</vt:lpstr>
      <vt:lpstr>Location Plat Requirements Seal, Signatures, and Certifications (Continued)</vt:lpstr>
      <vt:lpstr>Applying the Location Plat Policy to the Following Wells</vt:lpstr>
      <vt:lpstr>Challenges Due to Irregular Sections</vt:lpstr>
      <vt:lpstr>Challenges Due to Irregular Sections (Continued)</vt:lpstr>
      <vt:lpstr>Challenges Due to Irregular Sections (Continued)</vt:lpstr>
      <vt:lpstr>PowerPoint Presentation</vt:lpstr>
      <vt:lpstr>PowerPoint Presentation</vt:lpstr>
      <vt:lpstr>PowerPoint Presentation</vt:lpstr>
      <vt:lpstr>PowerPoint Presentation</vt:lpstr>
      <vt:lpstr>PowerPoint Presentation</vt:lpstr>
      <vt:lpstr>PowerPoint Presentation</vt:lpstr>
      <vt:lpstr>Single Class III Well within an Area Permit Survey of Individual Wells within Area Permit Boundary</vt:lpstr>
      <vt:lpstr>Area Permits for Class III Wells Survey Includes Multiple Points that Define the Area</vt:lpstr>
      <vt:lpstr>PowerPoint Presentation</vt:lpstr>
      <vt:lpstr>What is wrong with this plat?</vt:lpstr>
      <vt:lpstr>PowerPoint Presentation</vt:lpstr>
      <vt:lpstr>Area of Review (AOR)</vt:lpstr>
      <vt:lpstr>Area of Review (AOR) Conducting a Search of the AOR</vt:lpstr>
      <vt:lpstr>PowerPoint Presentation</vt:lpstr>
      <vt:lpstr>PowerPoint Presentation</vt:lpstr>
      <vt:lpstr>Go to www.dnr.louisiana.gov &amp; click on the SONRIS logo</vt:lpstr>
      <vt:lpstr>Select Data Access (NEW) from Left Menu</vt:lpstr>
      <vt:lpstr>Scroll down to Conservation and select Well Information</vt:lpstr>
      <vt:lpstr>Scroll down to Wells by Serial Number and  select the  Lite link</vt:lpstr>
      <vt:lpstr> Enter the Serial Number of the well &amp; click Submit Query</vt:lpstr>
      <vt:lpstr> Scroll down to WELL SURFACE COORDINATES &amp; Locate the Lambert X, Lambert Y, Zone, and Datum fields</vt:lpstr>
      <vt:lpstr>PowerPoint Presentation</vt:lpstr>
      <vt:lpstr>Return to SONRIS and Select  Data Access (NEW) from Left Menu</vt:lpstr>
      <vt:lpstr>Scroll down to Conservation  and select Injection Information</vt:lpstr>
      <vt:lpstr>Scroll down to UIC Appl: Detailed Report Of Wells in a Defined AOR and select the Report link</vt:lpstr>
      <vt:lpstr>Enter the location’s X/Y Coordinates, Datum (NAD 1927), modify the default Radius (if necessary),  &amp; enter the Zone.  Select Submit Query</vt:lpstr>
      <vt:lpstr>PowerPoint Presentation</vt:lpstr>
      <vt:lpstr>PowerPoint Presentation</vt:lpstr>
      <vt:lpstr>Cement Isolation Determining Cement Isolation in an Offset Well</vt:lpstr>
      <vt:lpstr>PowerPoint Presentation</vt:lpstr>
      <vt:lpstr>Sufficient Cement Isolation of USDW Offset well that penetrates the USDW and ZONE</vt:lpstr>
      <vt:lpstr>Sufficient Cement Isolation of USDW Offset well that does NOT penetrate the ZONE</vt:lpstr>
      <vt:lpstr>Insufficient Cement Isolation of USDW Offset well in the ¼-mile Area of Review </vt:lpstr>
      <vt:lpstr>AOR Exercise  </vt:lpstr>
      <vt:lpstr>PowerPoint Presentation</vt:lpstr>
      <vt:lpstr>Migration Potential Theory and Determination of Potential</vt:lpstr>
      <vt:lpstr>PowerPoint Presentation</vt:lpstr>
      <vt:lpstr>Calculating the MIGPOT Fluid and Formation Properties Needed for Calculation</vt:lpstr>
      <vt:lpstr>Monitoring the Migration Potential Annual Static Fluid Level Measurement and MIGPOT Calculation</vt:lpstr>
      <vt:lpstr>Questions?</vt:lpstr>
    </vt:vector>
  </TitlesOfParts>
  <Company>LDNR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LADNR</dc:creator>
  <cp:lastModifiedBy>ladnr</cp:lastModifiedBy>
  <cp:revision>424</cp:revision>
  <cp:lastPrinted>2012-03-19T16:08:16Z</cp:lastPrinted>
  <dcterms:created xsi:type="dcterms:W3CDTF">2007-08-30T13:29:58Z</dcterms:created>
  <dcterms:modified xsi:type="dcterms:W3CDTF">2012-04-16T20:57:26Z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1250926293</vt:i4>
  </property>
  <property fmtid="{D5CDD505-2E9C-101B-9397-08002B2CF9AE}" pid="3" name="_NewReviewCycle">
    <vt:lpwstr/>
  </property>
  <property fmtid="{D5CDD505-2E9C-101B-9397-08002B2CF9AE}" pid="4" name="_EmailSubject">
    <vt:lpwstr>Presenation Materials</vt:lpwstr>
  </property>
  <property fmtid="{D5CDD505-2E9C-101B-9397-08002B2CF9AE}" pid="5" name="_AuthorEmail">
    <vt:lpwstr>Angela.Howard@LA.GOV</vt:lpwstr>
  </property>
  <property fmtid="{D5CDD505-2E9C-101B-9397-08002B2CF9AE}" pid="6" name="_AuthorEmailDisplayName">
    <vt:lpwstr>Angela Howard</vt:lpwstr>
  </property>
  <property fmtid="{D5CDD505-2E9C-101B-9397-08002B2CF9AE}" pid="7" name="_PreviousAdHocReviewCycleID">
    <vt:i4>1963340922</vt:i4>
  </property>
</Properties>
</file>