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1" r:id="rId2"/>
    <p:sldId id="256" r:id="rId3"/>
    <p:sldId id="259" r:id="rId4"/>
    <p:sldId id="284" r:id="rId5"/>
    <p:sldId id="305" r:id="rId6"/>
    <p:sldId id="261" r:id="rId7"/>
    <p:sldId id="263" r:id="rId8"/>
    <p:sldId id="337" r:id="rId9"/>
    <p:sldId id="265" r:id="rId10"/>
    <p:sldId id="267" r:id="rId11"/>
    <p:sldId id="269" r:id="rId12"/>
    <p:sldId id="270" r:id="rId13"/>
    <p:sldId id="301" r:id="rId14"/>
    <p:sldId id="272" r:id="rId15"/>
    <p:sldId id="320" r:id="rId16"/>
    <p:sldId id="292" r:id="rId17"/>
    <p:sldId id="322" r:id="rId18"/>
    <p:sldId id="300" r:id="rId19"/>
    <p:sldId id="273" r:id="rId20"/>
    <p:sldId id="321" r:id="rId21"/>
    <p:sldId id="303" r:id="rId22"/>
    <p:sldId id="274" r:id="rId23"/>
    <p:sldId id="294" r:id="rId24"/>
    <p:sldId id="289" r:id="rId25"/>
    <p:sldId id="323" r:id="rId26"/>
    <p:sldId id="296" r:id="rId27"/>
    <p:sldId id="297" r:id="rId28"/>
    <p:sldId id="306" r:id="rId29"/>
    <p:sldId id="307" r:id="rId30"/>
    <p:sldId id="324" r:id="rId31"/>
    <p:sldId id="308" r:id="rId32"/>
    <p:sldId id="309" r:id="rId33"/>
    <p:sldId id="325" r:id="rId34"/>
    <p:sldId id="310" r:id="rId35"/>
    <p:sldId id="311" r:id="rId36"/>
    <p:sldId id="312" r:id="rId37"/>
    <p:sldId id="313" r:id="rId38"/>
    <p:sldId id="314" r:id="rId39"/>
    <p:sldId id="315" r:id="rId40"/>
    <p:sldId id="316" r:id="rId41"/>
    <p:sldId id="317" r:id="rId42"/>
    <p:sldId id="327" r:id="rId43"/>
    <p:sldId id="318" r:id="rId44"/>
    <p:sldId id="319" r:id="rId45"/>
    <p:sldId id="336" r:id="rId46"/>
    <p:sldId id="298" r:id="rId47"/>
    <p:sldId id="295" r:id="rId48"/>
    <p:sldId id="338" r:id="rId49"/>
    <p:sldId id="332" r:id="rId50"/>
    <p:sldId id="333" r:id="rId51"/>
    <p:sldId id="334" r:id="rId52"/>
    <p:sldId id="335" r:id="rId53"/>
  </p:sldIdLst>
  <p:sldSz cx="9144000" cy="6858000" type="screen4x3"/>
  <p:notesSz cx="700405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EC4C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34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D8782C-D756-434A-9062-8E6D97CF8E8F}" type="datetimeFigureOut">
              <a:rPr lang="en-US" smtClean="0"/>
              <a:t>4/16/2012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9D321B6-9A0F-4B83-B472-8FA5229F479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D8782C-D756-434A-9062-8E6D97CF8E8F}" type="datetimeFigureOut">
              <a:rPr lang="en-US" smtClean="0"/>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321B6-9A0F-4B83-B472-8FA5229F47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D8782C-D756-434A-9062-8E6D97CF8E8F}" type="datetimeFigureOut">
              <a:rPr lang="en-US" smtClean="0"/>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321B6-9A0F-4B83-B472-8FA5229F479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D8782C-D756-434A-9062-8E6D97CF8E8F}" type="datetimeFigureOut">
              <a:rPr lang="en-US" smtClean="0"/>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321B6-9A0F-4B83-B472-8FA5229F47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D8782C-D756-434A-9062-8E6D97CF8E8F}" type="datetimeFigureOut">
              <a:rPr lang="en-US" smtClean="0"/>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321B6-9A0F-4B83-B472-8FA5229F479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D8782C-D756-434A-9062-8E6D97CF8E8F}" type="datetimeFigureOut">
              <a:rPr lang="en-US" smtClean="0"/>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321B6-9A0F-4B83-B472-8FA5229F47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D8782C-D756-434A-9062-8E6D97CF8E8F}" type="datetimeFigureOut">
              <a:rPr lang="en-US" smtClean="0"/>
              <a:t>4/16/2012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D321B6-9A0F-4B83-B472-8FA5229F479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D8782C-D756-434A-9062-8E6D97CF8E8F}" type="datetimeFigureOut">
              <a:rPr lang="en-US" smtClean="0"/>
              <a:t>4/16/2012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D321B6-9A0F-4B83-B472-8FA5229F47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8782C-D756-434A-9062-8E6D97CF8E8F}" type="datetimeFigureOut">
              <a:rPr lang="en-US" smtClean="0"/>
              <a:t>4/16/2012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D321B6-9A0F-4B83-B472-8FA5229F47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D8782C-D756-434A-9062-8E6D97CF8E8F}" type="datetimeFigureOut">
              <a:rPr lang="en-US" smtClean="0"/>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321B6-9A0F-4B83-B472-8FA5229F479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D8782C-D756-434A-9062-8E6D97CF8E8F}" type="datetimeFigureOut">
              <a:rPr lang="en-US" smtClean="0"/>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9D321B6-9A0F-4B83-B472-8FA5229F4796}"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D8782C-D756-434A-9062-8E6D97CF8E8F}" type="datetimeFigureOut">
              <a:rPr lang="en-US" smtClean="0"/>
              <a:t>4/16/2012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9D321B6-9A0F-4B83-B472-8FA5229F4796}"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Excel_Worksheet1.xlsx"/></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48" y="2286000"/>
            <a:ext cx="8991600" cy="860425"/>
          </a:xfrm>
        </p:spPr>
        <p:txBody>
          <a:bodyPr>
            <a:normAutofit/>
          </a:bodyPr>
          <a:lstStyle/>
          <a:p>
            <a:r>
              <a:rPr lang="en-US" sz="4800" b="1" dirty="0" smtClean="0">
                <a:solidFill>
                  <a:schemeClr val="accent6"/>
                </a:solidFill>
              </a:rPr>
              <a:t>Class I, Salt Cavern &amp; Class V Wells</a:t>
            </a:r>
            <a:endParaRPr lang="en-US" sz="4800" b="1" dirty="0">
              <a:solidFill>
                <a:schemeClr val="accent6"/>
              </a:solidFill>
            </a:endParaRPr>
          </a:p>
        </p:txBody>
      </p:sp>
      <p:sp>
        <p:nvSpPr>
          <p:cNvPr id="3" name="Subtitle 2"/>
          <p:cNvSpPr>
            <a:spLocks noGrp="1"/>
          </p:cNvSpPr>
          <p:nvPr>
            <p:ph type="subTitle" idx="1"/>
          </p:nvPr>
        </p:nvSpPr>
        <p:spPr>
          <a:xfrm>
            <a:off x="1066800" y="3352800"/>
            <a:ext cx="7854696" cy="1752600"/>
          </a:xfrm>
        </p:spPr>
        <p:txBody>
          <a:bodyPr>
            <a:normAutofit/>
          </a:bodyPr>
          <a:lstStyle/>
          <a:p>
            <a:pPr algn="r"/>
            <a:r>
              <a:rPr lang="en-US" sz="2400" dirty="0" smtClean="0">
                <a:latin typeface="Arial Unicode MS" pitchFamily="34" charset="-128"/>
                <a:ea typeface="Arial Unicode MS" pitchFamily="34" charset="-128"/>
                <a:cs typeface="Arial Unicode MS" pitchFamily="34" charset="-128"/>
              </a:rPr>
              <a:t>Louisiana Department of Natural Resources</a:t>
            </a:r>
          </a:p>
          <a:p>
            <a:pPr algn="r"/>
            <a:r>
              <a:rPr lang="en-US" sz="2400" dirty="0" smtClean="0">
                <a:latin typeface="Arial Unicode MS" pitchFamily="34" charset="-128"/>
                <a:ea typeface="Arial Unicode MS" pitchFamily="34" charset="-128"/>
                <a:cs typeface="Arial Unicode MS" pitchFamily="34" charset="-128"/>
              </a:rPr>
              <a:t>Office of Conservation</a:t>
            </a:r>
          </a:p>
          <a:p>
            <a:pPr algn="r"/>
            <a:r>
              <a:rPr lang="en-US" sz="2400" dirty="0" smtClean="0">
                <a:latin typeface="Arial Unicode MS" pitchFamily="34" charset="-128"/>
                <a:ea typeface="Arial Unicode MS" pitchFamily="34" charset="-128"/>
                <a:cs typeface="Arial Unicode MS" pitchFamily="34" charset="-128"/>
              </a:rPr>
              <a:t>Injection and Mining Division</a:t>
            </a:r>
            <a:endParaRPr lang="en-US" sz="24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345515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1"/>
            <a:ext cx="6096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4648200" y="1066800"/>
            <a:ext cx="0" cy="9144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4572000" y="5029200"/>
            <a:ext cx="0" cy="7620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036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14338"/>
            <a:ext cx="7391399" cy="602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xplosion 1 1"/>
          <p:cNvSpPr/>
          <p:nvPr/>
        </p:nvSpPr>
        <p:spPr>
          <a:xfrm>
            <a:off x="3830053" y="4536087"/>
            <a:ext cx="381000" cy="457200"/>
          </a:xfrm>
          <a:prstGeom prst="irregularSeal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own Arrow 2"/>
          <p:cNvSpPr/>
          <p:nvPr/>
        </p:nvSpPr>
        <p:spPr>
          <a:xfrm>
            <a:off x="1524000" y="223838"/>
            <a:ext cx="533400" cy="381000"/>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a:off x="7467600" y="223838"/>
            <a:ext cx="533400" cy="381000"/>
          </a:xfrm>
          <a:prstGeom prst="downArrow">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ouble Bracket 3"/>
          <p:cNvSpPr/>
          <p:nvPr/>
        </p:nvSpPr>
        <p:spPr>
          <a:xfrm>
            <a:off x="4838700" y="685800"/>
            <a:ext cx="723900" cy="533400"/>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4495800" y="347246"/>
            <a:ext cx="2133600" cy="338554"/>
          </a:xfrm>
          <a:prstGeom prst="rect">
            <a:avLst/>
          </a:prstGeom>
          <a:noFill/>
        </p:spPr>
        <p:txBody>
          <a:bodyPr wrap="square" rtlCol="0">
            <a:spAutoFit/>
          </a:bodyPr>
          <a:lstStyle/>
          <a:p>
            <a:r>
              <a:rPr lang="en-US" sz="1600" b="1" dirty="0" smtClean="0">
                <a:solidFill>
                  <a:schemeClr val="accent5">
                    <a:lumMod val="75000"/>
                  </a:schemeClr>
                </a:solidFill>
              </a:rPr>
              <a:t>Well information</a:t>
            </a:r>
            <a:endParaRPr lang="en-US" sz="1600" b="1" dirty="0">
              <a:solidFill>
                <a:schemeClr val="accent5">
                  <a:lumMod val="75000"/>
                </a:schemeClr>
              </a:solidFill>
            </a:endParaRPr>
          </a:p>
        </p:txBody>
      </p:sp>
      <p:sp>
        <p:nvSpPr>
          <p:cNvPr id="7" name="TextBox 6"/>
          <p:cNvSpPr txBox="1"/>
          <p:nvPr/>
        </p:nvSpPr>
        <p:spPr>
          <a:xfrm>
            <a:off x="2971800" y="4395355"/>
            <a:ext cx="990600" cy="369332"/>
          </a:xfrm>
          <a:prstGeom prst="rect">
            <a:avLst/>
          </a:prstGeom>
          <a:noFill/>
        </p:spPr>
        <p:txBody>
          <a:bodyPr wrap="square" rtlCol="0">
            <a:spAutoFit/>
          </a:bodyPr>
          <a:lstStyle/>
          <a:p>
            <a:r>
              <a:rPr lang="en-US" b="1" dirty="0" smtClean="0">
                <a:solidFill>
                  <a:schemeClr val="accent5">
                    <a:lumMod val="75000"/>
                  </a:schemeClr>
                </a:solidFill>
              </a:rPr>
              <a:t>Legend</a:t>
            </a:r>
            <a:endParaRPr lang="en-US" b="1" dirty="0">
              <a:solidFill>
                <a:schemeClr val="accent5">
                  <a:lumMod val="75000"/>
                </a:schemeClr>
              </a:solidFill>
            </a:endParaRPr>
          </a:p>
        </p:txBody>
      </p:sp>
    </p:spTree>
    <p:extLst>
      <p:ext uri="{BB962C8B-B14F-4D97-AF65-F5344CB8AC3E}">
        <p14:creationId xmlns:p14="http://schemas.microsoft.com/office/powerpoint/2010/main" val="1230464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0"/>
            <a:ext cx="6172200" cy="369332"/>
          </a:xfrm>
          <a:prstGeom prst="rect">
            <a:avLst/>
          </a:prstGeom>
          <a:noFill/>
        </p:spPr>
        <p:txBody>
          <a:bodyPr wrap="square" rtlCol="0">
            <a:spAutoFit/>
          </a:bodyPr>
          <a:lstStyle/>
          <a:p>
            <a:r>
              <a:rPr lang="en-US" b="1" dirty="0" smtClean="0"/>
              <a:t>LOCAL GEOLOGY – INDEX MAP FOR CROSS-SECTIONS</a:t>
            </a:r>
            <a:endParaRPr lang="en-US" b="1" dirty="0"/>
          </a:p>
        </p:txBody>
      </p:sp>
      <p:pic>
        <p:nvPicPr>
          <p:cNvPr id="1042"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53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862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370944"/>
            <a:ext cx="8839200" cy="1569660"/>
          </a:xfrm>
          <a:prstGeom prst="rect">
            <a:avLst/>
          </a:prstGeom>
        </p:spPr>
        <p:txBody>
          <a:bodyPr wrap="square">
            <a:spAutoFit/>
          </a:bodyPr>
          <a:lstStyle/>
          <a:p>
            <a:pPr algn="ctr"/>
            <a:r>
              <a:rPr lang="en-US" sz="4800" b="1" dirty="0" smtClean="0">
                <a:effectLst>
                  <a:outerShdw blurRad="38100" dist="25400" dir="5400000" algn="tl" rotWithShape="0">
                    <a:srgbClr val="000000">
                      <a:alpha val="43000"/>
                    </a:srgbClr>
                  </a:outerShdw>
                </a:effectLst>
                <a:latin typeface="Calibri"/>
                <a:ea typeface="+mj-ea"/>
                <a:cs typeface="+mj-cs"/>
              </a:rPr>
              <a:t>Some areas </a:t>
            </a:r>
            <a:r>
              <a:rPr lang="en-US" sz="4800" b="1" dirty="0">
                <a:effectLst>
                  <a:outerShdw blurRad="38100" dist="25400" dir="5400000" algn="tl" rotWithShape="0">
                    <a:srgbClr val="000000">
                      <a:alpha val="43000"/>
                    </a:srgbClr>
                  </a:outerShdw>
                </a:effectLst>
                <a:latin typeface="Calibri"/>
                <a:ea typeface="+mj-ea"/>
                <a:cs typeface="+mj-cs"/>
              </a:rPr>
              <a:t>of Discussion that are </a:t>
            </a:r>
            <a:r>
              <a:rPr lang="en-US" sz="4800" b="1" dirty="0" smtClean="0">
                <a:effectLst>
                  <a:outerShdw blurRad="38100" dist="25400" dir="5400000" algn="tl" rotWithShape="0">
                    <a:srgbClr val="000000">
                      <a:alpha val="43000"/>
                    </a:srgbClr>
                  </a:outerShdw>
                </a:effectLst>
                <a:latin typeface="Calibri"/>
                <a:ea typeface="+mj-ea"/>
                <a:cs typeface="+mj-cs"/>
              </a:rPr>
              <a:t>specific </a:t>
            </a:r>
            <a:r>
              <a:rPr lang="en-US" sz="4800" b="1" dirty="0">
                <a:effectLst>
                  <a:outerShdw blurRad="38100" dist="25400" dir="5400000" algn="tl" rotWithShape="0">
                    <a:srgbClr val="000000">
                      <a:alpha val="43000"/>
                    </a:srgbClr>
                  </a:outerShdw>
                </a:effectLst>
                <a:latin typeface="Calibri"/>
                <a:ea typeface="+mj-ea"/>
                <a:cs typeface="+mj-cs"/>
              </a:rPr>
              <a:t>to each </a:t>
            </a:r>
            <a:r>
              <a:rPr lang="en-US" sz="4800" b="1" dirty="0" smtClean="0">
                <a:effectLst>
                  <a:outerShdw blurRad="38100" dist="25400" dir="5400000" algn="tl" rotWithShape="0">
                    <a:srgbClr val="000000">
                      <a:alpha val="43000"/>
                    </a:srgbClr>
                  </a:outerShdw>
                </a:effectLst>
                <a:latin typeface="Calibri"/>
                <a:ea typeface="+mj-ea"/>
                <a:cs typeface="+mj-cs"/>
              </a:rPr>
              <a:t>Class of well</a:t>
            </a:r>
            <a:endParaRPr lang="en-US" sz="4800" dirty="0"/>
          </a:p>
        </p:txBody>
      </p:sp>
    </p:spTree>
    <p:extLst>
      <p:ext uri="{BB962C8B-B14F-4D97-AF65-F5344CB8AC3E}">
        <p14:creationId xmlns:p14="http://schemas.microsoft.com/office/powerpoint/2010/main" val="4241135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365829"/>
            <a:ext cx="2971799" cy="3447098"/>
          </a:xfrm>
          <a:prstGeom prst="rect">
            <a:avLst/>
          </a:prstGeom>
          <a:noFill/>
        </p:spPr>
        <p:txBody>
          <a:bodyPr wrap="square" rtlCol="0">
            <a:spAutoFit/>
          </a:bodyPr>
          <a:lstStyle/>
          <a:p>
            <a:r>
              <a:rPr lang="en-US" sz="2000" b="1" dirty="0" smtClean="0"/>
              <a:t>Class I Injection Wells</a:t>
            </a:r>
          </a:p>
          <a:p>
            <a:r>
              <a:rPr lang="en-US" sz="2000" dirty="0" smtClean="0"/>
              <a:t>isolate hazardous, industrial and municipal,</a:t>
            </a:r>
          </a:p>
          <a:p>
            <a:r>
              <a:rPr lang="en-US" sz="2000" dirty="0" smtClean="0"/>
              <a:t>or radioactive wastes from the lowermost formation containing, within ¼ mile radius of the well bore, an underground source of drinking water.</a:t>
            </a:r>
            <a:endParaRPr lang="en-US" sz="2000"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24137"/>
            <a:ext cx="1627563" cy="6874880"/>
          </a:xfrm>
          <a:prstGeom prst="rect">
            <a:avLst/>
          </a:prstGeom>
        </p:spPr>
      </p:pic>
    </p:spTree>
    <p:extLst>
      <p:ext uri="{BB962C8B-B14F-4D97-AF65-F5344CB8AC3E}">
        <p14:creationId xmlns:p14="http://schemas.microsoft.com/office/powerpoint/2010/main" val="962214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143000"/>
            <a:ext cx="7239000" cy="5029200"/>
          </a:xfrm>
        </p:spPr>
        <p:txBody>
          <a:bodyPr>
            <a:normAutofit fontScale="47500" lnSpcReduction="20000"/>
          </a:bodyPr>
          <a:lstStyle/>
          <a:p>
            <a:pPr algn="ctr"/>
            <a:r>
              <a:rPr lang="en-US" sz="10100" b="1" dirty="0" smtClean="0">
                <a:effectLst>
                  <a:outerShdw blurRad="38100" dist="38100" dir="2700000" algn="tl">
                    <a:srgbClr val="000000">
                      <a:alpha val="43137"/>
                    </a:srgbClr>
                  </a:outerShdw>
                </a:effectLst>
                <a:latin typeface="+mj-lt"/>
              </a:rPr>
              <a:t>CLASS I </a:t>
            </a:r>
            <a:r>
              <a:rPr lang="en-US" sz="10100" b="1" dirty="0" smtClean="0">
                <a:solidFill>
                  <a:srgbClr val="0070C0"/>
                </a:solidFill>
                <a:effectLst>
                  <a:outerShdw blurRad="38100" dist="38100" dir="2700000" algn="tl">
                    <a:srgbClr val="000000">
                      <a:alpha val="43137"/>
                    </a:srgbClr>
                  </a:outerShdw>
                </a:effectLst>
                <a:latin typeface="+mj-lt"/>
              </a:rPr>
              <a:t>NON-HAZARDOUS</a:t>
            </a:r>
          </a:p>
          <a:p>
            <a:pPr algn="ctr"/>
            <a:endParaRPr lang="en-US" sz="3300" b="1" dirty="0" smtClean="0">
              <a:effectLst>
                <a:outerShdw blurRad="38100" dist="38100" dir="2700000" algn="tl">
                  <a:srgbClr val="000000">
                    <a:alpha val="43137"/>
                  </a:srgbClr>
                </a:outerShdw>
              </a:effectLst>
              <a:latin typeface="+mj-lt"/>
            </a:endParaRPr>
          </a:p>
          <a:p>
            <a:pPr marL="457200" indent="-457200" algn="just">
              <a:buFont typeface="Wingdings" pitchFamily="2" charset="2"/>
              <a:buChar char="v"/>
            </a:pPr>
            <a:r>
              <a:rPr lang="en-US" sz="3300" dirty="0" smtClean="0"/>
              <a:t>AREA OF REVIEW OF ARTIFICIAL PENETRATION WELLS</a:t>
            </a:r>
          </a:p>
          <a:p>
            <a:pPr marL="914400" lvl="1" indent="-365760" algn="just">
              <a:buFont typeface="Wingdings" pitchFamily="2" charset="2"/>
              <a:buChar char="§"/>
            </a:pPr>
            <a:r>
              <a:rPr lang="en-US" sz="3300" dirty="0" smtClean="0"/>
              <a:t>No less than 2-Miles</a:t>
            </a:r>
          </a:p>
          <a:p>
            <a:pPr indent="-457200" algn="just">
              <a:buFont typeface="Wingdings" pitchFamily="2" charset="2"/>
              <a:buChar char="v"/>
            </a:pPr>
            <a:r>
              <a:rPr lang="en-US" sz="3300" dirty="0" smtClean="0"/>
              <a:t>AREA OF REVIEW FOR FRESH WATER WELLS</a:t>
            </a:r>
          </a:p>
          <a:p>
            <a:pPr marL="914400" indent="-365760" algn="just">
              <a:buClr>
                <a:schemeClr val="accent1"/>
              </a:buClr>
              <a:buFont typeface="Wingdings" pitchFamily="2" charset="2"/>
              <a:buChar char="§"/>
            </a:pPr>
            <a:r>
              <a:rPr lang="en-US" sz="3300" dirty="0" smtClean="0"/>
              <a:t>¼ Mile radius </a:t>
            </a:r>
          </a:p>
          <a:p>
            <a:pPr marL="457200" indent="-457200" algn="just">
              <a:buFont typeface="Wingdings" pitchFamily="2" charset="2"/>
              <a:buChar char="v"/>
            </a:pPr>
            <a:r>
              <a:rPr lang="en-US" sz="3300" dirty="0" smtClean="0"/>
              <a:t>INJECTION ZONE RESERVOIR PROPERTIES</a:t>
            </a:r>
          </a:p>
          <a:p>
            <a:pPr marL="914400" lvl="1" indent="-365760" algn="just">
              <a:buFont typeface="Wingdings" pitchFamily="2" charset="2"/>
              <a:buChar char="§"/>
            </a:pPr>
            <a:r>
              <a:rPr lang="en-US" sz="3300" dirty="0" smtClean="0"/>
              <a:t>Porosity and Permeability</a:t>
            </a:r>
          </a:p>
          <a:p>
            <a:pPr marL="914400" lvl="1" indent="-365760" algn="just">
              <a:buFont typeface="Wingdings" pitchFamily="2" charset="2"/>
              <a:buChar char="§"/>
            </a:pPr>
            <a:r>
              <a:rPr lang="en-US" sz="3300" dirty="0" smtClean="0"/>
              <a:t>Lithology of the Injection Formation</a:t>
            </a:r>
          </a:p>
          <a:p>
            <a:pPr marL="914400" lvl="1" indent="-365760" algn="just">
              <a:buFont typeface="Wingdings" pitchFamily="2" charset="2"/>
              <a:buChar char="§"/>
            </a:pPr>
            <a:r>
              <a:rPr lang="en-US" sz="3300" dirty="0" smtClean="0"/>
              <a:t>Bottomhole Temperature and Pressure</a:t>
            </a:r>
          </a:p>
          <a:p>
            <a:pPr marL="914400" lvl="1" indent="-365760" algn="just">
              <a:buFont typeface="Wingdings" pitchFamily="2" charset="2"/>
              <a:buChar char="§"/>
            </a:pPr>
            <a:r>
              <a:rPr lang="en-US" sz="3300" dirty="0" smtClean="0"/>
              <a:t>Formation Fracture Pressure</a:t>
            </a:r>
          </a:p>
          <a:p>
            <a:pPr marL="457200" indent="-457200" algn="just">
              <a:buFont typeface="Wingdings" pitchFamily="2" charset="2"/>
              <a:buChar char="v"/>
            </a:pPr>
            <a:r>
              <a:rPr lang="en-US" sz="3300" dirty="0" smtClean="0"/>
              <a:t>WASTE STREAM CHARACTERIZATION</a:t>
            </a:r>
          </a:p>
          <a:p>
            <a:pPr marL="914400" lvl="1" indent="-365760" algn="just">
              <a:buFont typeface="Wingdings" pitchFamily="2" charset="2"/>
              <a:buChar char="§"/>
            </a:pPr>
            <a:r>
              <a:rPr lang="en-US" sz="3300" dirty="0" smtClean="0"/>
              <a:t>Chemical and Physical properties of the injection fluid</a:t>
            </a:r>
          </a:p>
          <a:p>
            <a:pPr marL="914400" lvl="1" indent="-365760" algn="just">
              <a:buFont typeface="Wingdings" pitchFamily="2" charset="2"/>
              <a:buChar char="§"/>
            </a:pPr>
            <a:r>
              <a:rPr lang="en-US" sz="3300" dirty="0" smtClean="0"/>
              <a:t>Compatibility with Formation</a:t>
            </a:r>
          </a:p>
          <a:p>
            <a:pPr marL="457200" indent="-457200" algn="just">
              <a:buFont typeface="Wingdings" pitchFamily="2" charset="2"/>
              <a:buChar char="v"/>
            </a:pPr>
            <a:r>
              <a:rPr lang="en-US" sz="3300" dirty="0" smtClean="0"/>
              <a:t>PERIODIC MECHANICAL TEST</a:t>
            </a:r>
          </a:p>
          <a:p>
            <a:pPr marL="914400" lvl="1" indent="-396875" algn="just">
              <a:buFont typeface="Wingdings" pitchFamily="2" charset="2"/>
              <a:buChar char="§"/>
            </a:pPr>
            <a:r>
              <a:rPr lang="en-US" sz="3300" dirty="0" smtClean="0"/>
              <a:t>RTS</a:t>
            </a:r>
          </a:p>
          <a:p>
            <a:pPr marL="914400" lvl="1" indent="-396875" algn="just">
              <a:buFont typeface="Wingdings" pitchFamily="2" charset="2"/>
              <a:buChar char="§"/>
            </a:pPr>
            <a:r>
              <a:rPr lang="en-US" sz="3300" dirty="0" smtClean="0"/>
              <a:t>Temperature Logs</a:t>
            </a:r>
          </a:p>
          <a:p>
            <a:pPr marL="914400" lvl="1" indent="-396875" algn="just">
              <a:buFont typeface="Wingdings" pitchFamily="2" charset="2"/>
              <a:buChar char="§"/>
            </a:pPr>
            <a:r>
              <a:rPr lang="en-US" sz="3300" dirty="0" smtClean="0"/>
              <a:t>Oxygen Activation Logs</a:t>
            </a:r>
          </a:p>
          <a:p>
            <a:pPr algn="just"/>
            <a:endParaRPr lang="en-US" dirty="0"/>
          </a:p>
        </p:txBody>
      </p:sp>
    </p:spTree>
    <p:extLst>
      <p:ext uri="{BB962C8B-B14F-4D97-AF65-F5344CB8AC3E}">
        <p14:creationId xmlns:p14="http://schemas.microsoft.com/office/powerpoint/2010/main" val="2366391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772400" cy="1219200"/>
          </a:xfrm>
        </p:spPr>
        <p:txBody>
          <a:bodyPr>
            <a:normAutofit fontScale="90000"/>
          </a:bodyPr>
          <a:lstStyle/>
          <a:p>
            <a:pPr algn="ctr"/>
            <a:r>
              <a:rPr lang="en-US" sz="5300" dirty="0" smtClean="0">
                <a:solidFill>
                  <a:schemeClr val="tx1"/>
                </a:solidFill>
              </a:rPr>
              <a:t>CLASS I </a:t>
            </a:r>
            <a:r>
              <a:rPr lang="en-US" sz="5300" dirty="0" smtClean="0">
                <a:solidFill>
                  <a:srgbClr val="C00000"/>
                </a:solidFill>
              </a:rPr>
              <a:t>HAZARDOUS</a:t>
            </a:r>
            <a:r>
              <a:rPr lang="en-US" sz="5300" dirty="0">
                <a:solidFill>
                  <a:schemeClr val="tx1"/>
                </a:solidFill>
              </a:rPr>
              <a:t/>
            </a:r>
            <a:br>
              <a:rPr lang="en-US" sz="5300" dirty="0">
                <a:solidFill>
                  <a:schemeClr val="tx1"/>
                </a:solidFill>
              </a:rPr>
            </a:br>
            <a:r>
              <a:rPr lang="en-US" sz="2000" dirty="0" smtClean="0">
                <a:solidFill>
                  <a:schemeClr val="tx1"/>
                </a:solidFill>
                <a:effectLst/>
              </a:rPr>
              <a:t>Essentially the </a:t>
            </a:r>
            <a:r>
              <a:rPr lang="en-US" sz="2000" i="1" dirty="0" smtClean="0">
                <a:solidFill>
                  <a:schemeClr val="tx1"/>
                </a:solidFill>
                <a:effectLst/>
              </a:rPr>
              <a:t>same</a:t>
            </a:r>
            <a:r>
              <a:rPr lang="en-US" sz="2000" dirty="0" smtClean="0">
                <a:solidFill>
                  <a:schemeClr val="tx1"/>
                </a:solidFill>
                <a:effectLst/>
              </a:rPr>
              <a:t> requirements </a:t>
            </a:r>
            <a:r>
              <a:rPr lang="en-US" sz="2000" smtClean="0">
                <a:solidFill>
                  <a:schemeClr val="tx1"/>
                </a:solidFill>
                <a:effectLst/>
              </a:rPr>
              <a:t>as Class </a:t>
            </a:r>
            <a:r>
              <a:rPr lang="en-US" sz="2000" dirty="0" smtClean="0">
                <a:solidFill>
                  <a:schemeClr val="tx1"/>
                </a:solidFill>
                <a:effectLst/>
              </a:rPr>
              <a:t>I </a:t>
            </a:r>
            <a:r>
              <a:rPr lang="en-US" sz="2000" dirty="0" smtClean="0">
                <a:solidFill>
                  <a:srgbClr val="0070C0"/>
                </a:solidFill>
                <a:effectLst/>
              </a:rPr>
              <a:t>Non-Hazardous</a:t>
            </a:r>
            <a:r>
              <a:rPr lang="en-US" sz="2000" dirty="0" smtClean="0">
                <a:solidFill>
                  <a:schemeClr val="tx1"/>
                </a:solidFill>
                <a:effectLst/>
              </a:rPr>
              <a:t/>
            </a:r>
            <a:br>
              <a:rPr lang="en-US" sz="2000" dirty="0" smtClean="0">
                <a:solidFill>
                  <a:schemeClr val="tx1"/>
                </a:solidFill>
                <a:effectLst/>
              </a:rPr>
            </a:br>
            <a:r>
              <a:rPr lang="en-US" sz="2000" dirty="0" smtClean="0">
                <a:solidFill>
                  <a:schemeClr val="tx1"/>
                </a:solidFill>
                <a:effectLst/>
              </a:rPr>
              <a:t>wells with the addition of the following</a:t>
            </a:r>
            <a:r>
              <a:rPr lang="en-US" sz="2000" dirty="0" smtClean="0">
                <a:solidFill>
                  <a:schemeClr val="tx1"/>
                </a:solidFill>
              </a:rPr>
              <a:t>:</a:t>
            </a:r>
            <a:endParaRPr lang="en-US" sz="2000" dirty="0">
              <a:solidFill>
                <a:schemeClr val="tx1"/>
              </a:solidFill>
            </a:endParaRPr>
          </a:p>
        </p:txBody>
      </p:sp>
      <p:sp>
        <p:nvSpPr>
          <p:cNvPr id="3" name="Subtitle 2"/>
          <p:cNvSpPr>
            <a:spLocks noGrp="1"/>
          </p:cNvSpPr>
          <p:nvPr>
            <p:ph type="subTitle" idx="1"/>
          </p:nvPr>
        </p:nvSpPr>
        <p:spPr>
          <a:xfrm>
            <a:off x="762000" y="2819400"/>
            <a:ext cx="7620000" cy="2895600"/>
          </a:xfrm>
        </p:spPr>
        <p:txBody>
          <a:bodyPr>
            <a:normAutofit/>
          </a:bodyPr>
          <a:lstStyle/>
          <a:p>
            <a:pPr marL="457200" indent="-457200" algn="l">
              <a:buFont typeface="Wingdings" pitchFamily="2" charset="2"/>
              <a:buChar char="v"/>
            </a:pPr>
            <a:r>
              <a:rPr lang="en-US" sz="1600" dirty="0" smtClean="0"/>
              <a:t>The following must be proven through modeling:</a:t>
            </a:r>
          </a:p>
          <a:p>
            <a:pPr marL="914400" lvl="1" indent="-284163" algn="l">
              <a:buClr>
                <a:schemeClr val="accent3"/>
              </a:buClr>
              <a:buFont typeface="Wingdings" pitchFamily="2" charset="2"/>
              <a:buChar char="§"/>
            </a:pPr>
            <a:r>
              <a:rPr lang="en-US" sz="1600" dirty="0" smtClean="0"/>
              <a:t>That the injection zone has sufficient permeability, porosity, thickness &amp;       areal extent to prevent migration of fluids into USDWs or outside of the injection zone.</a:t>
            </a:r>
          </a:p>
          <a:p>
            <a:pPr marL="914400" lvl="1" indent="-284163" algn="l">
              <a:buClr>
                <a:schemeClr val="accent3"/>
              </a:buClr>
              <a:buFont typeface="Wingdings" pitchFamily="2" charset="2"/>
              <a:buChar char="§"/>
            </a:pPr>
            <a:r>
              <a:rPr lang="en-US" sz="1600" dirty="0" smtClean="0"/>
              <a:t>That the confining zone is laterally continuous and free of transecting, </a:t>
            </a:r>
            <a:r>
              <a:rPr lang="en-US" sz="1600" dirty="0" err="1" smtClean="0"/>
              <a:t>transmissive</a:t>
            </a:r>
            <a:r>
              <a:rPr lang="en-US" sz="1600" dirty="0" smtClean="0"/>
              <a:t> faults or fractures over an area sufficient to prevent the movement of fluids into USDW or outside the injection zone; and</a:t>
            </a:r>
          </a:p>
          <a:p>
            <a:pPr marL="914400" lvl="1" indent="-284163" algn="l">
              <a:buClr>
                <a:schemeClr val="accent3"/>
              </a:buClr>
              <a:buFont typeface="Wingdings" pitchFamily="2" charset="2"/>
              <a:buChar char="§"/>
            </a:pPr>
            <a:r>
              <a:rPr lang="en-US" sz="1600" dirty="0" smtClean="0"/>
              <a:t>Contains at least one formation of sufficient thickness and with lithological and stress characteristics capable of preventing vertical propagation of fractures.</a:t>
            </a:r>
          </a:p>
        </p:txBody>
      </p:sp>
    </p:spTree>
    <p:extLst>
      <p:ext uri="{BB962C8B-B14F-4D97-AF65-F5344CB8AC3E}">
        <p14:creationId xmlns:p14="http://schemas.microsoft.com/office/powerpoint/2010/main" val="1093732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772400" cy="1219200"/>
          </a:xfrm>
        </p:spPr>
        <p:txBody>
          <a:bodyPr>
            <a:normAutofit/>
          </a:bodyPr>
          <a:lstStyle/>
          <a:p>
            <a:pPr algn="ctr"/>
            <a:r>
              <a:rPr lang="en-US" sz="4800" dirty="0" smtClean="0">
                <a:solidFill>
                  <a:schemeClr val="tx1"/>
                </a:solidFill>
              </a:rPr>
              <a:t>CLASS I </a:t>
            </a:r>
            <a:r>
              <a:rPr lang="en-US" sz="4800" dirty="0" smtClean="0">
                <a:solidFill>
                  <a:srgbClr val="C00000"/>
                </a:solidFill>
              </a:rPr>
              <a:t>HAZARDOUS</a:t>
            </a:r>
            <a:r>
              <a:rPr lang="en-US" dirty="0">
                <a:solidFill>
                  <a:schemeClr val="tx1"/>
                </a:solidFill>
              </a:rPr>
              <a:t/>
            </a:r>
            <a:br>
              <a:rPr lang="en-US" dirty="0">
                <a:solidFill>
                  <a:schemeClr val="tx1"/>
                </a:solidFill>
              </a:rPr>
            </a:br>
            <a:r>
              <a:rPr lang="en-US" sz="1800" dirty="0" smtClean="0">
                <a:solidFill>
                  <a:schemeClr val="tx1"/>
                </a:solidFill>
              </a:rPr>
              <a:t>(continued)</a:t>
            </a:r>
            <a:endParaRPr lang="en-US" sz="1800" dirty="0">
              <a:solidFill>
                <a:schemeClr val="tx1"/>
              </a:solidFill>
            </a:endParaRPr>
          </a:p>
        </p:txBody>
      </p:sp>
      <p:sp>
        <p:nvSpPr>
          <p:cNvPr id="3" name="Subtitle 2"/>
          <p:cNvSpPr>
            <a:spLocks noGrp="1"/>
          </p:cNvSpPr>
          <p:nvPr>
            <p:ph type="subTitle" idx="1"/>
          </p:nvPr>
        </p:nvSpPr>
        <p:spPr>
          <a:xfrm>
            <a:off x="762000" y="2819400"/>
            <a:ext cx="7772400" cy="2514600"/>
          </a:xfrm>
        </p:spPr>
        <p:txBody>
          <a:bodyPr>
            <a:normAutofit/>
          </a:bodyPr>
          <a:lstStyle/>
          <a:p>
            <a:pPr marL="457200" indent="-457200" algn="l">
              <a:buFont typeface="Wingdings" pitchFamily="2" charset="2"/>
              <a:buChar char="v"/>
            </a:pPr>
            <a:r>
              <a:rPr lang="en-US" sz="1600" dirty="0" smtClean="0"/>
              <a:t>Area of Review of Artificial Penetration Wells</a:t>
            </a:r>
          </a:p>
          <a:p>
            <a:pPr marL="914400" indent="-274320" algn="l">
              <a:buFont typeface="Wingdings" pitchFamily="2" charset="2"/>
              <a:buChar char="§"/>
            </a:pPr>
            <a:r>
              <a:rPr lang="en-US" sz="1600" dirty="0" smtClean="0"/>
              <a:t>2-Miles around the well </a:t>
            </a:r>
            <a:r>
              <a:rPr lang="en-US" sz="1600" b="1" dirty="0" smtClean="0"/>
              <a:t>OR</a:t>
            </a:r>
            <a:r>
              <a:rPr lang="en-US" sz="1600" dirty="0" smtClean="0"/>
              <a:t> the calculated cone of influence of the well, whichever is greater</a:t>
            </a:r>
          </a:p>
          <a:p>
            <a:pPr marL="914400" indent="-274320" algn="l">
              <a:buFont typeface="Wingdings" pitchFamily="2" charset="2"/>
              <a:buChar char="§"/>
            </a:pPr>
            <a:r>
              <a:rPr lang="en-US" sz="1600" dirty="0" smtClean="0"/>
              <a:t>For wells within ½ Mile radius of injection well, include:</a:t>
            </a:r>
          </a:p>
          <a:p>
            <a:pPr marL="1371600" lvl="1" indent="-274320" algn="l">
              <a:buFont typeface="Wingdings" pitchFamily="2" charset="2"/>
              <a:buChar char="§"/>
            </a:pPr>
            <a:r>
              <a:rPr lang="en-US" sz="1400" dirty="0" smtClean="0"/>
              <a:t>Copies of casing and cementing records (including cementing affidavits)</a:t>
            </a:r>
          </a:p>
          <a:p>
            <a:pPr marL="1371600" lvl="1" indent="-274320" algn="l">
              <a:buFont typeface="Wingdings" pitchFamily="2" charset="2"/>
              <a:buChar char="§"/>
            </a:pPr>
            <a:r>
              <a:rPr lang="en-US" sz="1400" dirty="0" smtClean="0"/>
              <a:t>Copies of plugging and completion records; and</a:t>
            </a:r>
          </a:p>
          <a:p>
            <a:pPr marL="1371600" lvl="1" indent="-274320" algn="l">
              <a:buFont typeface="Wingdings" pitchFamily="2" charset="2"/>
              <a:buChar char="§"/>
            </a:pPr>
            <a:r>
              <a:rPr lang="en-US" sz="1400" dirty="0" smtClean="0"/>
              <a:t>Schematic diagrams of each well</a:t>
            </a:r>
          </a:p>
          <a:p>
            <a:pPr marL="457200" indent="-457200">
              <a:buFont typeface="Wingdings" pitchFamily="2" charset="2"/>
              <a:buChar char="§"/>
            </a:pPr>
            <a:endParaRPr lang="en-US" dirty="0"/>
          </a:p>
        </p:txBody>
      </p:sp>
    </p:spTree>
    <p:extLst>
      <p:ext uri="{BB962C8B-B14F-4D97-AF65-F5344CB8AC3E}">
        <p14:creationId xmlns:p14="http://schemas.microsoft.com/office/powerpoint/2010/main" val="531668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1447800"/>
            <a:ext cx="3124200" cy="1938992"/>
          </a:xfrm>
          <a:prstGeom prst="rect">
            <a:avLst/>
          </a:prstGeom>
          <a:noFill/>
        </p:spPr>
        <p:txBody>
          <a:bodyPr wrap="square" rtlCol="0">
            <a:spAutoFit/>
          </a:bodyPr>
          <a:lstStyle/>
          <a:p>
            <a:r>
              <a:rPr lang="en-US" sz="2000" b="1" dirty="0"/>
              <a:t>Class </a:t>
            </a:r>
            <a:r>
              <a:rPr lang="en-US" sz="2000" b="1" dirty="0" smtClean="0"/>
              <a:t>II Hydrocarbon </a:t>
            </a:r>
            <a:r>
              <a:rPr lang="en-US" sz="2000" b="1" dirty="0"/>
              <a:t>Storage Wells</a:t>
            </a:r>
            <a:r>
              <a:rPr lang="en-US" sz="2000" dirty="0"/>
              <a:t> </a:t>
            </a:r>
            <a:r>
              <a:rPr lang="en-US" sz="2000" dirty="0" smtClean="0"/>
              <a:t>inject hydrocarbons </a:t>
            </a:r>
            <a:r>
              <a:rPr lang="en-US" sz="2000" dirty="0"/>
              <a:t>in underground formations (such as salt caverns) where they are </a:t>
            </a:r>
            <a:r>
              <a:rPr lang="en-US" sz="2000" dirty="0" smtClean="0"/>
              <a:t>stored.</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0828" y="0"/>
            <a:ext cx="5773172" cy="6858000"/>
          </a:xfrm>
          <a:prstGeom prst="rect">
            <a:avLst/>
          </a:prstGeom>
        </p:spPr>
      </p:pic>
    </p:spTree>
    <p:extLst>
      <p:ext uri="{BB962C8B-B14F-4D97-AF65-F5344CB8AC3E}">
        <p14:creationId xmlns:p14="http://schemas.microsoft.com/office/powerpoint/2010/main" val="311429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708025"/>
          </a:xfrm>
        </p:spPr>
        <p:txBody>
          <a:bodyPr>
            <a:normAutofit fontScale="90000"/>
          </a:bodyPr>
          <a:lstStyle/>
          <a:p>
            <a:r>
              <a:rPr lang="en-US" dirty="0" smtClean="0">
                <a:solidFill>
                  <a:schemeClr val="tx1"/>
                </a:solidFill>
              </a:rPr>
              <a:t>Class II Hydrocarbon Storage</a:t>
            </a:r>
            <a:endParaRPr lang="en-US" dirty="0">
              <a:solidFill>
                <a:schemeClr val="tx1"/>
              </a:solidFill>
            </a:endParaRPr>
          </a:p>
        </p:txBody>
      </p:sp>
      <p:sp>
        <p:nvSpPr>
          <p:cNvPr id="3" name="Subtitle 2"/>
          <p:cNvSpPr>
            <a:spLocks noGrp="1"/>
          </p:cNvSpPr>
          <p:nvPr>
            <p:ph type="subTitle" idx="1"/>
          </p:nvPr>
        </p:nvSpPr>
        <p:spPr>
          <a:xfrm>
            <a:off x="762000" y="1828800"/>
            <a:ext cx="7620000" cy="4572000"/>
          </a:xfrm>
        </p:spPr>
        <p:txBody>
          <a:bodyPr>
            <a:normAutofit fontScale="92500" lnSpcReduction="10000"/>
          </a:bodyPr>
          <a:lstStyle/>
          <a:p>
            <a:pPr marL="457200" indent="-457200" algn="just">
              <a:buFont typeface="Wingdings" pitchFamily="2" charset="2"/>
              <a:buChar char="v"/>
            </a:pPr>
            <a:r>
              <a:rPr lang="en-US" sz="2200" dirty="0" smtClean="0"/>
              <a:t>Structure map showing Top of Salt</a:t>
            </a:r>
          </a:p>
          <a:p>
            <a:pPr marL="457200" indent="-457200" algn="just">
              <a:buFont typeface="Wingdings" pitchFamily="2" charset="2"/>
              <a:buChar char="v"/>
            </a:pPr>
            <a:endParaRPr lang="en-US" sz="2200" dirty="0" smtClean="0"/>
          </a:p>
          <a:p>
            <a:pPr marL="457200" indent="-457200" algn="just">
              <a:buFont typeface="Wingdings" pitchFamily="2" charset="2"/>
              <a:buChar char="v"/>
            </a:pPr>
            <a:r>
              <a:rPr lang="en-US" sz="2200" dirty="0" smtClean="0"/>
              <a:t>Well Construction Requirements</a:t>
            </a:r>
          </a:p>
          <a:p>
            <a:pPr marL="914400" lvl="1" indent="-457200" algn="just">
              <a:buFont typeface="Wingdings" pitchFamily="2" charset="2"/>
              <a:buChar char="§"/>
            </a:pPr>
            <a:r>
              <a:rPr lang="en-US" sz="2200" dirty="0" smtClean="0"/>
              <a:t>Two strings of casing cemented into the salt </a:t>
            </a:r>
          </a:p>
          <a:p>
            <a:pPr marL="914400" lvl="1" indent="-457200" algn="just">
              <a:buFont typeface="Wingdings" pitchFamily="2" charset="2"/>
              <a:buChar char="§"/>
            </a:pPr>
            <a:r>
              <a:rPr lang="en-US" sz="2200" dirty="0" smtClean="0"/>
              <a:t>Deepest cemented casing at least 300 feet into the salt</a:t>
            </a:r>
          </a:p>
          <a:p>
            <a:pPr lvl="1" algn="just"/>
            <a:endParaRPr lang="en-US" sz="2200" dirty="0" smtClean="0"/>
          </a:p>
          <a:p>
            <a:pPr marL="457200" indent="-457200" algn="just">
              <a:buFont typeface="Wingdings" pitchFamily="2" charset="2"/>
              <a:buChar char="v"/>
            </a:pPr>
            <a:r>
              <a:rPr lang="en-US" sz="2200" dirty="0" smtClean="0"/>
              <a:t>Storage Cavern Location and Geometry </a:t>
            </a:r>
          </a:p>
          <a:p>
            <a:pPr marL="914400" lvl="1" indent="-457200" algn="just">
              <a:buFont typeface="Wingdings" pitchFamily="2" charset="2"/>
              <a:buChar char="§"/>
            </a:pPr>
            <a:r>
              <a:rPr lang="en-US" sz="2200" dirty="0" smtClean="0"/>
              <a:t>Maximum development diameter of the storage chamber shall be no less than 100 feet from property lines</a:t>
            </a:r>
          </a:p>
          <a:p>
            <a:pPr marL="914400" lvl="1" indent="-457200" algn="just">
              <a:buFont typeface="Wingdings" pitchFamily="2" charset="2"/>
              <a:buChar char="§"/>
            </a:pPr>
            <a:r>
              <a:rPr lang="en-US" sz="2200" dirty="0" smtClean="0"/>
              <a:t>Distance separation between cavern walls shall be no less than 200 feet as measured in any direction  </a:t>
            </a:r>
          </a:p>
          <a:p>
            <a:pPr marL="914400" lvl="1" indent="-457200" algn="just">
              <a:buFont typeface="Wingdings" pitchFamily="2" charset="2"/>
              <a:buChar char="§"/>
            </a:pPr>
            <a:r>
              <a:rPr lang="en-US" sz="2200" dirty="0" smtClean="0"/>
              <a:t>Distance of the cavern to the edge of the salt shall be no less than 300 feet</a:t>
            </a:r>
          </a:p>
          <a:p>
            <a:pPr marL="457200" indent="-457200" algn="just">
              <a:buFont typeface="Wingdings" pitchFamily="2" charset="2"/>
              <a:buChar char="v"/>
            </a:pPr>
            <a:endParaRPr lang="en-US" sz="2500" dirty="0" smtClean="0"/>
          </a:p>
          <a:p>
            <a:pPr marL="457200" indent="-457200" algn="just">
              <a:buFont typeface="Wingdings" pitchFamily="2" charset="2"/>
              <a:buChar char="v"/>
            </a:pPr>
            <a:endParaRPr lang="en-US" sz="2500" dirty="0"/>
          </a:p>
        </p:txBody>
      </p:sp>
    </p:spTree>
    <p:extLst>
      <p:ext uri="{BB962C8B-B14F-4D97-AF65-F5344CB8AC3E}">
        <p14:creationId xmlns:p14="http://schemas.microsoft.com/office/powerpoint/2010/main" val="3285078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0" y="914401"/>
            <a:ext cx="7924800" cy="685799"/>
          </a:xfrm>
        </p:spPr>
        <p:txBody>
          <a:bodyPr>
            <a:normAutofit/>
          </a:bodyPr>
          <a:lstStyle/>
          <a:p>
            <a:r>
              <a:rPr lang="en-US" sz="3600" b="1" dirty="0" smtClean="0">
                <a:solidFill>
                  <a:schemeClr val="tx1"/>
                </a:solidFill>
              </a:rPr>
              <a:t>CLASS I, SALT CAVERN &amp; CLASS V Wells </a:t>
            </a:r>
            <a:endParaRPr lang="en-US" sz="3600" b="1"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146721604"/>
              </p:ext>
            </p:extLst>
          </p:nvPr>
        </p:nvGraphicFramePr>
        <p:xfrm>
          <a:off x="76200" y="1752600"/>
          <a:ext cx="8991600" cy="3733802"/>
        </p:xfrm>
        <a:graphic>
          <a:graphicData uri="http://schemas.openxmlformats.org/drawingml/2006/table">
            <a:tbl>
              <a:tblPr firstRow="1" bandRow="1">
                <a:tableStyleId>{F5AB1C69-6EDB-4FF4-983F-18BD219EF322}</a:tableStyleId>
              </a:tblPr>
              <a:tblGrid>
                <a:gridCol w="1143000"/>
                <a:gridCol w="1469293"/>
                <a:gridCol w="1481442"/>
                <a:gridCol w="1462049"/>
                <a:gridCol w="1462049"/>
                <a:gridCol w="1023435"/>
                <a:gridCol w="950332"/>
              </a:tblGrid>
              <a:tr h="1251228">
                <a:tc>
                  <a:txBody>
                    <a:bodyPr/>
                    <a:lstStyle/>
                    <a:p>
                      <a:pPr algn="l"/>
                      <a:endParaRPr lang="en-US" dirty="0"/>
                    </a:p>
                  </a:txBody>
                  <a:tcPr anchor="ctr"/>
                </a:tc>
                <a:tc>
                  <a:txBody>
                    <a:bodyPr/>
                    <a:lstStyle/>
                    <a:p>
                      <a:pPr algn="l"/>
                      <a:r>
                        <a:rPr lang="en-US" sz="1400" dirty="0" smtClean="0"/>
                        <a:t>Class I </a:t>
                      </a:r>
                    </a:p>
                    <a:p>
                      <a:pPr algn="l"/>
                      <a:r>
                        <a:rPr lang="en-US" sz="1400" dirty="0" smtClean="0"/>
                        <a:t>Non-Hazardous</a:t>
                      </a:r>
                    </a:p>
                    <a:p>
                      <a:pPr algn="l"/>
                      <a:r>
                        <a:rPr lang="en-US" sz="1400" dirty="0" smtClean="0"/>
                        <a:t>Waste Injection</a:t>
                      </a:r>
                      <a:endParaRPr lang="en-US" sz="1400" dirty="0"/>
                    </a:p>
                  </a:txBody>
                  <a:tcPr anchor="ctr"/>
                </a:tc>
                <a:tc>
                  <a:txBody>
                    <a:bodyPr/>
                    <a:lstStyle/>
                    <a:p>
                      <a:pPr algn="l"/>
                      <a:r>
                        <a:rPr lang="en-US" sz="1400" dirty="0" smtClean="0"/>
                        <a:t>Class I </a:t>
                      </a:r>
                    </a:p>
                    <a:p>
                      <a:pPr algn="l"/>
                      <a:r>
                        <a:rPr lang="en-US" sz="1400" dirty="0" smtClean="0"/>
                        <a:t>Hazardous</a:t>
                      </a:r>
                    </a:p>
                    <a:p>
                      <a:pPr algn="l"/>
                      <a:r>
                        <a:rPr lang="en-US" sz="1400" dirty="0" smtClean="0"/>
                        <a:t>Waste Injection</a:t>
                      </a:r>
                      <a:endParaRPr lang="en-US" sz="1400" dirty="0"/>
                    </a:p>
                  </a:txBody>
                  <a:tcPr anchor="ctr"/>
                </a:tc>
                <a:tc>
                  <a:txBody>
                    <a:bodyPr/>
                    <a:lstStyle/>
                    <a:p>
                      <a:pPr algn="l"/>
                      <a:r>
                        <a:rPr lang="en-US" sz="1400" dirty="0" smtClean="0"/>
                        <a:t>Class II </a:t>
                      </a:r>
                    </a:p>
                    <a:p>
                      <a:pPr algn="l"/>
                      <a:r>
                        <a:rPr lang="en-US" sz="1400" dirty="0" smtClean="0"/>
                        <a:t>Hydrocarbon </a:t>
                      </a:r>
                    </a:p>
                    <a:p>
                      <a:pPr algn="l"/>
                      <a:r>
                        <a:rPr lang="en-US" sz="1400" dirty="0" smtClean="0"/>
                        <a:t>Storage</a:t>
                      </a:r>
                      <a:endParaRPr lang="en-US" sz="1400" dirty="0"/>
                    </a:p>
                  </a:txBody>
                  <a:tcPr anchor="ctr"/>
                </a:tc>
                <a:tc>
                  <a:txBody>
                    <a:bodyPr/>
                    <a:lstStyle/>
                    <a:p>
                      <a:pPr algn="l"/>
                      <a:r>
                        <a:rPr lang="en-US" sz="1400" dirty="0" smtClean="0"/>
                        <a:t>Class II</a:t>
                      </a:r>
                    </a:p>
                    <a:p>
                      <a:pPr algn="l"/>
                      <a:r>
                        <a:rPr lang="en-US" sz="1400" dirty="0" smtClean="0"/>
                        <a:t>E&amp;P</a:t>
                      </a:r>
                      <a:r>
                        <a:rPr lang="en-US" sz="1400" baseline="0" dirty="0" smtClean="0"/>
                        <a:t> </a:t>
                      </a:r>
                      <a:r>
                        <a:rPr lang="en-US" sz="1400" dirty="0" smtClean="0"/>
                        <a:t>Waste Disposal in a Salt Cavern</a:t>
                      </a:r>
                      <a:endParaRPr lang="en-US" sz="1400" dirty="0"/>
                    </a:p>
                  </a:txBody>
                  <a:tcPr anchor="ctr"/>
                </a:tc>
                <a:tc>
                  <a:txBody>
                    <a:bodyPr/>
                    <a:lstStyle/>
                    <a:p>
                      <a:pPr algn="l"/>
                      <a:r>
                        <a:rPr lang="en-US" sz="1400" dirty="0" smtClean="0"/>
                        <a:t>Class III  </a:t>
                      </a:r>
                    </a:p>
                    <a:p>
                      <a:pPr algn="l"/>
                      <a:r>
                        <a:rPr lang="en-US" sz="1400" dirty="0" smtClean="0"/>
                        <a:t>Solution</a:t>
                      </a:r>
                    </a:p>
                    <a:p>
                      <a:pPr algn="l"/>
                      <a:r>
                        <a:rPr lang="en-US" sz="1400" dirty="0" smtClean="0"/>
                        <a:t>Mining</a:t>
                      </a:r>
                      <a:endParaRPr lang="en-US" sz="1400" dirty="0"/>
                    </a:p>
                  </a:txBody>
                  <a:tcPr anchor="ctr"/>
                </a:tc>
                <a:tc>
                  <a:txBody>
                    <a:bodyPr/>
                    <a:lstStyle/>
                    <a:p>
                      <a:pPr algn="l"/>
                      <a:r>
                        <a:rPr lang="en-US" sz="1400" dirty="0" smtClean="0"/>
                        <a:t>Class V</a:t>
                      </a:r>
                      <a:endParaRPr lang="en-US" sz="1400" dirty="0"/>
                    </a:p>
                  </a:txBody>
                  <a:tcPr anchor="ctr"/>
                </a:tc>
              </a:tr>
              <a:tr h="616979">
                <a:tc>
                  <a:txBody>
                    <a:bodyPr/>
                    <a:lstStyle/>
                    <a:p>
                      <a:pPr algn="l"/>
                      <a:r>
                        <a:rPr lang="en-US" sz="1400" dirty="0" smtClean="0"/>
                        <a:t>Statewide Order</a:t>
                      </a:r>
                      <a:endParaRPr lang="en-US" sz="1400" dirty="0"/>
                    </a:p>
                  </a:txBody>
                  <a:tcPr anchor="ctr"/>
                </a:tc>
                <a:tc>
                  <a:txBody>
                    <a:bodyPr/>
                    <a:lstStyle/>
                    <a:p>
                      <a:pPr algn="l"/>
                      <a:r>
                        <a:rPr lang="en-US" dirty="0" smtClean="0"/>
                        <a:t>29-N-1</a:t>
                      </a:r>
                      <a:endParaRPr lang="en-US" dirty="0"/>
                    </a:p>
                  </a:txBody>
                  <a:tcPr anchor="ctr"/>
                </a:tc>
                <a:tc>
                  <a:txBody>
                    <a:bodyPr/>
                    <a:lstStyle/>
                    <a:p>
                      <a:pPr algn="l"/>
                      <a:r>
                        <a:rPr lang="en-US" dirty="0" smtClean="0"/>
                        <a:t>29-N-2</a:t>
                      </a:r>
                      <a:endParaRPr lang="en-US" dirty="0"/>
                    </a:p>
                  </a:txBody>
                  <a:tcPr anchor="ctr"/>
                </a:tc>
                <a:tc>
                  <a:txBody>
                    <a:bodyPr/>
                    <a:lstStyle/>
                    <a:p>
                      <a:pPr algn="l"/>
                      <a:r>
                        <a:rPr lang="en-US" dirty="0" smtClean="0"/>
                        <a:t>29-M</a:t>
                      </a:r>
                      <a:endParaRPr lang="en-US" dirty="0"/>
                    </a:p>
                  </a:txBody>
                  <a:tcPr anchor="ctr"/>
                </a:tc>
                <a:tc>
                  <a:txBody>
                    <a:bodyPr/>
                    <a:lstStyle/>
                    <a:p>
                      <a:pPr algn="l"/>
                      <a:r>
                        <a:rPr lang="en-US" dirty="0" smtClean="0"/>
                        <a:t>29-M-2</a:t>
                      </a:r>
                      <a:endParaRPr lang="en-US" dirty="0"/>
                    </a:p>
                  </a:txBody>
                  <a:tcPr anchor="ctr"/>
                </a:tc>
                <a:tc>
                  <a:txBody>
                    <a:bodyPr/>
                    <a:lstStyle/>
                    <a:p>
                      <a:pPr algn="l"/>
                      <a:r>
                        <a:rPr lang="en-US" dirty="0" smtClean="0"/>
                        <a:t>29-N-1</a:t>
                      </a:r>
                      <a:endParaRPr lang="en-US" dirty="0"/>
                    </a:p>
                  </a:txBody>
                  <a:tcPr anchor="ctr"/>
                </a:tc>
                <a:tc>
                  <a:txBody>
                    <a:bodyPr/>
                    <a:lstStyle/>
                    <a:p>
                      <a:pPr algn="l"/>
                      <a:r>
                        <a:rPr lang="en-US" dirty="0" smtClean="0"/>
                        <a:t>29-N-1</a:t>
                      </a:r>
                      <a:endParaRPr lang="en-US" dirty="0"/>
                    </a:p>
                  </a:txBody>
                  <a:tcPr anchor="ctr"/>
                </a:tc>
              </a:tr>
              <a:tr h="994565">
                <a:tc>
                  <a:txBody>
                    <a:bodyPr/>
                    <a:lstStyle/>
                    <a:p>
                      <a:pPr algn="l"/>
                      <a:endParaRPr lang="en-US" sz="1400" dirty="0"/>
                    </a:p>
                  </a:txBody>
                  <a:tcPr anchor="ctr"/>
                </a:tc>
                <a:tc>
                  <a:txBody>
                    <a:bodyPr/>
                    <a:lstStyle/>
                    <a:p>
                      <a:pPr algn="l"/>
                      <a:r>
                        <a:rPr lang="en-US" sz="1400" dirty="0" smtClean="0"/>
                        <a:t>LAC 43:</a:t>
                      </a:r>
                    </a:p>
                    <a:p>
                      <a:pPr algn="l"/>
                      <a:r>
                        <a:rPr lang="en-US" sz="1400" dirty="0" smtClean="0"/>
                        <a:t>XVII.103</a:t>
                      </a:r>
                    </a:p>
                    <a:p>
                      <a:pPr algn="l"/>
                      <a:r>
                        <a:rPr lang="en-US" sz="1400" dirty="0" smtClean="0"/>
                        <a:t>Chapter 1</a:t>
                      </a:r>
                    </a:p>
                  </a:txBody>
                  <a:tcPr anchor="ctr"/>
                </a:tc>
                <a:tc>
                  <a:txBody>
                    <a:bodyPr/>
                    <a:lstStyle/>
                    <a:p>
                      <a:pPr algn="l"/>
                      <a:r>
                        <a:rPr lang="en-US" sz="1400" dirty="0" smtClean="0"/>
                        <a:t>LAC 43:</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XVII.201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Chapter 2</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LAC 43:</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XVII.301</a:t>
                      </a:r>
                    </a:p>
                    <a:p>
                      <a:pPr algn="l"/>
                      <a:r>
                        <a:rPr lang="en-US" sz="1400" dirty="0" smtClean="0"/>
                        <a:t>Chapter 3</a:t>
                      </a:r>
                      <a:endParaRPr lang="en-US" sz="1400" dirty="0"/>
                    </a:p>
                  </a:txBody>
                  <a:tcPr anchor="ctr"/>
                </a:tc>
                <a:tc>
                  <a:txBody>
                    <a:bodyPr/>
                    <a:lstStyle/>
                    <a:p>
                      <a:pPr algn="l"/>
                      <a:r>
                        <a:rPr lang="en-US" sz="1400" dirty="0" smtClean="0"/>
                        <a:t>LAC 43:</a:t>
                      </a:r>
                    </a:p>
                    <a:p>
                      <a:pPr algn="l"/>
                      <a:r>
                        <a:rPr lang="en-US" sz="1400" dirty="0" smtClean="0"/>
                        <a:t>XVII.3101</a:t>
                      </a:r>
                    </a:p>
                    <a:p>
                      <a:pPr algn="l"/>
                      <a:r>
                        <a:rPr lang="en-US" sz="1400" dirty="0" smtClean="0"/>
                        <a:t>Chapter 31</a:t>
                      </a:r>
                      <a:endParaRPr lang="en-US" sz="1400" dirty="0"/>
                    </a:p>
                  </a:txBody>
                  <a:tcPr anchor="ctr"/>
                </a:tc>
                <a:tc>
                  <a:txBody>
                    <a:bodyPr/>
                    <a:lstStyle/>
                    <a:p>
                      <a:pPr algn="l"/>
                      <a:r>
                        <a:rPr lang="en-US" sz="1400" dirty="0" smtClean="0"/>
                        <a:t>LAC 43:</a:t>
                      </a:r>
                    </a:p>
                    <a:p>
                      <a:pPr algn="l"/>
                      <a:r>
                        <a:rPr lang="en-US" sz="1400" dirty="0" smtClean="0"/>
                        <a:t>XVII.103</a:t>
                      </a:r>
                    </a:p>
                    <a:p>
                      <a:pPr algn="l"/>
                      <a:r>
                        <a:rPr lang="en-US" sz="1400" dirty="0" smtClean="0"/>
                        <a:t>Chapter 1</a:t>
                      </a:r>
                      <a:endParaRPr lang="en-US" sz="1400" dirty="0"/>
                    </a:p>
                  </a:txBody>
                  <a:tcPr anchor="ctr"/>
                </a:tc>
                <a:tc>
                  <a:txBody>
                    <a:bodyPr/>
                    <a:lstStyle/>
                    <a:p>
                      <a:pPr algn="l"/>
                      <a:r>
                        <a:rPr lang="en-US" sz="1400" dirty="0" smtClean="0"/>
                        <a:t>LAC 43:</a:t>
                      </a:r>
                    </a:p>
                    <a:p>
                      <a:pPr algn="l"/>
                      <a:r>
                        <a:rPr lang="en-US" sz="1400" dirty="0" smtClean="0"/>
                        <a:t>XVII.103</a:t>
                      </a:r>
                    </a:p>
                    <a:p>
                      <a:pPr algn="l"/>
                      <a:r>
                        <a:rPr lang="en-US" sz="1400" dirty="0" smtClean="0"/>
                        <a:t>Chapter 1</a:t>
                      </a:r>
                      <a:endParaRPr lang="en-US" sz="1400" dirty="0"/>
                    </a:p>
                  </a:txBody>
                  <a:tcPr anchor="ctr"/>
                </a:tc>
              </a:tr>
              <a:tr h="871030">
                <a:tc>
                  <a:txBody>
                    <a:bodyPr/>
                    <a:lstStyle/>
                    <a:p>
                      <a:pPr algn="l"/>
                      <a:r>
                        <a:rPr lang="en-US" sz="1400" dirty="0" smtClean="0"/>
                        <a:t>Permit Application Form</a:t>
                      </a:r>
                      <a:endParaRPr lang="en-US" sz="1400" dirty="0"/>
                    </a:p>
                  </a:txBody>
                  <a:tcPr anchor="ctr"/>
                </a:tc>
                <a:tc>
                  <a:txBody>
                    <a:bodyPr/>
                    <a:lstStyle/>
                    <a:p>
                      <a:pPr algn="l"/>
                      <a:endParaRPr lang="en-US" sz="1400" dirty="0" smtClean="0"/>
                    </a:p>
                    <a:p>
                      <a:pPr algn="l"/>
                      <a:r>
                        <a:rPr lang="en-US" sz="1400" dirty="0" smtClean="0"/>
                        <a:t>UIC-1</a:t>
                      </a:r>
                      <a:endParaRPr lang="en-US" sz="1400" dirty="0"/>
                    </a:p>
                  </a:txBody>
                  <a:tcPr/>
                </a:tc>
                <a:tc>
                  <a:txBody>
                    <a:bodyPr/>
                    <a:lstStyle/>
                    <a:p>
                      <a:pPr algn="l"/>
                      <a:endParaRPr lang="en-US" sz="1400" dirty="0" smtClean="0"/>
                    </a:p>
                    <a:p>
                      <a:pPr algn="l"/>
                      <a:r>
                        <a:rPr lang="en-US" sz="1400" dirty="0" smtClean="0"/>
                        <a:t>UIC-1 </a:t>
                      </a:r>
                      <a:endParaRPr lang="en-US" sz="1400" dirty="0"/>
                    </a:p>
                  </a:txBody>
                  <a:tcPr/>
                </a:tc>
                <a:tc>
                  <a:txBody>
                    <a:bodyPr/>
                    <a:lstStyle/>
                    <a:p>
                      <a:pPr algn="l"/>
                      <a:endParaRPr lang="en-US" sz="1400" dirty="0" smtClean="0"/>
                    </a:p>
                    <a:p>
                      <a:pPr algn="l"/>
                      <a:r>
                        <a:rPr lang="en-US" sz="1400" dirty="0" smtClean="0"/>
                        <a:t>UIC-2 HSW</a:t>
                      </a:r>
                      <a:endParaRPr lang="en-US" sz="1400" dirty="0"/>
                    </a:p>
                  </a:txBody>
                  <a:tcPr/>
                </a:tc>
                <a:tc>
                  <a:txBody>
                    <a:bodyPr/>
                    <a:lstStyle/>
                    <a:p>
                      <a:pPr algn="l"/>
                      <a:endParaRPr lang="en-US" sz="1400" dirty="0" smtClean="0"/>
                    </a:p>
                    <a:p>
                      <a:pPr algn="l"/>
                      <a:r>
                        <a:rPr lang="en-US" sz="1400" dirty="0" smtClean="0"/>
                        <a:t>UIC-43</a:t>
                      </a:r>
                      <a:endParaRPr lang="en-US" sz="1400" dirty="0"/>
                    </a:p>
                  </a:txBody>
                  <a:tcPr/>
                </a:tc>
                <a:tc>
                  <a:txBody>
                    <a:bodyPr/>
                    <a:lstStyle/>
                    <a:p>
                      <a:pPr algn="l"/>
                      <a:endParaRPr lang="en-US" sz="1400" dirty="0" smtClean="0"/>
                    </a:p>
                    <a:p>
                      <a:pPr algn="l"/>
                      <a:r>
                        <a:rPr lang="en-US" sz="1400" dirty="0" smtClean="0"/>
                        <a:t>UIC-3BR</a:t>
                      </a:r>
                      <a:endParaRPr lang="en-US" sz="1400" dirty="0"/>
                    </a:p>
                  </a:txBody>
                  <a:tcPr/>
                </a:tc>
                <a:tc>
                  <a:txBody>
                    <a:bodyPr/>
                    <a:lstStyle/>
                    <a:p>
                      <a:pPr algn="l"/>
                      <a:endParaRPr lang="en-US" sz="1400" dirty="0" smtClean="0"/>
                    </a:p>
                    <a:p>
                      <a:pPr algn="l"/>
                      <a:r>
                        <a:rPr lang="en-US" sz="1400" dirty="0" smtClean="0"/>
                        <a:t>UIC-25</a:t>
                      </a:r>
                      <a:endParaRPr lang="en-US" sz="1400" dirty="0"/>
                    </a:p>
                  </a:txBody>
                  <a:tcPr/>
                </a:tc>
              </a:tr>
            </a:tbl>
          </a:graphicData>
        </a:graphic>
      </p:graphicFrame>
      <p:sp>
        <p:nvSpPr>
          <p:cNvPr id="3" name="TextBox 2"/>
          <p:cNvSpPr txBox="1"/>
          <p:nvPr/>
        </p:nvSpPr>
        <p:spPr>
          <a:xfrm>
            <a:off x="76200" y="5715000"/>
            <a:ext cx="8991600" cy="646331"/>
          </a:xfrm>
          <a:prstGeom prst="rect">
            <a:avLst/>
          </a:prstGeom>
          <a:noFill/>
        </p:spPr>
        <p:txBody>
          <a:bodyPr wrap="square" rtlCol="0">
            <a:spAutoFit/>
          </a:bodyPr>
          <a:lstStyle/>
          <a:p>
            <a:r>
              <a:rPr lang="en-US" dirty="0" smtClean="0"/>
              <a:t>The Application should only refer to the regulations of the specific Class of well for which you are applying.</a:t>
            </a:r>
            <a:endParaRPr lang="en-US" dirty="0"/>
          </a:p>
        </p:txBody>
      </p:sp>
    </p:spTree>
    <p:extLst>
      <p:ext uri="{BB962C8B-B14F-4D97-AF65-F5344CB8AC3E}">
        <p14:creationId xmlns:p14="http://schemas.microsoft.com/office/powerpoint/2010/main" val="2059092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708025"/>
          </a:xfrm>
        </p:spPr>
        <p:txBody>
          <a:bodyPr>
            <a:normAutofit fontScale="90000"/>
          </a:bodyPr>
          <a:lstStyle/>
          <a:p>
            <a:r>
              <a:rPr lang="en-US" dirty="0" smtClean="0">
                <a:solidFill>
                  <a:schemeClr val="tx1"/>
                </a:solidFill>
              </a:rPr>
              <a:t>Class II Hydrocarbon Storage</a:t>
            </a:r>
            <a:endParaRPr lang="en-US" dirty="0">
              <a:solidFill>
                <a:schemeClr val="tx1"/>
              </a:solidFill>
            </a:endParaRPr>
          </a:p>
        </p:txBody>
      </p:sp>
      <p:sp>
        <p:nvSpPr>
          <p:cNvPr id="3" name="Subtitle 2"/>
          <p:cNvSpPr>
            <a:spLocks noGrp="1"/>
          </p:cNvSpPr>
          <p:nvPr>
            <p:ph type="subTitle" idx="1"/>
          </p:nvPr>
        </p:nvSpPr>
        <p:spPr>
          <a:xfrm>
            <a:off x="685800" y="2209800"/>
            <a:ext cx="7772400" cy="3429000"/>
          </a:xfrm>
        </p:spPr>
        <p:txBody>
          <a:bodyPr>
            <a:normAutofit fontScale="85000" lnSpcReduction="20000"/>
          </a:bodyPr>
          <a:lstStyle/>
          <a:p>
            <a:pPr marL="457200" indent="-457200" algn="just">
              <a:buFont typeface="Wingdings" pitchFamily="2" charset="2"/>
              <a:buChar char="v"/>
            </a:pPr>
            <a:r>
              <a:rPr lang="en-US" sz="2200" dirty="0" smtClean="0"/>
              <a:t>Geomechanical Studies and Modeling</a:t>
            </a:r>
          </a:p>
          <a:p>
            <a:pPr marL="914400" lvl="1" indent="-457200" algn="just">
              <a:buFont typeface="Wingdings" pitchFamily="2" charset="2"/>
              <a:buChar char="§"/>
            </a:pPr>
            <a:r>
              <a:rPr lang="en-US" sz="2200" dirty="0" smtClean="0"/>
              <a:t>To determine maximum and minimum operating pressure of the storage chamber</a:t>
            </a:r>
          </a:p>
          <a:p>
            <a:pPr lvl="1" algn="just"/>
            <a:endParaRPr lang="en-US" sz="2200" dirty="0" smtClean="0"/>
          </a:p>
          <a:p>
            <a:pPr marL="457200" indent="-457200" algn="just">
              <a:buFont typeface="Wingdings" pitchFamily="2" charset="2"/>
              <a:buChar char="v"/>
            </a:pPr>
            <a:r>
              <a:rPr lang="en-US" sz="2200" dirty="0" smtClean="0"/>
              <a:t>Subsidence Program including semi-annual subsidence surveys for gas storage or annual subsidence surveys for liquid storage</a:t>
            </a:r>
          </a:p>
          <a:p>
            <a:pPr marL="457200" indent="-457200" algn="just">
              <a:buFont typeface="Wingdings" pitchFamily="2" charset="2"/>
              <a:buChar char="v"/>
            </a:pPr>
            <a:endParaRPr lang="en-US" sz="2200" dirty="0" smtClean="0"/>
          </a:p>
          <a:p>
            <a:pPr marL="457200" indent="-457200" algn="just">
              <a:buFont typeface="Wingdings" pitchFamily="2" charset="2"/>
              <a:buChar char="v"/>
            </a:pPr>
            <a:r>
              <a:rPr lang="en-US" sz="2200" dirty="0"/>
              <a:t>Sonar Survey Reports of the mined cavern (every 5 years</a:t>
            </a:r>
            <a:r>
              <a:rPr lang="en-US" sz="2200" dirty="0" smtClean="0"/>
              <a:t>)</a:t>
            </a:r>
          </a:p>
          <a:p>
            <a:pPr marL="457200" indent="-457200" algn="just">
              <a:buFont typeface="Wingdings" pitchFamily="2" charset="2"/>
              <a:buChar char="v"/>
            </a:pPr>
            <a:endParaRPr lang="en-US" sz="2200" dirty="0"/>
          </a:p>
          <a:p>
            <a:pPr marL="457200" indent="-457200" algn="just">
              <a:buFont typeface="Wingdings" pitchFamily="2" charset="2"/>
              <a:buChar char="v"/>
            </a:pPr>
            <a:r>
              <a:rPr lang="en-US" sz="2200" dirty="0"/>
              <a:t>MITs – typically Nitrogen/Brine Tests (every 5 years)</a:t>
            </a:r>
          </a:p>
          <a:p>
            <a:pPr marL="914400" lvl="1" indent="-457200" algn="just">
              <a:buFont typeface="Wingdings" pitchFamily="2" charset="2"/>
              <a:buChar char="§"/>
            </a:pPr>
            <a:r>
              <a:rPr lang="en-US" sz="2200" dirty="0"/>
              <a:t>Must include </a:t>
            </a:r>
            <a:r>
              <a:rPr lang="en-US" sz="2200" dirty="0" smtClean="0"/>
              <a:t>60-minute </a:t>
            </a:r>
            <a:r>
              <a:rPr lang="en-US" sz="2200" dirty="0"/>
              <a:t>casing test and at a minimum a 24-hour cavern system test</a:t>
            </a:r>
            <a:r>
              <a:rPr lang="en-US" sz="2200" dirty="0" smtClean="0"/>
              <a:t>.</a:t>
            </a:r>
          </a:p>
          <a:p>
            <a:pPr marL="457200" indent="-457200" algn="just">
              <a:buFont typeface="Wingdings" pitchFamily="2" charset="2"/>
              <a:buChar char="v"/>
            </a:pPr>
            <a:endParaRPr lang="en-US" sz="2500" dirty="0" smtClean="0"/>
          </a:p>
          <a:p>
            <a:pPr marL="457200" indent="-457200" algn="just">
              <a:buFont typeface="Wingdings" pitchFamily="2" charset="2"/>
              <a:buChar char="v"/>
            </a:pPr>
            <a:endParaRPr lang="en-US" sz="2500" dirty="0"/>
          </a:p>
        </p:txBody>
      </p:sp>
    </p:spTree>
    <p:extLst>
      <p:ext uri="{BB962C8B-B14F-4D97-AF65-F5344CB8AC3E}">
        <p14:creationId xmlns:p14="http://schemas.microsoft.com/office/powerpoint/2010/main" val="83328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6784" y="1905000"/>
            <a:ext cx="3023616" cy="2246769"/>
          </a:xfrm>
          <a:prstGeom prst="rect">
            <a:avLst/>
          </a:prstGeom>
          <a:noFill/>
        </p:spPr>
        <p:txBody>
          <a:bodyPr wrap="square" rtlCol="0">
            <a:spAutoFit/>
          </a:bodyPr>
          <a:lstStyle/>
          <a:p>
            <a:r>
              <a:rPr lang="en-US" sz="2000" b="1" dirty="0"/>
              <a:t>Class </a:t>
            </a:r>
            <a:r>
              <a:rPr lang="en-US" sz="2000" b="1" dirty="0" smtClean="0"/>
              <a:t>III wells inject fluids for extraction of minerals or energy.  Currently, all permitted Class III wells in Louisiana are salt solution mining wells.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2087" y="-12192"/>
            <a:ext cx="5868865" cy="6858000"/>
          </a:xfrm>
          <a:prstGeom prst="rect">
            <a:avLst/>
          </a:prstGeom>
        </p:spPr>
      </p:pic>
    </p:spTree>
    <p:extLst>
      <p:ext uri="{BB962C8B-B14F-4D97-AF65-F5344CB8AC3E}">
        <p14:creationId xmlns:p14="http://schemas.microsoft.com/office/powerpoint/2010/main" val="3049971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7772400" cy="936625"/>
          </a:xfrm>
        </p:spPr>
        <p:txBody>
          <a:bodyPr/>
          <a:lstStyle/>
          <a:p>
            <a:r>
              <a:rPr lang="en-US" dirty="0" smtClean="0">
                <a:solidFill>
                  <a:schemeClr val="tx1"/>
                </a:solidFill>
              </a:rPr>
              <a:t>Class III Solution Mining</a:t>
            </a:r>
            <a:endParaRPr lang="en-US" dirty="0">
              <a:solidFill>
                <a:schemeClr val="tx1"/>
              </a:solidFill>
            </a:endParaRPr>
          </a:p>
        </p:txBody>
      </p:sp>
      <p:sp>
        <p:nvSpPr>
          <p:cNvPr id="3" name="Subtitle 2"/>
          <p:cNvSpPr>
            <a:spLocks noGrp="1"/>
          </p:cNvSpPr>
          <p:nvPr>
            <p:ph type="subTitle" idx="1"/>
          </p:nvPr>
        </p:nvSpPr>
        <p:spPr>
          <a:xfrm>
            <a:off x="533400" y="1905000"/>
            <a:ext cx="7924800" cy="3962400"/>
          </a:xfrm>
        </p:spPr>
        <p:txBody>
          <a:bodyPr>
            <a:noAutofit/>
          </a:bodyPr>
          <a:lstStyle/>
          <a:p>
            <a:pPr marL="457200" indent="-457200" algn="l">
              <a:spcBef>
                <a:spcPts val="0"/>
              </a:spcBef>
              <a:buFont typeface="Wingdings" pitchFamily="2" charset="2"/>
              <a:buChar char="v"/>
            </a:pPr>
            <a:r>
              <a:rPr lang="en-US" sz="1600" dirty="0" smtClean="0"/>
              <a:t>Structure map showing Top of Salt</a:t>
            </a:r>
          </a:p>
          <a:p>
            <a:pPr marL="457200" indent="-457200" algn="l">
              <a:spcBef>
                <a:spcPts val="0"/>
              </a:spcBef>
              <a:buFont typeface="Wingdings" pitchFamily="2" charset="2"/>
              <a:buChar char="v"/>
            </a:pPr>
            <a:r>
              <a:rPr lang="en-US" sz="1600" dirty="0" smtClean="0"/>
              <a:t>Evaluation of Groundwater (typically freshwater) </a:t>
            </a:r>
            <a:r>
              <a:rPr lang="en-US" sz="1600" dirty="0" err="1" smtClean="0"/>
              <a:t>Pumpage</a:t>
            </a:r>
            <a:r>
              <a:rPr lang="en-US" sz="1600" dirty="0" smtClean="0"/>
              <a:t> for Cavern Development</a:t>
            </a:r>
          </a:p>
          <a:p>
            <a:pPr marL="1097280" lvl="1" indent="-457200" algn="just">
              <a:buFont typeface="Wingdings" pitchFamily="2" charset="2"/>
              <a:buChar char="§"/>
            </a:pPr>
            <a:r>
              <a:rPr lang="en-US" sz="1600" dirty="0" smtClean="0"/>
              <a:t>Number of wells to be installed</a:t>
            </a:r>
          </a:p>
          <a:p>
            <a:pPr marL="1097280" lvl="1" indent="-457200" algn="just">
              <a:buFont typeface="Wingdings" pitchFamily="2" charset="2"/>
              <a:buChar char="§"/>
            </a:pPr>
            <a:r>
              <a:rPr lang="en-US" sz="1600" dirty="0" smtClean="0"/>
              <a:t>Projected volume of water needed</a:t>
            </a:r>
          </a:p>
          <a:p>
            <a:pPr marL="1097280" lvl="1" indent="-457200" algn="just">
              <a:buFont typeface="Wingdings" pitchFamily="2" charset="2"/>
              <a:buChar char="§"/>
            </a:pPr>
            <a:r>
              <a:rPr lang="en-US" sz="1600" dirty="0" smtClean="0"/>
              <a:t>Expected volume of cavern</a:t>
            </a:r>
          </a:p>
          <a:p>
            <a:pPr marL="1097280" lvl="1" indent="-457200" algn="just">
              <a:buFont typeface="Wingdings" pitchFamily="2" charset="2"/>
              <a:buChar char="§"/>
            </a:pPr>
            <a:r>
              <a:rPr lang="en-US" sz="1600" dirty="0" smtClean="0"/>
              <a:t>Time required to complete the project</a:t>
            </a:r>
          </a:p>
          <a:p>
            <a:pPr marL="1097280" lvl="1" indent="-457200" algn="just">
              <a:buFont typeface="Wingdings" pitchFamily="2" charset="2"/>
              <a:buChar char="§"/>
            </a:pPr>
            <a:r>
              <a:rPr lang="en-US" sz="1600" dirty="0" smtClean="0"/>
              <a:t>Contact the Environmental Division of the Office of Conservation</a:t>
            </a:r>
          </a:p>
          <a:p>
            <a:pPr marL="457200" indent="-457200" algn="just">
              <a:buFont typeface="Wingdings" pitchFamily="2" charset="2"/>
              <a:buChar char="v"/>
            </a:pPr>
            <a:r>
              <a:rPr lang="en-US" sz="1600" dirty="0" smtClean="0"/>
              <a:t>Groundwater analysis of the source of mining water</a:t>
            </a:r>
          </a:p>
          <a:p>
            <a:pPr marL="1087438" lvl="1" indent="-457200" algn="just">
              <a:buFont typeface="Wingdings" pitchFamily="2" charset="2"/>
              <a:buChar char="§"/>
            </a:pPr>
            <a:r>
              <a:rPr lang="en-US" sz="1600" dirty="0"/>
              <a:t>The analysis sheet(s) must </a:t>
            </a:r>
            <a:r>
              <a:rPr lang="en-US" sz="1600" dirty="0" smtClean="0"/>
              <a:t>identify </a:t>
            </a:r>
            <a:r>
              <a:rPr lang="en-US" sz="1600" dirty="0"/>
              <a:t>the freshwater well sampled</a:t>
            </a:r>
          </a:p>
          <a:p>
            <a:pPr marL="1087438" lvl="1" indent="-457200" algn="just">
              <a:buFont typeface="Wingdings" pitchFamily="2" charset="2"/>
              <a:buChar char="§"/>
            </a:pPr>
            <a:r>
              <a:rPr lang="en-US" sz="1600" dirty="0"/>
              <a:t>At minimum include measurements of:  Chloride and TDS</a:t>
            </a:r>
            <a:r>
              <a:rPr lang="en-US" sz="1600" dirty="0" smtClean="0"/>
              <a:t>.</a:t>
            </a:r>
          </a:p>
          <a:p>
            <a:pPr marL="457200" indent="-457200" algn="just">
              <a:buFont typeface="Wingdings" pitchFamily="2" charset="2"/>
              <a:buChar char="v"/>
            </a:pPr>
            <a:r>
              <a:rPr lang="en-US" sz="1600" dirty="0" smtClean="0"/>
              <a:t>Sonar Survey Reports of the mined cavern (every 5 years)</a:t>
            </a:r>
          </a:p>
          <a:p>
            <a:pPr marL="457200" indent="-457200" algn="just">
              <a:buFont typeface="Wingdings" pitchFamily="2" charset="2"/>
              <a:buChar char="v"/>
            </a:pPr>
            <a:r>
              <a:rPr lang="en-US" sz="1600" dirty="0" smtClean="0"/>
              <a:t>MITs – typically Nitrogen/Brine Tests (every 5 years)</a:t>
            </a:r>
          </a:p>
          <a:p>
            <a:pPr marL="1087438" lvl="1" indent="-457200" algn="just">
              <a:buFont typeface="Wingdings" pitchFamily="2" charset="2"/>
              <a:buChar char="§"/>
            </a:pPr>
            <a:r>
              <a:rPr lang="en-US" sz="1600" dirty="0" smtClean="0"/>
              <a:t>Must include 60-minute casing test and at a minimum a 24-hour cavern system test.</a:t>
            </a:r>
            <a:endParaRPr lang="en-US" sz="1600" dirty="0"/>
          </a:p>
          <a:p>
            <a:pPr marL="1087438" lvl="1" indent="-457200" algn="just">
              <a:buFont typeface="Wingdings" pitchFamily="2" charset="2"/>
              <a:buChar char="§"/>
            </a:pPr>
            <a:endParaRPr lang="en-US" sz="1400" dirty="0" smtClean="0"/>
          </a:p>
        </p:txBody>
      </p:sp>
      <p:sp>
        <p:nvSpPr>
          <p:cNvPr id="4" name="TextBox 3"/>
          <p:cNvSpPr txBox="1"/>
          <p:nvPr/>
        </p:nvSpPr>
        <p:spPr>
          <a:xfrm>
            <a:off x="381000" y="6044625"/>
            <a:ext cx="8305800" cy="584775"/>
          </a:xfrm>
          <a:prstGeom prst="rect">
            <a:avLst/>
          </a:prstGeom>
          <a:noFill/>
        </p:spPr>
        <p:txBody>
          <a:bodyPr wrap="square" rtlCol="0">
            <a:spAutoFit/>
          </a:bodyPr>
          <a:lstStyle/>
          <a:p>
            <a:r>
              <a:rPr lang="en-US" sz="1600" b="1" dirty="0" smtClean="0">
                <a:solidFill>
                  <a:srgbClr val="C00000"/>
                </a:solidFill>
              </a:rPr>
              <a:t>NOTE: Class III applications should </a:t>
            </a:r>
            <a:r>
              <a:rPr lang="en-US" sz="1600" b="1" u="sng" dirty="0" smtClean="0">
                <a:solidFill>
                  <a:srgbClr val="C00000"/>
                </a:solidFill>
              </a:rPr>
              <a:t>not</a:t>
            </a:r>
            <a:r>
              <a:rPr lang="en-US" sz="1600" b="1" dirty="0" smtClean="0">
                <a:solidFill>
                  <a:srgbClr val="C00000"/>
                </a:solidFill>
              </a:rPr>
              <a:t> refer to regulations in 29-M or 29-M-2 even if the cavern is being developed for storage or E &amp; P Waste Disposal purposes.</a:t>
            </a:r>
            <a:endParaRPr lang="en-US" sz="1600" b="1" dirty="0">
              <a:solidFill>
                <a:srgbClr val="C00000"/>
              </a:solidFill>
            </a:endParaRPr>
          </a:p>
        </p:txBody>
      </p:sp>
    </p:spTree>
    <p:extLst>
      <p:ext uri="{BB962C8B-B14F-4D97-AF65-F5344CB8AC3E}">
        <p14:creationId xmlns:p14="http://schemas.microsoft.com/office/powerpoint/2010/main" val="95593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057400"/>
            <a:ext cx="6477000" cy="1905000"/>
          </a:xfrm>
        </p:spPr>
        <p:txBody>
          <a:bodyPr anchor="ctr">
            <a:normAutofit/>
          </a:bodyPr>
          <a:lstStyle/>
          <a:p>
            <a:pPr algn="ctr"/>
            <a:r>
              <a:rPr lang="en-US" sz="6000" b="1" dirty="0" smtClean="0">
                <a:solidFill>
                  <a:schemeClr val="tx1"/>
                </a:solidFill>
              </a:rPr>
              <a:t>Technical Report</a:t>
            </a:r>
            <a:endParaRPr lang="en-US" sz="6000" b="1" dirty="0">
              <a:solidFill>
                <a:schemeClr val="tx1"/>
              </a:solidFill>
            </a:endParaRPr>
          </a:p>
        </p:txBody>
      </p:sp>
    </p:spTree>
    <p:extLst>
      <p:ext uri="{BB962C8B-B14F-4D97-AF65-F5344CB8AC3E}">
        <p14:creationId xmlns:p14="http://schemas.microsoft.com/office/powerpoint/2010/main" val="1718225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162800" cy="1066800"/>
          </a:xfrm>
        </p:spPr>
        <p:txBody>
          <a:bodyPr>
            <a:normAutofit/>
          </a:bodyPr>
          <a:lstStyle/>
          <a:p>
            <a:pPr algn="ctr"/>
            <a:r>
              <a:rPr lang="en-US" sz="4000" dirty="0" smtClean="0">
                <a:solidFill>
                  <a:schemeClr val="tx1"/>
                </a:solidFill>
              </a:rPr>
              <a:t>Technical Report</a:t>
            </a:r>
            <a:endParaRPr lang="en-US" sz="4000" dirty="0">
              <a:solidFill>
                <a:schemeClr val="tx1"/>
              </a:solidFill>
            </a:endParaRPr>
          </a:p>
        </p:txBody>
      </p:sp>
      <p:sp>
        <p:nvSpPr>
          <p:cNvPr id="3" name="Subtitle 2"/>
          <p:cNvSpPr>
            <a:spLocks noGrp="1"/>
          </p:cNvSpPr>
          <p:nvPr>
            <p:ph type="subTitle" idx="1"/>
          </p:nvPr>
        </p:nvSpPr>
        <p:spPr>
          <a:xfrm>
            <a:off x="1371600" y="2133600"/>
            <a:ext cx="6477000" cy="2895600"/>
          </a:xfrm>
        </p:spPr>
        <p:txBody>
          <a:bodyPr>
            <a:normAutofit fontScale="85000" lnSpcReduction="10000"/>
          </a:bodyPr>
          <a:lstStyle/>
          <a:p>
            <a:pPr algn="l"/>
            <a:r>
              <a:rPr lang="en-US" dirty="0"/>
              <a:t>The purpose of the</a:t>
            </a:r>
            <a:r>
              <a:rPr lang="en-US" b="1" dirty="0"/>
              <a:t> </a:t>
            </a:r>
            <a:r>
              <a:rPr lang="en-US" dirty="0" smtClean="0"/>
              <a:t>Technical Report </a:t>
            </a:r>
            <a:r>
              <a:rPr lang="en-US" dirty="0"/>
              <a:t>is to describe the proposed project as a whole and must </a:t>
            </a:r>
            <a:r>
              <a:rPr lang="en-US" dirty="0" smtClean="0"/>
              <a:t>explain:</a:t>
            </a:r>
          </a:p>
          <a:p>
            <a:pPr marL="640080" indent="-457200" algn="l">
              <a:spcBef>
                <a:spcPts val="0"/>
              </a:spcBef>
              <a:buFont typeface="Wingdings" pitchFamily="2" charset="2"/>
              <a:buChar char="Ø"/>
            </a:pPr>
            <a:endParaRPr lang="en-US" dirty="0" smtClean="0"/>
          </a:p>
          <a:p>
            <a:pPr marL="640080" indent="-457200" algn="l">
              <a:spcBef>
                <a:spcPts val="0"/>
              </a:spcBef>
              <a:buFont typeface="Wingdings" pitchFamily="2" charset="2"/>
              <a:buChar char="Ø"/>
            </a:pPr>
            <a:r>
              <a:rPr lang="en-US" dirty="0" smtClean="0"/>
              <a:t>Regional and Local Geology</a:t>
            </a:r>
          </a:p>
          <a:p>
            <a:pPr marL="640080" indent="-457200" algn="l">
              <a:spcBef>
                <a:spcPts val="0"/>
              </a:spcBef>
              <a:buFont typeface="Wingdings" pitchFamily="2" charset="2"/>
              <a:buChar char="Ø"/>
            </a:pPr>
            <a:r>
              <a:rPr lang="en-US" dirty="0" smtClean="0"/>
              <a:t>overall well operating </a:t>
            </a:r>
            <a:r>
              <a:rPr lang="en-US" dirty="0"/>
              <a:t>ranges, </a:t>
            </a:r>
            <a:endParaRPr lang="en-US" dirty="0" smtClean="0"/>
          </a:p>
          <a:p>
            <a:pPr marL="640080" indent="-457200" algn="l">
              <a:spcBef>
                <a:spcPts val="0"/>
              </a:spcBef>
              <a:buFont typeface="Wingdings" pitchFamily="2" charset="2"/>
              <a:buChar char="Ø"/>
            </a:pPr>
            <a:r>
              <a:rPr lang="en-US" dirty="0" smtClean="0"/>
              <a:t>system </a:t>
            </a:r>
            <a:r>
              <a:rPr lang="en-US" dirty="0"/>
              <a:t>monitoring, </a:t>
            </a:r>
            <a:endParaRPr lang="en-US" dirty="0" smtClean="0"/>
          </a:p>
          <a:p>
            <a:pPr marL="640080" indent="-457200" algn="l">
              <a:spcBef>
                <a:spcPts val="0"/>
              </a:spcBef>
              <a:buFont typeface="Wingdings" pitchFamily="2" charset="2"/>
              <a:buChar char="Ø"/>
            </a:pPr>
            <a:r>
              <a:rPr lang="en-US" dirty="0" smtClean="0"/>
              <a:t>safety </a:t>
            </a:r>
            <a:r>
              <a:rPr lang="en-US" dirty="0"/>
              <a:t>procedures and equipment, </a:t>
            </a:r>
            <a:endParaRPr lang="en-US" dirty="0" smtClean="0"/>
          </a:p>
          <a:p>
            <a:pPr marL="640080" indent="-457200" algn="l">
              <a:spcBef>
                <a:spcPts val="0"/>
              </a:spcBef>
              <a:buFont typeface="Wingdings" pitchFamily="2" charset="2"/>
              <a:buChar char="Ø"/>
            </a:pPr>
            <a:r>
              <a:rPr lang="en-US" dirty="0" smtClean="0"/>
              <a:t>financial </a:t>
            </a:r>
            <a:r>
              <a:rPr lang="en-US" dirty="0"/>
              <a:t>responsibility, </a:t>
            </a:r>
            <a:endParaRPr lang="en-US" dirty="0" smtClean="0"/>
          </a:p>
          <a:p>
            <a:pPr marL="640080" indent="-457200" algn="l">
              <a:spcBef>
                <a:spcPts val="0"/>
              </a:spcBef>
              <a:buFont typeface="Wingdings" pitchFamily="2" charset="2"/>
              <a:buChar char="Ø"/>
            </a:pPr>
            <a:r>
              <a:rPr lang="en-US" dirty="0" smtClean="0"/>
              <a:t>Closure and post closure plans, </a:t>
            </a:r>
            <a:r>
              <a:rPr lang="en-US" dirty="0"/>
              <a:t>etc.</a:t>
            </a:r>
          </a:p>
        </p:txBody>
      </p:sp>
      <p:sp>
        <p:nvSpPr>
          <p:cNvPr id="4" name="TextBox 3"/>
          <p:cNvSpPr txBox="1"/>
          <p:nvPr/>
        </p:nvSpPr>
        <p:spPr>
          <a:xfrm>
            <a:off x="457200" y="5105400"/>
            <a:ext cx="8153400" cy="1200329"/>
          </a:xfrm>
          <a:prstGeom prst="rect">
            <a:avLst/>
          </a:prstGeom>
          <a:noFill/>
        </p:spPr>
        <p:txBody>
          <a:bodyPr wrap="square" rtlCol="0">
            <a:spAutoFit/>
          </a:bodyPr>
          <a:lstStyle/>
          <a:p>
            <a:r>
              <a:rPr lang="en-US" dirty="0" smtClean="0"/>
              <a:t>The bulk of these application packages is located in the Technical Report. Each Class well is required to include certain content within the Technical report. We will discuss content that is specific for the Engineering and Geological reviews for each type well.</a:t>
            </a:r>
            <a:endParaRPr lang="en-US" dirty="0"/>
          </a:p>
        </p:txBody>
      </p:sp>
    </p:spTree>
    <p:extLst>
      <p:ext uri="{BB962C8B-B14F-4D97-AF65-F5344CB8AC3E}">
        <p14:creationId xmlns:p14="http://schemas.microsoft.com/office/powerpoint/2010/main" val="4269282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62200"/>
            <a:ext cx="8534400" cy="1905000"/>
          </a:xfrm>
        </p:spPr>
        <p:txBody>
          <a:bodyPr anchor="ctr">
            <a:normAutofit/>
          </a:bodyPr>
          <a:lstStyle/>
          <a:p>
            <a:pPr algn="ctr"/>
            <a:r>
              <a:rPr lang="en-US" sz="4000" b="1" dirty="0">
                <a:solidFill>
                  <a:schemeClr val="tx1"/>
                </a:solidFill>
              </a:rPr>
              <a:t>Components to include in the Technical Report </a:t>
            </a:r>
            <a:r>
              <a:rPr lang="en-US" sz="4000" b="1" dirty="0" smtClean="0">
                <a:solidFill>
                  <a:schemeClr val="tx1"/>
                </a:solidFill>
              </a:rPr>
              <a:t>for </a:t>
            </a:r>
            <a:r>
              <a:rPr lang="en-US" sz="4000" b="1" dirty="0">
                <a:solidFill>
                  <a:schemeClr val="tx1"/>
                </a:solidFill>
              </a:rPr>
              <a:t>Class I </a:t>
            </a:r>
            <a:r>
              <a:rPr lang="en-US" sz="4000" b="1" dirty="0" smtClean="0">
                <a:solidFill>
                  <a:schemeClr val="tx1"/>
                </a:solidFill>
              </a:rPr>
              <a:t>Non-Hazardous </a:t>
            </a:r>
            <a:br>
              <a:rPr lang="en-US" sz="4000" b="1" dirty="0" smtClean="0">
                <a:solidFill>
                  <a:schemeClr val="tx1"/>
                </a:solidFill>
              </a:rPr>
            </a:br>
            <a:r>
              <a:rPr lang="en-US" sz="4000" b="1" dirty="0" smtClean="0">
                <a:solidFill>
                  <a:schemeClr val="tx1"/>
                </a:solidFill>
              </a:rPr>
              <a:t>(</a:t>
            </a:r>
            <a:r>
              <a:rPr lang="en-US" sz="4000" b="1" dirty="0" smtClean="0">
                <a:solidFill>
                  <a:srgbClr val="0070C0"/>
                </a:solidFill>
              </a:rPr>
              <a:t>Non-Haz</a:t>
            </a:r>
            <a:r>
              <a:rPr lang="en-US" sz="4000" b="1" dirty="0" smtClean="0">
                <a:solidFill>
                  <a:schemeClr val="tx1"/>
                </a:solidFill>
              </a:rPr>
              <a:t>) Wells</a:t>
            </a:r>
            <a:endParaRPr lang="en-US" sz="4000" b="1" dirty="0">
              <a:solidFill>
                <a:schemeClr val="tx1"/>
              </a:solidFill>
            </a:endParaRPr>
          </a:p>
        </p:txBody>
      </p:sp>
    </p:spTree>
    <p:extLst>
      <p:ext uri="{BB962C8B-B14F-4D97-AF65-F5344CB8AC3E}">
        <p14:creationId xmlns:p14="http://schemas.microsoft.com/office/powerpoint/2010/main" val="3207014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286" y="914400"/>
            <a:ext cx="8229600" cy="584775"/>
          </a:xfrm>
          <a:prstGeom prst="rect">
            <a:avLst/>
          </a:prstGeom>
        </p:spPr>
        <p:txBody>
          <a:bodyPr wrap="square">
            <a:spAutoFit/>
          </a:bodyPr>
          <a:lstStyle/>
          <a:p>
            <a:r>
              <a:rPr lang="en-US" sz="3200" b="1" dirty="0" smtClean="0">
                <a:latin typeface="+mj-lt"/>
              </a:rPr>
              <a:t>Technical Report for </a:t>
            </a:r>
            <a:r>
              <a:rPr lang="en-US" sz="3200" b="1" dirty="0">
                <a:latin typeface="+mj-lt"/>
              </a:rPr>
              <a:t>Class I </a:t>
            </a:r>
            <a:r>
              <a:rPr lang="en-US" sz="3200" b="1" dirty="0">
                <a:solidFill>
                  <a:srgbClr val="0070C0"/>
                </a:solidFill>
                <a:latin typeface="+mj-lt"/>
              </a:rPr>
              <a:t>Non-Haz</a:t>
            </a:r>
            <a:r>
              <a:rPr lang="en-US" sz="3200" b="1" dirty="0">
                <a:latin typeface="+mj-lt"/>
              </a:rPr>
              <a:t> </a:t>
            </a:r>
            <a:r>
              <a:rPr lang="en-US" sz="3200" b="1" dirty="0" smtClean="0">
                <a:latin typeface="+mj-lt"/>
              </a:rPr>
              <a:t>Wells</a:t>
            </a:r>
            <a:endParaRPr lang="en-US" sz="3200" b="1" dirty="0">
              <a:latin typeface="+mj-lt"/>
            </a:endParaRPr>
          </a:p>
        </p:txBody>
      </p:sp>
      <p:sp>
        <p:nvSpPr>
          <p:cNvPr id="4" name="Rectangle 3"/>
          <p:cNvSpPr/>
          <p:nvPr/>
        </p:nvSpPr>
        <p:spPr>
          <a:xfrm>
            <a:off x="762000" y="1958714"/>
            <a:ext cx="7315200" cy="4401205"/>
          </a:xfrm>
          <a:prstGeom prst="rect">
            <a:avLst/>
          </a:prstGeom>
        </p:spPr>
        <p:txBody>
          <a:bodyPr wrap="square">
            <a:spAutoFit/>
          </a:bodyPr>
          <a:lstStyle/>
          <a:p>
            <a:pPr marL="342900" indent="-342900">
              <a:buClr>
                <a:schemeClr val="accent3"/>
              </a:buClr>
              <a:buFont typeface="Wingdings" pitchFamily="2" charset="2"/>
              <a:buChar char="q"/>
            </a:pPr>
            <a:r>
              <a:rPr lang="en-US" sz="2000" b="1" u="sng" dirty="0"/>
              <a:t>Proposed operating data</a:t>
            </a:r>
            <a:r>
              <a:rPr lang="en-US" sz="2000" dirty="0"/>
              <a:t>: average &amp; maximum daily rate &amp; volume of the injection fluid; average &amp; maximum injection pressure; source &amp; analysis of the chemical, physical &amp; biological characteristics of the injection fluid;</a:t>
            </a:r>
          </a:p>
          <a:p>
            <a:pPr marL="342900" indent="-342900">
              <a:buFont typeface="Wingdings" pitchFamily="2" charset="2"/>
              <a:buChar char="q"/>
            </a:pPr>
            <a:endParaRPr lang="en-US" sz="2000" b="1" u="sng" dirty="0" smtClean="0"/>
          </a:p>
          <a:p>
            <a:pPr marL="342900" indent="-342900">
              <a:buClr>
                <a:schemeClr val="accent3"/>
              </a:buClr>
              <a:buFont typeface="Wingdings" pitchFamily="2" charset="2"/>
              <a:buChar char="q"/>
            </a:pPr>
            <a:r>
              <a:rPr lang="en-US" sz="2000" b="1" u="sng" dirty="0" smtClean="0"/>
              <a:t>Proposed </a:t>
            </a:r>
            <a:r>
              <a:rPr lang="en-US" sz="2000" b="1" u="sng" dirty="0"/>
              <a:t>formation testing program</a:t>
            </a:r>
            <a:r>
              <a:rPr lang="en-US" sz="2000" dirty="0"/>
              <a:t>: to obtain an analysis of the physical &amp; chemical characteristics of the receiving formation;</a:t>
            </a:r>
          </a:p>
          <a:p>
            <a:pPr marL="342900" indent="-342900">
              <a:buFont typeface="Wingdings" pitchFamily="2" charset="2"/>
              <a:buChar char="q"/>
            </a:pPr>
            <a:endParaRPr lang="en-US" sz="2000" b="1" u="sng" dirty="0" smtClean="0"/>
          </a:p>
          <a:p>
            <a:pPr marL="342900" indent="-342900">
              <a:buClr>
                <a:schemeClr val="accent3"/>
              </a:buClr>
              <a:buFont typeface="Wingdings" pitchFamily="2" charset="2"/>
              <a:buChar char="q"/>
            </a:pPr>
            <a:r>
              <a:rPr lang="en-US" sz="2000" b="1" u="sng" dirty="0" smtClean="0"/>
              <a:t>Proposed </a:t>
            </a:r>
            <a:r>
              <a:rPr lang="en-US" sz="2000" b="1" u="sng" dirty="0"/>
              <a:t>stimulation program</a:t>
            </a:r>
            <a:r>
              <a:rPr lang="en-US" sz="2000" dirty="0"/>
              <a:t>;</a:t>
            </a:r>
          </a:p>
          <a:p>
            <a:pPr marL="342900" indent="-342900">
              <a:buFont typeface="Wingdings" pitchFamily="2" charset="2"/>
              <a:buChar char="q"/>
            </a:pPr>
            <a:endParaRPr lang="en-US" sz="2000" b="1" u="sng" dirty="0" smtClean="0"/>
          </a:p>
          <a:p>
            <a:pPr marL="342900" indent="-342900">
              <a:buClr>
                <a:schemeClr val="accent3"/>
              </a:buClr>
              <a:buFont typeface="Wingdings" pitchFamily="2" charset="2"/>
              <a:buChar char="q"/>
            </a:pPr>
            <a:r>
              <a:rPr lang="en-US" sz="2000" b="1" u="sng" dirty="0" smtClean="0"/>
              <a:t>Proposed </a:t>
            </a:r>
            <a:r>
              <a:rPr lang="en-US" sz="2000" b="1" u="sng" dirty="0"/>
              <a:t>injection procedures</a:t>
            </a:r>
            <a:r>
              <a:rPr lang="en-US" sz="2000" dirty="0"/>
              <a:t>: including storage &amp; pre-injection treatment of the waste stream, and well use </a:t>
            </a:r>
            <a:r>
              <a:rPr lang="en-US" sz="2000" dirty="0" smtClean="0"/>
              <a:t>schedule;</a:t>
            </a:r>
            <a:endParaRPr lang="en-US" sz="2000" dirty="0"/>
          </a:p>
        </p:txBody>
      </p:sp>
    </p:spTree>
    <p:extLst>
      <p:ext uri="{BB962C8B-B14F-4D97-AF65-F5344CB8AC3E}">
        <p14:creationId xmlns:p14="http://schemas.microsoft.com/office/powerpoint/2010/main" val="4274548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914400"/>
            <a:ext cx="8305800" cy="12192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dirty="0" smtClean="0">
                <a:solidFill>
                  <a:schemeClr val="tx1"/>
                </a:solidFill>
              </a:rPr>
              <a:t>Technical Report (for Class I </a:t>
            </a:r>
            <a:r>
              <a:rPr lang="en-US" sz="3200" b="1" dirty="0" smtClean="0">
                <a:solidFill>
                  <a:srgbClr val="0070C0"/>
                </a:solidFill>
              </a:rPr>
              <a:t>Non-Haz</a:t>
            </a:r>
            <a:r>
              <a:rPr lang="en-US" sz="3200" b="1" dirty="0" smtClean="0">
                <a:solidFill>
                  <a:schemeClr val="tx1"/>
                </a:solidFill>
              </a:rPr>
              <a:t> Wells) </a:t>
            </a:r>
            <a:r>
              <a:rPr lang="en-US" sz="2400" b="1" dirty="0" smtClean="0">
                <a:solidFill>
                  <a:schemeClr val="tx1"/>
                </a:solidFill>
              </a:rPr>
              <a:t>- continued</a:t>
            </a:r>
            <a:endParaRPr lang="en-US" sz="2400" b="1" dirty="0">
              <a:solidFill>
                <a:schemeClr val="tx1"/>
              </a:solidFill>
            </a:endParaRPr>
          </a:p>
        </p:txBody>
      </p:sp>
      <p:sp>
        <p:nvSpPr>
          <p:cNvPr id="3" name="Rectangle 2"/>
          <p:cNvSpPr/>
          <p:nvPr/>
        </p:nvSpPr>
        <p:spPr>
          <a:xfrm>
            <a:off x="762000" y="2362200"/>
            <a:ext cx="7620000" cy="3477875"/>
          </a:xfrm>
          <a:prstGeom prst="rect">
            <a:avLst/>
          </a:prstGeom>
        </p:spPr>
        <p:txBody>
          <a:bodyPr wrap="square">
            <a:spAutoFit/>
          </a:bodyPr>
          <a:lstStyle/>
          <a:p>
            <a:pPr marL="342900" indent="-342900">
              <a:buClr>
                <a:schemeClr val="accent3"/>
              </a:buClr>
              <a:buFont typeface="Wingdings" pitchFamily="2" charset="2"/>
              <a:buChar char="q"/>
            </a:pPr>
            <a:r>
              <a:rPr lang="en-US" sz="2000" b="1" u="sng" dirty="0"/>
              <a:t>Plans (including maps)</a:t>
            </a:r>
            <a:r>
              <a:rPr lang="en-US" sz="2000" dirty="0"/>
              <a:t>: for meeting the monitoring requirements of </a:t>
            </a:r>
            <a:r>
              <a:rPr lang="en-US" sz="2000" dirty="0" smtClean="0"/>
              <a:t>Lac 43:XVII.109.A.7 </a:t>
            </a:r>
            <a:r>
              <a:rPr lang="en-US" sz="2000" dirty="0"/>
              <a:t>(</a:t>
            </a:r>
            <a:r>
              <a:rPr lang="en-US" sz="2000" i="1" dirty="0"/>
              <a:t>209.I.1 for </a:t>
            </a:r>
            <a:r>
              <a:rPr lang="en-US" sz="2000" i="1" dirty="0" smtClean="0"/>
              <a:t>Class I Hazardous </a:t>
            </a:r>
            <a:r>
              <a:rPr lang="en-US" sz="2000" i="1" dirty="0"/>
              <a:t>Wells</a:t>
            </a:r>
            <a:r>
              <a:rPr lang="en-US" sz="2000" dirty="0"/>
              <a:t>);</a:t>
            </a:r>
          </a:p>
          <a:p>
            <a:pPr marL="342900" indent="-342900">
              <a:buFont typeface="Wingdings" pitchFamily="2" charset="2"/>
              <a:buChar char="q"/>
            </a:pPr>
            <a:endParaRPr lang="en-US" sz="2000" b="1" u="sng" dirty="0"/>
          </a:p>
          <a:p>
            <a:pPr marL="342900" indent="-342900">
              <a:buClr>
                <a:schemeClr val="accent3"/>
              </a:buClr>
              <a:buFont typeface="Wingdings" pitchFamily="2" charset="2"/>
              <a:buChar char="q"/>
            </a:pPr>
            <a:r>
              <a:rPr lang="en-US" sz="2000" b="1" u="sng" dirty="0"/>
              <a:t>Construction procedures</a:t>
            </a:r>
            <a:r>
              <a:rPr lang="en-US" sz="2000" dirty="0"/>
              <a:t>: including a cementing &amp; casing program, logging procedures, deviation checks &amp; a drilling, testing &amp; coring program;</a:t>
            </a:r>
          </a:p>
          <a:p>
            <a:pPr marL="342900" indent="-342900">
              <a:buFont typeface="Wingdings" pitchFamily="2" charset="2"/>
              <a:buChar char="q"/>
            </a:pPr>
            <a:endParaRPr lang="en-US" sz="2000" b="1" u="sng" dirty="0"/>
          </a:p>
          <a:p>
            <a:pPr marL="342900" indent="-342900">
              <a:buClr>
                <a:schemeClr val="accent3"/>
              </a:buClr>
              <a:buFont typeface="Wingdings" pitchFamily="2" charset="2"/>
              <a:buChar char="q"/>
            </a:pPr>
            <a:r>
              <a:rPr lang="en-US" sz="2000" b="1" u="sng" dirty="0"/>
              <a:t>Contingency plans</a:t>
            </a:r>
            <a:r>
              <a:rPr lang="en-US" sz="2000" dirty="0"/>
              <a:t>: to cope with all shut-ins or well failures to prevent the migration of the contaminating fluids into underground sources of drinking water (</a:t>
            </a:r>
            <a:r>
              <a:rPr lang="en-US" sz="2000" dirty="0" err="1"/>
              <a:t>USDW</a:t>
            </a:r>
            <a:r>
              <a:rPr lang="en-US" sz="2000" dirty="0"/>
              <a:t>);</a:t>
            </a:r>
          </a:p>
        </p:txBody>
      </p:sp>
    </p:spTree>
    <p:extLst>
      <p:ext uri="{BB962C8B-B14F-4D97-AF65-F5344CB8AC3E}">
        <p14:creationId xmlns:p14="http://schemas.microsoft.com/office/powerpoint/2010/main" val="839648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42844" y="914400"/>
            <a:ext cx="83058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dirty="0" smtClean="0">
                <a:solidFill>
                  <a:schemeClr val="tx1"/>
                </a:solidFill>
              </a:rPr>
              <a:t>Technical Report (for Class I </a:t>
            </a:r>
            <a:r>
              <a:rPr lang="en-US" sz="3200" b="1" dirty="0" smtClean="0">
                <a:solidFill>
                  <a:srgbClr val="0070C0"/>
                </a:solidFill>
              </a:rPr>
              <a:t>Non-Haz</a:t>
            </a:r>
            <a:r>
              <a:rPr lang="en-US" sz="3200" b="1" dirty="0" smtClean="0">
                <a:solidFill>
                  <a:schemeClr val="tx1"/>
                </a:solidFill>
              </a:rPr>
              <a:t> Wells)</a:t>
            </a:r>
            <a:r>
              <a:rPr lang="en-US" sz="2400" b="1" dirty="0" smtClean="0">
                <a:solidFill>
                  <a:schemeClr val="tx1"/>
                </a:solidFill>
              </a:rPr>
              <a:t> - continued</a:t>
            </a:r>
            <a:endParaRPr lang="en-US" sz="2400" b="1" dirty="0">
              <a:solidFill>
                <a:schemeClr val="tx1"/>
              </a:solidFill>
            </a:endParaRPr>
          </a:p>
        </p:txBody>
      </p:sp>
      <p:sp>
        <p:nvSpPr>
          <p:cNvPr id="3" name="Text Placeholder 2"/>
          <p:cNvSpPr txBox="1">
            <a:spLocks/>
          </p:cNvSpPr>
          <p:nvPr/>
        </p:nvSpPr>
        <p:spPr>
          <a:xfrm>
            <a:off x="685800" y="2438400"/>
            <a:ext cx="7318248" cy="388620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indent="-342900">
              <a:buFont typeface="Wingdings" pitchFamily="2" charset="2"/>
              <a:buChar char="q"/>
            </a:pPr>
            <a:r>
              <a:rPr lang="en-US" sz="2000" b="1" u="sng" dirty="0" smtClean="0"/>
              <a:t>Calculation of the pressure increase</a:t>
            </a:r>
            <a:r>
              <a:rPr lang="en-US" sz="2000" dirty="0" smtClean="0"/>
              <a:t>: in the proposed injection zone for a time period equal to the expected life of the well.  You may use Matthews and Russell, 1967 </a:t>
            </a:r>
            <a:r>
              <a:rPr lang="en-US" sz="2000" i="1" dirty="0" smtClean="0"/>
              <a:t>Pressure Buildup and Flow Tests in Wells</a:t>
            </a:r>
            <a:r>
              <a:rPr lang="en-US" sz="2000" dirty="0" smtClean="0"/>
              <a:t>, American Institute of Mining, Met. Eng. Monograph, Vol. 1;</a:t>
            </a:r>
          </a:p>
          <a:p>
            <a:pPr marL="342900" indent="-342900">
              <a:buFont typeface="Wingdings" pitchFamily="2" charset="2"/>
              <a:buChar char="q"/>
            </a:pPr>
            <a:endParaRPr lang="en-US" sz="2000" b="1" u="sng" dirty="0" smtClean="0"/>
          </a:p>
          <a:p>
            <a:pPr marL="342900" indent="-342900">
              <a:buFont typeface="Wingdings" pitchFamily="2" charset="2"/>
              <a:buChar char="q"/>
            </a:pPr>
            <a:r>
              <a:rPr lang="en-US" sz="2000" b="1" u="sng" dirty="0" smtClean="0"/>
              <a:t>Calculation of expected waste front travel</a:t>
            </a:r>
            <a:r>
              <a:rPr lang="en-US" sz="2000" dirty="0" smtClean="0"/>
              <a:t>:  a conservative value can be calculated by using the following formula (</a:t>
            </a:r>
            <a:r>
              <a:rPr lang="en-US" sz="2000" i="1" dirty="0" smtClean="0">
                <a:solidFill>
                  <a:srgbClr val="C00000"/>
                </a:solidFill>
              </a:rPr>
              <a:t>see next slide</a:t>
            </a:r>
            <a:r>
              <a:rPr lang="en-US" sz="2000" dirty="0" smtClean="0"/>
              <a:t>).</a:t>
            </a:r>
          </a:p>
          <a:p>
            <a:pPr marL="342900" indent="-342900">
              <a:buFont typeface="Wingdings" pitchFamily="2" charset="2"/>
              <a:buChar char="q"/>
            </a:pPr>
            <a:endParaRPr lang="en-US" sz="2000" dirty="0" smtClean="0"/>
          </a:p>
          <a:p>
            <a:pPr marL="342900" indent="-342900">
              <a:buFont typeface="Wingdings" pitchFamily="2" charset="2"/>
              <a:buChar char="q"/>
            </a:pPr>
            <a:endParaRPr lang="en-US" sz="2000" dirty="0"/>
          </a:p>
        </p:txBody>
      </p:sp>
    </p:spTree>
    <p:extLst>
      <p:ext uri="{BB962C8B-B14F-4D97-AF65-F5344CB8AC3E}">
        <p14:creationId xmlns:p14="http://schemas.microsoft.com/office/powerpoint/2010/main" val="19955050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352" y="921895"/>
            <a:ext cx="8458200" cy="954107"/>
          </a:xfrm>
          <a:prstGeom prst="rect">
            <a:avLst/>
          </a:prstGeom>
        </p:spPr>
        <p:txBody>
          <a:bodyPr wrap="square">
            <a:spAutoFit/>
          </a:bodyPr>
          <a:lstStyle/>
          <a:p>
            <a:r>
              <a:rPr lang="en-US" sz="3200" b="1" dirty="0">
                <a:latin typeface="+mj-lt"/>
              </a:rPr>
              <a:t>Technical Report (for </a:t>
            </a:r>
            <a:r>
              <a:rPr lang="en-US" sz="3200" b="1" dirty="0" smtClean="0">
                <a:latin typeface="+mj-lt"/>
              </a:rPr>
              <a:t>Class </a:t>
            </a:r>
            <a:r>
              <a:rPr lang="en-US" sz="3200" b="1" dirty="0">
                <a:latin typeface="+mj-lt"/>
              </a:rPr>
              <a:t>I </a:t>
            </a:r>
            <a:r>
              <a:rPr lang="en-US" sz="3200" b="1" dirty="0">
                <a:solidFill>
                  <a:srgbClr val="0070C0"/>
                </a:solidFill>
                <a:latin typeface="+mj-lt"/>
              </a:rPr>
              <a:t>Non-Haz</a:t>
            </a:r>
            <a:r>
              <a:rPr lang="en-US" sz="3200" b="1" dirty="0">
                <a:latin typeface="+mj-lt"/>
              </a:rPr>
              <a:t> Wells</a:t>
            </a:r>
            <a:r>
              <a:rPr lang="en-US" sz="3200" b="1" dirty="0" smtClean="0">
                <a:latin typeface="+mj-lt"/>
              </a:rPr>
              <a:t>)</a:t>
            </a:r>
            <a:endParaRPr lang="en-US" sz="2400" b="1" dirty="0">
              <a:latin typeface="+mj-lt"/>
            </a:endParaRPr>
          </a:p>
          <a:p>
            <a:r>
              <a:rPr lang="en-US" sz="2400" b="1" dirty="0" smtClean="0">
                <a:latin typeface="+mj-lt"/>
              </a:rPr>
              <a:t>- </a:t>
            </a:r>
            <a:r>
              <a:rPr lang="en-US" sz="2400" b="1" dirty="0">
                <a:latin typeface="+mj-lt"/>
              </a:rPr>
              <a:t>continued</a:t>
            </a:r>
          </a:p>
        </p:txBody>
      </p:sp>
      <mc:AlternateContent xmlns:mc="http://schemas.openxmlformats.org/markup-compatibility/2006" xmlns:a14="http://schemas.microsoft.com/office/drawing/2010/main">
        <mc:Choice Requires="a14">
          <p:sp>
            <p:nvSpPr>
              <p:cNvPr id="3" name="Text Placeholder 2"/>
              <p:cNvSpPr txBox="1">
                <a:spLocks/>
              </p:cNvSpPr>
              <p:nvPr/>
            </p:nvSpPr>
            <p:spPr>
              <a:xfrm>
                <a:off x="530352" y="1981200"/>
                <a:ext cx="7772400" cy="449580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indent="-342900">
                  <a:buFont typeface="Wingdings" pitchFamily="2" charset="2"/>
                  <a:buChar char="q"/>
                </a:pPr>
                <a:r>
                  <a:rPr lang="en-US" sz="2000" b="1" u="sng" dirty="0" smtClean="0"/>
                  <a:t>Calculation of expected waste front travel</a:t>
                </a:r>
                <a:r>
                  <a:rPr lang="en-US" sz="2000" dirty="0" smtClean="0"/>
                  <a:t>:</a:t>
                </a:r>
              </a:p>
              <a:p>
                <a:pPr marL="342900" indent="-342900">
                  <a:buFont typeface="Wingdings" pitchFamily="2" charset="2"/>
                  <a:buChar char="q"/>
                </a:pPr>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i="1" smtClean="0">
                          <a:latin typeface="Cambria Math"/>
                          <a:ea typeface="Cambria Math"/>
                        </a:rPr>
                        <m:t>𝑟</m:t>
                      </m:r>
                      <m:r>
                        <a:rPr lang="en-US" sz="2000" i="1" smtClean="0">
                          <a:latin typeface="Cambria Math"/>
                          <a:ea typeface="Cambria Math"/>
                        </a:rPr>
                        <m:t>=</m:t>
                      </m:r>
                      <m:rad>
                        <m:radPr>
                          <m:degHide m:val="on"/>
                          <m:ctrlPr>
                            <a:rPr lang="en-US" sz="2000" i="1" smtClean="0">
                              <a:latin typeface="Cambria Math"/>
                              <a:ea typeface="Cambria Math"/>
                            </a:rPr>
                          </m:ctrlPr>
                        </m:radPr>
                        <m:deg/>
                        <m:e>
                          <m:f>
                            <m:fPr>
                              <m:ctrlPr>
                                <a:rPr lang="en-US" sz="2000" i="1" smtClean="0">
                                  <a:latin typeface="Cambria Math"/>
                                  <a:ea typeface="Cambria Math"/>
                                </a:rPr>
                              </m:ctrlPr>
                            </m:fPr>
                            <m:num>
                              <m:r>
                                <a:rPr lang="en-US" sz="2000" i="1" smtClean="0">
                                  <a:latin typeface="Cambria Math"/>
                                  <a:ea typeface="Cambria Math"/>
                                </a:rPr>
                                <m:t>𝑣</m:t>
                              </m:r>
                            </m:num>
                            <m:den>
                              <m:r>
                                <a:rPr lang="en-US" sz="2000" i="1" smtClean="0">
                                  <a:latin typeface="Cambria Math"/>
                                  <a:ea typeface="Cambria Math"/>
                                </a:rPr>
                                <m:t>𝜋</m:t>
                              </m:r>
                              <m:r>
                                <a:rPr lang="en-US" sz="2000" i="1" smtClean="0">
                                  <a:latin typeface="Cambria Math"/>
                                  <a:ea typeface="Cambria Math"/>
                                </a:rPr>
                                <m:t>𝑏</m:t>
                              </m:r>
                              <m:r>
                                <a:rPr lang="en-US" sz="2000" i="1" smtClean="0">
                                  <a:latin typeface="Cambria Math"/>
                                  <a:ea typeface="Cambria Math"/>
                                </a:rPr>
                                <m:t>𝜑</m:t>
                              </m:r>
                            </m:den>
                          </m:f>
                        </m:e>
                      </m:rad>
                    </m:oMath>
                  </m:oMathPara>
                </a14:m>
                <a:endParaRPr lang="en-US" sz="2000" dirty="0" smtClean="0">
                  <a:ea typeface="Cambria Math"/>
                </a:endParaRPr>
              </a:p>
              <a:p>
                <a:pPr marL="0" indent="0">
                  <a:buNone/>
                </a:pPr>
                <a:r>
                  <a:rPr lang="en-US" sz="2000" dirty="0">
                    <a:ea typeface="Cambria Math"/>
                  </a:rPr>
                  <a:t>	</a:t>
                </a:r>
                <a:r>
                  <a:rPr lang="en-US" sz="2000" dirty="0" smtClean="0">
                    <a:ea typeface="Cambria Math"/>
                  </a:rPr>
                  <a:t>where:</a:t>
                </a:r>
              </a:p>
              <a:p>
                <a:pPr marL="0" indent="0">
                  <a:buNone/>
                </a:pPr>
                <a:r>
                  <a:rPr lang="en-US" sz="2000" dirty="0">
                    <a:ea typeface="Cambria Math"/>
                  </a:rPr>
                  <a:t>	</a:t>
                </a:r>
                <a:r>
                  <a:rPr lang="en-US" sz="2000" dirty="0" smtClean="0">
                    <a:ea typeface="Cambria Math"/>
                  </a:rPr>
                  <a:t>	r = radial distance of wastewater front from well;</a:t>
                </a:r>
              </a:p>
              <a:p>
                <a:pPr marL="0" indent="0">
                  <a:buNone/>
                </a:pPr>
                <a:r>
                  <a:rPr lang="en-US" sz="2000" dirty="0">
                    <a:ea typeface="Cambria Math"/>
                  </a:rPr>
                  <a:t>	</a:t>
                </a:r>
                <a:r>
                  <a:rPr lang="en-US" sz="2000" dirty="0" smtClean="0">
                    <a:ea typeface="Cambria Math"/>
                  </a:rPr>
                  <a:t>	v = cumulative volume of injected wastewater;</a:t>
                </a:r>
              </a:p>
              <a:p>
                <a:pPr marL="0" indent="0">
                  <a:buNone/>
                </a:pPr>
                <a:r>
                  <a:rPr lang="en-US" sz="2000" dirty="0">
                    <a:ea typeface="Cambria Math"/>
                  </a:rPr>
                  <a:t>	</a:t>
                </a:r>
                <a:r>
                  <a:rPr lang="en-US" sz="2000" dirty="0" smtClean="0">
                    <a:ea typeface="Cambria Math"/>
                  </a:rPr>
                  <a:t>	b = effective reservoir thickness;</a:t>
                </a:r>
              </a:p>
              <a:p>
                <a:pPr marL="0" indent="0">
                  <a:buNone/>
                </a:pPr>
                <a:r>
                  <a:rPr lang="en-US" sz="2000" dirty="0">
                    <a:ea typeface="Cambria Math"/>
                  </a:rPr>
                  <a:t>	</a:t>
                </a:r>
                <a:r>
                  <a:rPr lang="en-US" sz="2000" dirty="0" smtClean="0">
                    <a:ea typeface="Cambria Math"/>
                  </a:rPr>
                  <a:t>	</a:t>
                </a:r>
                <a:r>
                  <a:rPr lang="el-GR" sz="2000" dirty="0" smtClean="0">
                    <a:ea typeface="Cambria Math"/>
                  </a:rPr>
                  <a:t>φ</a:t>
                </a:r>
                <a:r>
                  <a:rPr lang="en-US" sz="2000" dirty="0" smtClean="0">
                    <a:ea typeface="Cambria Math"/>
                  </a:rPr>
                  <a:t> = average effective porosity;</a:t>
                </a:r>
              </a:p>
              <a:p>
                <a:pPr marL="0" indent="0">
                  <a:buNone/>
                </a:pPr>
                <a:endParaRPr lang="en-US" sz="2000" dirty="0">
                  <a:ea typeface="Cambria Math"/>
                </a:endParaRPr>
              </a:p>
              <a:p>
                <a:pPr marL="0" indent="0">
                  <a:buNone/>
                </a:pPr>
                <a:r>
                  <a:rPr lang="en-US" sz="1300" dirty="0" smtClean="0">
                    <a:ea typeface="Cambria Math"/>
                  </a:rPr>
                  <a:t>(Warner, D.L. and Lehr, J.H., </a:t>
                </a:r>
                <a:r>
                  <a:rPr lang="en-US" sz="1300" i="1" dirty="0" smtClean="0">
                    <a:ea typeface="Cambria Math"/>
                  </a:rPr>
                  <a:t>An Introduction to the Technology of Subsurface Wastewater Injection</a:t>
                </a:r>
                <a:r>
                  <a:rPr lang="en-US" sz="1300" dirty="0" smtClean="0">
                    <a:ea typeface="Cambria Math"/>
                  </a:rPr>
                  <a:t>, Robert S. Kerr Environmental Research Laboratory (EPA) Research Report, 1977)</a:t>
                </a:r>
              </a:p>
              <a:p>
                <a:pPr marL="342900" indent="-342900">
                  <a:buFont typeface="Wingdings" pitchFamily="2" charset="2"/>
                  <a:buChar char="q"/>
                </a:pPr>
                <a:endParaRPr lang="en-US" sz="1300" dirty="0" smtClean="0"/>
              </a:p>
              <a:p>
                <a:pPr marL="342900" indent="-342900">
                  <a:buFont typeface="Wingdings" pitchFamily="2" charset="2"/>
                  <a:buChar char="q"/>
                </a:pPr>
                <a:endParaRPr lang="en-US" sz="2000" dirty="0"/>
              </a:p>
            </p:txBody>
          </p:sp>
        </mc:Choice>
        <mc:Fallback xmlns="">
          <p:sp>
            <p:nvSpPr>
              <p:cNvPr id="3" name="Text Placeholder 2"/>
              <p:cNvSpPr txBox="1">
                <a:spLocks noRot="1" noChangeAspect="1" noMove="1" noResize="1" noEditPoints="1" noAdjustHandles="1" noChangeArrowheads="1" noChangeShapeType="1" noTextEdit="1"/>
              </p:cNvSpPr>
              <p:nvPr/>
            </p:nvSpPr>
            <p:spPr>
              <a:xfrm>
                <a:off x="530352" y="1981200"/>
                <a:ext cx="7772400" cy="4495800"/>
              </a:xfrm>
              <a:prstGeom prst="rect">
                <a:avLst/>
              </a:prstGeom>
              <a:blipFill rotWithShape="1">
                <a:blip r:embed="rId2"/>
                <a:stretch>
                  <a:fillRect l="-549" t="-678"/>
                </a:stretch>
              </a:blipFill>
            </p:spPr>
            <p:txBody>
              <a:bodyPr/>
              <a:lstStyle/>
              <a:p>
                <a:r>
                  <a:rPr lang="en-US">
                    <a:noFill/>
                  </a:rPr>
                  <a:t> </a:t>
                </a:r>
              </a:p>
            </p:txBody>
          </p:sp>
        </mc:Fallback>
      </mc:AlternateContent>
    </p:spTree>
    <p:extLst>
      <p:ext uri="{BB962C8B-B14F-4D97-AF65-F5344CB8AC3E}">
        <p14:creationId xmlns:p14="http://schemas.microsoft.com/office/powerpoint/2010/main" val="2818201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800"/>
            <a:ext cx="8001000" cy="1295400"/>
          </a:xfrm>
        </p:spPr>
        <p:txBody>
          <a:bodyPr>
            <a:normAutofit/>
          </a:bodyPr>
          <a:lstStyle/>
          <a:p>
            <a:pPr algn="ctr"/>
            <a:r>
              <a:rPr lang="en-US" sz="3200" i="1" dirty="0" smtClean="0">
                <a:solidFill>
                  <a:schemeClr val="tx1"/>
                </a:solidFill>
              </a:rPr>
              <a:t>Note: Class V wells will be discussed separately towards the end of the presentation. </a:t>
            </a:r>
            <a:endParaRPr lang="en-US" sz="3200" i="1" dirty="0">
              <a:solidFill>
                <a:schemeClr val="tx1"/>
              </a:solidFill>
            </a:endParaRPr>
          </a:p>
        </p:txBody>
      </p:sp>
    </p:spTree>
    <p:extLst>
      <p:ext uri="{BB962C8B-B14F-4D97-AF65-F5344CB8AC3E}">
        <p14:creationId xmlns:p14="http://schemas.microsoft.com/office/powerpoint/2010/main" val="2897335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62200"/>
            <a:ext cx="8534400" cy="1905000"/>
          </a:xfrm>
        </p:spPr>
        <p:txBody>
          <a:bodyPr anchor="ctr">
            <a:normAutofit/>
          </a:bodyPr>
          <a:lstStyle/>
          <a:p>
            <a:pPr algn="ctr"/>
            <a:r>
              <a:rPr lang="en-US" sz="4000" b="1" dirty="0">
                <a:solidFill>
                  <a:schemeClr val="tx1"/>
                </a:solidFill>
              </a:rPr>
              <a:t>Components to include in the Technical Report for </a:t>
            </a:r>
            <a:r>
              <a:rPr lang="en-US" sz="4000" b="1" dirty="0" smtClean="0">
                <a:solidFill>
                  <a:schemeClr val="tx1"/>
                </a:solidFill>
              </a:rPr>
              <a:t>Class </a:t>
            </a:r>
            <a:r>
              <a:rPr lang="en-US" sz="4000" b="1" dirty="0">
                <a:solidFill>
                  <a:schemeClr val="tx1"/>
                </a:solidFill>
              </a:rPr>
              <a:t>I </a:t>
            </a:r>
            <a:r>
              <a:rPr lang="en-US" sz="4000" b="1" dirty="0" smtClean="0">
                <a:solidFill>
                  <a:schemeClr val="tx1"/>
                </a:solidFill>
              </a:rPr>
              <a:t>Hazardous</a:t>
            </a:r>
            <a:br>
              <a:rPr lang="en-US" sz="4000" b="1" dirty="0" smtClean="0">
                <a:solidFill>
                  <a:schemeClr val="tx1"/>
                </a:solidFill>
              </a:rPr>
            </a:br>
            <a:r>
              <a:rPr lang="en-US" sz="4000" b="1" dirty="0" smtClean="0">
                <a:solidFill>
                  <a:schemeClr val="tx1"/>
                </a:solidFill>
              </a:rPr>
              <a:t>(</a:t>
            </a:r>
            <a:r>
              <a:rPr lang="en-US" sz="4000" b="1" dirty="0" smtClean="0">
                <a:solidFill>
                  <a:srgbClr val="C00000"/>
                </a:solidFill>
              </a:rPr>
              <a:t>Haz</a:t>
            </a:r>
            <a:r>
              <a:rPr lang="en-US" sz="4000" b="1" dirty="0" smtClean="0">
                <a:solidFill>
                  <a:schemeClr val="tx1"/>
                </a:solidFill>
              </a:rPr>
              <a:t>) Wells</a:t>
            </a:r>
            <a:endParaRPr lang="en-US" sz="4000" b="1" dirty="0">
              <a:solidFill>
                <a:schemeClr val="tx1"/>
              </a:solidFill>
            </a:endParaRPr>
          </a:p>
        </p:txBody>
      </p:sp>
    </p:spTree>
    <p:extLst>
      <p:ext uri="{BB962C8B-B14F-4D97-AF65-F5344CB8AC3E}">
        <p14:creationId xmlns:p14="http://schemas.microsoft.com/office/powerpoint/2010/main" val="2099488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921895"/>
            <a:ext cx="7772400" cy="1002792"/>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dirty="0" smtClean="0">
                <a:solidFill>
                  <a:schemeClr val="tx1"/>
                </a:solidFill>
              </a:rPr>
              <a:t>Technical Report (for Class I </a:t>
            </a:r>
            <a:r>
              <a:rPr lang="en-US" sz="3200" b="1" dirty="0" smtClean="0">
                <a:solidFill>
                  <a:srgbClr val="C00000"/>
                </a:solidFill>
              </a:rPr>
              <a:t>Haz</a:t>
            </a:r>
            <a:r>
              <a:rPr lang="en-US" sz="3200" b="1" dirty="0" smtClean="0">
                <a:solidFill>
                  <a:schemeClr val="tx1"/>
                </a:solidFill>
              </a:rPr>
              <a:t> Wells)</a:t>
            </a:r>
            <a:endParaRPr lang="en-US" sz="3200" b="1" dirty="0">
              <a:solidFill>
                <a:schemeClr val="tx1"/>
              </a:solidFill>
            </a:endParaRPr>
          </a:p>
        </p:txBody>
      </p:sp>
      <p:sp>
        <p:nvSpPr>
          <p:cNvPr id="3" name="Text Placeholder 2"/>
          <p:cNvSpPr txBox="1">
            <a:spLocks/>
          </p:cNvSpPr>
          <p:nvPr/>
        </p:nvSpPr>
        <p:spPr>
          <a:xfrm>
            <a:off x="381000" y="2133600"/>
            <a:ext cx="8305800" cy="441960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1800" b="1" dirty="0" smtClean="0">
                <a:latin typeface="+mj-lt"/>
              </a:rPr>
              <a:t>Essentially, the </a:t>
            </a:r>
            <a:r>
              <a:rPr lang="en-US" sz="1800" b="1" i="1" dirty="0" smtClean="0">
                <a:latin typeface="+mj-lt"/>
              </a:rPr>
              <a:t>same</a:t>
            </a:r>
            <a:r>
              <a:rPr lang="en-US" sz="1800" b="1" dirty="0" smtClean="0">
                <a:latin typeface="+mj-lt"/>
              </a:rPr>
              <a:t> requirements </a:t>
            </a:r>
            <a:r>
              <a:rPr lang="en-US" sz="1800" b="1" smtClean="0">
                <a:latin typeface="+mj-lt"/>
              </a:rPr>
              <a:t>as Class </a:t>
            </a:r>
            <a:r>
              <a:rPr lang="en-US" sz="1800" b="1" dirty="0" smtClean="0">
                <a:latin typeface="+mj-lt"/>
              </a:rPr>
              <a:t>I </a:t>
            </a:r>
            <a:r>
              <a:rPr lang="en-US" sz="1800" b="1" dirty="0" smtClean="0">
                <a:solidFill>
                  <a:srgbClr val="0070C0"/>
                </a:solidFill>
                <a:latin typeface="+mj-lt"/>
              </a:rPr>
              <a:t>Non-Haz</a:t>
            </a:r>
            <a:r>
              <a:rPr lang="en-US" sz="1800" b="1" dirty="0" smtClean="0">
                <a:latin typeface="+mj-lt"/>
              </a:rPr>
              <a:t> wells </a:t>
            </a:r>
            <a:r>
              <a:rPr lang="en-US" sz="1800" b="1" u="sng" dirty="0" smtClean="0">
                <a:latin typeface="+mj-lt"/>
              </a:rPr>
              <a:t>with the addition of the following</a:t>
            </a:r>
            <a:r>
              <a:rPr lang="en-US" sz="1800" b="1" dirty="0" smtClean="0">
                <a:latin typeface="+mj-lt"/>
              </a:rPr>
              <a:t>:</a:t>
            </a:r>
          </a:p>
          <a:p>
            <a:pPr marL="982980" lvl="1" indent="-342900">
              <a:buFont typeface="Wingdings" pitchFamily="2" charset="2"/>
              <a:buChar char="q"/>
            </a:pPr>
            <a:endParaRPr lang="en-US" sz="2000" b="1" dirty="0" smtClean="0"/>
          </a:p>
          <a:p>
            <a:pPr marL="982980" lvl="1" indent="-342900">
              <a:buFont typeface="Wingdings" pitchFamily="2" charset="2"/>
              <a:buChar char="q"/>
            </a:pPr>
            <a:r>
              <a:rPr lang="en-US" sz="2000" dirty="0" smtClean="0"/>
              <a:t>Table of data on all wells which penetrate the proposed zone within a </a:t>
            </a:r>
            <a:r>
              <a:rPr lang="en-US" sz="2000" b="1" u="sng" dirty="0" smtClean="0"/>
              <a:t>2-mile Area of Review (AOR) or the calculated cone of influence of the well, whichever is greater - for wells within a ½-mile radius of the injection well - you must also include</a:t>
            </a:r>
            <a:r>
              <a:rPr lang="en-US" sz="2000" b="1" dirty="0" smtClean="0"/>
              <a:t>:</a:t>
            </a:r>
          </a:p>
          <a:p>
            <a:pPr marL="1531620" lvl="3" indent="-342900">
              <a:buFont typeface="Wingdings" pitchFamily="2" charset="2"/>
              <a:buChar char="q"/>
            </a:pPr>
            <a:r>
              <a:rPr lang="en-US" dirty="0" smtClean="0"/>
              <a:t>Copies of casing &amp; cementing records (including cementing affidavits);</a:t>
            </a:r>
          </a:p>
          <a:p>
            <a:pPr marL="1531620" lvl="3" indent="-342900">
              <a:buFont typeface="Wingdings" pitchFamily="2" charset="2"/>
              <a:buChar char="q"/>
            </a:pPr>
            <a:r>
              <a:rPr lang="en-US" dirty="0" smtClean="0"/>
              <a:t>Copies of plugging &amp;/or completion records; and</a:t>
            </a:r>
          </a:p>
          <a:p>
            <a:pPr marL="1531620" lvl="3" indent="-342900">
              <a:buFont typeface="Wingdings" pitchFamily="2" charset="2"/>
              <a:buChar char="q"/>
            </a:pPr>
            <a:r>
              <a:rPr lang="en-US" dirty="0" smtClean="0"/>
              <a:t>Schematic diagrams of each well.</a:t>
            </a:r>
            <a:endParaRPr lang="en-US" b="1" dirty="0" smtClean="0"/>
          </a:p>
          <a:p>
            <a:endParaRPr lang="en-US" sz="2000" b="1" dirty="0" smtClean="0"/>
          </a:p>
          <a:p>
            <a:pPr marL="342900" indent="-342900">
              <a:buFont typeface="Wingdings" pitchFamily="2" charset="2"/>
              <a:buChar char="q"/>
            </a:pPr>
            <a:endParaRPr lang="en-US" sz="2000" dirty="0" smtClean="0"/>
          </a:p>
          <a:p>
            <a:pPr marL="342900" indent="-342900">
              <a:buFont typeface="Wingdings" pitchFamily="2" charset="2"/>
              <a:buChar char="q"/>
            </a:pPr>
            <a:endParaRPr lang="en-US" sz="2000" dirty="0"/>
          </a:p>
        </p:txBody>
      </p:sp>
    </p:spTree>
    <p:extLst>
      <p:ext uri="{BB962C8B-B14F-4D97-AF65-F5344CB8AC3E}">
        <p14:creationId xmlns:p14="http://schemas.microsoft.com/office/powerpoint/2010/main" val="368957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954374"/>
            <a:ext cx="7772400" cy="1002792"/>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dirty="0">
                <a:solidFill>
                  <a:schemeClr val="tx1"/>
                </a:solidFill>
              </a:rPr>
              <a:t>Technical Report (for </a:t>
            </a:r>
            <a:r>
              <a:rPr lang="en-US" sz="3200" b="1" dirty="0" smtClean="0">
                <a:solidFill>
                  <a:schemeClr val="tx1"/>
                </a:solidFill>
              </a:rPr>
              <a:t>Class </a:t>
            </a:r>
            <a:r>
              <a:rPr lang="en-US" sz="3200" b="1" dirty="0">
                <a:solidFill>
                  <a:schemeClr val="tx1"/>
                </a:solidFill>
              </a:rPr>
              <a:t>I </a:t>
            </a:r>
            <a:r>
              <a:rPr lang="en-US" sz="3200" b="1" dirty="0" smtClean="0">
                <a:solidFill>
                  <a:srgbClr val="C00000"/>
                </a:solidFill>
              </a:rPr>
              <a:t>Haz</a:t>
            </a:r>
            <a:r>
              <a:rPr lang="en-US" sz="3200" b="1" dirty="0" smtClean="0">
                <a:solidFill>
                  <a:schemeClr val="tx1"/>
                </a:solidFill>
              </a:rPr>
              <a:t> </a:t>
            </a:r>
            <a:r>
              <a:rPr lang="en-US" sz="3200" b="1" dirty="0">
                <a:solidFill>
                  <a:schemeClr val="tx1"/>
                </a:solidFill>
              </a:rPr>
              <a:t>Wells</a:t>
            </a:r>
            <a:r>
              <a:rPr lang="en-US" sz="3200" b="1" dirty="0" smtClean="0">
                <a:solidFill>
                  <a:schemeClr val="tx1"/>
                </a:solidFill>
              </a:rPr>
              <a:t>)</a:t>
            </a:r>
            <a:endParaRPr lang="en-US" sz="2400" b="1" dirty="0">
              <a:solidFill>
                <a:schemeClr val="tx1"/>
              </a:solidFill>
            </a:endParaRPr>
          </a:p>
          <a:p>
            <a:r>
              <a:rPr lang="en-US" sz="2400" b="1" dirty="0" smtClean="0">
                <a:solidFill>
                  <a:schemeClr val="tx1"/>
                </a:solidFill>
              </a:rPr>
              <a:t>- continued</a:t>
            </a:r>
            <a:endParaRPr lang="en-US" sz="2400" b="1" dirty="0">
              <a:solidFill>
                <a:schemeClr val="tx1"/>
              </a:solidFill>
            </a:endParaRPr>
          </a:p>
        </p:txBody>
      </p:sp>
      <p:sp>
        <p:nvSpPr>
          <p:cNvPr id="3" name="Text Placeholder 2"/>
          <p:cNvSpPr txBox="1">
            <a:spLocks/>
          </p:cNvSpPr>
          <p:nvPr/>
        </p:nvSpPr>
        <p:spPr>
          <a:xfrm>
            <a:off x="304800" y="2057400"/>
            <a:ext cx="8458200" cy="4495800"/>
          </a:xfrm>
          <a:prstGeom prst="rect">
            <a:avLst/>
          </a:prstGeom>
        </p:spPr>
        <p:txBody>
          <a:bodyPr>
            <a:normAutofit fontScale="70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982980" lvl="1" indent="-342900">
              <a:buFont typeface="Wingdings" pitchFamily="2" charset="2"/>
              <a:buChar char="q"/>
            </a:pPr>
            <a:r>
              <a:rPr lang="en-US" sz="2900" b="1" u="sng" dirty="0" smtClean="0"/>
              <a:t>Proposed formation testing program</a:t>
            </a:r>
            <a:r>
              <a:rPr lang="en-US" sz="2900" b="1" dirty="0" smtClean="0"/>
              <a:t>: </a:t>
            </a:r>
            <a:r>
              <a:rPr lang="en-US" sz="2900" dirty="0" smtClean="0"/>
              <a:t>to obtain an analysis of the chemical, physical &amp; radiological characteristics of &amp; other information on both the injection zone </a:t>
            </a:r>
            <a:r>
              <a:rPr lang="en-US" sz="2900" i="1" u="sng" dirty="0" smtClean="0"/>
              <a:t>and</a:t>
            </a:r>
            <a:r>
              <a:rPr lang="en-US" sz="2900" dirty="0" smtClean="0"/>
              <a:t> the confining zone;</a:t>
            </a:r>
          </a:p>
          <a:p>
            <a:pPr marL="982980" lvl="1" indent="-342900">
              <a:buFont typeface="Wingdings" pitchFamily="2" charset="2"/>
              <a:buChar char="q"/>
            </a:pPr>
            <a:endParaRPr lang="en-US" sz="2900" b="1" u="sng" dirty="0" smtClean="0"/>
          </a:p>
          <a:p>
            <a:pPr marL="982980" lvl="1" indent="-342900">
              <a:buFont typeface="Wingdings" pitchFamily="2" charset="2"/>
              <a:buChar char="q"/>
            </a:pPr>
            <a:r>
              <a:rPr lang="en-US" sz="2900" b="1" u="sng" dirty="0" smtClean="0"/>
              <a:t>Construction procedures</a:t>
            </a:r>
            <a:r>
              <a:rPr lang="en-US" sz="2900" dirty="0" smtClean="0"/>
              <a:t>: should include a cementing and casing program (include cementer’s recommendation), well material specifications &amp; their life expectancy, logging procedures, deviation checks and a drilling, testing &amp; coring program;</a:t>
            </a:r>
          </a:p>
          <a:p>
            <a:pPr marL="982980" lvl="1" indent="-342900">
              <a:buFont typeface="Wingdings" pitchFamily="2" charset="2"/>
              <a:buChar char="q"/>
            </a:pPr>
            <a:endParaRPr lang="en-US" sz="2900" b="1" u="sng" dirty="0" smtClean="0"/>
          </a:p>
          <a:p>
            <a:pPr marL="982980" lvl="1" indent="-342900">
              <a:buFont typeface="Wingdings" pitchFamily="2" charset="2"/>
              <a:buChar char="q"/>
            </a:pPr>
            <a:r>
              <a:rPr lang="en-US" sz="2900" b="1" u="sng" dirty="0" smtClean="0"/>
              <a:t>Financial assurance</a:t>
            </a:r>
            <a:r>
              <a:rPr lang="en-US" sz="2900" b="1" dirty="0" smtClean="0"/>
              <a:t>: </a:t>
            </a:r>
            <a:r>
              <a:rPr lang="en-US" sz="2900" dirty="0" smtClean="0"/>
              <a:t>through a performance bond or other appropriate means, the </a:t>
            </a:r>
            <a:r>
              <a:rPr lang="en-US" sz="2900" b="1" u="sng" dirty="0" smtClean="0"/>
              <a:t>resources necessary to close, P&amp;A the well &amp; for post-closure care</a:t>
            </a:r>
            <a:r>
              <a:rPr lang="en-US" sz="2900" dirty="0" smtClean="0"/>
              <a:t> as required under LAC 43:XVII.207.C &amp; 209.O;</a:t>
            </a:r>
          </a:p>
          <a:p>
            <a:pPr marL="982980" lvl="1" indent="-342900">
              <a:buFont typeface="Wingdings" pitchFamily="2" charset="2"/>
              <a:buChar char="q"/>
            </a:pPr>
            <a:endParaRPr lang="en-US" sz="2900" b="1" u="sng" dirty="0" smtClean="0"/>
          </a:p>
          <a:p>
            <a:pPr marL="982980" lvl="1" indent="-342900">
              <a:buFont typeface="Wingdings" pitchFamily="2" charset="2"/>
              <a:buChar char="q"/>
            </a:pPr>
            <a:r>
              <a:rPr lang="en-US" sz="2900" b="1" u="sng" dirty="0" smtClean="0"/>
              <a:t>Applicant’s plans for closure (P&amp;A) and post-closure care</a:t>
            </a:r>
            <a:r>
              <a:rPr lang="en-US" sz="2900" b="1" dirty="0" smtClean="0"/>
              <a:t> </a:t>
            </a:r>
            <a:r>
              <a:rPr lang="en-US" sz="2900" dirty="0" smtClean="0"/>
              <a:t>of the well (information required under LAC 43:XVII.209.L.1 &amp; M.1)</a:t>
            </a:r>
            <a:r>
              <a:rPr lang="en-US" sz="2900" b="1" dirty="0" smtClean="0"/>
              <a:t>.</a:t>
            </a:r>
          </a:p>
          <a:p>
            <a:pPr marL="342900" indent="-342900">
              <a:buFont typeface="Wingdings" pitchFamily="2" charset="2"/>
              <a:buChar char="q"/>
            </a:pPr>
            <a:endParaRPr lang="en-US" sz="2000" b="1" dirty="0" smtClean="0"/>
          </a:p>
          <a:p>
            <a:pPr marL="0" indent="0">
              <a:buNone/>
            </a:pPr>
            <a:endParaRPr lang="en-US" sz="2000" b="1" dirty="0" smtClean="0"/>
          </a:p>
          <a:p>
            <a:pPr marL="342900" indent="-342900">
              <a:buFont typeface="Wingdings" pitchFamily="2" charset="2"/>
              <a:buChar char="q"/>
            </a:pPr>
            <a:endParaRPr lang="en-US" sz="2000" b="1" dirty="0"/>
          </a:p>
        </p:txBody>
      </p:sp>
    </p:spTree>
    <p:extLst>
      <p:ext uri="{BB962C8B-B14F-4D97-AF65-F5344CB8AC3E}">
        <p14:creationId xmlns:p14="http://schemas.microsoft.com/office/powerpoint/2010/main" val="18908164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62200"/>
            <a:ext cx="8534400" cy="1905000"/>
          </a:xfrm>
        </p:spPr>
        <p:txBody>
          <a:bodyPr anchor="ctr">
            <a:normAutofit/>
          </a:bodyPr>
          <a:lstStyle/>
          <a:p>
            <a:pPr algn="ctr"/>
            <a:r>
              <a:rPr lang="en-US" sz="4000" b="1" dirty="0">
                <a:solidFill>
                  <a:schemeClr val="tx1"/>
                </a:solidFill>
              </a:rPr>
              <a:t>Components to include in the Technical Report for </a:t>
            </a:r>
            <a:r>
              <a:rPr lang="en-US" sz="4000" b="1" dirty="0" smtClean="0">
                <a:solidFill>
                  <a:schemeClr val="tx1"/>
                </a:solidFill>
              </a:rPr>
              <a:t>Class II Hydrocarbon Storage (HSW) Wells</a:t>
            </a:r>
            <a:endParaRPr lang="en-US" sz="4000" b="1" dirty="0">
              <a:solidFill>
                <a:schemeClr val="tx1"/>
              </a:solidFill>
            </a:endParaRPr>
          </a:p>
        </p:txBody>
      </p:sp>
    </p:spTree>
    <p:extLst>
      <p:ext uri="{BB962C8B-B14F-4D97-AF65-F5344CB8AC3E}">
        <p14:creationId xmlns:p14="http://schemas.microsoft.com/office/powerpoint/2010/main" val="2775976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44286" y="1071590"/>
            <a:ext cx="7772400" cy="469392"/>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dirty="0" smtClean="0">
                <a:solidFill>
                  <a:schemeClr val="tx1"/>
                </a:solidFill>
              </a:rPr>
              <a:t>Technical Report (for Class II HSW wells)</a:t>
            </a:r>
            <a:endParaRPr lang="en-US" sz="3200" b="1" dirty="0">
              <a:solidFill>
                <a:schemeClr val="tx1"/>
              </a:solidFill>
            </a:endParaRPr>
          </a:p>
        </p:txBody>
      </p:sp>
      <p:sp>
        <p:nvSpPr>
          <p:cNvPr id="3" name="Text Placeholder 2"/>
          <p:cNvSpPr txBox="1">
            <a:spLocks/>
          </p:cNvSpPr>
          <p:nvPr/>
        </p:nvSpPr>
        <p:spPr>
          <a:xfrm>
            <a:off x="530352" y="1981200"/>
            <a:ext cx="7772400" cy="4495800"/>
          </a:xfrm>
          <a:prstGeom prst="rect">
            <a:avLst/>
          </a:prstGeom>
        </p:spPr>
        <p:txBody>
          <a:bodyPr>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indent="-342900">
              <a:buFont typeface="Wingdings" pitchFamily="2" charset="2"/>
              <a:buChar char="q"/>
            </a:pPr>
            <a:r>
              <a:rPr lang="en-US" sz="2000" b="1" u="sng" dirty="0" smtClean="0"/>
              <a:t>Information on manmade structures within the salt stock regardless of use, depth of penetration, or distance to the salt cavern well or salt cavern being the subject of the application</a:t>
            </a:r>
            <a:r>
              <a:rPr lang="en-US" sz="2000" b="1" dirty="0" smtClean="0"/>
              <a:t>:</a:t>
            </a:r>
          </a:p>
          <a:p>
            <a:pPr marL="1257300" lvl="2" indent="-342900">
              <a:buFont typeface="Wingdings" pitchFamily="2" charset="2"/>
              <a:buChar char="q"/>
            </a:pPr>
            <a:r>
              <a:rPr lang="en-US" sz="2000" dirty="0" smtClean="0"/>
              <a:t>A tabular listing of all salt caverns to include:</a:t>
            </a:r>
          </a:p>
          <a:p>
            <a:pPr marL="1805940" lvl="4" indent="-342900">
              <a:buFont typeface="Wingdings" pitchFamily="2" charset="2"/>
              <a:buChar char="q"/>
            </a:pPr>
            <a:r>
              <a:rPr lang="en-US" dirty="0" smtClean="0"/>
              <a:t>Operator name, well name &amp; number, state serial number &amp; well location;</a:t>
            </a:r>
          </a:p>
          <a:p>
            <a:pPr marL="1805940" lvl="4" indent="-342900">
              <a:buFont typeface="Wingdings" pitchFamily="2" charset="2"/>
              <a:buChar char="q"/>
            </a:pPr>
            <a:r>
              <a:rPr lang="en-US" dirty="0" smtClean="0"/>
              <a:t>Current or previous use of the salt cavern (waste disposal, hydrocarbon storage, solution mining), current status of the salt cavern (active, shut-in, P&amp;A’d), date the salt cavern well was drilled, &amp; the date the current salt cavern status was assigned;</a:t>
            </a:r>
          </a:p>
          <a:p>
            <a:pPr marL="1805940" lvl="4" indent="-342900">
              <a:buFont typeface="Wingdings" pitchFamily="2" charset="2"/>
              <a:buChar char="q"/>
            </a:pPr>
            <a:r>
              <a:rPr lang="en-US" dirty="0" smtClean="0"/>
              <a:t>Salt cavern depth, construction, completion (including completion depths), P&amp;A data;</a:t>
            </a:r>
            <a:endParaRPr lang="en-US" dirty="0"/>
          </a:p>
        </p:txBody>
      </p:sp>
    </p:spTree>
    <p:extLst>
      <p:ext uri="{BB962C8B-B14F-4D97-AF65-F5344CB8AC3E}">
        <p14:creationId xmlns:p14="http://schemas.microsoft.com/office/powerpoint/2010/main" val="34384577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685800"/>
            <a:ext cx="7772400" cy="1078992"/>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dirty="0" smtClean="0">
                <a:solidFill>
                  <a:schemeClr val="tx1"/>
                </a:solidFill>
              </a:rPr>
              <a:t>Technical Report (for Class II HSW wells)</a:t>
            </a:r>
            <a:r>
              <a:rPr lang="en-US" sz="2400" b="1" dirty="0" smtClean="0">
                <a:solidFill>
                  <a:schemeClr val="tx1"/>
                </a:solidFill>
              </a:rPr>
              <a:t> - continued</a:t>
            </a:r>
            <a:endParaRPr lang="en-US" sz="2400" b="1" dirty="0">
              <a:solidFill>
                <a:schemeClr val="tx1"/>
              </a:solidFill>
            </a:endParaRPr>
          </a:p>
        </p:txBody>
      </p:sp>
      <p:sp>
        <p:nvSpPr>
          <p:cNvPr id="3" name="Text Placeholder 2"/>
          <p:cNvSpPr txBox="1">
            <a:spLocks/>
          </p:cNvSpPr>
          <p:nvPr/>
        </p:nvSpPr>
        <p:spPr>
          <a:xfrm>
            <a:off x="530352" y="1981200"/>
            <a:ext cx="7772400" cy="449580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1257300" lvl="2" indent="-342900">
              <a:buFont typeface="Wingdings" pitchFamily="2" charset="2"/>
              <a:buChar char="q"/>
            </a:pPr>
            <a:r>
              <a:rPr lang="en-US" sz="2000" dirty="0" smtClean="0"/>
              <a:t>A tabular listing of all conventional (dry or room and pillar) mining activities, whether active or abandoned.  The list must include the following minimum items:</a:t>
            </a:r>
          </a:p>
          <a:p>
            <a:pPr marL="1805940" lvl="4" indent="-342900">
              <a:buFont typeface="Wingdings" pitchFamily="2" charset="2"/>
              <a:buChar char="q"/>
            </a:pPr>
            <a:r>
              <a:rPr lang="en-US" dirty="0" smtClean="0"/>
              <a:t>Owner or operator name &amp; address;</a:t>
            </a:r>
          </a:p>
          <a:p>
            <a:pPr marL="1805940" lvl="4" indent="-342900">
              <a:buFont typeface="Wingdings" pitchFamily="2" charset="2"/>
              <a:buChar char="q"/>
            </a:pPr>
            <a:r>
              <a:rPr lang="en-US" dirty="0" smtClean="0"/>
              <a:t>Current mine status (active, abandoned);</a:t>
            </a:r>
          </a:p>
          <a:p>
            <a:pPr marL="1805940" lvl="4" indent="-342900">
              <a:buFont typeface="Wingdings" pitchFamily="2" charset="2"/>
              <a:buChar char="q"/>
            </a:pPr>
            <a:r>
              <a:rPr lang="en-US" dirty="0" smtClean="0"/>
              <a:t>Depth &amp; boundaries of mined levels;</a:t>
            </a:r>
          </a:p>
          <a:p>
            <a:pPr marL="1805940" lvl="4" indent="-342900">
              <a:buFont typeface="Wingdings" pitchFamily="2" charset="2"/>
              <a:buChar char="q"/>
            </a:pPr>
            <a:r>
              <a:rPr lang="en-US" dirty="0" smtClean="0"/>
              <a:t>The closest distance of the mine in any direction to the salt cavern well &amp; salt cavern.</a:t>
            </a:r>
          </a:p>
          <a:p>
            <a:pPr marL="342900" indent="-342900">
              <a:buFont typeface="Wingdings" pitchFamily="2" charset="2"/>
              <a:buChar char="q"/>
            </a:pPr>
            <a:endParaRPr lang="en-US" sz="2000" b="1" u="sng" dirty="0" smtClean="0"/>
          </a:p>
          <a:p>
            <a:pPr marL="342900" indent="-342900">
              <a:buFont typeface="Wingdings" pitchFamily="2" charset="2"/>
              <a:buChar char="q"/>
            </a:pPr>
            <a:r>
              <a:rPr lang="en-US" sz="2000" b="1" u="sng" dirty="0" smtClean="0"/>
              <a:t>Corrective action plan</a:t>
            </a:r>
            <a:r>
              <a:rPr lang="en-US" sz="2000" b="1" dirty="0" smtClean="0"/>
              <a:t>:</a:t>
            </a:r>
            <a:r>
              <a:rPr lang="en-US" sz="2000" dirty="0" smtClean="0"/>
              <a:t> for wells or other manmade structures within the AOR that penetrate the salt stock but are not properly constructed, completed or P&amp;A’d;</a:t>
            </a:r>
            <a:endParaRPr lang="en-US" sz="2000" dirty="0"/>
          </a:p>
        </p:txBody>
      </p:sp>
    </p:spTree>
    <p:extLst>
      <p:ext uri="{BB962C8B-B14F-4D97-AF65-F5344CB8AC3E}">
        <p14:creationId xmlns:p14="http://schemas.microsoft.com/office/powerpoint/2010/main" val="757517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7772400" cy="1002792"/>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dirty="0" smtClean="0">
                <a:solidFill>
                  <a:schemeClr val="tx1"/>
                </a:solidFill>
              </a:rPr>
              <a:t>Technical Report (for Class II HSW wells)</a:t>
            </a:r>
            <a:r>
              <a:rPr lang="en-US" sz="2400" b="1" dirty="0" smtClean="0">
                <a:solidFill>
                  <a:schemeClr val="tx1"/>
                </a:solidFill>
              </a:rPr>
              <a:t> - continued</a:t>
            </a:r>
            <a:endParaRPr lang="en-US" sz="2400" b="1" dirty="0">
              <a:solidFill>
                <a:schemeClr val="tx1"/>
              </a:solidFill>
            </a:endParaRPr>
          </a:p>
        </p:txBody>
      </p:sp>
      <p:sp>
        <p:nvSpPr>
          <p:cNvPr id="3" name="Text Placeholder 2"/>
          <p:cNvSpPr txBox="1">
            <a:spLocks/>
          </p:cNvSpPr>
          <p:nvPr/>
        </p:nvSpPr>
        <p:spPr>
          <a:xfrm>
            <a:off x="530352" y="1981200"/>
            <a:ext cx="7772400" cy="449580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indent="-342900">
              <a:buFont typeface="Wingdings" pitchFamily="2" charset="2"/>
              <a:buChar char="q"/>
            </a:pPr>
            <a:r>
              <a:rPr lang="en-US" sz="2000" b="1" u="sng" dirty="0" smtClean="0"/>
              <a:t>Surface site diagram(s)</a:t>
            </a:r>
            <a:r>
              <a:rPr lang="en-US" sz="2000" b="1" dirty="0" smtClean="0"/>
              <a:t>:  </a:t>
            </a:r>
            <a:r>
              <a:rPr lang="en-US" sz="2000" dirty="0" smtClean="0"/>
              <a:t>drawn to scale to include details &amp; locations of the entire salt cavern hydrocarbon storage facility layout (surface pumps, piping &amp; instrumentation, controlled access roads, fenced boundaries, hydrocarbon offloading, storage, treatment &amp; processing areas, field office, monitoring &amp; safety equipment &amp; location of such equipment, required curbed or other retaining wall heights, etc.;</a:t>
            </a:r>
          </a:p>
          <a:p>
            <a:pPr marL="342900" indent="-342900">
              <a:buFont typeface="Wingdings" pitchFamily="2" charset="2"/>
              <a:buChar char="q"/>
            </a:pPr>
            <a:endParaRPr lang="en-US" sz="2000" b="1" u="sng" dirty="0" smtClean="0"/>
          </a:p>
          <a:p>
            <a:pPr marL="342900" indent="-342900">
              <a:buFont typeface="Wingdings" pitchFamily="2" charset="2"/>
              <a:buChar char="q"/>
            </a:pPr>
            <a:r>
              <a:rPr lang="en-US" sz="2000" b="1" u="sng" dirty="0" smtClean="0"/>
              <a:t>Detailed plans &amp; procedures to operate the salt cavern well, salt cavern &amp; related surface facilities</a:t>
            </a:r>
            <a:r>
              <a:rPr lang="en-US" sz="2000" dirty="0" smtClean="0"/>
              <a:t> in accordance with the following requirements:</a:t>
            </a:r>
          </a:p>
        </p:txBody>
      </p:sp>
    </p:spTree>
    <p:extLst>
      <p:ext uri="{BB962C8B-B14F-4D97-AF65-F5344CB8AC3E}">
        <p14:creationId xmlns:p14="http://schemas.microsoft.com/office/powerpoint/2010/main" val="27948931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685800"/>
            <a:ext cx="7772400" cy="1078992"/>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dirty="0" smtClean="0">
                <a:solidFill>
                  <a:schemeClr val="tx1"/>
                </a:solidFill>
              </a:rPr>
              <a:t>Technical Report (for Class II HSW wells)</a:t>
            </a:r>
            <a:r>
              <a:rPr lang="en-US" sz="2400" b="1" dirty="0" smtClean="0">
                <a:solidFill>
                  <a:schemeClr val="tx1"/>
                </a:solidFill>
              </a:rPr>
              <a:t> - continued</a:t>
            </a:r>
            <a:endParaRPr lang="en-US" sz="2400" b="1" dirty="0">
              <a:solidFill>
                <a:schemeClr val="tx1"/>
              </a:solidFill>
            </a:endParaRPr>
          </a:p>
        </p:txBody>
      </p:sp>
      <p:sp>
        <p:nvSpPr>
          <p:cNvPr id="3" name="Text Placeholder 2"/>
          <p:cNvSpPr txBox="1">
            <a:spLocks/>
          </p:cNvSpPr>
          <p:nvPr/>
        </p:nvSpPr>
        <p:spPr>
          <a:xfrm>
            <a:off x="530352" y="1981200"/>
            <a:ext cx="7772400" cy="449580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1257300" lvl="2" indent="-342900">
              <a:buFont typeface="Wingdings" pitchFamily="2" charset="2"/>
              <a:buChar char="q"/>
            </a:pPr>
            <a:endParaRPr lang="en-US" sz="2000" dirty="0" smtClean="0"/>
          </a:p>
          <a:p>
            <a:pPr marL="1257300" lvl="2" indent="-342900">
              <a:buFont typeface="Wingdings" pitchFamily="2" charset="2"/>
              <a:buChar char="q"/>
            </a:pPr>
            <a:r>
              <a:rPr lang="en-US" sz="2000" b="1" u="sng" dirty="0" smtClean="0"/>
              <a:t>Cavern &amp; surface facility design requirements</a:t>
            </a:r>
            <a:r>
              <a:rPr lang="en-US" sz="2000" b="1" dirty="0" smtClean="0"/>
              <a:t>:</a:t>
            </a:r>
            <a:r>
              <a:rPr lang="en-US" sz="2000" dirty="0" smtClean="0"/>
              <a:t> including but not limited to cavern spacing requirements &amp; cavern coalescence;</a:t>
            </a:r>
          </a:p>
          <a:p>
            <a:pPr marL="1257300" lvl="2" indent="-342900">
              <a:buFont typeface="Wingdings" pitchFamily="2" charset="2"/>
              <a:buChar char="q"/>
            </a:pPr>
            <a:endParaRPr lang="en-US" sz="2000" dirty="0" smtClean="0"/>
          </a:p>
          <a:p>
            <a:pPr marL="1257300" lvl="2" indent="-342900">
              <a:buFont typeface="Wingdings" pitchFamily="2" charset="2"/>
              <a:buChar char="q"/>
            </a:pPr>
            <a:r>
              <a:rPr lang="en-US" sz="2000" b="1" u="sng" dirty="0" smtClean="0"/>
              <a:t>Operating requirements</a:t>
            </a:r>
            <a:r>
              <a:rPr lang="en-US" sz="2000" b="1" dirty="0" smtClean="0"/>
              <a:t>:</a:t>
            </a:r>
            <a:r>
              <a:rPr lang="en-US" sz="2000" dirty="0" smtClean="0"/>
              <a:t> including but not limited to cavern roof restrictions, blanket material, remedial work, well recompletion, multiple well caverns, cavern allowable operating pressure &amp; rates and cavern displacement fluid management;</a:t>
            </a:r>
            <a:endParaRPr lang="en-US" sz="2000" dirty="0"/>
          </a:p>
        </p:txBody>
      </p:sp>
    </p:spTree>
    <p:extLst>
      <p:ext uri="{BB962C8B-B14F-4D97-AF65-F5344CB8AC3E}">
        <p14:creationId xmlns:p14="http://schemas.microsoft.com/office/powerpoint/2010/main" val="2977358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7772400" cy="1002792"/>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dirty="0" smtClean="0">
                <a:solidFill>
                  <a:schemeClr val="tx1"/>
                </a:solidFill>
              </a:rPr>
              <a:t>Technical Report (for Class II HSW wells)</a:t>
            </a:r>
            <a:r>
              <a:rPr lang="en-US" sz="2400" b="1" dirty="0" smtClean="0">
                <a:solidFill>
                  <a:schemeClr val="tx1"/>
                </a:solidFill>
              </a:rPr>
              <a:t> - continued</a:t>
            </a:r>
            <a:endParaRPr lang="en-US" sz="2400" b="1" dirty="0">
              <a:solidFill>
                <a:schemeClr val="tx1"/>
              </a:solidFill>
            </a:endParaRPr>
          </a:p>
        </p:txBody>
      </p:sp>
      <p:sp>
        <p:nvSpPr>
          <p:cNvPr id="3" name="Text Placeholder 2"/>
          <p:cNvSpPr txBox="1">
            <a:spLocks/>
          </p:cNvSpPr>
          <p:nvPr/>
        </p:nvSpPr>
        <p:spPr>
          <a:xfrm>
            <a:off x="530352" y="1981200"/>
            <a:ext cx="7772400" cy="449580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1257300" lvl="2" indent="-342900">
              <a:buFont typeface="Wingdings" pitchFamily="2" charset="2"/>
              <a:buChar char="q"/>
            </a:pPr>
            <a:endParaRPr lang="en-US" sz="2000" dirty="0" smtClean="0"/>
          </a:p>
          <a:p>
            <a:pPr marL="1257300" lvl="2" indent="-342900">
              <a:buFont typeface="Wingdings" pitchFamily="2" charset="2"/>
              <a:buChar char="q"/>
            </a:pPr>
            <a:r>
              <a:rPr lang="en-US" sz="2000" b="1" u="sng" dirty="0" smtClean="0"/>
              <a:t>Safety requirements</a:t>
            </a:r>
            <a:r>
              <a:rPr lang="en-US" sz="2000" b="1" dirty="0" smtClean="0"/>
              <a:t>:</a:t>
            </a:r>
            <a:r>
              <a:rPr lang="en-US" sz="2000" dirty="0" smtClean="0"/>
              <a:t> including but not limited to an emergency action plan, controlled site access, facility identification, personnel, wellhead protection &amp; identification, valves &amp; </a:t>
            </a:r>
            <a:r>
              <a:rPr lang="en-US" sz="2000" dirty="0" err="1" smtClean="0"/>
              <a:t>flowlines</a:t>
            </a:r>
            <a:r>
              <a:rPr lang="en-US" sz="2000" dirty="0" smtClean="0"/>
              <a:t>, alarm systems, emergency shutdown valves, vapor monitoring &amp; leak detection, gaseous vapor control, fire detection &amp; suppression, systems test &amp; inspections &amp; surface facility retaining walls &amp; spill containment, as well as contingency plans to cope with all shut-ins or well failures to prevent the migration of contaminating fluids into underground sources of drinking water;</a:t>
            </a:r>
          </a:p>
        </p:txBody>
      </p:sp>
    </p:spTree>
    <p:extLst>
      <p:ext uri="{BB962C8B-B14F-4D97-AF65-F5344CB8AC3E}">
        <p14:creationId xmlns:p14="http://schemas.microsoft.com/office/powerpoint/2010/main" val="22654102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2837" y="762000"/>
            <a:ext cx="7772400" cy="1002792"/>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dirty="0" smtClean="0">
                <a:solidFill>
                  <a:schemeClr val="tx1"/>
                </a:solidFill>
              </a:rPr>
              <a:t>Technical Report (for Class II HSW wells)</a:t>
            </a:r>
            <a:r>
              <a:rPr lang="en-US" sz="2400" b="1" dirty="0" smtClean="0">
                <a:solidFill>
                  <a:schemeClr val="tx1"/>
                </a:solidFill>
              </a:rPr>
              <a:t> - continued</a:t>
            </a:r>
            <a:endParaRPr lang="en-US" sz="2400" b="1" dirty="0">
              <a:solidFill>
                <a:schemeClr val="tx1"/>
              </a:solidFill>
            </a:endParaRPr>
          </a:p>
        </p:txBody>
      </p:sp>
      <p:sp>
        <p:nvSpPr>
          <p:cNvPr id="3" name="Text Placeholder 2"/>
          <p:cNvSpPr txBox="1">
            <a:spLocks/>
          </p:cNvSpPr>
          <p:nvPr/>
        </p:nvSpPr>
        <p:spPr>
          <a:xfrm>
            <a:off x="530352" y="1981200"/>
            <a:ext cx="7772400" cy="449580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1257300" lvl="2" indent="-342900">
              <a:buFont typeface="Wingdings" pitchFamily="2" charset="2"/>
              <a:buChar char="q"/>
            </a:pPr>
            <a:r>
              <a:rPr lang="en-US" sz="2000" dirty="0" smtClean="0"/>
              <a:t>Monitoring requirements including but not limited to equipment requirements such as pressure gauges, pressure sensors and flow sensors, continuous recording instruments, leak detection, subsidence monitoring, as well as a description of methods that will be undertaken to monitor salt cavern growth due to under-saturated fluid injection;</a:t>
            </a:r>
          </a:p>
          <a:p>
            <a:pPr marL="1257300" lvl="2" indent="-342900">
              <a:buFont typeface="Wingdings" pitchFamily="2" charset="2"/>
              <a:buChar char="q"/>
            </a:pPr>
            <a:endParaRPr lang="en-US" sz="2000" dirty="0" smtClean="0"/>
          </a:p>
          <a:p>
            <a:pPr marL="1257300" lvl="2" indent="-342900">
              <a:buFont typeface="Wingdings" pitchFamily="2" charset="2"/>
              <a:buChar char="q"/>
            </a:pPr>
            <a:r>
              <a:rPr lang="en-US" sz="2000" dirty="0" smtClean="0"/>
              <a:t>Pre-operating requirements specifically the submission of a completion report &amp; the information required therein, prior to accepting, storing or otherwise initiating storage activities;</a:t>
            </a:r>
          </a:p>
        </p:txBody>
      </p:sp>
    </p:spTree>
    <p:extLst>
      <p:ext uri="{BB962C8B-B14F-4D97-AF65-F5344CB8AC3E}">
        <p14:creationId xmlns:p14="http://schemas.microsoft.com/office/powerpoint/2010/main" val="3999107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066800"/>
            <a:ext cx="3276600" cy="1569660"/>
          </a:xfrm>
          <a:prstGeom prst="rect">
            <a:avLst/>
          </a:prstGeom>
          <a:noFill/>
        </p:spPr>
        <p:txBody>
          <a:bodyPr wrap="square" rtlCol="0">
            <a:spAutoFit/>
          </a:bodyPr>
          <a:lstStyle/>
          <a:p>
            <a:pPr algn="ctr"/>
            <a:r>
              <a:rPr lang="en-US" sz="3200" b="1" dirty="0" smtClean="0">
                <a:latin typeface="Segoe UI" pitchFamily="34" charset="0"/>
                <a:cs typeface="Segoe UI" pitchFamily="34" charset="0"/>
              </a:rPr>
              <a:t>OVERVIEW OF WELL CLASS COMPARISONS</a:t>
            </a:r>
            <a:endParaRPr lang="en-US" sz="3200" b="1" dirty="0">
              <a:latin typeface="Segoe UI" pitchFamily="34" charset="0"/>
              <a:cs typeface="Segoe UI"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5933663"/>
              </p:ext>
            </p:extLst>
          </p:nvPr>
        </p:nvGraphicFramePr>
        <p:xfrm>
          <a:off x="3581400" y="304800"/>
          <a:ext cx="5029200" cy="6400000"/>
        </p:xfrm>
        <a:graphic>
          <a:graphicData uri="http://schemas.openxmlformats.org/presentationml/2006/ole">
            <mc:AlternateContent xmlns:mc="http://schemas.openxmlformats.org/markup-compatibility/2006">
              <mc:Choice xmlns:v="urn:schemas-microsoft-com:vml" Requires="v">
                <p:oleObj spid="_x0000_s2146" name="Worksheet" r:id="rId4" imgW="4943605" imgH="8305790" progId="Excel.Sheet.12">
                  <p:embed/>
                </p:oleObj>
              </mc:Choice>
              <mc:Fallback>
                <p:oleObj name="Worksheet" r:id="rId4" imgW="4943605" imgH="8305790" progId="Excel.Sheet.12">
                  <p:embed/>
                  <p:pic>
                    <p:nvPicPr>
                      <p:cNvPr id="0" name=""/>
                      <p:cNvPicPr/>
                      <p:nvPr/>
                    </p:nvPicPr>
                    <p:blipFill>
                      <a:blip r:embed="rId5"/>
                      <a:stretch>
                        <a:fillRect/>
                      </a:stretch>
                    </p:blipFill>
                    <p:spPr>
                      <a:xfrm>
                        <a:off x="3581400" y="304800"/>
                        <a:ext cx="5029200" cy="6400000"/>
                      </a:xfrm>
                      <a:prstGeom prst="rect">
                        <a:avLst/>
                      </a:prstGeom>
                    </p:spPr>
                  </p:pic>
                </p:oleObj>
              </mc:Fallback>
            </mc:AlternateContent>
          </a:graphicData>
        </a:graphic>
      </p:graphicFrame>
    </p:spTree>
    <p:extLst>
      <p:ext uri="{BB962C8B-B14F-4D97-AF65-F5344CB8AC3E}">
        <p14:creationId xmlns:p14="http://schemas.microsoft.com/office/powerpoint/2010/main" val="3253127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762000"/>
            <a:ext cx="7772400" cy="1002792"/>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dirty="0" smtClean="0">
                <a:solidFill>
                  <a:schemeClr val="tx1"/>
                </a:solidFill>
              </a:rPr>
              <a:t>Technical Report (for Class II HSW wells)</a:t>
            </a:r>
            <a:r>
              <a:rPr lang="en-US" sz="2400" b="1" dirty="0" smtClean="0">
                <a:solidFill>
                  <a:schemeClr val="tx1"/>
                </a:solidFill>
              </a:rPr>
              <a:t> - continued</a:t>
            </a:r>
            <a:endParaRPr lang="en-US" sz="2400" b="1" dirty="0">
              <a:solidFill>
                <a:schemeClr val="tx1"/>
              </a:solidFill>
            </a:endParaRPr>
          </a:p>
        </p:txBody>
      </p:sp>
      <p:sp>
        <p:nvSpPr>
          <p:cNvPr id="4" name="Text Placeholder 2"/>
          <p:cNvSpPr txBox="1">
            <a:spLocks/>
          </p:cNvSpPr>
          <p:nvPr/>
        </p:nvSpPr>
        <p:spPr>
          <a:xfrm>
            <a:off x="530352" y="2514600"/>
            <a:ext cx="7927848" cy="320040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1257300" lvl="2" indent="-342900">
              <a:buFont typeface="Wingdings" pitchFamily="2" charset="2"/>
              <a:buChar char="q"/>
            </a:pPr>
            <a:r>
              <a:rPr lang="en-US" sz="2000" dirty="0" smtClean="0"/>
              <a:t>Mechanical integrity pressure and leak test requirements including but not limited to frequency of tests, test methods, submission of pressure &amp; leak test results, notification of test failures;</a:t>
            </a:r>
          </a:p>
          <a:p>
            <a:pPr marL="1257300" lvl="2" indent="-342900">
              <a:buFont typeface="Wingdings" pitchFamily="2" charset="2"/>
              <a:buChar char="q"/>
            </a:pPr>
            <a:endParaRPr lang="en-US" sz="2000" dirty="0" smtClean="0"/>
          </a:p>
          <a:p>
            <a:pPr marL="1257300" lvl="2" indent="-342900">
              <a:buFont typeface="Wingdings" pitchFamily="2" charset="2"/>
              <a:buChar char="q"/>
            </a:pPr>
            <a:r>
              <a:rPr lang="en-US" sz="2000" dirty="0" smtClean="0"/>
              <a:t>Cavern configuration &amp; capacity measurement procedures including but not limited to sonar caliper surveys, frequency of surveys &amp; submission of survey results;</a:t>
            </a:r>
          </a:p>
        </p:txBody>
      </p:sp>
    </p:spTree>
    <p:extLst>
      <p:ext uri="{BB962C8B-B14F-4D97-AF65-F5344CB8AC3E}">
        <p14:creationId xmlns:p14="http://schemas.microsoft.com/office/powerpoint/2010/main" val="32864071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838200"/>
            <a:ext cx="7772400" cy="926592"/>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dirty="0" smtClean="0">
                <a:solidFill>
                  <a:schemeClr val="tx1"/>
                </a:solidFill>
              </a:rPr>
              <a:t>Technical Report (for Class II HSW wells)</a:t>
            </a:r>
            <a:r>
              <a:rPr lang="en-US" sz="2400" b="1" dirty="0" smtClean="0">
                <a:solidFill>
                  <a:schemeClr val="tx1"/>
                </a:solidFill>
              </a:rPr>
              <a:t> - continued</a:t>
            </a:r>
            <a:endParaRPr lang="en-US" sz="2400" b="1" dirty="0">
              <a:solidFill>
                <a:schemeClr val="tx1"/>
              </a:solidFill>
            </a:endParaRPr>
          </a:p>
        </p:txBody>
      </p:sp>
      <p:sp>
        <p:nvSpPr>
          <p:cNvPr id="3" name="Text Placeholder 2"/>
          <p:cNvSpPr txBox="1">
            <a:spLocks/>
          </p:cNvSpPr>
          <p:nvPr/>
        </p:nvSpPr>
        <p:spPr>
          <a:xfrm>
            <a:off x="530352" y="2133600"/>
            <a:ext cx="7772400" cy="396240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2" indent="0">
              <a:buNone/>
            </a:pPr>
            <a:endParaRPr lang="en-US" sz="2000" dirty="0" smtClean="0"/>
          </a:p>
          <a:p>
            <a:pPr marL="1257300" lvl="2" indent="-342900">
              <a:buFont typeface="Wingdings" pitchFamily="2" charset="2"/>
              <a:buChar char="q"/>
            </a:pPr>
            <a:r>
              <a:rPr lang="en-US" sz="2000" dirty="0" smtClean="0"/>
              <a:t>Requirements for inactive caverns;</a:t>
            </a:r>
          </a:p>
          <a:p>
            <a:pPr marL="1257300" lvl="2" indent="-342900">
              <a:buFont typeface="Wingdings" pitchFamily="2" charset="2"/>
              <a:buChar char="q"/>
            </a:pPr>
            <a:endParaRPr lang="en-US" sz="2000" dirty="0"/>
          </a:p>
          <a:p>
            <a:pPr marL="1257300" lvl="2" indent="-342900">
              <a:buFont typeface="Wingdings" pitchFamily="2" charset="2"/>
              <a:buChar char="q"/>
            </a:pPr>
            <a:r>
              <a:rPr lang="en-US" sz="2000" dirty="0" smtClean="0"/>
              <a:t>Closure requirements including but not limited to closure plan </a:t>
            </a:r>
            <a:r>
              <a:rPr lang="en-US" sz="2000" smtClean="0"/>
              <a:t>requirements, standards </a:t>
            </a:r>
            <a:r>
              <a:rPr lang="en-US" sz="2000" dirty="0" smtClean="0"/>
              <a:t>for closure; and,</a:t>
            </a:r>
          </a:p>
          <a:p>
            <a:pPr marL="1257300" lvl="2" indent="-342900">
              <a:buFont typeface="Wingdings" pitchFamily="2" charset="2"/>
              <a:buChar char="q"/>
            </a:pPr>
            <a:endParaRPr lang="en-US" sz="2000" dirty="0" smtClean="0"/>
          </a:p>
          <a:p>
            <a:pPr marL="1257300" lvl="2" indent="-342900">
              <a:buFont typeface="Wingdings" pitchFamily="2" charset="2"/>
              <a:buChar char="q"/>
            </a:pPr>
            <a:r>
              <a:rPr lang="en-US" sz="2000" dirty="0" smtClean="0"/>
              <a:t>Any other information pertinent to operation of the salt cavern storage facility.</a:t>
            </a:r>
          </a:p>
        </p:txBody>
      </p:sp>
    </p:spTree>
    <p:extLst>
      <p:ext uri="{BB962C8B-B14F-4D97-AF65-F5344CB8AC3E}">
        <p14:creationId xmlns:p14="http://schemas.microsoft.com/office/powerpoint/2010/main" val="27329644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62200"/>
            <a:ext cx="8534400" cy="1905000"/>
          </a:xfrm>
        </p:spPr>
        <p:txBody>
          <a:bodyPr anchor="ctr">
            <a:normAutofit/>
          </a:bodyPr>
          <a:lstStyle/>
          <a:p>
            <a:pPr algn="ctr"/>
            <a:r>
              <a:rPr lang="en-US" sz="4000" b="1" dirty="0">
                <a:solidFill>
                  <a:schemeClr val="tx1"/>
                </a:solidFill>
              </a:rPr>
              <a:t>Components to include in the Technical Report for </a:t>
            </a:r>
            <a:r>
              <a:rPr lang="en-US" sz="4000" b="1" dirty="0" smtClean="0">
                <a:solidFill>
                  <a:schemeClr val="tx1"/>
                </a:solidFill>
              </a:rPr>
              <a:t>Class III Wells</a:t>
            </a:r>
            <a:endParaRPr lang="en-US" sz="4000" b="1" dirty="0">
              <a:solidFill>
                <a:schemeClr val="tx1"/>
              </a:solidFill>
            </a:endParaRPr>
          </a:p>
        </p:txBody>
      </p:sp>
    </p:spTree>
    <p:extLst>
      <p:ext uri="{BB962C8B-B14F-4D97-AF65-F5344CB8AC3E}">
        <p14:creationId xmlns:p14="http://schemas.microsoft.com/office/powerpoint/2010/main" val="36748741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295400"/>
            <a:ext cx="7772400" cy="469392"/>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dirty="0" smtClean="0">
                <a:solidFill>
                  <a:schemeClr val="tx1"/>
                </a:solidFill>
              </a:rPr>
              <a:t>Technical Report (for Class III wells)</a:t>
            </a:r>
            <a:endParaRPr lang="en-US" sz="3200" b="1" dirty="0">
              <a:solidFill>
                <a:schemeClr val="tx1"/>
              </a:solidFill>
            </a:endParaRPr>
          </a:p>
        </p:txBody>
      </p:sp>
      <p:sp>
        <p:nvSpPr>
          <p:cNvPr id="3" name="Text Placeholder 2"/>
          <p:cNvSpPr txBox="1">
            <a:spLocks/>
          </p:cNvSpPr>
          <p:nvPr/>
        </p:nvSpPr>
        <p:spPr>
          <a:xfrm>
            <a:off x="530352" y="1981200"/>
            <a:ext cx="7772400" cy="449580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indent="-342900">
              <a:buFont typeface="Wingdings" pitchFamily="2" charset="2"/>
              <a:buChar char="q"/>
            </a:pPr>
            <a:endParaRPr lang="en-US" sz="2000" b="1" u="sng" dirty="0" smtClean="0"/>
          </a:p>
          <a:p>
            <a:pPr marL="342900" indent="-342900">
              <a:buFont typeface="Wingdings" pitchFamily="2" charset="2"/>
              <a:buChar char="q"/>
            </a:pPr>
            <a:r>
              <a:rPr lang="en-US" sz="2000" b="1" u="sng" dirty="0" smtClean="0"/>
              <a:t>Proposed operating data</a:t>
            </a:r>
            <a:r>
              <a:rPr lang="en-US" sz="2000" b="1" dirty="0" smtClean="0"/>
              <a:t>:</a:t>
            </a:r>
            <a:r>
              <a:rPr lang="en-US" sz="2000" dirty="0" smtClean="0"/>
              <a:t> average &amp; maximum daily rate &amp; volume of fluid to be injected; average &amp; maximum injection pressure; and qualitative analysis &amp; ranges in concentrations of all constituents of injected fluids;</a:t>
            </a:r>
          </a:p>
          <a:p>
            <a:pPr marL="342900" indent="-342900">
              <a:buFont typeface="Wingdings" pitchFamily="2" charset="2"/>
              <a:buChar char="q"/>
            </a:pPr>
            <a:endParaRPr lang="en-US" sz="2000" b="1" u="sng" dirty="0" smtClean="0"/>
          </a:p>
          <a:p>
            <a:pPr marL="342900" indent="-342900">
              <a:buFont typeface="Wingdings" pitchFamily="2" charset="2"/>
              <a:buChar char="q"/>
            </a:pPr>
            <a:r>
              <a:rPr lang="en-US" sz="2000" b="1" u="sng" dirty="0" smtClean="0"/>
              <a:t>Proposed formation testing program</a:t>
            </a:r>
            <a:r>
              <a:rPr lang="en-US" sz="2000" b="1" dirty="0" smtClean="0"/>
              <a:t>:</a:t>
            </a:r>
            <a:r>
              <a:rPr lang="en-US" sz="2000" dirty="0" smtClean="0"/>
              <a:t> to obtain the info required by LAC 43:XVII.109.B.4.c &amp; d;</a:t>
            </a:r>
          </a:p>
          <a:p>
            <a:pPr marL="342900" indent="-342900">
              <a:buFont typeface="Wingdings" pitchFamily="2" charset="2"/>
              <a:buChar char="q"/>
            </a:pPr>
            <a:endParaRPr lang="en-US" sz="2000" b="1" u="sng" dirty="0" smtClean="0"/>
          </a:p>
          <a:p>
            <a:pPr marL="342900" indent="-342900">
              <a:buFont typeface="Wingdings" pitchFamily="2" charset="2"/>
              <a:buChar char="q"/>
            </a:pPr>
            <a:r>
              <a:rPr lang="en-US" sz="2000" b="1" u="sng" dirty="0" smtClean="0"/>
              <a:t>Proposed stimulation program</a:t>
            </a:r>
            <a:r>
              <a:rPr lang="en-US" sz="2000" dirty="0" smtClean="0"/>
              <a:t>;</a:t>
            </a:r>
          </a:p>
          <a:p>
            <a:pPr marL="342900" indent="-342900">
              <a:buFont typeface="Wingdings" pitchFamily="2" charset="2"/>
              <a:buChar char="q"/>
            </a:pPr>
            <a:endParaRPr lang="en-US" sz="2000" b="1" u="sng" dirty="0" smtClean="0"/>
          </a:p>
          <a:p>
            <a:pPr marL="342900" indent="-342900">
              <a:buFont typeface="Wingdings" pitchFamily="2" charset="2"/>
              <a:buChar char="q"/>
            </a:pPr>
            <a:r>
              <a:rPr lang="en-US" sz="2000" b="1" u="sng" dirty="0" smtClean="0"/>
              <a:t>Proposed injection procedure</a:t>
            </a:r>
            <a:r>
              <a:rPr lang="en-US" sz="2000" dirty="0" smtClean="0"/>
              <a:t>;</a:t>
            </a:r>
          </a:p>
          <a:p>
            <a:pPr marL="342900" indent="-342900">
              <a:buFont typeface="Wingdings" pitchFamily="2" charset="2"/>
              <a:buChar char="q"/>
            </a:pPr>
            <a:endParaRPr lang="en-US" sz="2000" dirty="0" smtClean="0"/>
          </a:p>
          <a:p>
            <a:pPr marL="342900" indent="-342900">
              <a:buFont typeface="Wingdings" pitchFamily="2" charset="2"/>
              <a:buChar char="q"/>
            </a:pPr>
            <a:endParaRPr lang="en-US" sz="2000" dirty="0"/>
          </a:p>
        </p:txBody>
      </p:sp>
    </p:spTree>
    <p:extLst>
      <p:ext uri="{BB962C8B-B14F-4D97-AF65-F5344CB8AC3E}">
        <p14:creationId xmlns:p14="http://schemas.microsoft.com/office/powerpoint/2010/main" val="42090144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838200"/>
            <a:ext cx="7772400" cy="926592"/>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dirty="0" smtClean="0">
                <a:solidFill>
                  <a:schemeClr val="tx1"/>
                </a:solidFill>
              </a:rPr>
              <a:t>Technical Report (for Class III wells)</a:t>
            </a:r>
            <a:endParaRPr lang="en-US" sz="2400" b="1" dirty="0">
              <a:solidFill>
                <a:schemeClr val="tx1"/>
              </a:solidFill>
            </a:endParaRPr>
          </a:p>
          <a:p>
            <a:r>
              <a:rPr lang="en-US" sz="2400" b="1" dirty="0" smtClean="0">
                <a:solidFill>
                  <a:schemeClr val="tx1"/>
                </a:solidFill>
              </a:rPr>
              <a:t>- continued</a:t>
            </a:r>
            <a:endParaRPr lang="en-US" sz="2400" b="1" dirty="0">
              <a:solidFill>
                <a:schemeClr val="tx1"/>
              </a:solidFill>
            </a:endParaRPr>
          </a:p>
        </p:txBody>
      </p:sp>
      <p:sp>
        <p:nvSpPr>
          <p:cNvPr id="4" name="Text Placeholder 2"/>
          <p:cNvSpPr txBox="1">
            <a:spLocks/>
          </p:cNvSpPr>
          <p:nvPr/>
        </p:nvSpPr>
        <p:spPr>
          <a:xfrm>
            <a:off x="533400" y="1981200"/>
            <a:ext cx="8153400" cy="4648200"/>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indent="-342900">
              <a:buFont typeface="Wingdings" pitchFamily="2" charset="2"/>
              <a:buChar char="q"/>
            </a:pPr>
            <a:r>
              <a:rPr lang="en-US" sz="2000" b="1" u="sng" dirty="0" smtClean="0"/>
              <a:t>Plans (including maps)</a:t>
            </a:r>
            <a:r>
              <a:rPr lang="en-US" sz="2000" b="1" dirty="0" smtClean="0"/>
              <a:t>:</a:t>
            </a:r>
            <a:r>
              <a:rPr lang="en-US" sz="2000" dirty="0" smtClean="0"/>
              <a:t> for meeting the monitoring requirements of LAC 43:XVII.109.B.7;</a:t>
            </a:r>
          </a:p>
          <a:p>
            <a:pPr marL="342900" indent="-342900">
              <a:buFont typeface="Wingdings" pitchFamily="2" charset="2"/>
              <a:buChar char="q"/>
            </a:pPr>
            <a:endParaRPr lang="en-US" sz="2000" b="1" u="sng" dirty="0" smtClean="0"/>
          </a:p>
          <a:p>
            <a:pPr marL="342900" indent="-342900">
              <a:buFont typeface="Wingdings" pitchFamily="2" charset="2"/>
              <a:buChar char="q"/>
            </a:pPr>
            <a:r>
              <a:rPr lang="en-US" sz="2000" b="1" u="sng" dirty="0" smtClean="0"/>
              <a:t>Expected changes in pressure, native fluid displacement and the direction of movement</a:t>
            </a:r>
            <a:r>
              <a:rPr lang="en-US" sz="2000" dirty="0" smtClean="0"/>
              <a:t> of injection fluid;</a:t>
            </a:r>
          </a:p>
          <a:p>
            <a:pPr marL="342900" indent="-342900">
              <a:buFont typeface="Wingdings" pitchFamily="2" charset="2"/>
              <a:buChar char="q"/>
            </a:pPr>
            <a:endParaRPr lang="en-US" sz="2000" dirty="0" smtClean="0"/>
          </a:p>
          <a:p>
            <a:pPr marL="342900" indent="-342900">
              <a:buFont typeface="Wingdings" pitchFamily="2" charset="2"/>
              <a:buChar char="q"/>
            </a:pPr>
            <a:r>
              <a:rPr lang="en-US" sz="2000" b="1" u="sng" dirty="0" smtClean="0"/>
              <a:t>Financial assurance</a:t>
            </a:r>
            <a:r>
              <a:rPr lang="en-US" sz="2000" b="1" dirty="0" smtClean="0"/>
              <a:t>:</a:t>
            </a:r>
            <a:r>
              <a:rPr lang="en-US" sz="2000" dirty="0" smtClean="0"/>
              <a:t> through a performance bond or other appropriate means, the </a:t>
            </a:r>
            <a:r>
              <a:rPr lang="en-US" sz="2000" b="1" u="sng" dirty="0" smtClean="0"/>
              <a:t>resources necessary to close or P&amp;A the well</a:t>
            </a:r>
            <a:r>
              <a:rPr lang="en-US" sz="2000" dirty="0" smtClean="0"/>
              <a:t> as required by LAC 43:XVII.109.B.10 &amp; 107.C; and,</a:t>
            </a:r>
          </a:p>
          <a:p>
            <a:pPr marL="342900" indent="-342900">
              <a:buFont typeface="Wingdings" pitchFamily="2" charset="2"/>
              <a:buChar char="q"/>
            </a:pPr>
            <a:endParaRPr lang="en-US" sz="2000" b="1" u="sng" dirty="0" smtClean="0"/>
          </a:p>
          <a:p>
            <a:pPr marL="342900" indent="-342900">
              <a:buFont typeface="Wingdings" pitchFamily="2" charset="2"/>
              <a:buChar char="q"/>
            </a:pPr>
            <a:r>
              <a:rPr lang="en-US" sz="2000" b="1" u="sng" dirty="0" smtClean="0"/>
              <a:t>Corrective action proposed to be taken under 109.B.3</a:t>
            </a:r>
            <a:r>
              <a:rPr lang="en-US" sz="2000" dirty="0" smtClean="0"/>
              <a:t>: for wells within the AOR which penetrate the injection zone but are not properly completed or plugged.</a:t>
            </a:r>
            <a:endParaRPr lang="en-US" sz="2000" dirty="0"/>
          </a:p>
        </p:txBody>
      </p:sp>
    </p:spTree>
    <p:extLst>
      <p:ext uri="{BB962C8B-B14F-4D97-AF65-F5344CB8AC3E}">
        <p14:creationId xmlns:p14="http://schemas.microsoft.com/office/powerpoint/2010/main" val="27905160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62200"/>
            <a:ext cx="8534400" cy="1905000"/>
          </a:xfrm>
        </p:spPr>
        <p:txBody>
          <a:bodyPr anchor="ctr">
            <a:normAutofit/>
          </a:bodyPr>
          <a:lstStyle/>
          <a:p>
            <a:pPr algn="ctr"/>
            <a:r>
              <a:rPr lang="en-US" sz="4000" b="1" dirty="0" smtClean="0">
                <a:solidFill>
                  <a:schemeClr val="tx1"/>
                </a:solidFill>
              </a:rPr>
              <a:t>A Brief Discussion on Class V Wells</a:t>
            </a:r>
            <a:endParaRPr lang="en-US" sz="4000" b="1" dirty="0">
              <a:solidFill>
                <a:schemeClr val="tx1"/>
              </a:solidFill>
            </a:endParaRPr>
          </a:p>
        </p:txBody>
      </p:sp>
    </p:spTree>
    <p:extLst>
      <p:ext uri="{BB962C8B-B14F-4D97-AF65-F5344CB8AC3E}">
        <p14:creationId xmlns:p14="http://schemas.microsoft.com/office/powerpoint/2010/main" val="5222760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49642"/>
            <a:ext cx="6019800" cy="3184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19200" y="609600"/>
            <a:ext cx="7315200" cy="1231106"/>
          </a:xfrm>
          <a:prstGeom prst="rect">
            <a:avLst/>
          </a:prstGeom>
        </p:spPr>
        <p:txBody>
          <a:bodyPr wrap="square">
            <a:spAutoFit/>
          </a:bodyPr>
          <a:lstStyle/>
          <a:p>
            <a:pPr algn="ctr"/>
            <a:r>
              <a:rPr lang="en-US" sz="3200" b="1" dirty="0">
                <a:latin typeface="Helvetica-Condensed-Black"/>
              </a:rPr>
              <a:t>Safe Drinking Water Act</a:t>
            </a:r>
          </a:p>
          <a:p>
            <a:r>
              <a:rPr lang="en-US" sz="2400" b="1" dirty="0">
                <a:latin typeface="Helvetica-Condensed-Black"/>
              </a:rPr>
              <a:t>Underground Injection Control (</a:t>
            </a:r>
            <a:r>
              <a:rPr lang="en-US" sz="2400" b="1" dirty="0" err="1">
                <a:latin typeface="Helvetica-Condensed-Black"/>
              </a:rPr>
              <a:t>UIC</a:t>
            </a:r>
            <a:r>
              <a:rPr lang="en-US" sz="2400" b="1" dirty="0">
                <a:latin typeface="Helvetica-Condensed-Black"/>
              </a:rPr>
              <a:t>) Program</a:t>
            </a:r>
          </a:p>
          <a:p>
            <a:r>
              <a:rPr lang="en-US" b="1" dirty="0">
                <a:latin typeface="Helvetica-Condensed-Bold"/>
              </a:rPr>
              <a:t>Protecting Public Health and Drinking Water Resources</a:t>
            </a:r>
            <a:endParaRPr lang="en-US" sz="900" b="1" dirty="0">
              <a:latin typeface="Helvetica-Condensed-Black"/>
            </a:endParaRPr>
          </a:p>
        </p:txBody>
      </p:sp>
      <p:sp>
        <p:nvSpPr>
          <p:cNvPr id="6" name="TextBox 5"/>
          <p:cNvSpPr txBox="1"/>
          <p:nvPr/>
        </p:nvSpPr>
        <p:spPr>
          <a:xfrm>
            <a:off x="3300663" y="2133600"/>
            <a:ext cx="2209800" cy="861774"/>
          </a:xfrm>
          <a:prstGeom prst="rect">
            <a:avLst/>
          </a:prstGeom>
          <a:solidFill>
            <a:srgbClr val="C00000"/>
          </a:solidFill>
          <a:ln>
            <a:solidFill>
              <a:srgbClr val="FFC000"/>
            </a:solidFill>
          </a:ln>
        </p:spPr>
        <p:txBody>
          <a:bodyPr wrap="square" rtlCol="0">
            <a:spAutoFit/>
          </a:bodyPr>
          <a:lstStyle/>
          <a:p>
            <a:pPr algn="ctr"/>
            <a:r>
              <a:rPr lang="en-US" sz="1000" b="1" dirty="0" smtClean="0">
                <a:solidFill>
                  <a:schemeClr val="bg1"/>
                </a:solidFill>
              </a:rPr>
              <a:t>Class V wells</a:t>
            </a:r>
          </a:p>
          <a:p>
            <a:pPr algn="ctr"/>
            <a:r>
              <a:rPr lang="en-US" sz="1000" b="1" dirty="0" smtClean="0">
                <a:solidFill>
                  <a:schemeClr val="bg1"/>
                </a:solidFill>
              </a:rPr>
              <a:t>Manage the shallow injection</a:t>
            </a:r>
          </a:p>
          <a:p>
            <a:pPr algn="ctr"/>
            <a:r>
              <a:rPr lang="en-US" sz="1000" b="1" dirty="0" smtClean="0">
                <a:solidFill>
                  <a:schemeClr val="bg1"/>
                </a:solidFill>
              </a:rPr>
              <a:t>of all other fluids to prevent contamination of drinking water resources</a:t>
            </a:r>
            <a:endParaRPr lang="en-US" sz="1000" b="1" dirty="0">
              <a:solidFill>
                <a:schemeClr val="bg1"/>
              </a:solidFill>
            </a:endParaRPr>
          </a:p>
        </p:txBody>
      </p:sp>
      <p:sp>
        <p:nvSpPr>
          <p:cNvPr id="2" name="TextBox 1"/>
          <p:cNvSpPr txBox="1"/>
          <p:nvPr/>
        </p:nvSpPr>
        <p:spPr>
          <a:xfrm>
            <a:off x="1128962" y="5562600"/>
            <a:ext cx="6795837" cy="646331"/>
          </a:xfrm>
          <a:prstGeom prst="rect">
            <a:avLst/>
          </a:prstGeom>
          <a:noFill/>
        </p:spPr>
        <p:txBody>
          <a:bodyPr wrap="square" rtlCol="0">
            <a:spAutoFit/>
          </a:bodyPr>
          <a:lstStyle/>
          <a:p>
            <a:r>
              <a:rPr lang="en-US" dirty="0" smtClean="0"/>
              <a:t>In March 23, 1982 EPA delegated the State of Louisiana with full permitting and enforcement authority of the State’s </a:t>
            </a:r>
            <a:r>
              <a:rPr lang="en-US" dirty="0" err="1" smtClean="0"/>
              <a:t>UIC</a:t>
            </a:r>
            <a:r>
              <a:rPr lang="en-US" dirty="0" smtClean="0"/>
              <a:t> Program</a:t>
            </a:r>
            <a:endParaRPr lang="en-US" dirty="0"/>
          </a:p>
        </p:txBody>
      </p:sp>
    </p:spTree>
    <p:extLst>
      <p:ext uri="{BB962C8B-B14F-4D97-AF65-F5344CB8AC3E}">
        <p14:creationId xmlns:p14="http://schemas.microsoft.com/office/powerpoint/2010/main" val="42572886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524000"/>
          </a:xfrm>
        </p:spPr>
        <p:txBody>
          <a:bodyPr anchor="ctr">
            <a:normAutofit/>
          </a:bodyPr>
          <a:lstStyle/>
          <a:p>
            <a:pPr algn="ctr"/>
            <a:r>
              <a:rPr lang="en-US" b="1" dirty="0" smtClean="0">
                <a:solidFill>
                  <a:schemeClr val="tx1"/>
                </a:solidFill>
              </a:rPr>
              <a:t>Class V Permitting</a:t>
            </a:r>
            <a:endParaRPr lang="en-US" b="1"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82326896"/>
              </p:ext>
            </p:extLst>
          </p:nvPr>
        </p:nvGraphicFramePr>
        <p:xfrm>
          <a:off x="2438400" y="2819400"/>
          <a:ext cx="4267200" cy="2971801"/>
        </p:xfrm>
        <a:graphic>
          <a:graphicData uri="http://schemas.openxmlformats.org/drawingml/2006/table">
            <a:tbl>
              <a:tblPr firstRow="1" bandRow="1">
                <a:tableStyleId>{F5AB1C69-6EDB-4FF4-983F-18BD219EF322}</a:tableStyleId>
              </a:tblPr>
              <a:tblGrid>
                <a:gridCol w="2141095"/>
                <a:gridCol w="2126105"/>
              </a:tblGrid>
              <a:tr h="1132321">
                <a:tc gridSpan="2">
                  <a:txBody>
                    <a:bodyPr/>
                    <a:lstStyle/>
                    <a:p>
                      <a:pPr algn="ctr"/>
                      <a:r>
                        <a:rPr lang="en-US" sz="2400" b="1" dirty="0" smtClean="0"/>
                        <a:t>Class V</a:t>
                      </a:r>
                      <a:endParaRPr lang="en-US" sz="2400" b="1" dirty="0"/>
                    </a:p>
                  </a:txBody>
                  <a:tcPr anchor="ctr"/>
                </a:tc>
                <a:tc hMerge="1">
                  <a:txBody>
                    <a:bodyPr/>
                    <a:lstStyle/>
                    <a:p>
                      <a:pPr algn="ctr"/>
                      <a:endParaRPr lang="en-US" sz="2400" b="1" dirty="0"/>
                    </a:p>
                  </a:txBody>
                  <a:tcPr anchor="ctr"/>
                </a:tc>
              </a:tr>
              <a:tr h="482674">
                <a:tc>
                  <a:txBody>
                    <a:bodyPr/>
                    <a:lstStyle/>
                    <a:p>
                      <a:pPr algn="ctr"/>
                      <a:r>
                        <a:rPr lang="en-US" sz="1400" dirty="0" smtClean="0"/>
                        <a:t>Statewide Order</a:t>
                      </a:r>
                      <a:endParaRPr lang="en-US" sz="1400" dirty="0"/>
                    </a:p>
                  </a:txBody>
                  <a:tcPr anchor="ctr"/>
                </a:tc>
                <a:tc>
                  <a:txBody>
                    <a:bodyPr/>
                    <a:lstStyle/>
                    <a:p>
                      <a:pPr algn="ctr"/>
                      <a:r>
                        <a:rPr lang="en-US" b="1" dirty="0" smtClean="0"/>
                        <a:t>29-N-1</a:t>
                      </a:r>
                      <a:endParaRPr lang="en-US" b="1" dirty="0"/>
                    </a:p>
                  </a:txBody>
                  <a:tcPr anchor="ctr"/>
                </a:tc>
              </a:tr>
              <a:tr h="807497">
                <a:tc>
                  <a:txBody>
                    <a:bodyPr/>
                    <a:lstStyle/>
                    <a:p>
                      <a:endParaRPr lang="en-US" sz="1400" dirty="0"/>
                    </a:p>
                  </a:txBody>
                  <a:tcPr anchor="ctr"/>
                </a:tc>
                <a:tc>
                  <a:txBody>
                    <a:bodyPr/>
                    <a:lstStyle/>
                    <a:p>
                      <a:r>
                        <a:rPr lang="en-US" sz="1400" b="1" dirty="0" smtClean="0"/>
                        <a:t>LAC 43:</a:t>
                      </a:r>
                    </a:p>
                    <a:p>
                      <a:r>
                        <a:rPr lang="en-US" sz="1400" b="1" dirty="0" smtClean="0"/>
                        <a:t>             XVII.103</a:t>
                      </a:r>
                    </a:p>
                    <a:p>
                      <a:r>
                        <a:rPr lang="en-US" sz="1400" b="1" dirty="0" smtClean="0"/>
                        <a:t>                          Chapter 1</a:t>
                      </a:r>
                      <a:endParaRPr lang="en-US" sz="1400" b="1" dirty="0"/>
                    </a:p>
                  </a:txBody>
                  <a:tcPr anchor="ctr"/>
                </a:tc>
              </a:tr>
              <a:tr h="549309">
                <a:tc>
                  <a:txBody>
                    <a:bodyPr/>
                    <a:lstStyle/>
                    <a:p>
                      <a:pPr algn="ctr"/>
                      <a:r>
                        <a:rPr lang="en-US" sz="1400" dirty="0" smtClean="0"/>
                        <a:t>Permit Application Form</a:t>
                      </a:r>
                      <a:endParaRPr lang="en-US" sz="1400" dirty="0"/>
                    </a:p>
                  </a:txBody>
                  <a:tcPr anchor="ctr"/>
                </a:tc>
                <a:tc>
                  <a:txBody>
                    <a:bodyPr/>
                    <a:lstStyle/>
                    <a:p>
                      <a:pPr algn="ctr"/>
                      <a:r>
                        <a:rPr lang="en-US" sz="1400" b="1" dirty="0" smtClean="0"/>
                        <a:t>UIC-25</a:t>
                      </a:r>
                      <a:endParaRPr lang="en-US" sz="1400" b="1" dirty="0"/>
                    </a:p>
                  </a:txBody>
                  <a:tcPr anchor="ctr"/>
                </a:tc>
              </a:tr>
            </a:tbl>
          </a:graphicData>
        </a:graphic>
      </p:graphicFrame>
    </p:spTree>
    <p:extLst>
      <p:ext uri="{BB962C8B-B14F-4D97-AF65-F5344CB8AC3E}">
        <p14:creationId xmlns:p14="http://schemas.microsoft.com/office/powerpoint/2010/main" val="18771503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488" y="1500188"/>
            <a:ext cx="5153025"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95600" y="946666"/>
            <a:ext cx="3643312" cy="369332"/>
          </a:xfrm>
          <a:prstGeom prst="rect">
            <a:avLst/>
          </a:prstGeom>
          <a:noFill/>
        </p:spPr>
        <p:txBody>
          <a:bodyPr wrap="square" rtlCol="0">
            <a:spAutoFit/>
          </a:bodyPr>
          <a:lstStyle/>
          <a:p>
            <a:r>
              <a:rPr lang="en-US" b="1" dirty="0" err="1" smtClean="0"/>
              <a:t>USDW</a:t>
            </a:r>
            <a:r>
              <a:rPr lang="en-US" b="1" dirty="0" smtClean="0"/>
              <a:t> MUST BE PROTECTED</a:t>
            </a:r>
            <a:endParaRPr lang="en-US" b="1" dirty="0"/>
          </a:p>
        </p:txBody>
      </p:sp>
    </p:spTree>
    <p:extLst>
      <p:ext uri="{BB962C8B-B14F-4D97-AF65-F5344CB8AC3E}">
        <p14:creationId xmlns:p14="http://schemas.microsoft.com/office/powerpoint/2010/main" val="40654478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609600"/>
            <a:ext cx="7315200" cy="1231106"/>
          </a:xfrm>
          <a:prstGeom prst="rect">
            <a:avLst/>
          </a:prstGeom>
        </p:spPr>
        <p:txBody>
          <a:bodyPr wrap="square">
            <a:spAutoFit/>
          </a:bodyPr>
          <a:lstStyle/>
          <a:p>
            <a:pPr algn="ctr"/>
            <a:r>
              <a:rPr lang="en-US" sz="3200" dirty="0">
                <a:solidFill>
                  <a:srgbClr val="0A50A2"/>
                </a:solidFill>
                <a:latin typeface="Helvetica-Condensed-Black"/>
              </a:rPr>
              <a:t>Safe Drinking Water Act</a:t>
            </a:r>
          </a:p>
          <a:p>
            <a:r>
              <a:rPr lang="en-US" sz="2400" dirty="0">
                <a:solidFill>
                  <a:srgbClr val="000000"/>
                </a:solidFill>
                <a:latin typeface="Helvetica-Condensed-Black"/>
              </a:rPr>
              <a:t>Underground Injection Control (</a:t>
            </a:r>
            <a:r>
              <a:rPr lang="en-US" sz="2400" dirty="0" err="1">
                <a:solidFill>
                  <a:srgbClr val="000000"/>
                </a:solidFill>
                <a:latin typeface="Helvetica-Condensed-Black"/>
              </a:rPr>
              <a:t>UIC</a:t>
            </a:r>
            <a:r>
              <a:rPr lang="en-US" sz="2400" dirty="0">
                <a:solidFill>
                  <a:srgbClr val="000000"/>
                </a:solidFill>
                <a:latin typeface="Helvetica-Condensed-Black"/>
              </a:rPr>
              <a:t>) Program</a:t>
            </a:r>
          </a:p>
          <a:p>
            <a:r>
              <a:rPr lang="en-US" b="1" dirty="0">
                <a:solidFill>
                  <a:srgbClr val="0A50A2"/>
                </a:solidFill>
                <a:latin typeface="Helvetica-Condensed-Bold"/>
              </a:rPr>
              <a:t>Protecting Public Health and Drinking Water Resources</a:t>
            </a:r>
            <a:endParaRPr lang="en-US" sz="900" dirty="0">
              <a:solidFill>
                <a:srgbClr val="000000"/>
              </a:solidFill>
              <a:latin typeface="Helvetica-Condensed-Black"/>
            </a:endParaRPr>
          </a:p>
        </p:txBody>
      </p:sp>
      <p:sp>
        <p:nvSpPr>
          <p:cNvPr id="3" name="TextBox 2"/>
          <p:cNvSpPr txBox="1"/>
          <p:nvPr/>
        </p:nvSpPr>
        <p:spPr>
          <a:xfrm>
            <a:off x="5105400" y="2438400"/>
            <a:ext cx="3048000" cy="2585323"/>
          </a:xfrm>
          <a:prstGeom prst="rect">
            <a:avLst/>
          </a:prstGeom>
          <a:noFill/>
        </p:spPr>
        <p:txBody>
          <a:bodyPr wrap="square" rtlCol="0">
            <a:spAutoFit/>
          </a:bodyPr>
          <a:lstStyle/>
          <a:p>
            <a:r>
              <a:rPr lang="en-US" dirty="0" smtClean="0"/>
              <a:t>There are over 20 subtypes of Class V Wells , nationwide</a:t>
            </a:r>
          </a:p>
          <a:p>
            <a:endParaRPr lang="en-US" dirty="0"/>
          </a:p>
          <a:p>
            <a:r>
              <a:rPr lang="en-US" dirty="0" smtClean="0"/>
              <a:t>In Louisiana, most Class V wells are permitted to inject non-hazardous fluids to remediate soil and/or groundwater conditions </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02" y="2573773"/>
            <a:ext cx="4477651"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4461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57200"/>
            <a:ext cx="8534400" cy="1828800"/>
          </a:xfrm>
        </p:spPr>
        <p:txBody>
          <a:bodyPr>
            <a:normAutofit/>
          </a:bodyPr>
          <a:lstStyle/>
          <a:p>
            <a:pPr algn="ctr"/>
            <a:r>
              <a:rPr lang="en-US" sz="4000" dirty="0" smtClean="0">
                <a:solidFill>
                  <a:schemeClr val="tx1"/>
                </a:solidFill>
              </a:rPr>
              <a:t>Permit Application content common</a:t>
            </a:r>
            <a:br>
              <a:rPr lang="en-US" sz="4000" dirty="0" smtClean="0">
                <a:solidFill>
                  <a:schemeClr val="tx1"/>
                </a:solidFill>
              </a:rPr>
            </a:br>
            <a:r>
              <a:rPr lang="en-US" sz="4000" dirty="0" smtClean="0">
                <a:solidFill>
                  <a:schemeClr val="tx1"/>
                </a:solidFill>
              </a:rPr>
              <a:t>to Class I wells and Salt Caverns  </a:t>
            </a:r>
            <a:endParaRPr lang="en-US" sz="4000" dirty="0">
              <a:solidFill>
                <a:schemeClr val="tx1"/>
              </a:solidFill>
            </a:endParaRPr>
          </a:p>
        </p:txBody>
      </p:sp>
      <p:sp>
        <p:nvSpPr>
          <p:cNvPr id="3" name="Subtitle 2"/>
          <p:cNvSpPr>
            <a:spLocks noGrp="1"/>
          </p:cNvSpPr>
          <p:nvPr>
            <p:ph type="subTitle" idx="1"/>
          </p:nvPr>
        </p:nvSpPr>
        <p:spPr>
          <a:xfrm>
            <a:off x="533400" y="2667000"/>
            <a:ext cx="7854696" cy="3352800"/>
          </a:xfrm>
        </p:spPr>
        <p:txBody>
          <a:bodyPr numCol="2">
            <a:normAutofit/>
          </a:bodyPr>
          <a:lstStyle/>
          <a:p>
            <a:pPr marL="285750" indent="-285750" algn="l">
              <a:buFont typeface="Wingdings" pitchFamily="2" charset="2"/>
              <a:buChar char="§"/>
            </a:pPr>
            <a:r>
              <a:rPr lang="en-US" sz="1800" dirty="0" smtClean="0"/>
              <a:t>Certified Plat		</a:t>
            </a:r>
          </a:p>
          <a:p>
            <a:pPr marL="285750" indent="-285750" algn="l">
              <a:buFont typeface="Wingdings" pitchFamily="2" charset="2"/>
              <a:buChar char="§"/>
            </a:pPr>
            <a:r>
              <a:rPr lang="en-US" sz="1800" dirty="0" smtClean="0"/>
              <a:t>Regional Geology</a:t>
            </a:r>
          </a:p>
          <a:p>
            <a:pPr marL="285750" indent="-285750" algn="l">
              <a:buFont typeface="Wingdings" pitchFamily="2" charset="2"/>
              <a:buChar char="§"/>
            </a:pPr>
            <a:r>
              <a:rPr lang="en-US" sz="1800" dirty="0" smtClean="0"/>
              <a:t>Local Geology</a:t>
            </a:r>
          </a:p>
          <a:p>
            <a:pPr marL="742950" lvl="1" indent="-285750" algn="l">
              <a:buFont typeface="Wingdings" pitchFamily="2" charset="2"/>
              <a:buChar char="§"/>
            </a:pPr>
            <a:r>
              <a:rPr lang="en-US" sz="1600" dirty="0" smtClean="0"/>
              <a:t>Base of USDW</a:t>
            </a:r>
          </a:p>
          <a:p>
            <a:pPr marL="742950" lvl="1" indent="-285750" algn="l">
              <a:buFont typeface="Wingdings" pitchFamily="2" charset="2"/>
              <a:buChar char="§"/>
            </a:pPr>
            <a:r>
              <a:rPr lang="en-US" sz="1600" dirty="0" smtClean="0"/>
              <a:t>Freshwater Aquifers</a:t>
            </a:r>
          </a:p>
          <a:p>
            <a:pPr marL="742950" lvl="1" indent="-285750" algn="l">
              <a:buFont typeface="Wingdings" pitchFamily="2" charset="2"/>
              <a:buChar char="§"/>
            </a:pPr>
            <a:r>
              <a:rPr lang="en-US" sz="1600" dirty="0" smtClean="0"/>
              <a:t>Stratigraphy (Cross-Sections)</a:t>
            </a:r>
          </a:p>
          <a:p>
            <a:pPr marL="742950" lvl="1" indent="-285750" algn="l">
              <a:buFont typeface="Wingdings" pitchFamily="2" charset="2"/>
              <a:buChar char="§"/>
            </a:pPr>
            <a:r>
              <a:rPr lang="en-US" sz="1600" dirty="0" smtClean="0"/>
              <a:t>Structure Maps</a:t>
            </a:r>
          </a:p>
          <a:p>
            <a:pPr marL="742950" lvl="1" indent="-285750" algn="l">
              <a:buFont typeface="Wingdings" pitchFamily="2" charset="2"/>
              <a:buChar char="§"/>
            </a:pPr>
            <a:r>
              <a:rPr lang="en-US" sz="1600" dirty="0" smtClean="0"/>
              <a:t>Injection Zone</a:t>
            </a:r>
          </a:p>
          <a:p>
            <a:pPr marL="742950" lvl="1" indent="-285750" algn="l">
              <a:buFont typeface="Wingdings" pitchFamily="2" charset="2"/>
              <a:buChar char="§"/>
            </a:pPr>
            <a:r>
              <a:rPr lang="en-US" sz="1600" dirty="0" smtClean="0"/>
              <a:t>Seismic Activity</a:t>
            </a:r>
          </a:p>
          <a:p>
            <a:pPr marL="742950" lvl="1" indent="-285750" algn="l">
              <a:buFont typeface="Wingdings" pitchFamily="2" charset="2"/>
              <a:buChar char="§"/>
            </a:pPr>
            <a:r>
              <a:rPr lang="en-US" sz="1600" dirty="0" smtClean="0"/>
              <a:t>Flood Areas</a:t>
            </a:r>
          </a:p>
          <a:p>
            <a:pPr marL="742950" lvl="1" indent="-285750" algn="l">
              <a:buFont typeface="Wingdings" pitchFamily="2" charset="2"/>
              <a:buChar char="§"/>
            </a:pPr>
            <a:endParaRPr lang="en-US" sz="1600" dirty="0" smtClean="0"/>
          </a:p>
          <a:p>
            <a:pPr marL="285750" indent="-285750" algn="l">
              <a:buFont typeface="Wingdings" pitchFamily="2" charset="2"/>
              <a:buChar char="§"/>
            </a:pPr>
            <a:r>
              <a:rPr lang="en-US" sz="1800" dirty="0"/>
              <a:t>Technical Report</a:t>
            </a:r>
          </a:p>
          <a:p>
            <a:pPr marL="285750" indent="-285750" algn="l">
              <a:buFont typeface="Wingdings" pitchFamily="2" charset="2"/>
              <a:buChar char="§"/>
            </a:pPr>
            <a:r>
              <a:rPr lang="en-US" sz="1800" dirty="0" smtClean="0"/>
              <a:t>Monitoring, Testing &amp; Reporting</a:t>
            </a:r>
          </a:p>
          <a:p>
            <a:pPr marL="285750" indent="-285750" algn="l">
              <a:buFont typeface="Wingdings" pitchFamily="2" charset="2"/>
              <a:buChar char="§"/>
            </a:pPr>
            <a:r>
              <a:rPr lang="en-US" sz="1800" dirty="0" smtClean="0"/>
              <a:t>Contingency Plans</a:t>
            </a:r>
          </a:p>
          <a:p>
            <a:pPr marL="285750" indent="-285750" algn="l">
              <a:buFont typeface="Wingdings" pitchFamily="2" charset="2"/>
              <a:buChar char="§"/>
            </a:pPr>
            <a:r>
              <a:rPr lang="en-US" sz="1800" dirty="0" smtClean="0"/>
              <a:t>Closure &amp; Post-Closure Plans</a:t>
            </a:r>
          </a:p>
          <a:p>
            <a:pPr marL="285750" indent="-285750" algn="l">
              <a:buFont typeface="Wingdings" pitchFamily="2" charset="2"/>
              <a:buChar char="§"/>
            </a:pPr>
            <a:r>
              <a:rPr lang="en-US" sz="1800" dirty="0" smtClean="0"/>
              <a:t>Financial Responsibility</a:t>
            </a:r>
          </a:p>
          <a:p>
            <a:pPr marL="285750" indent="-285750" algn="l">
              <a:buFont typeface="Wingdings" pitchFamily="2" charset="2"/>
              <a:buChar char="§"/>
            </a:pPr>
            <a:r>
              <a:rPr lang="en-US" sz="1800" dirty="0" smtClean="0"/>
              <a:t>IT Questions</a:t>
            </a:r>
          </a:p>
          <a:p>
            <a:pPr marL="285750" indent="-285750" algn="l">
              <a:buFont typeface="Wingdings" pitchFamily="2" charset="2"/>
              <a:buChar char="§"/>
            </a:pPr>
            <a:r>
              <a:rPr lang="en-US" sz="1800" dirty="0" smtClean="0"/>
              <a:t>Adjacent Property Owners’ Names &amp; Addresses</a:t>
            </a:r>
          </a:p>
          <a:p>
            <a:pPr lvl="1" algn="l"/>
            <a:endParaRPr lang="en-US" sz="1600" dirty="0"/>
          </a:p>
        </p:txBody>
      </p:sp>
    </p:spTree>
    <p:extLst>
      <p:ext uri="{BB962C8B-B14F-4D97-AF65-F5344CB8AC3E}">
        <p14:creationId xmlns:p14="http://schemas.microsoft.com/office/powerpoint/2010/main" val="15556776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929640" y="2438400"/>
            <a:ext cx="6553200" cy="3429000"/>
          </a:xfrm>
        </p:spPr>
        <p:txBody>
          <a:bodyPr/>
          <a:lstStyle/>
          <a:p>
            <a:pPr marL="457200" indent="-457200" algn="just">
              <a:buFont typeface="Wingdings" pitchFamily="2" charset="2"/>
              <a:buChar char="v"/>
            </a:pPr>
            <a:r>
              <a:rPr lang="en-US" sz="2400" dirty="0" smtClean="0"/>
              <a:t>LOCATION PLAT FOR A SINGLE WELL OR GROUP OF WELLS</a:t>
            </a:r>
          </a:p>
          <a:p>
            <a:pPr marL="457200" indent="-457200" algn="just">
              <a:buFont typeface="Wingdings" pitchFamily="2" charset="2"/>
              <a:buChar char="v"/>
            </a:pPr>
            <a:r>
              <a:rPr lang="en-US" sz="2400" dirty="0" smtClean="0"/>
              <a:t>WELL CONSTRUCTION DETAILS</a:t>
            </a:r>
          </a:p>
          <a:p>
            <a:pPr marL="457200" indent="-457200" algn="just">
              <a:buFont typeface="Wingdings" pitchFamily="2" charset="2"/>
              <a:buChar char="v"/>
            </a:pPr>
            <a:r>
              <a:rPr lang="en-US" sz="2400" dirty="0" smtClean="0"/>
              <a:t>DESCRIPTION OF INJECTION FLUIDS</a:t>
            </a:r>
          </a:p>
          <a:p>
            <a:pPr algn="just"/>
            <a:r>
              <a:rPr lang="en-US" sz="2400" dirty="0"/>
              <a:t>	</a:t>
            </a:r>
            <a:r>
              <a:rPr lang="en-US" sz="2400" dirty="0" smtClean="0"/>
              <a:t>(</a:t>
            </a:r>
            <a:r>
              <a:rPr lang="en-US" sz="2400" dirty="0" err="1" smtClean="0"/>
              <a:t>i.e.,Ozone</a:t>
            </a:r>
            <a:r>
              <a:rPr lang="en-US" sz="2400" dirty="0" smtClean="0"/>
              <a:t>, </a:t>
            </a:r>
            <a:r>
              <a:rPr lang="en-US" sz="2400" dirty="0" err="1" smtClean="0"/>
              <a:t>OxyTek</a:t>
            </a:r>
            <a:r>
              <a:rPr lang="en-US" sz="2400" dirty="0" smtClean="0"/>
              <a:t>-L®, </a:t>
            </a:r>
            <a:r>
              <a:rPr lang="en-US" sz="2400" dirty="0" err="1" smtClean="0"/>
              <a:t>Organicide</a:t>
            </a:r>
            <a:r>
              <a:rPr lang="en-US" sz="2400" dirty="0" smtClean="0"/>
              <a:t>®, etc.)</a:t>
            </a:r>
          </a:p>
          <a:p>
            <a:pPr marL="457200" indent="-457200" algn="l">
              <a:buFont typeface="Wingdings" pitchFamily="2" charset="2"/>
              <a:buChar char="v"/>
            </a:pPr>
            <a:r>
              <a:rPr lang="en-US" sz="2400" dirty="0" smtClean="0"/>
              <a:t>PROOF THAT THE REMEDIATION SITE IS UNDER MANAGEMENT OF LDEQ AGENCY</a:t>
            </a:r>
            <a:endParaRPr lang="en-US" dirty="0"/>
          </a:p>
        </p:txBody>
      </p:sp>
      <p:sp>
        <p:nvSpPr>
          <p:cNvPr id="4" name="Title 1"/>
          <p:cNvSpPr txBox="1">
            <a:spLocks/>
          </p:cNvSpPr>
          <p:nvPr/>
        </p:nvSpPr>
        <p:spPr>
          <a:xfrm>
            <a:off x="457200" y="1066800"/>
            <a:ext cx="8305800" cy="10668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Class V Well Applications Should Include:</a:t>
            </a:r>
            <a:endParaRPr lang="en-US" dirty="0"/>
          </a:p>
        </p:txBody>
      </p:sp>
    </p:spTree>
    <p:extLst>
      <p:ext uri="{BB962C8B-B14F-4D97-AF65-F5344CB8AC3E}">
        <p14:creationId xmlns:p14="http://schemas.microsoft.com/office/powerpoint/2010/main" val="32931624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3691"/>
            <a:ext cx="6720757" cy="664029"/>
          </a:xfrm>
        </p:spPr>
        <p:txBody>
          <a:bodyPr>
            <a:normAutofit fontScale="90000"/>
          </a:bodyPr>
          <a:lstStyle/>
          <a:p>
            <a:r>
              <a:rPr lang="en-US" b="1" dirty="0" smtClean="0"/>
              <a:t>CLASS V – Well Construction</a:t>
            </a:r>
            <a:endParaRPr lang="en-US" b="1" dirty="0"/>
          </a:p>
        </p:txBody>
      </p:sp>
      <p:sp>
        <p:nvSpPr>
          <p:cNvPr id="3" name="TextBox 2"/>
          <p:cNvSpPr txBox="1"/>
          <p:nvPr/>
        </p:nvSpPr>
        <p:spPr>
          <a:xfrm>
            <a:off x="5410200" y="3771900"/>
            <a:ext cx="2514601" cy="2308324"/>
          </a:xfrm>
          <a:prstGeom prst="rect">
            <a:avLst/>
          </a:prstGeom>
          <a:noFill/>
        </p:spPr>
        <p:txBody>
          <a:bodyPr wrap="square" rtlCol="0">
            <a:spAutoFit/>
          </a:bodyPr>
          <a:lstStyle/>
          <a:p>
            <a:pPr marL="285750" indent="-285750">
              <a:buFont typeface="Arial" pitchFamily="34" charset="0"/>
              <a:buChar char="•"/>
            </a:pPr>
            <a:r>
              <a:rPr lang="en-US" dirty="0" smtClean="0"/>
              <a:t>Well Casing above </a:t>
            </a:r>
            <a:r>
              <a:rPr lang="en-US" b="1" dirty="0" smtClean="0"/>
              <a:t>OR</a:t>
            </a:r>
            <a:r>
              <a:rPr lang="en-US" dirty="0" smtClean="0"/>
              <a:t> below ground with flush mount protective cover</a:t>
            </a:r>
          </a:p>
          <a:p>
            <a:endParaRPr lang="en-US" dirty="0" smtClean="0"/>
          </a:p>
          <a:p>
            <a:pPr marL="285750" indent="-285750">
              <a:buFont typeface="Arial" pitchFamily="34" charset="0"/>
              <a:buChar char="•"/>
            </a:pPr>
            <a:r>
              <a:rPr lang="en-US" dirty="0" smtClean="0"/>
              <a:t>Well Depth between 2 to 40 feet below ground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0" y="838200"/>
            <a:ext cx="4625990" cy="55778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924" y="1516380"/>
            <a:ext cx="4476837" cy="1815984"/>
          </a:xfrm>
          <a:prstGeom prst="rect">
            <a:avLst/>
          </a:prstGeom>
        </p:spPr>
      </p:pic>
    </p:spTree>
    <p:extLst>
      <p:ext uri="{BB962C8B-B14F-4D97-AF65-F5344CB8AC3E}">
        <p14:creationId xmlns:p14="http://schemas.microsoft.com/office/powerpoint/2010/main" val="39232899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 V REQUIREMENTS</a:t>
            </a:r>
            <a:endParaRPr lang="en-US" dirty="0"/>
          </a:p>
        </p:txBody>
      </p:sp>
      <p:sp>
        <p:nvSpPr>
          <p:cNvPr id="4" name="TextBox 3"/>
          <p:cNvSpPr txBox="1"/>
          <p:nvPr/>
        </p:nvSpPr>
        <p:spPr>
          <a:xfrm>
            <a:off x="1380565" y="2133600"/>
            <a:ext cx="6324600" cy="3693319"/>
          </a:xfrm>
          <a:prstGeom prst="rect">
            <a:avLst/>
          </a:prstGeom>
          <a:noFill/>
        </p:spPr>
        <p:txBody>
          <a:bodyPr wrap="square" rtlCol="0">
            <a:spAutoFit/>
          </a:bodyPr>
          <a:lstStyle/>
          <a:p>
            <a:pPr marL="285750" indent="-285750">
              <a:buFont typeface="Wingdings" pitchFamily="2" charset="2"/>
              <a:buChar char="v"/>
            </a:pPr>
            <a:r>
              <a:rPr lang="en-US" dirty="0" smtClean="0">
                <a:solidFill>
                  <a:schemeClr val="accent3">
                    <a:lumMod val="50000"/>
                  </a:schemeClr>
                </a:solidFill>
              </a:rPr>
              <a:t>Injection without a permit is a violation of Statewide Order No. 29-N-1, and is subject to enforcement action and fines</a:t>
            </a:r>
          </a:p>
          <a:p>
            <a:endParaRPr lang="en-US" dirty="0" smtClean="0">
              <a:solidFill>
                <a:schemeClr val="accent3">
                  <a:lumMod val="50000"/>
                </a:schemeClr>
              </a:solidFill>
            </a:endParaRPr>
          </a:p>
          <a:p>
            <a:pPr marL="285750" indent="-285750">
              <a:buFont typeface="Wingdings" pitchFamily="2" charset="2"/>
              <a:buChar char="v"/>
            </a:pPr>
            <a:r>
              <a:rPr lang="en-US" dirty="0" smtClean="0">
                <a:solidFill>
                  <a:schemeClr val="accent3">
                    <a:lumMod val="50000"/>
                  </a:schemeClr>
                </a:solidFill>
              </a:rPr>
              <a:t>Operator Name, Serial Number and Well Name should be inscribed, stamped or otherwise permanently affixed to the well</a:t>
            </a:r>
          </a:p>
          <a:p>
            <a:endParaRPr lang="en-US" dirty="0" smtClean="0">
              <a:solidFill>
                <a:schemeClr val="accent3">
                  <a:lumMod val="50000"/>
                </a:schemeClr>
              </a:solidFill>
            </a:endParaRPr>
          </a:p>
          <a:p>
            <a:pPr marL="285750" indent="-285750">
              <a:buFont typeface="Wingdings" pitchFamily="2" charset="2"/>
              <a:buChar char="v"/>
            </a:pPr>
            <a:r>
              <a:rPr lang="en-US" dirty="0" smtClean="0">
                <a:solidFill>
                  <a:schemeClr val="accent3">
                    <a:lumMod val="50000"/>
                  </a:schemeClr>
                </a:solidFill>
              </a:rPr>
              <a:t>An original signed completed Well History &amp; Work Resume Report (FORM UIC-42) must be submitted after completing  the injection well</a:t>
            </a:r>
          </a:p>
          <a:p>
            <a:endParaRPr lang="en-US" dirty="0" smtClean="0">
              <a:solidFill>
                <a:schemeClr val="accent3">
                  <a:lumMod val="50000"/>
                </a:schemeClr>
              </a:solidFill>
            </a:endParaRPr>
          </a:p>
          <a:p>
            <a:pPr marL="285750" indent="-285750">
              <a:buFont typeface="Wingdings" pitchFamily="2" charset="2"/>
              <a:buChar char="v"/>
            </a:pPr>
            <a:r>
              <a:rPr lang="en-US" dirty="0" smtClean="0">
                <a:solidFill>
                  <a:schemeClr val="accent3">
                    <a:lumMod val="50000"/>
                  </a:schemeClr>
                </a:solidFill>
              </a:rPr>
              <a:t>A work permit  (FORM UIC-17) must be approved before any work is performed on the well</a:t>
            </a:r>
            <a:endParaRPr lang="en-US" dirty="0">
              <a:solidFill>
                <a:schemeClr val="accent3">
                  <a:lumMod val="50000"/>
                </a:schemeClr>
              </a:solidFill>
            </a:endParaRPr>
          </a:p>
        </p:txBody>
      </p:sp>
    </p:spTree>
    <p:extLst>
      <p:ext uri="{BB962C8B-B14F-4D97-AF65-F5344CB8AC3E}">
        <p14:creationId xmlns:p14="http://schemas.microsoft.com/office/powerpoint/2010/main" val="1043967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534400" cy="914400"/>
          </a:xfrm>
        </p:spPr>
        <p:txBody>
          <a:bodyPr>
            <a:normAutofit fontScale="90000"/>
          </a:bodyPr>
          <a:lstStyle/>
          <a:p>
            <a:r>
              <a:rPr lang="en-US" b="1" dirty="0" smtClean="0">
                <a:solidFill>
                  <a:schemeClr val="tx1"/>
                </a:solidFill>
              </a:rPr>
              <a:t>Regional and Local Geology Section  </a:t>
            </a:r>
            <a:endParaRPr lang="en-US" b="1" dirty="0">
              <a:solidFill>
                <a:schemeClr val="tx1"/>
              </a:solidFill>
            </a:endParaRPr>
          </a:p>
        </p:txBody>
      </p:sp>
    </p:spTree>
    <p:extLst>
      <p:ext uri="{BB962C8B-B14F-4D97-AF65-F5344CB8AC3E}">
        <p14:creationId xmlns:p14="http://schemas.microsoft.com/office/powerpoint/2010/main" val="178333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7772400" cy="914399"/>
          </a:xfrm>
        </p:spPr>
        <p:txBody>
          <a:bodyPr/>
          <a:lstStyle/>
          <a:p>
            <a:r>
              <a:rPr lang="en-US" dirty="0" smtClean="0">
                <a:solidFill>
                  <a:schemeClr val="tx1"/>
                </a:solidFill>
              </a:rPr>
              <a:t>CROSS SECTION PROFILES</a:t>
            </a:r>
            <a:endParaRPr lang="en-US" dirty="0">
              <a:solidFill>
                <a:schemeClr val="tx1"/>
              </a:solidFill>
            </a:endParaRPr>
          </a:p>
        </p:txBody>
      </p:sp>
      <p:sp>
        <p:nvSpPr>
          <p:cNvPr id="3" name="Subtitle 2"/>
          <p:cNvSpPr>
            <a:spLocks noGrp="1"/>
          </p:cNvSpPr>
          <p:nvPr>
            <p:ph type="subTitle" idx="1"/>
          </p:nvPr>
        </p:nvSpPr>
        <p:spPr>
          <a:xfrm>
            <a:off x="381000" y="1828800"/>
            <a:ext cx="8305800" cy="4495800"/>
          </a:xfrm>
        </p:spPr>
        <p:txBody>
          <a:bodyPr>
            <a:normAutofit/>
          </a:bodyPr>
          <a:lstStyle/>
          <a:p>
            <a:pPr marL="171450" indent="-171450" algn="just">
              <a:buFont typeface="Courier New" pitchFamily="49" charset="0"/>
              <a:buChar char="o"/>
            </a:pPr>
            <a:r>
              <a:rPr lang="en-US" sz="2000" dirty="0" smtClean="0"/>
              <a:t>Should include information from literature, seismic data, and facility records.</a:t>
            </a:r>
          </a:p>
          <a:p>
            <a:pPr marL="171450" indent="-171450" algn="just">
              <a:buFont typeface="Courier New" pitchFamily="49" charset="0"/>
              <a:buChar char="o"/>
            </a:pPr>
            <a:r>
              <a:rPr lang="en-US" sz="2000" dirty="0" smtClean="0"/>
              <a:t>Must be prepared to professional geological standards (vertical and horizontal scales, orientation, legend, preparer’s name and date of preparation)</a:t>
            </a:r>
          </a:p>
          <a:p>
            <a:pPr marL="171450" indent="-171450" algn="just">
              <a:buFont typeface="Courier New" pitchFamily="49" charset="0"/>
              <a:buChar char="o"/>
            </a:pPr>
            <a:r>
              <a:rPr lang="en-US" sz="2000" dirty="0" smtClean="0"/>
              <a:t>Include an index map to show the cross sections lines</a:t>
            </a:r>
          </a:p>
          <a:p>
            <a:pPr marL="171450" indent="-171450" algn="just">
              <a:buFont typeface="Courier New" pitchFamily="49" charset="0"/>
              <a:buChar char="o"/>
            </a:pPr>
            <a:r>
              <a:rPr lang="en-US" sz="2000" dirty="0" smtClean="0"/>
              <a:t>If logs are available, include the closest wells  to the proposed well</a:t>
            </a:r>
          </a:p>
          <a:p>
            <a:pPr marL="171450" indent="-171450" algn="just">
              <a:buFont typeface="Courier New" pitchFamily="49" charset="0"/>
              <a:buChar char="o"/>
            </a:pPr>
            <a:r>
              <a:rPr lang="en-US" sz="2000" dirty="0" smtClean="0"/>
              <a:t>The Operator’s name, Well Name and Number, Well Serial Number, and Well </a:t>
            </a:r>
            <a:r>
              <a:rPr lang="en-US" sz="2000" dirty="0"/>
              <a:t>Status </a:t>
            </a:r>
            <a:r>
              <a:rPr lang="en-US" sz="2000" dirty="0" smtClean="0"/>
              <a:t>should be identified above each one </a:t>
            </a:r>
            <a:r>
              <a:rPr lang="en-US" sz="2000" dirty="0"/>
              <a:t>of the </a:t>
            </a:r>
            <a:r>
              <a:rPr lang="en-US" sz="2000" dirty="0" smtClean="0"/>
              <a:t>wells </a:t>
            </a:r>
            <a:r>
              <a:rPr lang="en-US" sz="2000" dirty="0"/>
              <a:t>used to construct the cross section </a:t>
            </a:r>
            <a:r>
              <a:rPr lang="en-US" sz="2000" dirty="0" smtClean="0"/>
              <a:t>s</a:t>
            </a:r>
          </a:p>
          <a:p>
            <a:pPr marL="171450" indent="-171450" algn="just">
              <a:buFont typeface="Courier New" pitchFamily="49" charset="0"/>
              <a:buChar char="o"/>
            </a:pPr>
            <a:r>
              <a:rPr lang="en-US" sz="2000" dirty="0" smtClean="0"/>
              <a:t>Distance between the wells</a:t>
            </a:r>
          </a:p>
          <a:p>
            <a:pPr marL="171450" indent="-171450" algn="just">
              <a:buFont typeface="Courier New" pitchFamily="49" charset="0"/>
              <a:buChar char="o"/>
            </a:pPr>
            <a:r>
              <a:rPr lang="en-US" sz="2000" dirty="0" smtClean="0"/>
              <a:t>Electrical log copies scaled and included in the cross sections</a:t>
            </a:r>
          </a:p>
        </p:txBody>
      </p:sp>
    </p:spTree>
    <p:extLst>
      <p:ext uri="{BB962C8B-B14F-4D97-AF65-F5344CB8AC3E}">
        <p14:creationId xmlns:p14="http://schemas.microsoft.com/office/powerpoint/2010/main" val="2005942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rPr>
              <a:t>CROSS SECTION </a:t>
            </a:r>
            <a:r>
              <a:rPr lang="en-US" b="1" dirty="0" smtClean="0">
                <a:solidFill>
                  <a:schemeClr val="tx1"/>
                </a:solidFill>
              </a:rPr>
              <a:t>PROFILES</a:t>
            </a:r>
            <a:br>
              <a:rPr lang="en-US" b="1" dirty="0" smtClean="0">
                <a:solidFill>
                  <a:schemeClr val="tx1"/>
                </a:solidFill>
              </a:rPr>
            </a:br>
            <a:r>
              <a:rPr lang="en-US" sz="3600" b="1" dirty="0" smtClean="0">
                <a:solidFill>
                  <a:schemeClr val="tx1"/>
                </a:solidFill>
              </a:rPr>
              <a:t>(Continued)</a:t>
            </a:r>
            <a:endParaRPr lang="en-US" sz="3600" b="1" dirty="0"/>
          </a:p>
        </p:txBody>
      </p:sp>
      <p:sp>
        <p:nvSpPr>
          <p:cNvPr id="3" name="Content Placeholder 2"/>
          <p:cNvSpPr>
            <a:spLocks noGrp="1"/>
          </p:cNvSpPr>
          <p:nvPr>
            <p:ph idx="1"/>
          </p:nvPr>
        </p:nvSpPr>
        <p:spPr/>
        <p:txBody>
          <a:bodyPr>
            <a:normAutofit fontScale="85000" lnSpcReduction="20000"/>
          </a:bodyPr>
          <a:lstStyle/>
          <a:p>
            <a:pPr marL="171450" indent="-171450" algn="just">
              <a:buFont typeface="Courier New" pitchFamily="49" charset="0"/>
              <a:buChar char="o"/>
            </a:pPr>
            <a:r>
              <a:rPr lang="en-US" dirty="0"/>
              <a:t>Indicate the extent of the </a:t>
            </a:r>
            <a:r>
              <a:rPr lang="en-US" dirty="0" err="1"/>
              <a:t>AOR</a:t>
            </a:r>
            <a:r>
              <a:rPr lang="en-US" dirty="0"/>
              <a:t> and property lines</a:t>
            </a:r>
          </a:p>
          <a:p>
            <a:pPr marL="171450" indent="-171450" algn="just">
              <a:buFont typeface="Courier New" pitchFamily="49" charset="0"/>
              <a:buChar char="o"/>
            </a:pPr>
            <a:r>
              <a:rPr lang="en-US" dirty="0"/>
              <a:t>Indicate the </a:t>
            </a:r>
            <a:r>
              <a:rPr lang="en-US" dirty="0" err="1"/>
              <a:t>USDW</a:t>
            </a:r>
            <a:r>
              <a:rPr lang="en-US" dirty="0"/>
              <a:t>, Aquifer Systems, Age of Major geological units</a:t>
            </a:r>
          </a:p>
          <a:p>
            <a:pPr marL="171450" indent="-171450" algn="just">
              <a:buFont typeface="Courier New" pitchFamily="49" charset="0"/>
              <a:buChar char="o"/>
            </a:pPr>
            <a:r>
              <a:rPr lang="en-US" dirty="0"/>
              <a:t>Stratigraphic correlations based on particular stratigraphic units should be marked clearly throughout the cross sections</a:t>
            </a:r>
          </a:p>
          <a:p>
            <a:pPr marL="171450" indent="-171450" algn="just">
              <a:buFont typeface="Courier New" pitchFamily="49" charset="0"/>
              <a:buChar char="o"/>
            </a:pPr>
            <a:r>
              <a:rPr lang="en-US" dirty="0"/>
              <a:t>Proposed perforated interval needs to be marked</a:t>
            </a:r>
          </a:p>
          <a:p>
            <a:pPr marL="171450" indent="-171450" algn="just">
              <a:buFont typeface="Courier New" pitchFamily="49" charset="0"/>
              <a:buChar char="o"/>
            </a:pPr>
            <a:r>
              <a:rPr lang="en-US" dirty="0"/>
              <a:t>The proposed top and bottom of the injection zone should be marked clearly</a:t>
            </a:r>
          </a:p>
          <a:p>
            <a:pPr marL="171450" indent="-171450" algn="just">
              <a:buFont typeface="Courier New" pitchFamily="49" charset="0"/>
              <a:buChar char="o"/>
            </a:pPr>
            <a:r>
              <a:rPr lang="en-US" dirty="0"/>
              <a:t>The Confining zone  should be marked clearly</a:t>
            </a:r>
          </a:p>
          <a:p>
            <a:pPr marL="171450" indent="-171450" algn="just">
              <a:buFont typeface="Courier New" pitchFamily="49" charset="0"/>
              <a:buChar char="o"/>
            </a:pPr>
            <a:r>
              <a:rPr lang="en-US" dirty="0"/>
              <a:t>Indicate the horizontal extent of major surface </a:t>
            </a:r>
            <a:r>
              <a:rPr lang="en-US" dirty="0" smtClean="0"/>
              <a:t>features</a:t>
            </a:r>
          </a:p>
          <a:p>
            <a:pPr marL="0" indent="0" algn="just">
              <a:buNone/>
            </a:pPr>
            <a:endParaRPr lang="en-US" dirty="0"/>
          </a:p>
          <a:p>
            <a:pPr marL="0" indent="0" algn="just">
              <a:buNone/>
            </a:pPr>
            <a:r>
              <a:rPr lang="en-US" dirty="0"/>
              <a:t>For a complete list of features to include on cross sections, please see the “cross section standards” list.</a:t>
            </a:r>
          </a:p>
          <a:p>
            <a:pPr marL="171450" indent="-171450" algn="just">
              <a:buFont typeface="Courier New" pitchFamily="49" charset="0"/>
              <a:buChar char="o"/>
            </a:pPr>
            <a:endParaRPr lang="en-US" sz="2800" dirty="0"/>
          </a:p>
          <a:p>
            <a:endParaRPr lang="en-US" dirty="0"/>
          </a:p>
        </p:txBody>
      </p:sp>
    </p:spTree>
    <p:extLst>
      <p:ext uri="{BB962C8B-B14F-4D97-AF65-F5344CB8AC3E}">
        <p14:creationId xmlns:p14="http://schemas.microsoft.com/office/powerpoint/2010/main" val="727851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4552950"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79195"/>
            <a:ext cx="58102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4890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2837</TotalTime>
  <Words>2815</Words>
  <Application>Microsoft Office PowerPoint</Application>
  <PresentationFormat>On-screen Show (4:3)</PresentationFormat>
  <Paragraphs>338</Paragraphs>
  <Slides>52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Flow</vt:lpstr>
      <vt:lpstr>Worksheet</vt:lpstr>
      <vt:lpstr>Class I, Salt Cavern &amp; Class V Wells</vt:lpstr>
      <vt:lpstr>CLASS I, SALT CAVERN &amp; CLASS V Wells </vt:lpstr>
      <vt:lpstr>Note: Class V wells will be discussed separately towards the end of the presentation. </vt:lpstr>
      <vt:lpstr>PowerPoint Presentation</vt:lpstr>
      <vt:lpstr>Permit Application content common to Class I wells and Salt Caverns  </vt:lpstr>
      <vt:lpstr>Regional and Local Geology Section  </vt:lpstr>
      <vt:lpstr>CROSS SECTION PROFILES</vt:lpstr>
      <vt:lpstr>CROSS SECTION PROFILES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 I HAZARDOUS Essentially the same requirements as Class I Non-Hazardous wells with the addition of the following:</vt:lpstr>
      <vt:lpstr>CLASS I HAZARDOUS (continued)</vt:lpstr>
      <vt:lpstr>PowerPoint Presentation</vt:lpstr>
      <vt:lpstr>Class II Hydrocarbon Storage</vt:lpstr>
      <vt:lpstr>Class II Hydrocarbon Storage</vt:lpstr>
      <vt:lpstr>PowerPoint Presentation</vt:lpstr>
      <vt:lpstr>Class III Solution Mining</vt:lpstr>
      <vt:lpstr>Technical Report</vt:lpstr>
      <vt:lpstr>Technical Report</vt:lpstr>
      <vt:lpstr>Components to include in the Technical Report for Class I Non-Hazardous  (Non-Haz) Wells</vt:lpstr>
      <vt:lpstr>PowerPoint Presentation</vt:lpstr>
      <vt:lpstr>PowerPoint Presentation</vt:lpstr>
      <vt:lpstr>PowerPoint Presentation</vt:lpstr>
      <vt:lpstr>PowerPoint Presentation</vt:lpstr>
      <vt:lpstr>Components to include in the Technical Report for Class I Hazardous (Haz) Wells</vt:lpstr>
      <vt:lpstr>PowerPoint Presentation</vt:lpstr>
      <vt:lpstr>PowerPoint Presentation</vt:lpstr>
      <vt:lpstr>Components to include in the Technical Report for Class II Hydrocarbon Storage (HSW) Wells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Components to include in the Technical Report for Class III Wells</vt:lpstr>
      <vt:lpstr>PowerPoint Presentation</vt:lpstr>
      <vt:lpstr>PowerPoint Presentation</vt:lpstr>
      <vt:lpstr>A Brief Discussion on Class V Wells</vt:lpstr>
      <vt:lpstr>PowerPoint Presentation</vt:lpstr>
      <vt:lpstr>Class V Permitting</vt:lpstr>
      <vt:lpstr>PowerPoint Presentation</vt:lpstr>
      <vt:lpstr>PowerPoint Presentation</vt:lpstr>
      <vt:lpstr>PowerPoint Presentation</vt:lpstr>
      <vt:lpstr>CLASS V – Well Construction</vt:lpstr>
      <vt:lpstr>CLASS V REQUIREMENTS</vt:lpstr>
    </vt:vector>
  </TitlesOfParts>
  <Company>LADNR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Is, CLASS IIs, CLASS IIIs, &amp; CLASS V</dc:title>
  <dc:creator>DNR;Maria.Leder@LA.GOV</dc:creator>
  <cp:lastModifiedBy>ladnr</cp:lastModifiedBy>
  <cp:revision>211</cp:revision>
  <cp:lastPrinted>2011-12-19T22:14:43Z</cp:lastPrinted>
  <dcterms:created xsi:type="dcterms:W3CDTF">2011-11-10T16:59:52Z</dcterms:created>
  <dcterms:modified xsi:type="dcterms:W3CDTF">2012-04-16T21:28:13Z</dcterms:modified>
</cp:coreProperties>
</file>