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815" r:id="rId1"/>
  </p:sldMasterIdLst>
  <p:notesMasterIdLst>
    <p:notesMasterId r:id="rId93"/>
  </p:notesMasterIdLst>
  <p:handoutMasterIdLst>
    <p:handoutMasterId r:id="rId94"/>
  </p:handoutMasterIdLst>
  <p:sldIdLst>
    <p:sldId id="464" r:id="rId2"/>
    <p:sldId id="318" r:id="rId3"/>
    <p:sldId id="389" r:id="rId4"/>
    <p:sldId id="451" r:id="rId5"/>
    <p:sldId id="492" r:id="rId6"/>
    <p:sldId id="352" r:id="rId7"/>
    <p:sldId id="372" r:id="rId8"/>
    <p:sldId id="366" r:id="rId9"/>
    <p:sldId id="357" r:id="rId10"/>
    <p:sldId id="367" r:id="rId11"/>
    <p:sldId id="373" r:id="rId12"/>
    <p:sldId id="347" r:id="rId13"/>
    <p:sldId id="374" r:id="rId14"/>
    <p:sldId id="348" r:id="rId15"/>
    <p:sldId id="375" r:id="rId16"/>
    <p:sldId id="349" r:id="rId17"/>
    <p:sldId id="377" r:id="rId18"/>
    <p:sldId id="378" r:id="rId19"/>
    <p:sldId id="379" r:id="rId20"/>
    <p:sldId id="380" r:id="rId21"/>
    <p:sldId id="376" r:id="rId22"/>
    <p:sldId id="391" r:id="rId23"/>
    <p:sldId id="381" r:id="rId24"/>
    <p:sldId id="382" r:id="rId25"/>
    <p:sldId id="383" r:id="rId26"/>
    <p:sldId id="450" r:id="rId27"/>
    <p:sldId id="458" r:id="rId28"/>
    <p:sldId id="459" r:id="rId29"/>
    <p:sldId id="460" r:id="rId30"/>
    <p:sldId id="385" r:id="rId31"/>
    <p:sldId id="390" r:id="rId32"/>
    <p:sldId id="384" r:id="rId33"/>
    <p:sldId id="386" r:id="rId34"/>
    <p:sldId id="387" r:id="rId35"/>
    <p:sldId id="388" r:id="rId36"/>
    <p:sldId id="392" r:id="rId37"/>
    <p:sldId id="442" r:id="rId38"/>
    <p:sldId id="393" r:id="rId39"/>
    <p:sldId id="394" r:id="rId40"/>
    <p:sldId id="490" r:id="rId41"/>
    <p:sldId id="395" r:id="rId42"/>
    <p:sldId id="461" r:id="rId43"/>
    <p:sldId id="462" r:id="rId44"/>
    <p:sldId id="463" r:id="rId45"/>
    <p:sldId id="396" r:id="rId46"/>
    <p:sldId id="397" r:id="rId47"/>
    <p:sldId id="398" r:id="rId48"/>
    <p:sldId id="399" r:id="rId49"/>
    <p:sldId id="406" r:id="rId50"/>
    <p:sldId id="426" r:id="rId51"/>
    <p:sldId id="427" r:id="rId52"/>
    <p:sldId id="428" r:id="rId53"/>
    <p:sldId id="429" r:id="rId54"/>
    <p:sldId id="430" r:id="rId55"/>
    <p:sldId id="431" r:id="rId56"/>
    <p:sldId id="449" r:id="rId57"/>
    <p:sldId id="432" r:id="rId58"/>
    <p:sldId id="433" r:id="rId59"/>
    <p:sldId id="494" r:id="rId60"/>
    <p:sldId id="495" r:id="rId61"/>
    <p:sldId id="435" r:id="rId62"/>
    <p:sldId id="437" r:id="rId63"/>
    <p:sldId id="438" r:id="rId64"/>
    <p:sldId id="439" r:id="rId65"/>
    <p:sldId id="454" r:id="rId66"/>
    <p:sldId id="455" r:id="rId67"/>
    <p:sldId id="456" r:id="rId68"/>
    <p:sldId id="457" r:id="rId69"/>
    <p:sldId id="440" r:id="rId70"/>
    <p:sldId id="441" r:id="rId71"/>
    <p:sldId id="471" r:id="rId72"/>
    <p:sldId id="472" r:id="rId73"/>
    <p:sldId id="496" r:id="rId74"/>
    <p:sldId id="497" r:id="rId75"/>
    <p:sldId id="498" r:id="rId76"/>
    <p:sldId id="499" r:id="rId77"/>
    <p:sldId id="474" r:id="rId78"/>
    <p:sldId id="475" r:id="rId79"/>
    <p:sldId id="476" r:id="rId80"/>
    <p:sldId id="477" r:id="rId81"/>
    <p:sldId id="479" r:id="rId82"/>
    <p:sldId id="480" r:id="rId83"/>
    <p:sldId id="481" r:id="rId84"/>
    <p:sldId id="482" r:id="rId85"/>
    <p:sldId id="483" r:id="rId86"/>
    <p:sldId id="484" r:id="rId87"/>
    <p:sldId id="485" r:id="rId88"/>
    <p:sldId id="486" r:id="rId89"/>
    <p:sldId id="487" r:id="rId90"/>
    <p:sldId id="488" r:id="rId91"/>
    <p:sldId id="489" r:id="rId92"/>
  </p:sldIdLst>
  <p:sldSz cx="9144000" cy="6858000" type="screen4x3"/>
  <p:notesSz cx="6858000" cy="9418638"/>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333333"/>
    <a:srgbClr val="F1E6D7"/>
    <a:srgbClr val="4D4D4D"/>
    <a:srgbClr val="FFEBFF"/>
    <a:srgbClr val="FFC1FF"/>
    <a:srgbClr val="FFFF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33" autoAdjust="0"/>
    <p:restoredTop sz="99080" autoAdjust="0"/>
  </p:normalViewPr>
  <p:slideViewPr>
    <p:cSldViewPr snapToGrid="0">
      <p:cViewPr>
        <p:scale>
          <a:sx n="100" d="100"/>
          <a:sy n="100" d="100"/>
        </p:scale>
        <p:origin x="-1374" y="-798"/>
      </p:cViewPr>
      <p:guideLst>
        <p:guide orient="horz" pos="2160"/>
        <p:guide pos="2880"/>
      </p:guideLst>
    </p:cSldViewPr>
  </p:slideViewPr>
  <p:outlineViewPr>
    <p:cViewPr>
      <p:scale>
        <a:sx n="33" d="100"/>
        <a:sy n="33" d="100"/>
      </p:scale>
      <p:origin x="0" y="32333"/>
    </p:cViewPr>
  </p:outlineViewPr>
  <p:notesTextViewPr>
    <p:cViewPr>
      <p:scale>
        <a:sx n="150" d="100"/>
        <a:sy n="150" d="100"/>
      </p:scale>
      <p:origin x="0" y="0"/>
    </p:cViewPr>
  </p:notesTextViewPr>
  <p:sorterViewPr>
    <p:cViewPr>
      <p:scale>
        <a:sx n="66" d="100"/>
        <a:sy n="66" d="100"/>
      </p:scale>
      <p:origin x="0" y="0"/>
    </p:cViewPr>
  </p:sorterViewPr>
  <p:notesViewPr>
    <p:cSldViewPr snapToGrid="0">
      <p:cViewPr varScale="1">
        <p:scale>
          <a:sx n="79" d="100"/>
          <a:sy n="79" d="100"/>
        </p:scale>
        <p:origin x="-2040" y="-90"/>
      </p:cViewPr>
      <p:guideLst>
        <p:guide orient="horz" pos="2968"/>
        <p:guide pos="2160"/>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098" cy="471867"/>
          </a:xfrm>
          <a:prstGeom prst="rect">
            <a:avLst/>
          </a:prstGeom>
        </p:spPr>
        <p:txBody>
          <a:bodyPr vert="horz" lIns="90396" tIns="45197" rIns="90396" bIns="45197"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414" y="1"/>
            <a:ext cx="2972098" cy="471867"/>
          </a:xfrm>
          <a:prstGeom prst="rect">
            <a:avLst/>
          </a:prstGeom>
        </p:spPr>
        <p:txBody>
          <a:bodyPr vert="horz" lIns="90396" tIns="45197" rIns="90396" bIns="45197" rtlCol="0"/>
          <a:lstStyle>
            <a:lvl1pPr algn="r">
              <a:defRPr sz="1200" smtClean="0"/>
            </a:lvl1pPr>
          </a:lstStyle>
          <a:p>
            <a:pPr>
              <a:defRPr/>
            </a:pPr>
            <a:fld id="{53AB9CFF-56F1-407D-86B4-E4D9D0F3F602}" type="datetimeFigureOut">
              <a:rPr lang="en-US"/>
              <a:pPr>
                <a:defRPr/>
              </a:pPr>
              <a:t>4/16/2012</a:t>
            </a:fld>
            <a:endParaRPr lang="en-US"/>
          </a:p>
        </p:txBody>
      </p:sp>
      <p:sp>
        <p:nvSpPr>
          <p:cNvPr id="4" name="Footer Placeholder 3"/>
          <p:cNvSpPr>
            <a:spLocks noGrp="1"/>
          </p:cNvSpPr>
          <p:nvPr>
            <p:ph type="ftr" sz="quarter" idx="2"/>
          </p:nvPr>
        </p:nvSpPr>
        <p:spPr>
          <a:xfrm>
            <a:off x="1" y="8945216"/>
            <a:ext cx="2972098" cy="471867"/>
          </a:xfrm>
          <a:prstGeom prst="rect">
            <a:avLst/>
          </a:prstGeom>
        </p:spPr>
        <p:txBody>
          <a:bodyPr vert="horz" lIns="90396" tIns="45197" rIns="90396" bIns="45197"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414" y="8945216"/>
            <a:ext cx="2972098" cy="471867"/>
          </a:xfrm>
          <a:prstGeom prst="rect">
            <a:avLst/>
          </a:prstGeom>
        </p:spPr>
        <p:txBody>
          <a:bodyPr vert="horz" lIns="90396" tIns="45197" rIns="90396" bIns="45197" rtlCol="0" anchor="b"/>
          <a:lstStyle>
            <a:lvl1pPr algn="r">
              <a:defRPr sz="1200" smtClean="0"/>
            </a:lvl1pPr>
          </a:lstStyle>
          <a:p>
            <a:pPr>
              <a:defRPr/>
            </a:pPr>
            <a:fld id="{3491EBAA-5A9A-46DE-8DFA-92D2E8276C29}" type="slidenum">
              <a:rPr lang="en-US"/>
              <a:pPr>
                <a:defRPr/>
              </a:pPr>
              <a:t>‹#›</a:t>
            </a:fld>
            <a:endParaRPr lang="en-US"/>
          </a:p>
        </p:txBody>
      </p:sp>
    </p:spTree>
    <p:extLst>
      <p:ext uri="{BB962C8B-B14F-4D97-AF65-F5344CB8AC3E}">
        <p14:creationId xmlns:p14="http://schemas.microsoft.com/office/powerpoint/2010/main" val="3503249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2972098" cy="471867"/>
          </a:xfrm>
          <a:prstGeom prst="rect">
            <a:avLst/>
          </a:prstGeom>
          <a:noFill/>
          <a:ln w="9525">
            <a:noFill/>
            <a:miter lim="800000"/>
            <a:headEnd/>
            <a:tailEnd/>
          </a:ln>
          <a:effectLst/>
        </p:spPr>
        <p:txBody>
          <a:bodyPr vert="horz" wrap="square" lIns="92114" tIns="46057" rIns="92114" bIns="46057" numCol="1" anchor="t" anchorCtr="0" compatLnSpc="1">
            <a:prstTxWarp prst="textNoShape">
              <a:avLst/>
            </a:prstTxWarp>
          </a:bodyPr>
          <a:lstStyle>
            <a:lvl1pPr defTabSz="921217">
              <a:defRPr sz="1200"/>
            </a:lvl1pPr>
          </a:lstStyle>
          <a:p>
            <a:pPr>
              <a:defRPr/>
            </a:pPr>
            <a:endParaRPr lang="en-US"/>
          </a:p>
        </p:txBody>
      </p:sp>
      <p:sp>
        <p:nvSpPr>
          <p:cNvPr id="18435" name="Rectangle 3"/>
          <p:cNvSpPr>
            <a:spLocks noGrp="1" noChangeArrowheads="1"/>
          </p:cNvSpPr>
          <p:nvPr>
            <p:ph type="dt" idx="1"/>
          </p:nvPr>
        </p:nvSpPr>
        <p:spPr bwMode="auto">
          <a:xfrm>
            <a:off x="3884414" y="1"/>
            <a:ext cx="2972098" cy="471867"/>
          </a:xfrm>
          <a:prstGeom prst="rect">
            <a:avLst/>
          </a:prstGeom>
          <a:noFill/>
          <a:ln w="9525">
            <a:noFill/>
            <a:miter lim="800000"/>
            <a:headEnd/>
            <a:tailEnd/>
          </a:ln>
          <a:effectLst/>
        </p:spPr>
        <p:txBody>
          <a:bodyPr vert="horz" wrap="square" lIns="92114" tIns="46057" rIns="92114" bIns="46057" numCol="1" anchor="t" anchorCtr="0" compatLnSpc="1">
            <a:prstTxWarp prst="textNoShape">
              <a:avLst/>
            </a:prstTxWarp>
          </a:bodyPr>
          <a:lstStyle>
            <a:lvl1pPr algn="r" defTabSz="921217">
              <a:defRPr sz="1200"/>
            </a:lvl1pPr>
          </a:lstStyle>
          <a:p>
            <a:pPr>
              <a:defRPr/>
            </a:pPr>
            <a:endParaRPr lang="en-US"/>
          </a:p>
        </p:txBody>
      </p:sp>
      <p:sp>
        <p:nvSpPr>
          <p:cNvPr id="78852" name="Rectangle 4"/>
          <p:cNvSpPr>
            <a:spLocks noGrp="1" noRot="1" noChangeAspect="1" noChangeArrowheads="1" noTextEdit="1"/>
          </p:cNvSpPr>
          <p:nvPr>
            <p:ph type="sldImg" idx="2"/>
          </p:nvPr>
        </p:nvSpPr>
        <p:spPr bwMode="auto">
          <a:xfrm>
            <a:off x="1074738" y="706438"/>
            <a:ext cx="4708525" cy="3532187"/>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6099" y="4474169"/>
            <a:ext cx="5485804" cy="4239010"/>
          </a:xfrm>
          <a:prstGeom prst="rect">
            <a:avLst/>
          </a:prstGeom>
          <a:noFill/>
          <a:ln w="9525">
            <a:noFill/>
            <a:miter lim="800000"/>
            <a:headEnd/>
            <a:tailEnd/>
          </a:ln>
          <a:effectLst/>
        </p:spPr>
        <p:txBody>
          <a:bodyPr vert="horz" wrap="square" lIns="92114" tIns="46057" rIns="92114" bIns="4605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1" y="8945216"/>
            <a:ext cx="2972098" cy="471867"/>
          </a:xfrm>
          <a:prstGeom prst="rect">
            <a:avLst/>
          </a:prstGeom>
          <a:noFill/>
          <a:ln w="9525">
            <a:noFill/>
            <a:miter lim="800000"/>
            <a:headEnd/>
            <a:tailEnd/>
          </a:ln>
          <a:effectLst/>
        </p:spPr>
        <p:txBody>
          <a:bodyPr vert="horz" wrap="square" lIns="92114" tIns="46057" rIns="92114" bIns="46057" numCol="1" anchor="b" anchorCtr="0" compatLnSpc="1">
            <a:prstTxWarp prst="textNoShape">
              <a:avLst/>
            </a:prstTxWarp>
          </a:bodyPr>
          <a:lstStyle>
            <a:lvl1pPr defTabSz="921217">
              <a:defRPr sz="1200"/>
            </a:lvl1pPr>
          </a:lstStyle>
          <a:p>
            <a:pPr>
              <a:defRPr/>
            </a:pPr>
            <a:endParaRPr lang="en-US"/>
          </a:p>
        </p:txBody>
      </p:sp>
      <p:sp>
        <p:nvSpPr>
          <p:cNvPr id="18439" name="Rectangle 7"/>
          <p:cNvSpPr>
            <a:spLocks noGrp="1" noChangeArrowheads="1"/>
          </p:cNvSpPr>
          <p:nvPr>
            <p:ph type="sldNum" sz="quarter" idx="5"/>
          </p:nvPr>
        </p:nvSpPr>
        <p:spPr bwMode="auto">
          <a:xfrm>
            <a:off x="3884414" y="8945216"/>
            <a:ext cx="2972098" cy="471867"/>
          </a:xfrm>
          <a:prstGeom prst="rect">
            <a:avLst/>
          </a:prstGeom>
          <a:noFill/>
          <a:ln w="9525">
            <a:noFill/>
            <a:miter lim="800000"/>
            <a:headEnd/>
            <a:tailEnd/>
          </a:ln>
          <a:effectLst/>
        </p:spPr>
        <p:txBody>
          <a:bodyPr vert="horz" wrap="square" lIns="92114" tIns="46057" rIns="92114" bIns="46057" numCol="1" anchor="b" anchorCtr="0" compatLnSpc="1">
            <a:prstTxWarp prst="textNoShape">
              <a:avLst/>
            </a:prstTxWarp>
          </a:bodyPr>
          <a:lstStyle>
            <a:lvl1pPr algn="r" defTabSz="921217">
              <a:defRPr sz="1200"/>
            </a:lvl1pPr>
          </a:lstStyle>
          <a:p>
            <a:pPr>
              <a:defRPr/>
            </a:pPr>
            <a:fld id="{5DF16D89-A865-426B-91E2-B2EB40793E8B}" type="slidenum">
              <a:rPr lang="en-US"/>
              <a:pPr>
                <a:defRPr/>
              </a:pPr>
              <a:t>‹#›</a:t>
            </a:fld>
            <a:endParaRPr lang="en-US"/>
          </a:p>
        </p:txBody>
      </p:sp>
    </p:spTree>
    <p:extLst>
      <p:ext uri="{BB962C8B-B14F-4D97-AF65-F5344CB8AC3E}">
        <p14:creationId xmlns:p14="http://schemas.microsoft.com/office/powerpoint/2010/main" val="2747019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19923"/>
            <a:fld id="{F998F3A3-9163-4A14-92A7-6EA0EA30A566}" type="slidenum">
              <a:rPr lang="en-US" smtClean="0"/>
              <a:pPr defTabSz="919923"/>
              <a:t>2</a:t>
            </a:fld>
            <a:endParaRPr lang="en-US" dirty="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4</a:t>
            </a:fld>
            <a:endParaRPr lang="en-US"/>
          </a:p>
        </p:txBody>
      </p:sp>
    </p:spTree>
    <p:extLst>
      <p:ext uri="{BB962C8B-B14F-4D97-AF65-F5344CB8AC3E}">
        <p14:creationId xmlns:p14="http://schemas.microsoft.com/office/powerpoint/2010/main" val="4275171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19828"/>
            <a:fld id="{F998F3A3-9163-4A14-92A7-6EA0EA30A566}" type="slidenum">
              <a:rPr lang="en-US" smtClean="0"/>
              <a:pPr defTabSz="919828"/>
              <a:t>57</a:t>
            </a:fld>
            <a:endParaRPr lang="en-US" dirty="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19828"/>
            <a:fld id="{F998F3A3-9163-4A14-92A7-6EA0EA30A566}" type="slidenum">
              <a:rPr lang="en-US" smtClean="0"/>
              <a:pPr defTabSz="919828"/>
              <a:t>71</a:t>
            </a:fld>
            <a:endParaRPr lang="en-US" dirty="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A42830-6681-4B88-B821-8826EA8A1933}" type="slidenum">
              <a:rPr lang="en-US" smtClean="0"/>
              <a:pPr>
                <a:defRPr/>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7724F9-AE4F-4F8D-A925-910BCA562EBE}"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431FE3-CA8B-4166-B9E6-DD4A25A5C28F}"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EB1BC9-FB14-4E4D-81B3-CB3334F4DA81}"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849458-8C40-4C8E-B5B7-B4B5D829ADD5}"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CD10641-37F9-4EBB-9940-0D7DC6C0945D}"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3F066C-F594-4685-9B2F-371D16F82865}" type="slidenum">
              <a:rPr lang="en-US" smtClean="0"/>
              <a:pPr>
                <a:defRPr/>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8EF491-69B7-4F14-B1CF-DAA847E0F269}"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7C5B40F-12FC-4FE6-8760-DAF63670FF86}"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9F21A6-02CB-4904-8D7B-D0D4417A4717}"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D88F1E-C438-4A7B-AA01-F2435AC03DDF}" type="slidenum">
              <a:rPr lang="en-US" smtClean="0"/>
              <a:pPr>
                <a:defRPr/>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B00F698-EEFC-4515-A819-ECCB34419ED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iming>
    <p:tnLst>
      <p:par>
        <p:cTn id="1" dur="indefinite" restart="never" nodeType="tmRoot"/>
      </p:par>
    </p:tnLst>
  </p:timing>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RCON.jpg"/>
          <p:cNvPicPr/>
          <p:nvPr/>
        </p:nvPicPr>
        <p:blipFill>
          <a:blip r:embed="rId2" cstate="print">
            <a:clrChange>
              <a:clrFrom>
                <a:srgbClr val="FEFEFE"/>
              </a:clrFrom>
              <a:clrTo>
                <a:srgbClr val="FEFEFE">
                  <a:alpha val="0"/>
                </a:srgbClr>
              </a:clrTo>
            </a:clrChange>
          </a:blip>
          <a:stretch>
            <a:fillRect/>
          </a:stretch>
        </p:blipFill>
        <p:spPr>
          <a:xfrm>
            <a:off x="290945" y="554180"/>
            <a:ext cx="2286001" cy="2092037"/>
          </a:xfrm>
          <a:prstGeom prst="rect">
            <a:avLst/>
          </a:prstGeom>
        </p:spPr>
      </p:pic>
      <p:sp>
        <p:nvSpPr>
          <p:cNvPr id="2" name="Subtitle 1"/>
          <p:cNvSpPr>
            <a:spLocks noGrp="1"/>
          </p:cNvSpPr>
          <p:nvPr>
            <p:ph type="subTitle" idx="1"/>
          </p:nvPr>
        </p:nvSpPr>
        <p:spPr>
          <a:xfrm>
            <a:off x="2949305" y="4886291"/>
            <a:ext cx="5637010" cy="882119"/>
          </a:xfrm>
        </p:spPr>
        <p:txBody>
          <a:bodyPr>
            <a:noAutofit/>
          </a:bodyPr>
          <a:lstStyle/>
          <a:p>
            <a:pPr algn="r"/>
            <a:r>
              <a:rPr lang="en-US" sz="2000" b="1" dirty="0">
                <a:solidFill>
                  <a:schemeClr val="tx1"/>
                </a:solidFill>
              </a:rPr>
              <a:t>Presented by</a:t>
            </a:r>
          </a:p>
          <a:p>
            <a:pPr algn="r"/>
            <a:r>
              <a:rPr lang="en-US" sz="2000" dirty="0" smtClean="0">
                <a:solidFill>
                  <a:schemeClr val="tx1"/>
                </a:solidFill>
              </a:rPr>
              <a:t>Kay Smothers and Greg France</a:t>
            </a:r>
            <a:endParaRPr lang="en-US" sz="2000" dirty="0">
              <a:solidFill>
                <a:schemeClr val="tx1"/>
              </a:solidFill>
            </a:endParaRPr>
          </a:p>
          <a:p>
            <a:pPr algn="r"/>
            <a:r>
              <a:rPr lang="en-US" sz="2000" dirty="0">
                <a:solidFill>
                  <a:schemeClr val="tx1"/>
                </a:solidFill>
              </a:rPr>
              <a:t>Injection and Mining Division</a:t>
            </a:r>
          </a:p>
          <a:p>
            <a:pPr algn="r"/>
            <a:endParaRPr lang="en-US" sz="2000" dirty="0">
              <a:solidFill>
                <a:schemeClr val="tx1"/>
              </a:solidFill>
            </a:endParaRPr>
          </a:p>
        </p:txBody>
      </p:sp>
      <p:sp>
        <p:nvSpPr>
          <p:cNvPr id="3" name="Title 2"/>
          <p:cNvSpPr>
            <a:spLocks noGrp="1"/>
          </p:cNvSpPr>
          <p:nvPr>
            <p:ph type="ctrTitle"/>
          </p:nvPr>
        </p:nvSpPr>
        <p:spPr>
          <a:xfrm>
            <a:off x="2445326" y="118927"/>
            <a:ext cx="6580909" cy="3067618"/>
          </a:xfrm>
        </p:spPr>
        <p:txBody>
          <a:bodyPr/>
          <a:lstStyle/>
          <a:p>
            <a:pPr marL="182880" indent="0" algn="ctr">
              <a:buNone/>
            </a:pPr>
            <a:r>
              <a:rPr lang="en-US" sz="4800" i="1" u="sng" dirty="0" smtClean="0">
                <a:effectLst>
                  <a:outerShdw blurRad="50800" dist="38100" dir="8100000" algn="tr" rotWithShape="0">
                    <a:prstClr val="black">
                      <a:alpha val="40000"/>
                    </a:prstClr>
                  </a:outerShdw>
                </a:effectLst>
              </a:rPr>
              <a:t>UIC APPLICATIONS:</a:t>
            </a:r>
            <a:r>
              <a:rPr lang="en-US" sz="4800" dirty="0" smtClean="0">
                <a:effectLst>
                  <a:outerShdw blurRad="50800" dist="38100" dir="8100000" algn="tr" rotWithShape="0">
                    <a:prstClr val="black">
                      <a:alpha val="40000"/>
                    </a:prstClr>
                  </a:outerShdw>
                </a:effectLst>
              </a:rPr>
              <a:t/>
            </a:r>
            <a:br>
              <a:rPr lang="en-US" sz="4800" dirty="0" smtClean="0">
                <a:effectLst>
                  <a:outerShdw blurRad="50800" dist="38100" dir="8100000" algn="tr" rotWithShape="0">
                    <a:prstClr val="black">
                      <a:alpha val="40000"/>
                    </a:prstClr>
                  </a:outerShdw>
                </a:effectLst>
              </a:rPr>
            </a:br>
            <a:r>
              <a:rPr lang="en-US" sz="4800" dirty="0" smtClean="0">
                <a:effectLst>
                  <a:outerShdw blurRad="50800" dist="38100" dir="8100000" algn="tr" rotWithShape="0">
                    <a:prstClr val="black">
                      <a:alpha val="40000"/>
                    </a:prstClr>
                  </a:outerShdw>
                </a:effectLst>
              </a:rPr>
              <a:t>UIC-14s,UIC-17s,</a:t>
            </a:r>
            <a:br>
              <a:rPr lang="en-US" sz="4800" dirty="0" smtClean="0">
                <a:effectLst>
                  <a:outerShdw blurRad="50800" dist="38100" dir="8100000" algn="tr" rotWithShape="0">
                    <a:prstClr val="black">
                      <a:alpha val="40000"/>
                    </a:prstClr>
                  </a:outerShdw>
                </a:effectLst>
              </a:rPr>
            </a:br>
            <a:r>
              <a:rPr lang="en-US" sz="4800" dirty="0" smtClean="0">
                <a:effectLst>
                  <a:outerShdw blurRad="50800" dist="38100" dir="8100000" algn="tr" rotWithShape="0">
                    <a:prstClr val="black">
                      <a:alpha val="40000"/>
                    </a:prstClr>
                  </a:outerShdw>
                </a:effectLst>
              </a:rPr>
              <a:t>UIC-P&amp;As,UIC-32s,</a:t>
            </a:r>
            <a:br>
              <a:rPr lang="en-US" sz="4800" dirty="0" smtClean="0">
                <a:effectLst>
                  <a:outerShdw blurRad="50800" dist="38100" dir="8100000" algn="tr" rotWithShape="0">
                    <a:prstClr val="black">
                      <a:alpha val="40000"/>
                    </a:prstClr>
                  </a:outerShdw>
                </a:effectLst>
              </a:rPr>
            </a:br>
            <a:r>
              <a:rPr lang="en-US" sz="4800" dirty="0" smtClean="0">
                <a:effectLst>
                  <a:outerShdw blurRad="50800" dist="38100" dir="8100000" algn="tr" rotWithShape="0">
                    <a:prstClr val="black">
                      <a:alpha val="40000"/>
                    </a:prstClr>
                  </a:outerShdw>
                </a:effectLst>
              </a:rPr>
              <a:t> and UIC-WH1s</a:t>
            </a:r>
            <a:br>
              <a:rPr lang="en-US" sz="4800" dirty="0" smtClean="0">
                <a:effectLst>
                  <a:outerShdw blurRad="50800" dist="38100" dir="8100000" algn="tr" rotWithShape="0">
                    <a:prstClr val="black">
                      <a:alpha val="40000"/>
                    </a:prstClr>
                  </a:outerShdw>
                </a:effectLst>
              </a:rPr>
            </a:br>
            <a:r>
              <a:rPr lang="en-US" dirty="0" smtClean="0"/>
              <a:t/>
            </a:r>
            <a:br>
              <a:rPr lang="en-US" dirty="0" smtClean="0"/>
            </a:br>
            <a:endParaRPr lang="en-US" dirty="0"/>
          </a:p>
        </p:txBody>
      </p:sp>
    </p:spTree>
    <p:extLst>
      <p:ext uri="{BB962C8B-B14F-4D97-AF65-F5344CB8AC3E}">
        <p14:creationId xmlns:p14="http://schemas.microsoft.com/office/powerpoint/2010/main" val="1046524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88" y="69272"/>
            <a:ext cx="7649524" cy="519545"/>
          </a:xfrm>
        </p:spPr>
        <p:txBody>
          <a:bodyPr>
            <a:normAutofit/>
          </a:bodyPr>
          <a:lstStyle/>
          <a:p>
            <a:pPr marL="0" indent="0">
              <a:buNone/>
            </a:pPr>
            <a:r>
              <a:rPr lang="en-US" sz="2800" dirty="0" smtClean="0">
                <a:solidFill>
                  <a:schemeClr val="tx1"/>
                </a:solidFill>
                <a:effectLst>
                  <a:outerShdw blurRad="38100" dist="38100" dir="2700000" algn="tl">
                    <a:srgbClr val="000000">
                      <a:alpha val="43137"/>
                    </a:srgbClr>
                  </a:outerShdw>
                </a:effectLst>
                <a:latin typeface="+mn-lt"/>
              </a:rPr>
              <a:t>Disposal Method: Open-Hole </a:t>
            </a:r>
            <a:endParaRPr lang="en-US" sz="2800" dirty="0">
              <a:solidFill>
                <a:schemeClr val="tx1"/>
              </a:solidFill>
              <a:effectLst>
                <a:outerShdw blurRad="38100" dist="38100" dir="2700000" algn="tl">
                  <a:srgbClr val="000000">
                    <a:alpha val="43137"/>
                  </a:srgbClr>
                </a:outerShdw>
              </a:effectLst>
              <a:latin typeface="+mn-lt"/>
            </a:endParaRPr>
          </a:p>
        </p:txBody>
      </p:sp>
      <p:sp>
        <p:nvSpPr>
          <p:cNvPr id="3" name="Text Placeholder 2"/>
          <p:cNvSpPr>
            <a:spLocks noGrp="1"/>
          </p:cNvSpPr>
          <p:nvPr>
            <p:ph type="body" sz="half" idx="2"/>
          </p:nvPr>
        </p:nvSpPr>
        <p:spPr>
          <a:xfrm>
            <a:off x="3692722" y="549477"/>
            <a:ext cx="4947666" cy="5442614"/>
          </a:xfrm>
        </p:spPr>
        <p:txBody>
          <a:bodyPr>
            <a:noAutofit/>
          </a:bodyPr>
          <a:lstStyle/>
          <a:p>
            <a:pPr marL="630238" indent="-342900">
              <a:spcBef>
                <a:spcPts val="1800"/>
              </a:spcBef>
              <a:buClr>
                <a:schemeClr val="accent1"/>
              </a:buClr>
              <a:buSzPct val="85000"/>
              <a:buFont typeface="Courier New" pitchFamily="49" charset="0"/>
              <a:buChar char="o"/>
            </a:pPr>
            <a:r>
              <a:rPr lang="en-US" sz="2200" b="1" dirty="0" smtClean="0"/>
              <a:t>Disposal Zone</a:t>
            </a:r>
          </a:p>
          <a:p>
            <a:pPr marL="1030288" lvl="2" indent="-342900">
              <a:spcBef>
                <a:spcPts val="600"/>
              </a:spcBef>
              <a:spcAft>
                <a:spcPts val="0"/>
              </a:spcAft>
              <a:buClr>
                <a:srgbClr val="FF0000"/>
              </a:buClr>
              <a:buFont typeface="Arial" pitchFamily="34" charset="0"/>
              <a:buChar char="•"/>
            </a:pPr>
            <a:r>
              <a:rPr lang="en-US" sz="1900" dirty="0" smtClean="0"/>
              <a:t>Interval from the base of the injection casing to the Total Depth </a:t>
            </a:r>
          </a:p>
          <a:p>
            <a:pPr marL="630238" indent="-342900">
              <a:spcBef>
                <a:spcPts val="1800"/>
              </a:spcBef>
              <a:buClr>
                <a:schemeClr val="accent1"/>
              </a:buClr>
              <a:buSzPct val="85000"/>
              <a:buFont typeface="Courier New" pitchFamily="49" charset="0"/>
              <a:buChar char="o"/>
            </a:pPr>
            <a:r>
              <a:rPr lang="en-US" sz="2200" b="1" dirty="0" smtClean="0"/>
              <a:t>Criteria for Approval</a:t>
            </a:r>
          </a:p>
          <a:p>
            <a:pPr marL="1030288" lvl="2" indent="-342900">
              <a:spcBef>
                <a:spcPts val="600"/>
              </a:spcBef>
              <a:spcAft>
                <a:spcPts val="0"/>
              </a:spcAft>
              <a:buClr>
                <a:srgbClr val="FF0000"/>
              </a:buClr>
              <a:buFont typeface="Arial" pitchFamily="34" charset="0"/>
              <a:buChar char="•"/>
            </a:pPr>
            <a:r>
              <a:rPr lang="en-US" sz="1900" dirty="0"/>
              <a:t>Surface casing must be set at least 200 feet below the base of the USDW and cemented to </a:t>
            </a:r>
            <a:r>
              <a:rPr lang="en-US" sz="1900" dirty="0" smtClean="0"/>
              <a:t>surface</a:t>
            </a:r>
          </a:p>
          <a:p>
            <a:pPr marL="1030288" lvl="2" indent="-342900">
              <a:spcBef>
                <a:spcPts val="600"/>
              </a:spcBef>
              <a:spcAft>
                <a:spcPts val="0"/>
              </a:spcAft>
              <a:buClr>
                <a:srgbClr val="FF0000"/>
              </a:buClr>
              <a:buFont typeface="Arial" pitchFamily="34" charset="0"/>
              <a:buChar char="•"/>
            </a:pPr>
            <a:r>
              <a:rPr lang="en-US" sz="1900" dirty="0"/>
              <a:t>Surface casing must pass the second casing integrity pressure test or Radioactive Tracer Survey (RTS</a:t>
            </a:r>
            <a:r>
              <a:rPr lang="en-US" sz="1900" dirty="0" smtClean="0"/>
              <a:t>)</a:t>
            </a:r>
          </a:p>
          <a:p>
            <a:pPr marL="1030288" lvl="2" indent="-342900">
              <a:spcBef>
                <a:spcPts val="600"/>
              </a:spcBef>
              <a:spcAft>
                <a:spcPts val="0"/>
              </a:spcAft>
              <a:buClr>
                <a:srgbClr val="FF0000"/>
              </a:buClr>
              <a:buFont typeface="Arial" pitchFamily="34" charset="0"/>
              <a:buChar char="•"/>
            </a:pPr>
            <a:r>
              <a:rPr lang="en-US" sz="1900" dirty="0"/>
              <a:t>Injection must be within intervals that do not contain hydrocarbon bearing </a:t>
            </a:r>
            <a:r>
              <a:rPr lang="en-US" sz="1900" dirty="0" smtClean="0"/>
              <a:t>horizons</a:t>
            </a:r>
          </a:p>
          <a:p>
            <a:pPr marL="1030288" lvl="2" indent="-342900">
              <a:spcBef>
                <a:spcPts val="600"/>
              </a:spcBef>
              <a:spcAft>
                <a:spcPts val="0"/>
              </a:spcAft>
              <a:buClr>
                <a:srgbClr val="FF0000"/>
              </a:buClr>
              <a:buFont typeface="Arial" pitchFamily="34" charset="0"/>
              <a:buChar char="•"/>
            </a:pPr>
            <a:r>
              <a:rPr lang="en-US" sz="1900" dirty="0"/>
              <a:t>May only dispose of water-based fluids </a:t>
            </a:r>
          </a:p>
          <a:p>
            <a:pPr marL="365760" lvl="1" indent="0"/>
            <a:endParaRPr lang="en-US" sz="1600" dirty="0" smtClean="0"/>
          </a:p>
          <a:p>
            <a:pPr marL="708660" lvl="1" indent="-342900">
              <a:buFont typeface="Arial" pitchFamily="34" charset="0"/>
              <a:buChar char="•"/>
            </a:pPr>
            <a:endParaRPr lang="en-US" sz="1600" dirty="0" smtClean="0"/>
          </a:p>
          <a:p>
            <a:pPr marL="708660" lvl="1" indent="-342900">
              <a:buFont typeface="Arial" pitchFamily="34" charset="0"/>
              <a:buChar char="•"/>
            </a:pPr>
            <a:endParaRPr lang="en-US" sz="1600" dirty="0" smtClean="0"/>
          </a:p>
          <a:p>
            <a:pPr marL="708660" lvl="1" indent="-342900">
              <a:buFont typeface="Arial" pitchFamily="34" charset="0"/>
              <a:buChar char="•"/>
            </a:pPr>
            <a:endParaRPr lang="en-US" sz="1600" dirty="0" smtClean="0"/>
          </a:p>
          <a:p>
            <a:pPr lvl="1"/>
            <a:r>
              <a:rPr lang="en-US" sz="1600" dirty="0" smtClean="0"/>
              <a:t>	</a:t>
            </a:r>
            <a:endParaRPr lang="en-US" sz="1600" dirty="0"/>
          </a:p>
          <a:p>
            <a:pPr marL="834390" lvl="1" indent="-285750">
              <a:buFont typeface="Arial" pitchFamily="34" charset="0"/>
              <a:buChar char="•"/>
            </a:pPr>
            <a:endParaRPr lang="en-US" sz="1600" dirty="0"/>
          </a:p>
        </p:txBody>
      </p:sp>
      <p:sp>
        <p:nvSpPr>
          <p:cNvPr id="9" name="TextBox 8"/>
          <p:cNvSpPr txBox="1"/>
          <p:nvPr/>
        </p:nvSpPr>
        <p:spPr>
          <a:xfrm>
            <a:off x="2594401" y="4760267"/>
            <a:ext cx="815341" cy="461665"/>
          </a:xfrm>
          <a:prstGeom prst="rect">
            <a:avLst/>
          </a:prstGeom>
          <a:noFill/>
        </p:spPr>
        <p:txBody>
          <a:bodyPr wrap="square" rtlCol="0">
            <a:spAutoFit/>
          </a:bodyPr>
          <a:lstStyle/>
          <a:p>
            <a:r>
              <a:rPr lang="en-US" sz="1200" dirty="0" smtClean="0"/>
              <a:t>Disposal Zone</a:t>
            </a:r>
            <a:endParaRPr lang="en-US" sz="1200" dirty="0"/>
          </a:p>
        </p:txBody>
      </p:sp>
      <p:pic>
        <p:nvPicPr>
          <p:cNvPr id="12" name="Content Placeholder 6" descr="Screen Clipping"/>
          <p:cNvPicPr>
            <a:picLocks noChangeAspect="1"/>
          </p:cNvPicPr>
          <p:nvPr/>
        </p:nvPicPr>
        <p:blipFill>
          <a:blip r:embed="rId2">
            <a:extLst>
              <a:ext uri="{BEBA8EAE-BF5A-486C-A8C5-ECC9F3942E4B}">
                <a14:imgProps xmlns:a14="http://schemas.microsoft.com/office/drawing/2010/main">
                  <a14:imgLayer r:embed="rId3">
                    <a14:imgEffect>
                      <a14:backgroundRemoval t="3407" b="96252" l="7916" r="88391">
                        <a14:foregroundMark x1="16359" y1="6814" x2="16359" y2="6814"/>
                        <a14:foregroundMark x1="19525" y1="11073" x2="19525" y2="11073"/>
                        <a14:foregroundMark x1="22955" y1="50085" x2="22955" y2="50085"/>
                        <a14:foregroundMark x1="25330" y1="57922" x2="25330" y2="57922"/>
                        <a14:foregroundMark x1="24011" y1="67121" x2="24011" y2="67121"/>
                        <a14:foregroundMark x1="24538" y1="92845" x2="24538" y2="92845"/>
                        <a14:foregroundMark x1="59631" y1="34583" x2="59631" y2="34583"/>
                        <a14:foregroundMark x1="62797" y1="5792" x2="62797" y2="5792"/>
                        <a14:foregroundMark x1="54090" y1="58603" x2="54090" y2="58603"/>
                        <a14:foregroundMark x1="54090" y1="75639" x2="54090" y2="75639"/>
                        <a14:foregroundMark x1="54090" y1="83475" x2="54090" y2="83475"/>
                        <a14:foregroundMark x1="24802" y1="72743" x2="24802" y2="72743"/>
                        <a14:foregroundMark x1="24802" y1="77853" x2="24802" y2="77853"/>
                        <a14:foregroundMark x1="24802" y1="82453" x2="24802" y2="82453"/>
                        <a14:foregroundMark x1="24011" y1="85860" x2="24011" y2="85860"/>
                        <a14:foregroundMark x1="24802" y1="91141" x2="24802" y2="91141"/>
                        <a14:foregroundMark x1="25330" y1="95400" x2="25330" y2="95400"/>
                        <a14:foregroundMark x1="24274" y1="53833" x2="24274" y2="53833"/>
                        <a14:foregroundMark x1="24274" y1="61329" x2="24274" y2="61329"/>
                        <a14:foregroundMark x1="60158" y1="14651" x2="60158" y2="14651"/>
                        <a14:foregroundMark x1="58575" y1="9370" x2="58575" y2="9370"/>
                        <a14:foregroundMark x1="58839" y1="6303" x2="58839" y2="6303"/>
                        <a14:foregroundMark x1="59367" y1="7666" x2="59367" y2="7666"/>
                        <a14:foregroundMark x1="58311" y1="15162" x2="58311" y2="15162"/>
                        <a14:foregroundMark x1="59631" y1="17888" x2="59631" y2="17888"/>
                        <a14:foregroundMark x1="58047" y1="22998" x2="58047" y2="22998"/>
                        <a14:foregroundMark x1="61214" y1="21124" x2="61214" y2="21124"/>
                        <a14:foregroundMark x1="57256" y1="18739" x2="57256" y2="18739"/>
                        <a14:foregroundMark x1="58575" y1="24702" x2="58575" y2="24702"/>
                        <a14:foregroundMark x1="57784" y1="28279" x2="57784" y2="28279"/>
                        <a14:foregroundMark x1="56992" y1="25724" x2="56992" y2="25724"/>
                        <a14:foregroundMark x1="57784" y1="26405" x2="57784" y2="26405"/>
                        <a14:foregroundMark x1="60686" y1="26746" x2="60686" y2="26746"/>
                        <a14:foregroundMark x1="60686" y1="25554" x2="60686" y2="25554"/>
                        <a14:foregroundMark x1="60950" y1="23680" x2="60950" y2="23680"/>
                        <a14:foregroundMark x1="62005" y1="19932" x2="62005" y2="19932"/>
                        <a14:foregroundMark x1="56728" y1="29983" x2="60950" y2="32879"/>
                        <a14:foregroundMark x1="61214" y1="50085" x2="61214" y2="50085"/>
                        <a14:foregroundMark x1="16623" y1="4600" x2="20580" y2="22317"/>
                        <a14:foregroundMark x1="16887" y1="16354" x2="17678" y2="49744"/>
                        <a14:foregroundMark x1="62269" y1="38501" x2="62533" y2="50085"/>
                        <a14:foregroundMark x1="54881" y1="51278" x2="54354" y2="74787"/>
                        <a14:foregroundMark x1="54354" y1="75809" x2="54090" y2="94549"/>
                        <a14:foregroundMark x1="53826" y1="96082" x2="36939" y2="96082"/>
                        <a14:foregroundMark x1="36675" y1="96082" x2="24538" y2="94549"/>
                        <a14:foregroundMark x1="24274" y1="94719" x2="24274" y2="79046"/>
                        <a14:foregroundMark x1="8971" y1="3578" x2="73351" y2="3407"/>
                      </a14:backgroundRemoval>
                    </a14:imgEffect>
                  </a14:imgLayer>
                </a14:imgProps>
              </a:ext>
              <a:ext uri="{28A0092B-C50C-407E-A947-70E740481C1C}">
                <a14:useLocalDpi xmlns:a14="http://schemas.microsoft.com/office/drawing/2010/main" val="0"/>
              </a:ext>
            </a:extLst>
          </a:blip>
          <a:stretch>
            <a:fillRect/>
          </a:stretch>
        </p:blipFill>
        <p:spPr>
          <a:xfrm>
            <a:off x="284059" y="1303677"/>
            <a:ext cx="3175212" cy="5000141"/>
          </a:xfrm>
          <a:prstGeom prst="rect">
            <a:avLst/>
          </a:prstGeom>
        </p:spPr>
      </p:pic>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211" y="1474124"/>
            <a:ext cx="266700" cy="186482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09" y="3338945"/>
            <a:ext cx="902104" cy="198120"/>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ight Brace 7"/>
          <p:cNvSpPr/>
          <p:nvPr/>
        </p:nvSpPr>
        <p:spPr>
          <a:xfrm>
            <a:off x="2350647" y="3858491"/>
            <a:ext cx="163953" cy="226521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Curved Connector 10"/>
          <p:cNvCxnSpPr/>
          <p:nvPr/>
        </p:nvCxnSpPr>
        <p:spPr>
          <a:xfrm>
            <a:off x="349221" y="2089611"/>
            <a:ext cx="1196340" cy="129540"/>
          </a:xfrm>
          <a:prstGeom prst="curved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1545561" y="2089611"/>
            <a:ext cx="1165860" cy="129540"/>
          </a:xfrm>
          <a:prstGeom prst="curved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2350646" y="2154381"/>
            <a:ext cx="163953" cy="1649366"/>
          </a:xfrm>
          <a:prstGeom prst="rightBrace">
            <a:avLst/>
          </a:prstGeom>
          <a:ln w="15875">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514600" y="2748231"/>
            <a:ext cx="730595" cy="461665"/>
          </a:xfrm>
          <a:prstGeom prst="rect">
            <a:avLst/>
          </a:prstGeom>
          <a:noFill/>
        </p:spPr>
        <p:txBody>
          <a:bodyPr wrap="square" rtlCol="0">
            <a:spAutoFit/>
          </a:bodyPr>
          <a:lstStyle/>
          <a:p>
            <a:r>
              <a:rPr lang="en-US" sz="1200" dirty="0" smtClean="0"/>
              <a:t>200 feet</a:t>
            </a:r>
            <a:endParaRPr lang="en-US" sz="1200" dirty="0"/>
          </a:p>
        </p:txBody>
      </p:sp>
    </p:spTree>
    <p:extLst>
      <p:ext uri="{BB962C8B-B14F-4D97-AF65-F5344CB8AC3E}">
        <p14:creationId xmlns:p14="http://schemas.microsoft.com/office/powerpoint/2010/main" val="2508114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5602" y="0"/>
            <a:ext cx="5340350" cy="727364"/>
          </a:xfrm>
        </p:spPr>
        <p:txBody>
          <a:bodyPr>
            <a:normAutofit/>
          </a:bodyPr>
          <a:lstStyle/>
          <a:p>
            <a:pPr marL="0" indent="0">
              <a:buNone/>
            </a:pPr>
            <a:r>
              <a:rPr lang="en-US" sz="2800" b="1" dirty="0">
                <a:effectLst>
                  <a:outerShdw blurRad="38100" dist="38100" dir="2700000" algn="tl">
                    <a:srgbClr val="000000">
                      <a:alpha val="43137"/>
                    </a:srgbClr>
                  </a:outerShdw>
                </a:effectLst>
              </a:rPr>
              <a:t>Disposal Method: Perforations</a:t>
            </a:r>
          </a:p>
        </p:txBody>
      </p:sp>
      <p:sp>
        <p:nvSpPr>
          <p:cNvPr id="3" name="Text Placeholder 2"/>
          <p:cNvSpPr>
            <a:spLocks noGrp="1"/>
          </p:cNvSpPr>
          <p:nvPr>
            <p:ph type="body" sz="half" idx="2"/>
          </p:nvPr>
        </p:nvSpPr>
        <p:spPr>
          <a:xfrm>
            <a:off x="3993573" y="665018"/>
            <a:ext cx="5046518" cy="6192981"/>
          </a:xfrm>
        </p:spPr>
        <p:txBody>
          <a:bodyPr>
            <a:normAutofit fontScale="92500" lnSpcReduction="10000"/>
          </a:bodyPr>
          <a:lstStyle/>
          <a:p>
            <a:pPr marL="304038" indent="-285750">
              <a:lnSpc>
                <a:spcPct val="110000"/>
              </a:lnSpc>
              <a:buClr>
                <a:schemeClr val="accent1"/>
              </a:buClr>
              <a:buSzPct val="85000"/>
              <a:buFont typeface="Courier New" pitchFamily="49" charset="0"/>
              <a:buChar char="o"/>
            </a:pPr>
            <a:r>
              <a:rPr lang="en-US" sz="2200" b="1" dirty="0" smtClean="0"/>
              <a:t>Disposal zone</a:t>
            </a:r>
          </a:p>
          <a:p>
            <a:pPr marL="834390" lvl="1" indent="-285750">
              <a:lnSpc>
                <a:spcPct val="110000"/>
              </a:lnSpc>
              <a:buFont typeface="Arial" pitchFamily="34" charset="0"/>
              <a:buChar char="•"/>
            </a:pPr>
            <a:r>
              <a:rPr lang="en-US" sz="2100" dirty="0" smtClean="0"/>
              <a:t>Interval from the uppermost injection perforation to the lowermost injection perforation</a:t>
            </a:r>
          </a:p>
          <a:p>
            <a:pPr marL="304038" indent="-285750">
              <a:lnSpc>
                <a:spcPct val="110000"/>
              </a:lnSpc>
              <a:buClr>
                <a:schemeClr val="accent1"/>
              </a:buClr>
              <a:buSzPct val="85000"/>
              <a:buFont typeface="Courier New" pitchFamily="49" charset="0"/>
              <a:buChar char="o"/>
            </a:pPr>
            <a:r>
              <a:rPr lang="en-US" sz="2200" b="1" dirty="0" smtClean="0"/>
              <a:t>Criteria for Approval</a:t>
            </a:r>
          </a:p>
          <a:p>
            <a:pPr marL="708660" lvl="1" indent="-342900">
              <a:lnSpc>
                <a:spcPct val="110000"/>
              </a:lnSpc>
              <a:buFont typeface="Arial" pitchFamily="34" charset="0"/>
              <a:buChar char="•"/>
            </a:pPr>
            <a:r>
              <a:rPr lang="en-US" sz="2100" dirty="0"/>
              <a:t>Surface casing must be set at least 200 feet below the base of the USDW and cemented to </a:t>
            </a:r>
            <a:r>
              <a:rPr lang="en-US" sz="2100" dirty="0" smtClean="0"/>
              <a:t>surface</a:t>
            </a:r>
            <a:endParaRPr lang="en-US" sz="2100" b="1" dirty="0" smtClean="0"/>
          </a:p>
          <a:p>
            <a:pPr marL="708660" lvl="1" indent="-342900">
              <a:lnSpc>
                <a:spcPct val="110000"/>
              </a:lnSpc>
              <a:buFont typeface="Arial" pitchFamily="34" charset="0"/>
              <a:buChar char="•"/>
            </a:pPr>
            <a:r>
              <a:rPr lang="en-US" sz="2100" dirty="0" smtClean="0"/>
              <a:t>A  cement bond log (CBL) must be submitted showing adequate cement isolation above the perforations</a:t>
            </a:r>
          </a:p>
          <a:p>
            <a:pPr marL="708660" lvl="1" indent="-342900">
              <a:lnSpc>
                <a:spcPct val="110000"/>
              </a:lnSpc>
              <a:buFont typeface="Arial" pitchFamily="34" charset="0"/>
              <a:buChar char="•"/>
            </a:pPr>
            <a:r>
              <a:rPr lang="en-US" sz="2100" dirty="0" smtClean="0"/>
              <a:t>The casing must be pressure tested prior to perforating (or with a bridge plug if already perforated)</a:t>
            </a:r>
          </a:p>
          <a:p>
            <a:pPr marL="708660" lvl="1" indent="-342900">
              <a:lnSpc>
                <a:spcPct val="110000"/>
              </a:lnSpc>
              <a:buFont typeface="Arial" pitchFamily="34" charset="0"/>
              <a:buChar char="•"/>
            </a:pPr>
            <a:r>
              <a:rPr lang="en-US" sz="2100" dirty="0" smtClean="0"/>
              <a:t>A radioactive tracer survey (RTS) may be required if IMD deems it necessary</a:t>
            </a:r>
          </a:p>
          <a:p>
            <a:pPr marL="708660" lvl="1" indent="-342900">
              <a:lnSpc>
                <a:spcPct val="110000"/>
              </a:lnSpc>
              <a:buFont typeface="Arial" pitchFamily="34" charset="0"/>
              <a:buChar char="•"/>
            </a:pPr>
            <a:r>
              <a:rPr lang="en-US" sz="2100" dirty="0" smtClean="0"/>
              <a:t>May only dispose of water-based fluids </a:t>
            </a:r>
            <a:endParaRPr lang="en-US" sz="2100" dirty="0"/>
          </a:p>
        </p:txBody>
      </p:sp>
      <p:sp>
        <p:nvSpPr>
          <p:cNvPr id="16" name="Right Brace 15"/>
          <p:cNvSpPr/>
          <p:nvPr/>
        </p:nvSpPr>
        <p:spPr>
          <a:xfrm>
            <a:off x="2483843" y="1932708"/>
            <a:ext cx="155448" cy="69965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594807" y="4849321"/>
            <a:ext cx="794165" cy="461665"/>
          </a:xfrm>
          <a:prstGeom prst="rect">
            <a:avLst/>
          </a:prstGeom>
          <a:noFill/>
        </p:spPr>
        <p:txBody>
          <a:bodyPr wrap="square" rtlCol="0">
            <a:spAutoFit/>
          </a:bodyPr>
          <a:lstStyle/>
          <a:p>
            <a:r>
              <a:rPr lang="en-US" sz="1200" dirty="0" smtClean="0"/>
              <a:t>Disposal Zone</a:t>
            </a:r>
            <a:endParaRPr lang="en-US" sz="1200" dirty="0"/>
          </a:p>
        </p:txBody>
      </p:sp>
      <p:pic>
        <p:nvPicPr>
          <p:cNvPr id="229" name="Picture 5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31" b="100000" l="9350" r="75203">
                        <a14:foregroundMark x1="14634" y1="4435" x2="14634" y2="4435"/>
                        <a14:foregroundMark x1="29675" y1="48992" x2="29675" y2="48992"/>
                        <a14:foregroundMark x1="26423" y1="59677" x2="26423" y2="59677"/>
                        <a14:foregroundMark x1="61382" y1="39919" x2="61382" y2="39919"/>
                        <a14:foregroundMark x1="72764" y1="9073" x2="72764" y2="9073"/>
                        <a14:foregroundMark x1="54065" y1="10685" x2="54065" y2="10685"/>
                        <a14:foregroundMark x1="54472" y1="17137" x2="54472" y2="17137"/>
                        <a14:foregroundMark x1="54065" y1="20565" x2="54065" y2="20565"/>
                        <a14:foregroundMark x1="54065" y1="7661" x2="54065" y2="7661"/>
                        <a14:foregroundMark x1="53659" y1="25000" x2="53659" y2="25000"/>
                        <a14:foregroundMark x1="54065" y1="38911" x2="54065" y2="38911"/>
                        <a14:foregroundMark x1="54472" y1="57056" x2="54472" y2="57056"/>
                        <a14:foregroundMark x1="54065" y1="51411" x2="54065" y2="51411"/>
                        <a14:foregroundMark x1="55285" y1="46573" x2="55285" y2="46573"/>
                        <a14:foregroundMark x1="54065" y1="30645" x2="54065" y2="30645"/>
                        <a14:foregroundMark x1="70732" y1="6855" x2="70732" y2="6855"/>
                        <a14:foregroundMark x1="69106" y1="9274" x2="69106" y2="9274"/>
                        <a14:foregroundMark x1="73171" y1="10081" x2="73171" y2="10081"/>
                        <a14:foregroundMark x1="71138" y1="4839" x2="71138" y2="4839"/>
                        <a14:foregroundMark x1="71138" y1="4839" x2="71138" y2="4839"/>
                        <a14:foregroundMark x1="68699" y1="19960" x2="68699" y2="19960"/>
                      </a14:backgroundRemoval>
                    </a14:imgEffect>
                  </a14:imgLayer>
                </a14:imgProps>
              </a:ext>
              <a:ext uri="{28A0092B-C50C-407E-A947-70E740481C1C}">
                <a14:useLocalDpi xmlns:a14="http://schemas.microsoft.com/office/drawing/2010/main" val="0"/>
              </a:ext>
            </a:extLst>
          </a:blip>
          <a:srcRect/>
          <a:stretch>
            <a:fillRect/>
          </a:stretch>
        </p:blipFill>
        <p:spPr bwMode="auto">
          <a:xfrm>
            <a:off x="768927" y="1233054"/>
            <a:ext cx="2292928" cy="520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urved Connector 10"/>
          <p:cNvCxnSpPr/>
          <p:nvPr/>
        </p:nvCxnSpPr>
        <p:spPr>
          <a:xfrm rot="10800000" flipV="1">
            <a:off x="469664" y="1871060"/>
            <a:ext cx="1287785" cy="68582"/>
          </a:xfrm>
          <a:prstGeom prst="curved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a:off x="1757449" y="1867079"/>
            <a:ext cx="1234441" cy="68580"/>
          </a:xfrm>
          <a:prstGeom prst="curved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35777" y="2080002"/>
            <a:ext cx="512225" cy="523220"/>
          </a:xfrm>
          <a:prstGeom prst="rect">
            <a:avLst/>
          </a:prstGeom>
          <a:noFill/>
        </p:spPr>
        <p:txBody>
          <a:bodyPr wrap="square" rtlCol="0">
            <a:spAutoFit/>
          </a:bodyPr>
          <a:lstStyle/>
          <a:p>
            <a:r>
              <a:rPr lang="en-US" sz="1400" dirty="0" smtClean="0"/>
              <a:t>200 feet</a:t>
            </a:r>
            <a:endParaRPr lang="en-US" sz="1400" dirty="0"/>
          </a:p>
        </p:txBody>
      </p:sp>
      <p:cxnSp>
        <p:nvCxnSpPr>
          <p:cNvPr id="20" name="Straight Arrow Connector 19"/>
          <p:cNvCxnSpPr/>
          <p:nvPr/>
        </p:nvCxnSpPr>
        <p:spPr>
          <a:xfrm>
            <a:off x="2151613" y="5080154"/>
            <a:ext cx="33223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538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02920" y="926592"/>
            <a:ext cx="8183880" cy="1631823"/>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347472" lvl="1" indent="0">
              <a:buNone/>
            </a:pPr>
            <a:r>
              <a:rPr lang="en-US" sz="2800" b="1" dirty="0" smtClean="0">
                <a:effectLst>
                  <a:outerShdw blurRad="38100" dist="38100" dir="2700000" algn="tl">
                    <a:srgbClr val="000000">
                      <a:alpha val="43137"/>
                    </a:srgbClr>
                  </a:outerShdw>
                </a:effectLst>
              </a:rPr>
              <a:t>Well Construction Information</a:t>
            </a:r>
          </a:p>
          <a:p>
            <a:pPr lvl="2">
              <a:buClr>
                <a:srgbClr val="FF0000"/>
              </a:buClr>
            </a:pPr>
            <a:r>
              <a:rPr lang="en-US" dirty="0" smtClean="0"/>
              <a:t>The information in this section must reflect the well completion information and must match the Schematic diagram of the well</a:t>
            </a:r>
            <a:endParaRPr lang="en-US" dirty="0"/>
          </a:p>
        </p:txBody>
      </p:sp>
      <p:pic>
        <p:nvPicPr>
          <p:cNvPr id="3" name="Content Placeholder 2" descr="Screen Clippi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86692" y="3101827"/>
            <a:ext cx="7252854" cy="1899663"/>
          </a:xfrm>
        </p:spPr>
      </p:pic>
    </p:spTree>
    <p:extLst>
      <p:ext uri="{BB962C8B-B14F-4D97-AF65-F5344CB8AC3E}">
        <p14:creationId xmlns:p14="http://schemas.microsoft.com/office/powerpoint/2010/main" val="730221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42"/>
            <a:ext cx="5105400" cy="660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164" y="3942266"/>
            <a:ext cx="5825836" cy="252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983673" y="2874818"/>
            <a:ext cx="1011382" cy="1143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156855" y="4017818"/>
            <a:ext cx="838200" cy="126769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95055" y="4017818"/>
            <a:ext cx="1233054" cy="139930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7" name="Straight Connector 3086"/>
          <p:cNvCxnSpPr/>
          <p:nvPr/>
        </p:nvCxnSpPr>
        <p:spPr>
          <a:xfrm flipH="1">
            <a:off x="3068782" y="3117273"/>
            <a:ext cx="159327" cy="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p:cNvCxnSpPr/>
          <p:nvPr/>
        </p:nvCxnSpPr>
        <p:spPr>
          <a:xfrm>
            <a:off x="3068782" y="3117273"/>
            <a:ext cx="0" cy="1184563"/>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93" name="Straight Arrow Connector 3092"/>
          <p:cNvCxnSpPr/>
          <p:nvPr/>
        </p:nvCxnSpPr>
        <p:spPr>
          <a:xfrm>
            <a:off x="3068782" y="4301836"/>
            <a:ext cx="249382" cy="0"/>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16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500"/>
                                        <p:tgtEl>
                                          <p:spTgt spid="307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087"/>
                                        </p:tgtEl>
                                        <p:attrNameLst>
                                          <p:attrName>style.visibility</p:attrName>
                                        </p:attrNameLst>
                                      </p:cBhvr>
                                      <p:to>
                                        <p:strVal val="visible"/>
                                      </p:to>
                                    </p:set>
                                    <p:animEffect transition="in" filter="wipe(right)">
                                      <p:cBhvr>
                                        <p:cTn id="11" dur="500"/>
                                        <p:tgtEl>
                                          <p:spTgt spid="308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90"/>
                                        </p:tgtEl>
                                        <p:attrNameLst>
                                          <p:attrName>style.visibility</p:attrName>
                                        </p:attrNameLst>
                                      </p:cBhvr>
                                      <p:to>
                                        <p:strVal val="visible"/>
                                      </p:to>
                                    </p:set>
                                    <p:animEffect transition="in" filter="wipe(up)">
                                      <p:cBhvr>
                                        <p:cTn id="15" dur="500"/>
                                        <p:tgtEl>
                                          <p:spTgt spid="30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Effect transition="in" filter="wipe(left)">
                                      <p:cBhvr>
                                        <p:cTn id="19" dur="500"/>
                                        <p:tgtEl>
                                          <p:spTgt spid="309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02920" y="530353"/>
            <a:ext cx="8336280" cy="3523488"/>
          </a:xfrm>
          <a:prstGeom prst="rect">
            <a:avLst/>
          </a:prstGeom>
        </p:spPr>
        <p:txBody>
          <a:bodyPr vert="horz" lIns="182880" tIns="91440">
            <a:normAutofit fontScale="85000" lnSpcReduction="1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sz="3400" b="1" dirty="0" smtClean="0">
                <a:effectLst>
                  <a:outerShdw blurRad="38100" dist="38100" dir="2700000" algn="tl">
                    <a:srgbClr val="000000">
                      <a:alpha val="43137"/>
                    </a:srgbClr>
                  </a:outerShdw>
                </a:effectLst>
              </a:rPr>
              <a:t>Surface Casing Integrity Pressure Test Data</a:t>
            </a:r>
          </a:p>
          <a:p>
            <a:pPr lvl="2">
              <a:buClr>
                <a:srgbClr val="FF0000"/>
              </a:buClr>
            </a:pPr>
            <a:r>
              <a:rPr lang="en-US" sz="3300" dirty="0" smtClean="0"/>
              <a:t>The </a:t>
            </a:r>
            <a:r>
              <a:rPr lang="en-US" sz="3300" dirty="0"/>
              <a:t>information in this section must match </a:t>
            </a:r>
            <a:r>
              <a:rPr lang="en-US" sz="3300" dirty="0" smtClean="0"/>
              <a:t>the information provided on Form-CSG T or properly documented pressure chart recordings (if applicable) for both the </a:t>
            </a:r>
            <a:r>
              <a:rPr lang="en-US" sz="3300" u="sng" dirty="0" smtClean="0"/>
              <a:t>first</a:t>
            </a:r>
            <a:r>
              <a:rPr lang="en-US" sz="3300" dirty="0" smtClean="0"/>
              <a:t> and </a:t>
            </a:r>
            <a:r>
              <a:rPr lang="en-US" sz="3300" u="sng" dirty="0" smtClean="0"/>
              <a:t>second</a:t>
            </a:r>
            <a:r>
              <a:rPr lang="en-US" sz="3300" dirty="0" smtClean="0"/>
              <a:t> casing pressure tests.  </a:t>
            </a:r>
            <a:endParaRPr lang="en-US" sz="3300" dirty="0"/>
          </a:p>
          <a:p>
            <a:pPr lvl="2"/>
            <a:endParaRPr lang="en-US" sz="2900" dirty="0"/>
          </a:p>
          <a:p>
            <a:pPr marL="603504" lvl="2" indent="0">
              <a:buNone/>
            </a:pPr>
            <a:r>
              <a:rPr lang="en-US" sz="2900" dirty="0" smtClean="0"/>
              <a:t>  </a:t>
            </a:r>
            <a:endParaRPr lang="en-US" sz="2900" dirty="0"/>
          </a:p>
          <a:p>
            <a:pPr lvl="1"/>
            <a:endParaRPr lang="en-US" dirty="0" smtClean="0"/>
          </a:p>
          <a:p>
            <a:pPr lvl="1"/>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4162425"/>
            <a:ext cx="8122920" cy="1425133"/>
          </a:xfrm>
          <a:prstGeom prst="rect">
            <a:avLst/>
          </a:prstGeom>
        </p:spPr>
      </p:pic>
    </p:spTree>
    <p:extLst>
      <p:ext uri="{BB962C8B-B14F-4D97-AF65-F5344CB8AC3E}">
        <p14:creationId xmlns:p14="http://schemas.microsoft.com/office/powerpoint/2010/main" val="3301202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4475" y="1200496"/>
            <a:ext cx="3895331" cy="5264728"/>
          </a:xfrm>
        </p:spPr>
      </p:pic>
      <p:pic>
        <p:nvPicPr>
          <p:cNvPr id="12" name="Content Placeholder 11" descr="Screen Clipping"/>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73732" y="2732086"/>
            <a:ext cx="4343400" cy="662308"/>
          </a:xfrm>
        </p:spPr>
      </p:pic>
      <p:cxnSp>
        <p:nvCxnSpPr>
          <p:cNvPr id="14" name="Straight Arrow Connector 13"/>
          <p:cNvCxnSpPr/>
          <p:nvPr/>
        </p:nvCxnSpPr>
        <p:spPr>
          <a:xfrm flipH="1">
            <a:off x="1039091" y="3394364"/>
            <a:ext cx="3588327" cy="11158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680758" y="419099"/>
            <a:ext cx="4076700" cy="2246769"/>
          </a:xfrm>
          <a:prstGeom prst="rect">
            <a:avLst/>
          </a:prstGeom>
          <a:noFill/>
        </p:spPr>
        <p:txBody>
          <a:bodyPr wrap="square" rtlCol="0">
            <a:spAutoFit/>
          </a:bodyPr>
          <a:lstStyle/>
          <a:p>
            <a:r>
              <a:rPr lang="en-US" sz="2000" dirty="0" smtClean="0"/>
              <a:t>This is an example of a Form-CSG T submitted for the second casing test. If the pressure test was witnessed by a Conservation Enforcement Field Inspector then his signature will be in the witness field.</a:t>
            </a:r>
            <a:endParaRPr lang="en-US" sz="2000" dirty="0"/>
          </a:p>
        </p:txBody>
      </p:sp>
      <p:cxnSp>
        <p:nvCxnSpPr>
          <p:cNvPr id="8" name="Straight Connector 7"/>
          <p:cNvCxnSpPr/>
          <p:nvPr/>
        </p:nvCxnSpPr>
        <p:spPr>
          <a:xfrm>
            <a:off x="956310" y="4937760"/>
            <a:ext cx="11658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705052" y="5908270"/>
            <a:ext cx="384464" cy="10460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915891" y="3394364"/>
            <a:ext cx="0" cy="111581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705052" y="4510174"/>
            <a:ext cx="22108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070273" y="3394364"/>
            <a:ext cx="38100" cy="3048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6982" y="6442364"/>
            <a:ext cx="799234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96982" y="4675910"/>
            <a:ext cx="0" cy="17664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6982" y="4675910"/>
            <a:ext cx="173182"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03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2920" y="3609974"/>
            <a:ext cx="8183880" cy="2124075"/>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603504" lvl="2" indent="0">
              <a:buNone/>
            </a:pPr>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1317985"/>
            <a:ext cx="7894320" cy="1844590"/>
          </a:xfrm>
          <a:prstGeom prst="rect">
            <a:avLst/>
          </a:prstGeom>
        </p:spPr>
      </p:pic>
      <p:sp>
        <p:nvSpPr>
          <p:cNvPr id="3" name="TextBox 2"/>
          <p:cNvSpPr txBox="1"/>
          <p:nvPr/>
        </p:nvSpPr>
        <p:spPr>
          <a:xfrm>
            <a:off x="594360" y="4183380"/>
            <a:ext cx="7894320" cy="1384995"/>
          </a:xfrm>
          <a:prstGeom prst="rect">
            <a:avLst/>
          </a:prstGeom>
          <a:noFill/>
        </p:spPr>
        <p:txBody>
          <a:bodyPr wrap="square" rtlCol="0">
            <a:spAutoFit/>
          </a:bodyPr>
          <a:lstStyle/>
          <a:p>
            <a:r>
              <a:rPr lang="en-US" sz="2800" dirty="0" smtClean="0"/>
              <a:t>In order for the application to be considered complete, these questions must be answered and the form must be signed and dated.</a:t>
            </a:r>
            <a:endParaRPr lang="en-US" sz="2800" dirty="0"/>
          </a:p>
        </p:txBody>
      </p:sp>
    </p:spTree>
    <p:extLst>
      <p:ext uri="{BB962C8B-B14F-4D97-AF65-F5344CB8AC3E}">
        <p14:creationId xmlns:p14="http://schemas.microsoft.com/office/powerpoint/2010/main" val="3322012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44" y="2292096"/>
            <a:ext cx="8183880" cy="676656"/>
          </a:xfrm>
        </p:spPr>
        <p:txBody>
          <a:bodyPr/>
          <a:lstStyle/>
          <a:p>
            <a:pPr algn="ctr"/>
            <a:r>
              <a:rPr lang="en-US" dirty="0" smtClean="0">
                <a:effectLst>
                  <a:outerShdw blurRad="50800" dist="38100" dir="8100000" algn="tr" rotWithShape="0">
                    <a:prstClr val="black">
                      <a:alpha val="40000"/>
                    </a:prstClr>
                  </a:outerShdw>
                </a:effectLst>
              </a:rPr>
              <a:t>Attachments</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766865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717666"/>
            <a:ext cx="3346704" cy="639762"/>
          </a:xfrm>
        </p:spPr>
        <p:txBody>
          <a:bodyPr>
            <a:normAutofit/>
          </a:bodyPr>
          <a:lstStyle/>
          <a:p>
            <a:r>
              <a:rPr lang="en-US" sz="3200" b="1" dirty="0" smtClean="0">
                <a:solidFill>
                  <a:schemeClr val="tx1"/>
                </a:solidFill>
                <a:effectLst>
                  <a:outerShdw blurRad="38100" dist="38100" dir="2700000" algn="tl">
                    <a:srgbClr val="000000">
                      <a:alpha val="43137"/>
                    </a:srgbClr>
                  </a:outerShdw>
                </a:effectLst>
              </a:rPr>
              <a:t>Application Fee</a:t>
            </a:r>
            <a:endParaRPr lang="en-US" sz="3200" b="1" dirty="0">
              <a:solidFill>
                <a:schemeClr val="tx1"/>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187036" y="1579419"/>
            <a:ext cx="8956964" cy="4578926"/>
          </a:xfrm>
        </p:spPr>
        <p:txBody>
          <a:bodyPr>
            <a:noAutofit/>
          </a:bodyPr>
          <a:lstStyle/>
          <a:p>
            <a:r>
              <a:rPr lang="en-US" sz="2400" dirty="0" smtClean="0"/>
              <a:t>As per LAC 43:XIX.Chapter 7, a non-refundable fee of $252 must be submitted before the application is processed.</a:t>
            </a:r>
          </a:p>
          <a:p>
            <a:pPr lvl="1"/>
            <a:r>
              <a:rPr lang="en-US" sz="2400" dirty="0" smtClean="0"/>
              <a:t>A check may be mailed to:   Office of Conservation</a:t>
            </a:r>
          </a:p>
          <a:p>
            <a:pPr marL="347472" lvl="1" indent="0">
              <a:buNone/>
            </a:pPr>
            <a:r>
              <a:rPr lang="en-US" sz="2400" dirty="0" smtClean="0"/>
              <a:t>                                              Injection and Mining Division</a:t>
            </a:r>
          </a:p>
          <a:p>
            <a:pPr marL="347472" lvl="1" indent="0">
              <a:buNone/>
            </a:pPr>
            <a:r>
              <a:rPr lang="en-US" sz="2400" dirty="0"/>
              <a:t> </a:t>
            </a:r>
            <a:r>
              <a:rPr lang="en-US" sz="2400" dirty="0" smtClean="0"/>
              <a:t>                                             P.O. Box 94275-Capitol Station</a:t>
            </a:r>
          </a:p>
          <a:p>
            <a:pPr marL="347472" lvl="1" indent="0">
              <a:buNone/>
            </a:pPr>
            <a:r>
              <a:rPr lang="en-US" sz="2400" dirty="0"/>
              <a:t> </a:t>
            </a:r>
            <a:r>
              <a:rPr lang="en-US" sz="2400" dirty="0" smtClean="0"/>
              <a:t>                                             Baton Rouge, LA 70804-9275</a:t>
            </a:r>
          </a:p>
          <a:p>
            <a:pPr lvl="1"/>
            <a:r>
              <a:rPr lang="en-US" sz="2400" dirty="0" smtClean="0"/>
              <a:t>An online payment may be submitted after an invoice is created upon the operator’s request or due to failure to submit payment with the application.</a:t>
            </a:r>
            <a:endParaRPr lang="en-US" sz="2400" dirty="0"/>
          </a:p>
        </p:txBody>
      </p:sp>
    </p:spTree>
    <p:extLst>
      <p:ext uri="{BB962C8B-B14F-4D97-AF65-F5344CB8AC3E}">
        <p14:creationId xmlns:p14="http://schemas.microsoft.com/office/powerpoint/2010/main" val="3452384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8703" y="83128"/>
            <a:ext cx="4034849" cy="792162"/>
          </a:xfrm>
        </p:spPr>
        <p:txBody>
          <a:bodyPr>
            <a:normAutofit/>
          </a:bodyPr>
          <a:lstStyle/>
          <a:p>
            <a:r>
              <a:rPr lang="en-US" sz="2000" b="1" dirty="0" smtClean="0">
                <a:solidFill>
                  <a:schemeClr val="tx1"/>
                </a:solidFill>
                <a:effectLst>
                  <a:outerShdw blurRad="38100" dist="38100" dir="2700000" algn="tl">
                    <a:srgbClr val="000000">
                      <a:alpha val="43137"/>
                    </a:srgbClr>
                  </a:outerShdw>
                </a:effectLst>
              </a:rPr>
              <a:t>Certified Well Location Plat</a:t>
            </a:r>
            <a:endParaRPr lang="en-US" sz="2000" b="1" dirty="0">
              <a:solidFill>
                <a:schemeClr val="tx1"/>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94559" y="1025924"/>
            <a:ext cx="3445278" cy="1546860"/>
          </a:xfrm>
        </p:spPr>
        <p:txBody>
          <a:bodyPr>
            <a:normAutofit fontScale="90000"/>
          </a:bodyPr>
          <a:lstStyle/>
          <a:p>
            <a:pPr marL="0" indent="0" algn="l">
              <a:buNone/>
            </a:pPr>
            <a:r>
              <a:rPr lang="en-US" sz="2000" b="0" dirty="0" smtClean="0">
                <a:solidFill>
                  <a:schemeClr val="tx1"/>
                </a:solidFill>
                <a:effectLst/>
              </a:rPr>
              <a:t>The well location plat must specify the X- &amp; Y- coordinates for the surface hole location based on the Louisiana State Plane coordinate system, NAD 1927 and 1983.</a:t>
            </a:r>
            <a:endParaRPr lang="en-US" sz="2000" b="0" dirty="0">
              <a:solidFill>
                <a:schemeClr val="tx1"/>
              </a:solidFill>
              <a:effectLst/>
            </a:endParaRPr>
          </a:p>
        </p:txBody>
      </p:sp>
      <p:cxnSp>
        <p:nvCxnSpPr>
          <p:cNvPr id="13" name="Straight Arrow Connector 12"/>
          <p:cNvCxnSpPr/>
          <p:nvPr/>
        </p:nvCxnSpPr>
        <p:spPr>
          <a:xfrm flipV="1">
            <a:off x="7211291" y="568724"/>
            <a:ext cx="792358" cy="6096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449" y="0"/>
            <a:ext cx="57502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4332720"/>
            <a:ext cx="3006436" cy="873554"/>
          </a:xfrm>
          <a:prstGeom prst="rect">
            <a:avLst/>
          </a:prstGeom>
          <a:noFill/>
          <a:ln>
            <a:noFill/>
          </a:ln>
          <a:effectLst>
            <a:outerShdw dist="35921" dir="2700000" sx="101000" sy="101000" algn="ctr" rotWithShape="0">
              <a:schemeClr val="tx1">
                <a:lumMod val="75000"/>
                <a:lumOff val="2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H="1" flipV="1">
            <a:off x="3657600" y="5264727"/>
            <a:ext cx="658091" cy="57496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14401" y="4946073"/>
            <a:ext cx="3006436" cy="131618"/>
          </a:xfrm>
          <a:prstGeom prst="rect">
            <a:avLst/>
          </a:prstGeom>
          <a:solidFill>
            <a:srgbClr val="00B0F0">
              <a:alpha val="2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15691" y="5552209"/>
            <a:ext cx="1565564" cy="1208809"/>
          </a:xfrm>
          <a:prstGeom prst="rect">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4401" y="4468091"/>
            <a:ext cx="3006436" cy="145473"/>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7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2000"/>
                                        <p:tgtEl>
                                          <p:spTgt spid="1027"/>
                                        </p:tgtEl>
                                      </p:cBhvr>
                                    </p:animEffect>
                                  </p:childTnLst>
                                </p:cTn>
                              </p:par>
                            </p:childTnLst>
                          </p:cTn>
                        </p:par>
                        <p:par>
                          <p:cTn id="17" fill="hold">
                            <p:stCondLst>
                              <p:cond delay="4000"/>
                            </p:stCondLst>
                            <p:childTnLst>
                              <p:par>
                                <p:cTn id="18" presetID="21"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2000"/>
                                        <p:tgtEl>
                                          <p:spTgt spid="2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06"/>
            <a:ext cx="9144000" cy="682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ctrTitle"/>
          </p:nvPr>
        </p:nvSpPr>
        <p:spPr>
          <a:xfrm>
            <a:off x="0" y="487794"/>
            <a:ext cx="6580909" cy="1282700"/>
          </a:xfrm>
        </p:spPr>
        <p:txBody>
          <a:bodyPr>
            <a:normAutofit fontScale="90000"/>
          </a:bodyPr>
          <a:lstStyle/>
          <a:p>
            <a:pPr marL="182880" indent="0">
              <a:buNone/>
            </a:pPr>
            <a:r>
              <a:rPr lang="en-US" sz="2800" i="1" dirty="0" smtClean="0">
                <a:solidFill>
                  <a:srgbClr val="FFFFFF"/>
                </a:solidFill>
                <a:effectLst>
                  <a:outerShdw blurRad="50800" dist="38100" dir="5400000" algn="t" rotWithShape="0">
                    <a:prstClr val="black">
                      <a:alpha val="40000"/>
                    </a:prstClr>
                  </a:outerShdw>
                </a:effectLst>
              </a:rPr>
              <a:t>Form UIC-14:</a:t>
            </a:r>
            <a:br>
              <a:rPr lang="en-US" sz="2800" i="1" dirty="0" smtClean="0">
                <a:solidFill>
                  <a:srgbClr val="FFFFFF"/>
                </a:solidFill>
                <a:effectLst>
                  <a:outerShdw blurRad="50800" dist="38100" dir="5400000" algn="t" rotWithShape="0">
                    <a:prstClr val="black">
                      <a:alpha val="40000"/>
                    </a:prstClr>
                  </a:outerShdw>
                </a:effectLst>
              </a:rPr>
            </a:br>
            <a:r>
              <a:rPr lang="en-US" sz="4000" i="1" dirty="0" smtClean="0">
                <a:solidFill>
                  <a:srgbClr val="FFFFFF"/>
                </a:solidFill>
                <a:effectLst>
                  <a:outerShdw blurRad="50800" dist="38100" dir="5400000" algn="t" rotWithShape="0">
                    <a:prstClr val="black">
                      <a:alpha val="40000"/>
                    </a:prstClr>
                  </a:outerShdw>
                </a:effectLst>
              </a:rPr>
              <a:t>Application for Subsurface Disposal of Reserve Pit Fluids</a:t>
            </a:r>
            <a:endParaRPr lang="en-US" sz="4000" i="1" dirty="0">
              <a:solidFill>
                <a:srgbClr val="FFFFFF"/>
              </a:solidFill>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0069" y="360219"/>
            <a:ext cx="5340350" cy="568036"/>
          </a:xfrm>
        </p:spPr>
        <p:txBody>
          <a:bodyPr>
            <a:normAutofit/>
          </a:bodyPr>
          <a:lstStyle/>
          <a:p>
            <a:pPr marL="45720" indent="0">
              <a:buClr>
                <a:schemeClr val="accent6">
                  <a:lumMod val="50000"/>
                </a:schemeClr>
              </a:buClr>
              <a:buSzPct val="80000"/>
              <a:buNone/>
            </a:pPr>
            <a:r>
              <a:rPr lang="en-US" sz="2800" b="1" dirty="0" smtClean="0">
                <a:solidFill>
                  <a:schemeClr val="tx1"/>
                </a:solidFill>
                <a:effectLst>
                  <a:outerShdw blurRad="38100" dist="38100" dir="2700000" algn="tl">
                    <a:srgbClr val="000000">
                      <a:alpha val="43137"/>
                    </a:srgbClr>
                  </a:outerShdw>
                </a:effectLst>
              </a:rPr>
              <a:t>Schematic diagram </a:t>
            </a:r>
          </a:p>
          <a:p>
            <a:endParaRPr lang="en-US" sz="1900" dirty="0"/>
          </a:p>
        </p:txBody>
      </p:sp>
      <p:sp>
        <p:nvSpPr>
          <p:cNvPr id="3" name="Text Placeholder 2"/>
          <p:cNvSpPr>
            <a:spLocks noGrp="1"/>
          </p:cNvSpPr>
          <p:nvPr>
            <p:ph type="body" sz="half" idx="2"/>
          </p:nvPr>
        </p:nvSpPr>
        <p:spPr>
          <a:xfrm>
            <a:off x="429491" y="1333500"/>
            <a:ext cx="3008313" cy="4800600"/>
          </a:xfrm>
        </p:spPr>
        <p:txBody>
          <a:bodyPr>
            <a:normAutofit fontScale="92500"/>
          </a:bodyPr>
          <a:lstStyle/>
          <a:p>
            <a:r>
              <a:rPr lang="en-US" sz="2000" dirty="0" smtClean="0"/>
              <a:t>All diagrams must include:</a:t>
            </a:r>
          </a:p>
          <a:p>
            <a:pPr marL="304038" indent="-285750">
              <a:buClr>
                <a:srgbClr val="FF0000"/>
              </a:buClr>
              <a:buFont typeface="Arial" pitchFamily="34" charset="0"/>
              <a:buChar char="•"/>
            </a:pPr>
            <a:r>
              <a:rPr lang="en-US" sz="2000" dirty="0" smtClean="0"/>
              <a:t>Drilled hole diameters, depths, and sizes of all casing strings</a:t>
            </a:r>
          </a:p>
          <a:p>
            <a:pPr marL="304038" indent="-285750">
              <a:buClr>
                <a:srgbClr val="FF0000"/>
              </a:buClr>
              <a:buFont typeface="Arial" pitchFamily="34" charset="0"/>
              <a:buChar char="•"/>
            </a:pPr>
            <a:r>
              <a:rPr lang="en-US" sz="2000" dirty="0" smtClean="0"/>
              <a:t>Depth of disposal zone</a:t>
            </a:r>
          </a:p>
          <a:p>
            <a:pPr marL="304038" indent="-285750">
              <a:buClr>
                <a:srgbClr val="FF0000"/>
              </a:buClr>
              <a:buFont typeface="Arial" pitchFamily="34" charset="0"/>
              <a:buChar char="•"/>
            </a:pPr>
            <a:r>
              <a:rPr lang="en-US" sz="2000" dirty="0" smtClean="0"/>
              <a:t>Total well depth</a:t>
            </a:r>
          </a:p>
          <a:p>
            <a:pPr marL="304038" indent="-285750">
              <a:buClr>
                <a:srgbClr val="FF0000"/>
              </a:buClr>
              <a:buFont typeface="Arial" pitchFamily="34" charset="0"/>
              <a:buChar char="•"/>
            </a:pPr>
            <a:r>
              <a:rPr lang="en-US" sz="2000" dirty="0" smtClean="0"/>
              <a:t>Depth of cemented tops of all casing strings</a:t>
            </a:r>
          </a:p>
          <a:p>
            <a:pPr marL="304038" indent="-285750">
              <a:buClr>
                <a:srgbClr val="FF0000"/>
              </a:buClr>
              <a:buFont typeface="Arial" pitchFamily="34" charset="0"/>
              <a:buChar char="•"/>
            </a:pPr>
            <a:r>
              <a:rPr lang="en-US" sz="2000" dirty="0" smtClean="0"/>
              <a:t>Depth of the lowermost  underground source of drinking water (USDW)</a:t>
            </a:r>
          </a:p>
          <a:p>
            <a:pPr marL="304038" indent="-285750">
              <a:buClr>
                <a:srgbClr val="F78615"/>
              </a:buClr>
              <a:buFont typeface="Arial" pitchFamily="34" charset="0"/>
              <a:buChar char="•"/>
            </a:pP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167" y="665018"/>
            <a:ext cx="4817519" cy="5874327"/>
          </a:xfrm>
          <a:prstGeom prst="rect">
            <a:avLst/>
          </a:prstGeom>
        </p:spPr>
      </p:pic>
      <p:sp>
        <p:nvSpPr>
          <p:cNvPr id="2" name="Rectangle 1"/>
          <p:cNvSpPr/>
          <p:nvPr/>
        </p:nvSpPr>
        <p:spPr>
          <a:xfrm>
            <a:off x="7176654" y="4987636"/>
            <a:ext cx="1575264" cy="75230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28906" y="782783"/>
            <a:ext cx="1923012" cy="71974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048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9179" y="115311"/>
            <a:ext cx="8003376" cy="662622"/>
          </a:xfrm>
        </p:spPr>
        <p:txBody>
          <a:bodyPr>
            <a:normAutofit/>
          </a:bodyPr>
          <a:lstStyle/>
          <a:p>
            <a:r>
              <a:rPr lang="en-US" sz="2200" b="1" dirty="0">
                <a:solidFill>
                  <a:schemeClr val="tx1"/>
                </a:solidFill>
                <a:effectLst>
                  <a:outerShdw blurRad="38100" dist="38100" dir="2700000" algn="tl">
                    <a:srgbClr val="000000">
                      <a:alpha val="43137"/>
                    </a:srgbClr>
                  </a:outerShdw>
                </a:effectLst>
              </a:rPr>
              <a:t>Documentation of First </a:t>
            </a:r>
            <a:r>
              <a:rPr lang="en-US" sz="2200" b="1" u="sng" dirty="0">
                <a:solidFill>
                  <a:schemeClr val="tx1"/>
                </a:solidFill>
                <a:effectLst>
                  <a:outerShdw blurRad="38100" dist="38100" dir="2700000" algn="tl">
                    <a:srgbClr val="000000">
                      <a:alpha val="43137"/>
                    </a:srgbClr>
                  </a:outerShdw>
                </a:effectLst>
              </a:rPr>
              <a:t>and</a:t>
            </a:r>
            <a:r>
              <a:rPr lang="en-US" sz="2200" b="1" dirty="0">
                <a:solidFill>
                  <a:schemeClr val="tx1"/>
                </a:solidFill>
                <a:effectLst>
                  <a:outerShdw blurRad="38100" dist="38100" dir="2700000" algn="tl">
                    <a:srgbClr val="000000">
                      <a:alpha val="43137"/>
                    </a:srgbClr>
                  </a:outerShdw>
                </a:effectLst>
              </a:rPr>
              <a:t> Second Casing Integrity Tests</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691" y="910752"/>
            <a:ext cx="4821382" cy="4924014"/>
          </a:xfrm>
          <a:prstGeom prst="rect">
            <a:avLst/>
          </a:prstGeom>
        </p:spPr>
      </p:pic>
      <p:sp>
        <p:nvSpPr>
          <p:cNvPr id="31" name="TextBox 30"/>
          <p:cNvSpPr txBox="1"/>
          <p:nvPr/>
        </p:nvSpPr>
        <p:spPr>
          <a:xfrm>
            <a:off x="509155" y="5904682"/>
            <a:ext cx="8153400" cy="1015663"/>
          </a:xfrm>
          <a:prstGeom prst="rect">
            <a:avLst/>
          </a:prstGeom>
          <a:noFill/>
        </p:spPr>
        <p:txBody>
          <a:bodyPr wrap="square" rtlCol="0">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mj-lt"/>
              </a:rPr>
              <a:t>If the inspector does </a:t>
            </a:r>
            <a:r>
              <a:rPr lang="en-US" sz="2000" b="1" u="sng" dirty="0">
                <a:solidFill>
                  <a:schemeClr val="accent6">
                    <a:lumMod val="50000"/>
                  </a:schemeClr>
                </a:solidFill>
                <a:effectLst>
                  <a:outerShdw blurRad="38100" dist="38100" dir="2700000" algn="tl">
                    <a:srgbClr val="000000">
                      <a:alpha val="43137"/>
                    </a:srgbClr>
                  </a:outerShdw>
                </a:effectLst>
                <a:latin typeface="+mj-lt"/>
              </a:rPr>
              <a:t>not</a:t>
            </a:r>
            <a:r>
              <a:rPr lang="en-US" sz="2000" b="1" dirty="0">
                <a:solidFill>
                  <a:schemeClr val="accent6">
                    <a:lumMod val="50000"/>
                  </a:schemeClr>
                </a:solidFill>
                <a:effectLst>
                  <a:outerShdw blurRad="38100" dist="38100" dir="2700000" algn="tl">
                    <a:srgbClr val="000000">
                      <a:alpha val="43137"/>
                    </a:srgbClr>
                  </a:outerShdw>
                </a:effectLst>
                <a:latin typeface="+mj-lt"/>
              </a:rPr>
              <a:t> witness the </a:t>
            </a:r>
            <a:r>
              <a:rPr lang="en-US" sz="2000" b="1" u="sng" dirty="0">
                <a:solidFill>
                  <a:schemeClr val="accent6">
                    <a:lumMod val="50000"/>
                  </a:schemeClr>
                </a:solidFill>
                <a:effectLst>
                  <a:outerShdw blurRad="38100" dist="38100" dir="2700000" algn="tl">
                    <a:srgbClr val="000000">
                      <a:alpha val="43137"/>
                    </a:srgbClr>
                  </a:outerShdw>
                </a:effectLst>
                <a:latin typeface="+mj-lt"/>
              </a:rPr>
              <a:t>required</a:t>
            </a:r>
            <a:r>
              <a:rPr lang="en-US" sz="2000" b="1" dirty="0">
                <a:solidFill>
                  <a:schemeClr val="accent6">
                    <a:lumMod val="50000"/>
                  </a:schemeClr>
                </a:solidFill>
                <a:effectLst>
                  <a:outerShdw blurRad="38100" dist="38100" dir="2700000" algn="tl">
                    <a:srgbClr val="000000">
                      <a:alpha val="43137"/>
                    </a:srgbClr>
                  </a:outerShdw>
                </a:effectLst>
                <a:latin typeface="+mj-lt"/>
              </a:rPr>
              <a:t> second test, a properly documented pressure chart recording must be provided.</a:t>
            </a:r>
            <a:br>
              <a:rPr lang="en-US" sz="2000" b="1" dirty="0">
                <a:solidFill>
                  <a:schemeClr val="accent6">
                    <a:lumMod val="50000"/>
                  </a:schemeClr>
                </a:solidFill>
                <a:effectLst>
                  <a:outerShdw blurRad="38100" dist="38100" dir="2700000" algn="tl">
                    <a:srgbClr val="000000">
                      <a:alpha val="43137"/>
                    </a:srgbClr>
                  </a:outerShdw>
                </a:effectLst>
                <a:latin typeface="+mj-lt"/>
              </a:rPr>
            </a:br>
            <a:endParaRPr lang="en-US" sz="2000" b="1" dirty="0">
              <a:solidFill>
                <a:schemeClr val="accent6">
                  <a:lumMod val="5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1014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08" y="1302328"/>
            <a:ext cx="4343401" cy="3830781"/>
          </a:xfrm>
        </p:spPr>
        <p:txBody>
          <a:bodyPr anchor="ctr">
            <a:noAutofit/>
          </a:bodyPr>
          <a:lstStyle/>
          <a:p>
            <a:r>
              <a:rPr lang="en-US" sz="2400" dirty="0">
                <a:effectLst>
                  <a:outerShdw blurRad="50800" dist="38100" dir="2700000" algn="tl" rotWithShape="0">
                    <a:prstClr val="black">
                      <a:alpha val="40000"/>
                    </a:prstClr>
                  </a:outerShdw>
                </a:effectLst>
              </a:rPr>
              <a:t>The pressure chart recording must be clearly labeled with the </a:t>
            </a:r>
            <a:r>
              <a:rPr lang="en-US" sz="2400" u="sng" dirty="0">
                <a:effectLst>
                  <a:outerShdw blurRad="50800" dist="38100" dir="2700000" algn="tl" rotWithShape="0">
                    <a:prstClr val="black">
                      <a:alpha val="40000"/>
                    </a:prstClr>
                  </a:outerShdw>
                </a:effectLst>
              </a:rPr>
              <a:t>well name</a:t>
            </a:r>
            <a:r>
              <a:rPr lang="en-US" sz="2400" dirty="0">
                <a:effectLst>
                  <a:outerShdw blurRad="50800" dist="38100" dir="2700000" algn="tl" rotWithShape="0">
                    <a:prstClr val="black">
                      <a:alpha val="40000"/>
                    </a:prstClr>
                  </a:outerShdw>
                </a:effectLst>
              </a:rPr>
              <a:t>, </a:t>
            </a:r>
            <a:r>
              <a:rPr lang="en-US" sz="2400" u="sng" dirty="0">
                <a:effectLst>
                  <a:outerShdw blurRad="50800" dist="38100" dir="2700000" algn="tl" rotWithShape="0">
                    <a:prstClr val="black">
                      <a:alpha val="40000"/>
                    </a:prstClr>
                  </a:outerShdw>
                </a:effectLst>
              </a:rPr>
              <a:t>well serial number</a:t>
            </a:r>
            <a:r>
              <a:rPr lang="en-US" sz="2400" dirty="0">
                <a:effectLst>
                  <a:outerShdw blurRad="50800" dist="38100" dir="2700000" algn="tl" rotWithShape="0">
                    <a:prstClr val="black">
                      <a:alpha val="40000"/>
                    </a:prstClr>
                  </a:outerShdw>
                </a:effectLst>
              </a:rPr>
              <a:t>, </a:t>
            </a:r>
            <a:r>
              <a:rPr lang="en-US" sz="2400" u="sng" dirty="0">
                <a:effectLst>
                  <a:outerShdw blurRad="50800" dist="38100" dir="2700000" algn="tl" rotWithShape="0">
                    <a:prstClr val="black">
                      <a:alpha val="40000"/>
                    </a:prstClr>
                  </a:outerShdw>
                </a:effectLst>
              </a:rPr>
              <a:t>casing size</a:t>
            </a:r>
            <a:r>
              <a:rPr lang="en-US" sz="2400" dirty="0">
                <a:effectLst>
                  <a:outerShdw blurRad="50800" dist="38100" dir="2700000" algn="tl" rotWithShape="0">
                    <a:prstClr val="black">
                      <a:alpha val="40000"/>
                    </a:prstClr>
                  </a:outerShdw>
                </a:effectLst>
              </a:rPr>
              <a:t>, </a:t>
            </a:r>
            <a:r>
              <a:rPr lang="en-US" sz="2400" u="sng" dirty="0">
                <a:effectLst>
                  <a:outerShdw blurRad="50800" dist="38100" dir="2700000" algn="tl" rotWithShape="0">
                    <a:prstClr val="black">
                      <a:alpha val="40000"/>
                    </a:prstClr>
                  </a:outerShdw>
                </a:effectLst>
              </a:rPr>
              <a:t>packer depth</a:t>
            </a:r>
            <a:r>
              <a:rPr lang="en-US" sz="2400" dirty="0">
                <a:effectLst>
                  <a:outerShdw blurRad="50800" dist="38100" dir="2700000" algn="tl" rotWithShape="0">
                    <a:prstClr val="black">
                      <a:alpha val="40000"/>
                    </a:prstClr>
                  </a:outerShdw>
                </a:effectLst>
              </a:rPr>
              <a:t>, </a:t>
            </a:r>
            <a:r>
              <a:rPr lang="en-US" sz="2400" u="sng" dirty="0">
                <a:effectLst>
                  <a:outerShdw blurRad="50800" dist="38100" dir="2700000" algn="tl" rotWithShape="0">
                    <a:prstClr val="black">
                      <a:alpha val="40000"/>
                    </a:prstClr>
                  </a:outerShdw>
                </a:effectLst>
              </a:rPr>
              <a:t>test start time and stop time</a:t>
            </a:r>
            <a:r>
              <a:rPr lang="en-US" sz="2400" dirty="0">
                <a:effectLst>
                  <a:outerShdw blurRad="50800" dist="38100" dir="2700000" algn="tl" rotWithShape="0">
                    <a:prstClr val="black">
                      <a:alpha val="40000"/>
                    </a:prstClr>
                  </a:outerShdw>
                </a:effectLst>
              </a:rPr>
              <a:t>, </a:t>
            </a:r>
            <a:r>
              <a:rPr lang="en-US" sz="2400" u="sng" dirty="0">
                <a:effectLst>
                  <a:outerShdw blurRad="50800" dist="38100" dir="2700000" algn="tl" rotWithShape="0">
                    <a:prstClr val="black">
                      <a:alpha val="40000"/>
                    </a:prstClr>
                  </a:outerShdw>
                </a:effectLst>
              </a:rPr>
              <a:t>test date</a:t>
            </a:r>
            <a:r>
              <a:rPr lang="en-US" sz="2400" dirty="0">
                <a:effectLst>
                  <a:outerShdw blurRad="50800" dist="38100" dir="2700000" algn="tl" rotWithShape="0">
                    <a:prstClr val="black">
                      <a:alpha val="40000"/>
                    </a:prstClr>
                  </a:outerShdw>
                </a:effectLst>
              </a:rPr>
              <a:t>, and </a:t>
            </a:r>
            <a:r>
              <a:rPr lang="en-US" sz="2400" u="sng" dirty="0">
                <a:effectLst>
                  <a:outerShdw blurRad="50800" dist="38100" dir="2700000" algn="tl" rotWithShape="0">
                    <a:prstClr val="black">
                      <a:alpha val="40000"/>
                    </a:prstClr>
                  </a:outerShdw>
                </a:effectLst>
              </a:rPr>
              <a:t>signature</a:t>
            </a:r>
            <a:r>
              <a:rPr lang="en-US" sz="2400" dirty="0">
                <a:effectLst>
                  <a:outerShdw blurRad="50800" dist="38100" dir="2700000" algn="tl" rotWithShape="0">
                    <a:prstClr val="black">
                      <a:alpha val="40000"/>
                    </a:prstClr>
                  </a:outerShdw>
                </a:effectLst>
              </a:rPr>
              <a:t>. This data must  reflect the </a:t>
            </a:r>
            <a:r>
              <a:rPr lang="en-US" sz="2400" dirty="0" smtClean="0">
                <a:effectLst>
                  <a:outerShdw blurRad="50800" dist="38100" dir="2700000" algn="tl" rotWithShape="0">
                    <a:prstClr val="black">
                      <a:alpha val="40000"/>
                    </a:prstClr>
                  </a:outerShdw>
                </a:effectLst>
              </a:rPr>
              <a:t>Form-CSG T </a:t>
            </a:r>
            <a:r>
              <a:rPr lang="en-US" sz="2400" dirty="0">
                <a:effectLst>
                  <a:outerShdw blurRad="50800" dist="38100" dir="2700000" algn="tl" rotWithShape="0">
                    <a:prstClr val="black">
                      <a:alpha val="40000"/>
                    </a:prstClr>
                  </a:outerShdw>
                </a:effectLst>
              </a:rPr>
              <a:t>information (if submitted) and the UIC-14 application form</a:t>
            </a:r>
            <a:r>
              <a:rPr lang="en-US" sz="2800" dirty="0">
                <a:effectLst>
                  <a:outerShdw blurRad="50800" dist="38100" dir="2700000" algn="tl" rotWithShape="0">
                    <a:prstClr val="black">
                      <a:alpha val="40000"/>
                    </a:prstClr>
                  </a:outerShdw>
                </a:effectLst>
              </a:rPr>
              <a:t>.</a:t>
            </a:r>
          </a:p>
        </p:txBody>
      </p:sp>
      <p:pic>
        <p:nvPicPr>
          <p:cNvPr id="4" name="Content Placeholder 7" descr="Screen Clipping"/>
          <p:cNvPicPr>
            <a:picLocks noGrp="1" noChangeAspect="1"/>
          </p:cNvPicPr>
          <p:nvPr>
            <p:ph sz="quarter" idx="13"/>
          </p:nvPr>
        </p:nvPicPr>
        <p:blipFill>
          <a:blip r:embed="rId2" cstate="print">
            <a:extLst>
              <a:ext uri="{BEBA8EAE-BF5A-486C-A8C5-ECC9F3942E4B}">
                <a14:imgProps xmlns:a14="http://schemas.microsoft.com/office/drawing/2010/main">
                  <a14:imgLayer r:embed="rId3">
                    <a14:imgEffect>
                      <a14:sharpenSoften amount="39000"/>
                    </a14:imgEffect>
                    <a14:imgEffect>
                      <a14:brightnessContrast bright="-1000" contrast="62000"/>
                    </a14:imgEffect>
                  </a14:imgLayer>
                </a14:imgProps>
              </a:ext>
              <a:ext uri="{28A0092B-C50C-407E-A947-70E740481C1C}">
                <a14:useLocalDpi xmlns:a14="http://schemas.microsoft.com/office/drawing/2010/main" val="0"/>
              </a:ext>
            </a:extLst>
          </a:blip>
          <a:stretch>
            <a:fillRect/>
          </a:stretch>
        </p:blipFill>
        <p:spPr>
          <a:xfrm>
            <a:off x="4876015" y="935182"/>
            <a:ext cx="3893911" cy="5119254"/>
          </a:xfrm>
        </p:spPr>
      </p:pic>
    </p:spTree>
    <p:extLst>
      <p:ext uri="{BB962C8B-B14F-4D97-AF65-F5344CB8AC3E}">
        <p14:creationId xmlns:p14="http://schemas.microsoft.com/office/powerpoint/2010/main" val="1421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7224" y="579438"/>
            <a:ext cx="7797636" cy="792162"/>
          </a:xfrm>
        </p:spPr>
        <p:txBody>
          <a:bodyPr>
            <a:normAutofit/>
          </a:bodyPr>
          <a:lstStyle/>
          <a:p>
            <a:r>
              <a:rPr lang="en-US" sz="3200" b="1" dirty="0" smtClean="0">
                <a:solidFill>
                  <a:schemeClr val="tx1"/>
                </a:solidFill>
                <a:effectLst>
                  <a:outerShdw blurRad="38100" dist="38100" dir="2700000" algn="tl">
                    <a:srgbClr val="000000">
                      <a:alpha val="43137"/>
                    </a:srgbClr>
                  </a:outerShdw>
                </a:effectLst>
              </a:rPr>
              <a:t>Criteria for Approval</a:t>
            </a:r>
            <a:endParaRPr lang="en-US" sz="3200" b="1" dirty="0">
              <a:solidFill>
                <a:schemeClr val="tx1"/>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614151" y="1440872"/>
            <a:ext cx="8064336" cy="4807528"/>
          </a:xfrm>
        </p:spPr>
        <p:txBody>
          <a:bodyPr>
            <a:normAutofit fontScale="92500"/>
          </a:bodyPr>
          <a:lstStyle/>
          <a:p>
            <a:pPr>
              <a:buClr>
                <a:schemeClr val="accent6">
                  <a:lumMod val="50000"/>
                </a:schemeClr>
              </a:buClr>
            </a:pPr>
            <a:r>
              <a:rPr lang="en-US" sz="2600" dirty="0" smtClean="0"/>
              <a:t>Pressure must be held at 1000 psi </a:t>
            </a:r>
            <a:r>
              <a:rPr lang="en-US" sz="2600" b="1" dirty="0" smtClean="0">
                <a:solidFill>
                  <a:srgbClr val="FF0000"/>
                </a:solidFill>
              </a:rPr>
              <a:t>or greater </a:t>
            </a:r>
            <a:r>
              <a:rPr lang="en-US" sz="2600" dirty="0" smtClean="0"/>
              <a:t>for a </a:t>
            </a:r>
            <a:r>
              <a:rPr lang="en-US" sz="2600" u="sng" dirty="0" smtClean="0"/>
              <a:t>minimum</a:t>
            </a:r>
            <a:r>
              <a:rPr lang="en-US" sz="2600" dirty="0" smtClean="0"/>
              <a:t> duration of 30 minutes and must not drop more than 5%</a:t>
            </a:r>
          </a:p>
          <a:p>
            <a:pPr>
              <a:buClr>
                <a:schemeClr val="accent6">
                  <a:lumMod val="50000"/>
                </a:schemeClr>
              </a:buClr>
            </a:pPr>
            <a:r>
              <a:rPr lang="en-US" sz="2600" dirty="0" smtClean="0"/>
              <a:t>Packer must be set within 50 feet of the casing shoe</a:t>
            </a:r>
          </a:p>
          <a:p>
            <a:pPr lvl="1">
              <a:buClr>
                <a:schemeClr val="accent6">
                  <a:lumMod val="50000"/>
                </a:schemeClr>
              </a:buClr>
            </a:pPr>
            <a:r>
              <a:rPr lang="en-US" sz="2600" dirty="0" smtClean="0"/>
              <a:t>If greater than 50 feet, a morning report showing the makeup of the casing shoe must be submitted for review</a:t>
            </a:r>
          </a:p>
          <a:p>
            <a:pPr>
              <a:buClr>
                <a:schemeClr val="accent6">
                  <a:lumMod val="50000"/>
                </a:schemeClr>
              </a:buClr>
            </a:pPr>
            <a:r>
              <a:rPr lang="en-US" sz="2600" dirty="0" smtClean="0"/>
              <a:t>Must have been performed within a year of submittal</a:t>
            </a:r>
          </a:p>
          <a:p>
            <a:pPr>
              <a:buClr>
                <a:schemeClr val="accent6">
                  <a:lumMod val="50000"/>
                </a:schemeClr>
              </a:buClr>
            </a:pPr>
            <a:r>
              <a:rPr lang="en-US" sz="2600" dirty="0"/>
              <a:t>An inspector witnessed Radioactive Tracer Survey (RTS) with a time drive supplement may be performed in lieu of the second pressure test</a:t>
            </a:r>
            <a:endParaRPr lang="en-US" sz="2600" dirty="0" smtClean="0"/>
          </a:p>
          <a:p>
            <a:endParaRPr lang="en-US" sz="2600" dirty="0" smtClean="0"/>
          </a:p>
          <a:p>
            <a:endParaRPr lang="en-US" dirty="0"/>
          </a:p>
        </p:txBody>
      </p:sp>
    </p:spTree>
    <p:extLst>
      <p:ext uri="{BB962C8B-B14F-4D97-AF65-F5344CB8AC3E}">
        <p14:creationId xmlns:p14="http://schemas.microsoft.com/office/powerpoint/2010/main" val="3165418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2" y="193964"/>
            <a:ext cx="7786684" cy="519545"/>
          </a:xfrm>
        </p:spPr>
        <p:txBody>
          <a:bodyPr>
            <a:normAutofit/>
          </a:bodyPr>
          <a:lstStyle/>
          <a:p>
            <a:pPr marL="0" indent="0">
              <a:buNone/>
            </a:pPr>
            <a:r>
              <a:rPr lang="en-US" dirty="0" smtClean="0">
                <a:solidFill>
                  <a:schemeClr val="tx1"/>
                </a:solidFill>
                <a:effectLst>
                  <a:outerShdw blurRad="38100" dist="38100" dir="2700000" algn="tl">
                    <a:srgbClr val="000000">
                      <a:alpha val="43137"/>
                    </a:srgbClr>
                  </a:outerShdw>
                </a:effectLst>
                <a:latin typeface="+mn-lt"/>
              </a:rPr>
              <a:t>Morning Reports</a:t>
            </a:r>
            <a:endParaRPr lang="en-US" dirty="0">
              <a:solidFill>
                <a:schemeClr val="tx1"/>
              </a:solidFill>
              <a:effectLst>
                <a:outerShdw blurRad="38100" dist="38100" dir="2700000" algn="tl">
                  <a:srgbClr val="000000">
                    <a:alpha val="43137"/>
                  </a:srgbClr>
                </a:outerShdw>
              </a:effectLst>
              <a:latin typeface="+mn-lt"/>
            </a:endParaRPr>
          </a:p>
        </p:txBody>
      </p:sp>
      <p:sp>
        <p:nvSpPr>
          <p:cNvPr id="3" name="Text Placeholder 2"/>
          <p:cNvSpPr>
            <a:spLocks noGrp="1"/>
          </p:cNvSpPr>
          <p:nvPr>
            <p:ph type="body" sz="half" idx="2"/>
          </p:nvPr>
        </p:nvSpPr>
        <p:spPr>
          <a:xfrm>
            <a:off x="4975860" y="2324100"/>
            <a:ext cx="3534787" cy="3733800"/>
          </a:xfrm>
        </p:spPr>
        <p:txBody>
          <a:bodyPr>
            <a:noAutofit/>
          </a:bodyPr>
          <a:lstStyle/>
          <a:p>
            <a:r>
              <a:rPr lang="en-US" sz="2400" dirty="0" smtClean="0"/>
              <a:t>The first morning report must prove that a jug test was conducted in which the surface casing shoe held pressure to an Equivalent Mud Weight (EMW) that comes within 15% of the Eaton 9# curve.</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745181"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532" y="1854488"/>
            <a:ext cx="7313468" cy="459220"/>
          </a:xfrm>
          <a:prstGeom prst="rect">
            <a:avLst/>
          </a:prstGeom>
          <a:noFill/>
          <a:ln w="28575">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0" y="3387436"/>
            <a:ext cx="4745181" cy="166255"/>
          </a:xfrm>
          <a:prstGeom prst="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4558145" y="2313708"/>
            <a:ext cx="332510" cy="102523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3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par>
                          <p:cTn id="15" fill="hold">
                            <p:stCondLst>
                              <p:cond delay="2000"/>
                            </p:stCondLst>
                            <p:childTnLst>
                              <p:par>
                                <p:cTn id="16" presetID="22" presetClass="entr" presetSubtype="4" fill="hold" nodeType="afterEffect">
                                  <p:stCondLst>
                                    <p:cond delay="20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4500"/>
                            </p:stCondLst>
                            <p:childTnLst>
                              <p:par>
                                <p:cTn id="20" presetID="22" presetClass="entr" presetSubtype="4" fill="hold" nodeType="after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ipe(down)">
                                      <p:cBhvr>
                                        <p:cTn id="2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611090" y="2376053"/>
            <a:ext cx="3122815" cy="2092881"/>
          </a:xfrm>
          <a:prstGeom prst="rect">
            <a:avLst/>
          </a:prstGeom>
          <a:noFill/>
        </p:spPr>
        <p:txBody>
          <a:bodyPr wrap="square" rtlCol="0">
            <a:spAutoFit/>
          </a:bodyPr>
          <a:lstStyle/>
          <a:p>
            <a:r>
              <a:rPr lang="en-US" sz="2600" dirty="0"/>
              <a:t>The second morning report must indicate when the long </a:t>
            </a:r>
            <a:r>
              <a:rPr lang="en-US" sz="2600" dirty="0" smtClean="0"/>
              <a:t>string casing </a:t>
            </a:r>
            <a:r>
              <a:rPr lang="en-US" sz="2600" dirty="0"/>
              <a:t>was run</a:t>
            </a:r>
          </a:p>
        </p:txBody>
      </p:sp>
      <p:sp>
        <p:nvSpPr>
          <p:cNvPr id="5" name="Content Placeholder 4"/>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2863"/>
            <a:ext cx="5389418" cy="678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305" y="1122218"/>
            <a:ext cx="7307695" cy="554182"/>
          </a:xfrm>
          <a:prstGeom prst="rect">
            <a:avLst/>
          </a:prstGeom>
          <a:noFill/>
          <a:ln w="25400">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0054" y="2265217"/>
            <a:ext cx="5202381" cy="221673"/>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5070764" y="1724891"/>
            <a:ext cx="270163" cy="540326"/>
          </a:xfrm>
          <a:prstGeom prst="straightConnector1">
            <a:avLst/>
          </a:prstGeom>
          <a:ln w="34925">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08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10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29690" y="1784721"/>
            <a:ext cx="5966666" cy="459716"/>
          </a:xfrm>
        </p:spPr>
        <p:txBody>
          <a:bodyPr anchor="t"/>
          <a:lstStyle/>
          <a:p>
            <a:pPr algn="l">
              <a:buFont typeface="Arial" pitchFamily="34" charset="0"/>
              <a:buChar char="•"/>
            </a:pPr>
            <a:r>
              <a:rPr lang="en-US" sz="1800" b="0" dirty="0" smtClean="0">
                <a:solidFill>
                  <a:schemeClr val="tx1"/>
                </a:solidFill>
                <a:effectLst/>
                <a:latin typeface="Arial" pitchFamily="34" charset="0"/>
                <a:cs typeface="Arial" pitchFamily="34" charset="0"/>
              </a:rPr>
              <a:t>¼ mile radius search</a:t>
            </a:r>
            <a:r>
              <a:rPr lang="en-US" sz="2000" dirty="0" smtClean="0">
                <a:effectLst/>
              </a:rPr>
              <a:t/>
            </a:r>
            <a:br>
              <a:rPr lang="en-US" sz="2000" dirty="0" smtClean="0">
                <a:effectLst/>
              </a:rPr>
            </a:br>
            <a:r>
              <a:rPr lang="en-US" sz="2000" dirty="0" smtClean="0">
                <a:effectLst/>
              </a:rPr>
              <a:t/>
            </a:r>
            <a:br>
              <a:rPr lang="en-US" sz="2000" dirty="0" smtClean="0">
                <a:effectLst/>
              </a:rPr>
            </a:br>
            <a:endParaRPr lang="en-US" sz="2000" dirty="0">
              <a:effectLst/>
            </a:endParaRPr>
          </a:p>
        </p:txBody>
      </p:sp>
      <p:sp>
        <p:nvSpPr>
          <p:cNvPr id="8" name="Text Placeholder 7"/>
          <p:cNvSpPr>
            <a:spLocks noGrp="1"/>
          </p:cNvSpPr>
          <p:nvPr>
            <p:ph type="body" idx="1"/>
          </p:nvPr>
        </p:nvSpPr>
        <p:spPr>
          <a:xfrm>
            <a:off x="1038765" y="915274"/>
            <a:ext cx="5970494" cy="835460"/>
          </a:xfrm>
        </p:spPr>
        <p:txBody>
          <a:bodyPr>
            <a:normAutofit/>
          </a:bodyPr>
          <a:lstStyle/>
          <a:p>
            <a:pPr algn="l"/>
            <a:r>
              <a:rPr lang="en-US" sz="3200" b="1" dirty="0" smtClean="0">
                <a:effectLst>
                  <a:outerShdw blurRad="38100" dist="38100" dir="2700000" algn="tl">
                    <a:srgbClr val="000000">
                      <a:alpha val="43137"/>
                    </a:srgbClr>
                  </a:outerShdw>
                </a:effectLst>
              </a:rPr>
              <a:t>Area of Review (AOR)</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2029690" y="2353179"/>
            <a:ext cx="5022273" cy="646331"/>
          </a:xfrm>
          <a:prstGeom prst="rect">
            <a:avLst/>
          </a:prstGeom>
          <a:noFill/>
        </p:spPr>
        <p:txBody>
          <a:bodyPr wrap="square" rtlCol="0">
            <a:spAutoFit/>
          </a:bodyPr>
          <a:lstStyle/>
          <a:p>
            <a:pPr marL="285750" indent="-285750">
              <a:buClr>
                <a:srgbClr val="C00000"/>
              </a:buClr>
              <a:buSzPct val="130000"/>
              <a:buFont typeface="Arial" pitchFamily="34" charset="0"/>
              <a:buChar char="•"/>
            </a:pPr>
            <a:r>
              <a:rPr lang="en-US" dirty="0" smtClean="0"/>
              <a:t>Disposal into hydrocarbon bearing horizons is prohibited</a:t>
            </a:r>
            <a:endParaRPr lang="en-US" dirty="0"/>
          </a:p>
        </p:txBody>
      </p:sp>
      <p:sp>
        <p:nvSpPr>
          <p:cNvPr id="10" name="TextBox 9"/>
          <p:cNvSpPr txBox="1"/>
          <p:nvPr/>
        </p:nvSpPr>
        <p:spPr>
          <a:xfrm>
            <a:off x="2029690" y="3088103"/>
            <a:ext cx="4897581" cy="1200329"/>
          </a:xfrm>
          <a:prstGeom prst="rect">
            <a:avLst/>
          </a:prstGeom>
          <a:noFill/>
        </p:spPr>
        <p:txBody>
          <a:bodyPr wrap="square" rtlCol="0">
            <a:spAutoFit/>
          </a:bodyPr>
          <a:lstStyle/>
          <a:p>
            <a:pPr marL="285750" indent="-285750">
              <a:buClr>
                <a:srgbClr val="C00000"/>
              </a:buClr>
              <a:buSzPct val="130000"/>
              <a:buFont typeface="Arial" pitchFamily="34" charset="0"/>
              <a:buChar char="•"/>
            </a:pPr>
            <a:r>
              <a:rPr lang="en-US" dirty="0" smtClean="0"/>
              <a:t>All wells must have proof of cement isolation between the USDW and top of the injection zone of the subject well by one of the following:</a:t>
            </a:r>
            <a:endParaRPr lang="en-US" dirty="0"/>
          </a:p>
        </p:txBody>
      </p:sp>
      <p:sp>
        <p:nvSpPr>
          <p:cNvPr id="11" name="TextBox 10"/>
          <p:cNvSpPr txBox="1"/>
          <p:nvPr/>
        </p:nvSpPr>
        <p:spPr>
          <a:xfrm>
            <a:off x="3075709" y="4288432"/>
            <a:ext cx="3851562" cy="584775"/>
          </a:xfrm>
          <a:prstGeom prst="rect">
            <a:avLst/>
          </a:prstGeom>
          <a:noFill/>
        </p:spPr>
        <p:txBody>
          <a:bodyPr wrap="square" rtlCol="0">
            <a:spAutoFit/>
          </a:bodyPr>
          <a:lstStyle/>
          <a:p>
            <a:pPr marL="285750" indent="-285750">
              <a:buClr>
                <a:srgbClr val="C00000"/>
              </a:buClr>
              <a:buSzPct val="85000"/>
              <a:buFont typeface="Courier New" pitchFamily="49" charset="0"/>
              <a:buChar char="o"/>
            </a:pPr>
            <a:r>
              <a:rPr lang="en-US" sz="1600" dirty="0" smtClean="0"/>
              <a:t>Casing set and cemented through the USDW</a:t>
            </a:r>
            <a:endParaRPr lang="en-US" sz="1600" dirty="0"/>
          </a:p>
        </p:txBody>
      </p:sp>
      <p:sp>
        <p:nvSpPr>
          <p:cNvPr id="12" name="TextBox 11"/>
          <p:cNvSpPr txBox="1"/>
          <p:nvPr/>
        </p:nvSpPr>
        <p:spPr>
          <a:xfrm>
            <a:off x="3075709" y="4811652"/>
            <a:ext cx="3692237" cy="338554"/>
          </a:xfrm>
          <a:prstGeom prst="rect">
            <a:avLst/>
          </a:prstGeom>
          <a:noFill/>
        </p:spPr>
        <p:txBody>
          <a:bodyPr wrap="square" rtlCol="0">
            <a:spAutoFit/>
          </a:bodyPr>
          <a:lstStyle/>
          <a:p>
            <a:pPr marL="285750" indent="-285750">
              <a:buClr>
                <a:srgbClr val="C00000"/>
              </a:buClr>
              <a:buSzPct val="80000"/>
              <a:buFont typeface="Courier New" pitchFamily="49" charset="0"/>
              <a:buChar char="o"/>
            </a:pPr>
            <a:r>
              <a:rPr lang="en-US" sz="1600" dirty="0" smtClean="0"/>
              <a:t>Open hole plugs</a:t>
            </a:r>
            <a:endParaRPr lang="en-US" sz="1600" dirty="0"/>
          </a:p>
        </p:txBody>
      </p:sp>
      <p:sp>
        <p:nvSpPr>
          <p:cNvPr id="13" name="TextBox 12"/>
          <p:cNvSpPr txBox="1"/>
          <p:nvPr/>
        </p:nvSpPr>
        <p:spPr>
          <a:xfrm>
            <a:off x="3103418" y="5211679"/>
            <a:ext cx="3664528" cy="338554"/>
          </a:xfrm>
          <a:prstGeom prst="rect">
            <a:avLst/>
          </a:prstGeom>
          <a:noFill/>
        </p:spPr>
        <p:txBody>
          <a:bodyPr wrap="square" rtlCol="0">
            <a:spAutoFit/>
          </a:bodyPr>
          <a:lstStyle/>
          <a:p>
            <a:pPr marL="285750" indent="-285750">
              <a:buClr>
                <a:srgbClr val="C00000"/>
              </a:buClr>
              <a:buSzPct val="80000"/>
              <a:buFont typeface="Courier New" pitchFamily="49" charset="0"/>
              <a:buChar char="o"/>
            </a:pPr>
            <a:r>
              <a:rPr lang="en-US" sz="1600" dirty="0" smtClean="0"/>
              <a:t>Perforate and squeeze cement</a:t>
            </a:r>
            <a:endParaRPr lang="en-US" sz="1600" dirty="0"/>
          </a:p>
        </p:txBody>
      </p:sp>
      <p:sp>
        <p:nvSpPr>
          <p:cNvPr id="14" name="TextBox 13"/>
          <p:cNvSpPr txBox="1"/>
          <p:nvPr/>
        </p:nvSpPr>
        <p:spPr>
          <a:xfrm>
            <a:off x="3103418" y="5620389"/>
            <a:ext cx="3193473" cy="584775"/>
          </a:xfrm>
          <a:prstGeom prst="rect">
            <a:avLst/>
          </a:prstGeom>
          <a:noFill/>
        </p:spPr>
        <p:txBody>
          <a:bodyPr wrap="square" rtlCol="0">
            <a:spAutoFit/>
          </a:bodyPr>
          <a:lstStyle/>
          <a:p>
            <a:pPr marL="285750" indent="-285750">
              <a:buClr>
                <a:srgbClr val="C00000"/>
              </a:buClr>
              <a:buSzPct val="80000"/>
              <a:buFont typeface="Courier New" pitchFamily="49" charset="0"/>
              <a:buChar char="o"/>
            </a:pPr>
            <a:r>
              <a:rPr lang="en-US" sz="1600" dirty="0" smtClean="0"/>
              <a:t>Drilled shallower than injection zone</a:t>
            </a:r>
            <a:endParaRPr lang="en-US" sz="1600" dirty="0"/>
          </a:p>
        </p:txBody>
      </p:sp>
    </p:spTree>
    <p:extLst>
      <p:ext uri="{BB962C8B-B14F-4D97-AF65-F5344CB8AC3E}">
        <p14:creationId xmlns:p14="http://schemas.microsoft.com/office/powerpoint/2010/main" val="658851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5252" y="2231641"/>
            <a:ext cx="6512511" cy="1143000"/>
          </a:xfrm>
        </p:spPr>
        <p:txBody>
          <a:bodyPr/>
          <a:lstStyle/>
          <a:p>
            <a:pPr marL="0" indent="0" algn="ctr">
              <a:buNone/>
            </a:pPr>
            <a:r>
              <a:rPr lang="en-US" dirty="0" smtClean="0">
                <a:effectLst>
                  <a:outerShdw blurRad="50800" dist="38100" dir="8100000" algn="tr" rotWithShape="0">
                    <a:prstClr val="black">
                      <a:alpha val="40000"/>
                    </a:prstClr>
                  </a:outerShdw>
                </a:effectLst>
              </a:rPr>
              <a:t>Group Activity</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139337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7872" y="415635"/>
            <a:ext cx="7897092" cy="797695"/>
          </a:xfrm>
        </p:spPr>
        <p:txBody>
          <a:bodyPr/>
          <a:lstStyle/>
          <a:p>
            <a:pPr marL="0" indent="0" algn="l">
              <a:buNone/>
            </a:pPr>
            <a:r>
              <a:rPr lang="en-US" sz="2800" dirty="0" smtClean="0">
                <a:effectLst>
                  <a:outerShdw blurRad="50800" dist="38100" dir="8100000" algn="tr" rotWithShape="0">
                    <a:prstClr val="black">
                      <a:alpha val="40000"/>
                    </a:prstClr>
                  </a:outerShdw>
                </a:effectLst>
              </a:rPr>
              <a:t>What is wrong with this affidavit?</a:t>
            </a:r>
            <a:endParaRPr lang="en-US" sz="2800" dirty="0">
              <a:effectLst>
                <a:outerShdw blurRad="50800" dist="38100" dir="8100000" algn="tr" rotWithShape="0">
                  <a:prstClr val="black">
                    <a:alpha val="40000"/>
                  </a:prstClr>
                </a:outerShdw>
              </a:effectLst>
            </a:endParaRPr>
          </a:p>
        </p:txBody>
      </p:sp>
      <p:pic>
        <p:nvPicPr>
          <p:cNvPr id="11" name="Content Placeholder 10"/>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2056" y="1149927"/>
            <a:ext cx="5345742" cy="5680364"/>
          </a:xfrm>
        </p:spPr>
      </p:pic>
      <p:sp>
        <p:nvSpPr>
          <p:cNvPr id="12" name="TextBox 11"/>
          <p:cNvSpPr txBox="1"/>
          <p:nvPr/>
        </p:nvSpPr>
        <p:spPr>
          <a:xfrm>
            <a:off x="5943600" y="3193473"/>
            <a:ext cx="2611582" cy="1200329"/>
          </a:xfrm>
          <a:prstGeom prst="rect">
            <a:avLst/>
          </a:prstGeom>
          <a:noFill/>
        </p:spPr>
        <p:txBody>
          <a:bodyPr wrap="square" rtlCol="0">
            <a:spAutoFit/>
          </a:bodyPr>
          <a:lstStyle/>
          <a:p>
            <a:r>
              <a:rPr lang="en-US" dirty="0" smtClean="0"/>
              <a:t>There was a drop in pressure which fell below the minimum required 1000 psi</a:t>
            </a:r>
            <a:endParaRPr lang="en-US" dirty="0"/>
          </a:p>
        </p:txBody>
      </p:sp>
      <p:cxnSp>
        <p:nvCxnSpPr>
          <p:cNvPr id="14" name="Straight Arrow Connector 13"/>
          <p:cNvCxnSpPr/>
          <p:nvPr/>
        </p:nvCxnSpPr>
        <p:spPr>
          <a:xfrm flipH="1">
            <a:off x="2112818" y="3581400"/>
            <a:ext cx="3830782" cy="1267691"/>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690255" y="4849090"/>
            <a:ext cx="561110" cy="1731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943600" y="5188527"/>
            <a:ext cx="2916382" cy="1200329"/>
          </a:xfrm>
          <a:prstGeom prst="rect">
            <a:avLst/>
          </a:prstGeom>
          <a:noFill/>
        </p:spPr>
        <p:txBody>
          <a:bodyPr wrap="square" rtlCol="0">
            <a:spAutoFit/>
          </a:bodyPr>
          <a:lstStyle/>
          <a:p>
            <a:r>
              <a:rPr lang="en-US" dirty="0" smtClean="0"/>
              <a:t>The test was not witnessed by a Conservation Enforcement Agent</a:t>
            </a:r>
            <a:endParaRPr lang="en-US" dirty="0"/>
          </a:p>
        </p:txBody>
      </p:sp>
      <p:cxnSp>
        <p:nvCxnSpPr>
          <p:cNvPr id="24" name="Straight Arrow Connector 23"/>
          <p:cNvCxnSpPr/>
          <p:nvPr/>
        </p:nvCxnSpPr>
        <p:spPr>
          <a:xfrm flipH="1">
            <a:off x="1752600" y="5541818"/>
            <a:ext cx="4239492" cy="796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893618" y="6220691"/>
            <a:ext cx="858982" cy="2701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93618" y="5133109"/>
            <a:ext cx="2986715" cy="215444"/>
          </a:xfrm>
          <a:prstGeom prst="rect">
            <a:avLst/>
          </a:prstGeom>
          <a:noFill/>
        </p:spPr>
        <p:txBody>
          <a:bodyPr wrap="none" rtlCol="0">
            <a:spAutoFit/>
          </a:bodyPr>
          <a:lstStyle/>
          <a:p>
            <a:r>
              <a:rPr lang="en-US" sz="800" dirty="0" smtClean="0"/>
              <a:t>Retest 9 5/8 casing. Packer set at 1805’ (Test Good) Charted.</a:t>
            </a:r>
            <a:endParaRPr lang="en-US" sz="800" dirty="0"/>
          </a:p>
        </p:txBody>
      </p:sp>
    </p:spTree>
    <p:extLst>
      <p:ext uri="{BB962C8B-B14F-4D97-AF65-F5344CB8AC3E}">
        <p14:creationId xmlns:p14="http://schemas.microsoft.com/office/powerpoint/2010/main" val="13451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0"/>
                            </p:stCondLst>
                            <p:childTnLst>
                              <p:par>
                                <p:cTn id="19" presetID="22" presetClass="entr" presetSubtype="2"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2" grpId="0"/>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38" y="1278371"/>
            <a:ext cx="7950489"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685800"/>
            <a:ext cx="8312727" cy="461665"/>
          </a:xfrm>
          <a:prstGeom prst="rect">
            <a:avLst/>
          </a:prstGeom>
          <a:noFill/>
        </p:spPr>
        <p:txBody>
          <a:bodyPr wrap="square" rtlCol="0">
            <a:spAutoFit/>
          </a:bodyPr>
          <a:lstStyle/>
          <a:p>
            <a:pPr algn="ctr"/>
            <a:r>
              <a:rPr lang="en-US" sz="2400" dirty="0" smtClean="0"/>
              <a:t>What’s missing on this pressure chart recording?</a:t>
            </a:r>
            <a:endParaRPr lang="en-US" sz="2400" dirty="0"/>
          </a:p>
        </p:txBody>
      </p:sp>
      <p:sp>
        <p:nvSpPr>
          <p:cNvPr id="4" name="TextBox 3"/>
          <p:cNvSpPr txBox="1"/>
          <p:nvPr/>
        </p:nvSpPr>
        <p:spPr>
          <a:xfrm>
            <a:off x="280552" y="1773383"/>
            <a:ext cx="1963884" cy="307777"/>
          </a:xfrm>
          <a:prstGeom prst="rect">
            <a:avLst/>
          </a:prstGeom>
          <a:noFill/>
        </p:spPr>
        <p:txBody>
          <a:bodyPr wrap="square" rtlCol="0">
            <a:spAutoFit/>
          </a:bodyPr>
          <a:lstStyle/>
          <a:p>
            <a:r>
              <a:rPr lang="en-US" sz="1400" dirty="0" smtClean="0">
                <a:solidFill>
                  <a:srgbClr val="FF0000"/>
                </a:solidFill>
              </a:rPr>
              <a:t>* Well </a:t>
            </a:r>
            <a:r>
              <a:rPr lang="en-US" sz="1400" dirty="0">
                <a:solidFill>
                  <a:srgbClr val="FF0000"/>
                </a:solidFill>
              </a:rPr>
              <a:t>s</a:t>
            </a:r>
            <a:r>
              <a:rPr lang="en-US" sz="1400" dirty="0" smtClean="0">
                <a:solidFill>
                  <a:srgbClr val="FF0000"/>
                </a:solidFill>
              </a:rPr>
              <a:t>erial number</a:t>
            </a:r>
            <a:endParaRPr lang="en-US" sz="1400" dirty="0">
              <a:solidFill>
                <a:srgbClr val="FF0000"/>
              </a:solidFill>
            </a:endParaRPr>
          </a:p>
        </p:txBody>
      </p:sp>
      <p:sp>
        <p:nvSpPr>
          <p:cNvPr id="5" name="TextBox 4"/>
          <p:cNvSpPr txBox="1"/>
          <p:nvPr/>
        </p:nvSpPr>
        <p:spPr>
          <a:xfrm>
            <a:off x="280552" y="2195945"/>
            <a:ext cx="1863436" cy="307777"/>
          </a:xfrm>
          <a:prstGeom prst="rect">
            <a:avLst/>
          </a:prstGeom>
          <a:noFill/>
        </p:spPr>
        <p:txBody>
          <a:bodyPr wrap="square" rtlCol="0">
            <a:spAutoFit/>
          </a:bodyPr>
          <a:lstStyle/>
          <a:p>
            <a:r>
              <a:rPr lang="en-US" sz="1400" dirty="0" smtClean="0">
                <a:solidFill>
                  <a:srgbClr val="FF0000"/>
                </a:solidFill>
              </a:rPr>
              <a:t>* Test stop time</a:t>
            </a:r>
            <a:endParaRPr lang="en-US" sz="1400" dirty="0">
              <a:solidFill>
                <a:srgbClr val="FF0000"/>
              </a:solidFill>
            </a:endParaRPr>
          </a:p>
        </p:txBody>
      </p:sp>
    </p:spTree>
    <p:extLst>
      <p:ext uri="{BB962C8B-B14F-4D97-AF65-F5344CB8AC3E}">
        <p14:creationId xmlns:p14="http://schemas.microsoft.com/office/powerpoint/2010/main" val="51408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161735"/>
            <a:ext cx="8183880" cy="4525556"/>
          </a:xfrm>
        </p:spPr>
        <p:txBody>
          <a:bodyPr anchor="t">
            <a:normAutofit/>
          </a:bodyPr>
          <a:lstStyle/>
          <a:p>
            <a:pPr marL="571500" indent="-571500" algn="l">
              <a:buFont typeface="Wingdings" pitchFamily="2" charset="2"/>
              <a:buChar char="v"/>
            </a:pPr>
            <a:r>
              <a:rPr lang="en-US" sz="3600" dirty="0" smtClean="0">
                <a:effectLst>
                  <a:outerShdw blurRad="38100" dist="38100" dir="2700000" algn="tl">
                    <a:srgbClr val="000000">
                      <a:alpha val="43137"/>
                    </a:srgbClr>
                  </a:outerShdw>
                </a:effectLst>
              </a:rPr>
              <a:t>Intended for the purpose of subsurface injection of drilling and </a:t>
            </a:r>
            <a:r>
              <a:rPr lang="en-US" sz="3600" dirty="0" err="1" smtClean="0">
                <a:effectLst>
                  <a:outerShdw blurRad="38100" dist="38100" dir="2700000" algn="tl">
                    <a:srgbClr val="000000">
                      <a:alpha val="43137"/>
                    </a:srgbClr>
                  </a:outerShdw>
                </a:effectLst>
              </a:rPr>
              <a:t>workover</a:t>
            </a:r>
            <a:r>
              <a:rPr lang="en-US" sz="3600" dirty="0" smtClean="0">
                <a:effectLst>
                  <a:outerShdw blurRad="38100" dist="38100" dir="2700000" algn="tl">
                    <a:srgbClr val="000000">
                      <a:alpha val="43137"/>
                    </a:srgbClr>
                  </a:outerShdw>
                </a:effectLst>
              </a:rPr>
              <a:t> waste fluids (including reserve pit fluids) that were generated in the drilling, stimulation, or </a:t>
            </a:r>
            <a:r>
              <a:rPr lang="en-US" sz="3600" dirty="0" err="1" smtClean="0">
                <a:effectLst>
                  <a:outerShdw blurRad="38100" dist="38100" dir="2700000" algn="tl">
                    <a:srgbClr val="000000">
                      <a:alpha val="43137"/>
                    </a:srgbClr>
                  </a:outerShdw>
                </a:effectLst>
              </a:rPr>
              <a:t>workover</a:t>
            </a:r>
            <a:r>
              <a:rPr lang="en-US" sz="3600" dirty="0" smtClean="0">
                <a:effectLst>
                  <a:outerShdw blurRad="38100" dist="38100" dir="2700000" algn="tl">
                    <a:srgbClr val="000000">
                      <a:alpha val="43137"/>
                    </a:srgbClr>
                  </a:outerShdw>
                </a:effectLst>
              </a:rPr>
              <a:t> of the specific well for which authorization is requested</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070016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308860"/>
            <a:ext cx="8183880" cy="845820"/>
          </a:xfrm>
        </p:spPr>
        <p:txBody>
          <a:bodyPr/>
          <a:lstStyle/>
          <a:p>
            <a:pPr algn="ctr"/>
            <a:r>
              <a:rPr lang="en-US" dirty="0" smtClean="0">
                <a:effectLst>
                  <a:outerShdw blurRad="50800" dist="38100" dir="8100000" algn="tr" rotWithShape="0">
                    <a:prstClr val="black">
                      <a:alpha val="40000"/>
                    </a:prstClr>
                  </a:outerShdw>
                </a:effectLst>
              </a:rPr>
              <a:t>Permit</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067721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56" y="545208"/>
            <a:ext cx="8183880" cy="701701"/>
          </a:xfrm>
        </p:spPr>
        <p:txBody>
          <a:bodyPr>
            <a:normAutofit/>
          </a:bodyPr>
          <a:lstStyle/>
          <a:p>
            <a:pPr marL="0" indent="0" algn="l">
              <a:buNone/>
            </a:pPr>
            <a:r>
              <a:rPr lang="en-US" sz="3600" dirty="0" smtClean="0">
                <a:effectLst>
                  <a:outerShdw blurRad="50800" dist="38100" dir="8100000" algn="tr" rotWithShape="0">
                    <a:prstClr val="black">
                      <a:alpha val="40000"/>
                    </a:prstClr>
                  </a:outerShdw>
                </a:effectLst>
              </a:rPr>
              <a:t>If approved,</a:t>
            </a:r>
            <a:endParaRPr lang="en-US" sz="3600" dirty="0">
              <a:effectLst>
                <a:outerShdw blurRad="50800" dist="38100" dir="8100000" algn="tr" rotWithShape="0">
                  <a:prstClr val="black">
                    <a:alpha val="40000"/>
                  </a:prstClr>
                </a:outerShdw>
              </a:effectLst>
            </a:endParaRPr>
          </a:p>
        </p:txBody>
      </p:sp>
      <p:sp>
        <p:nvSpPr>
          <p:cNvPr id="3" name="TextBox 2"/>
          <p:cNvSpPr txBox="1"/>
          <p:nvPr/>
        </p:nvSpPr>
        <p:spPr>
          <a:xfrm>
            <a:off x="1108363" y="1669473"/>
            <a:ext cx="6726382" cy="4893647"/>
          </a:xfrm>
          <a:prstGeom prst="rect">
            <a:avLst/>
          </a:prstGeom>
          <a:noFill/>
        </p:spPr>
        <p:txBody>
          <a:bodyPr wrap="square" rtlCol="0">
            <a:spAutoFit/>
          </a:bodyPr>
          <a:lstStyle/>
          <a:p>
            <a:pPr marL="304038" indent="-285750">
              <a:buClr>
                <a:srgbClr val="FF0000"/>
              </a:buClr>
              <a:buFont typeface="Arial" pitchFamily="34" charset="0"/>
              <a:buChar char="•"/>
            </a:pPr>
            <a:r>
              <a:rPr lang="en-US" sz="2400" dirty="0" smtClean="0"/>
              <a:t>MASIP will be calculated, however, the permitted MASIP will be limited to no more than the pressure applied during the casing pressure test.</a:t>
            </a:r>
          </a:p>
          <a:p>
            <a:pPr marL="18288"/>
            <a:endParaRPr lang="en-US" sz="2400" dirty="0" smtClean="0"/>
          </a:p>
          <a:p>
            <a:pPr marL="304038" indent="-285750">
              <a:buClr>
                <a:srgbClr val="FF0000"/>
              </a:buClr>
              <a:buFont typeface="Arial" pitchFamily="34" charset="0"/>
              <a:buChar char="•"/>
            </a:pPr>
            <a:r>
              <a:rPr lang="en-US" sz="2400" dirty="0" smtClean="0"/>
              <a:t>The permit </a:t>
            </a:r>
            <a:r>
              <a:rPr lang="en-US" sz="2400" dirty="0"/>
              <a:t>is valid for six (6) </a:t>
            </a:r>
            <a:r>
              <a:rPr lang="en-US" sz="2400" dirty="0" smtClean="0"/>
              <a:t>calendar months </a:t>
            </a:r>
            <a:r>
              <a:rPr lang="en-US" sz="2400" dirty="0"/>
              <a:t>from </a:t>
            </a:r>
            <a:r>
              <a:rPr lang="en-US" sz="2400" dirty="0" smtClean="0"/>
              <a:t>the date of approval</a:t>
            </a:r>
            <a:endParaRPr lang="en-US" sz="2400" dirty="0"/>
          </a:p>
          <a:p>
            <a:pPr marL="720090" lvl="1" indent="-171450">
              <a:buClr>
                <a:srgbClr val="FF0000"/>
              </a:buClr>
              <a:buSzPct val="85000"/>
              <a:buFont typeface="Arial" pitchFamily="34" charset="0"/>
              <a:buChar char="•"/>
            </a:pPr>
            <a:r>
              <a:rPr lang="en-US" sz="2400" dirty="0"/>
              <a:t>Injection after the expiration date or closing of the application will require submission of a new application</a:t>
            </a:r>
            <a:r>
              <a:rPr lang="en-US" sz="2400" dirty="0" smtClean="0"/>
              <a:t>.</a:t>
            </a:r>
          </a:p>
          <a:p>
            <a:pPr marL="548640" lvl="1"/>
            <a:endParaRPr lang="en-US" sz="2400" dirty="0" smtClean="0"/>
          </a:p>
          <a:p>
            <a:pPr marL="262890" indent="-171450">
              <a:buClr>
                <a:srgbClr val="FF0000"/>
              </a:buClr>
              <a:buFont typeface="Arial" pitchFamily="34" charset="0"/>
              <a:buChar char="•"/>
            </a:pPr>
            <a:r>
              <a:rPr lang="en-US" sz="2400" dirty="0" smtClean="0"/>
              <a:t>The permit will be issued via email along with the following attachments:</a:t>
            </a:r>
            <a:endParaRPr lang="en-US" sz="2400" dirty="0"/>
          </a:p>
        </p:txBody>
      </p:sp>
    </p:spTree>
    <p:extLst>
      <p:ext uri="{BB962C8B-B14F-4D97-AF65-F5344CB8AC3E}">
        <p14:creationId xmlns:p14="http://schemas.microsoft.com/office/powerpoint/2010/main" val="3428470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2"/>
          </p:nvPr>
        </p:nvSpPr>
        <p:spPr>
          <a:xfrm>
            <a:off x="571500" y="699657"/>
            <a:ext cx="4671060" cy="595743"/>
          </a:xfrm>
        </p:spPr>
        <p:txBody>
          <a:bodyPr>
            <a:noAutofit/>
          </a:bodyPr>
          <a:lstStyle/>
          <a:p>
            <a:pPr lvl="1" indent="-356616">
              <a:buClr>
                <a:srgbClr val="FF0000"/>
              </a:buClr>
              <a:buFont typeface="Wingdings" pitchFamily="2" charset="2"/>
              <a:buChar char="v"/>
            </a:pPr>
            <a:r>
              <a:rPr lang="en-US" sz="2000" dirty="0"/>
              <a:t>Form UIC-14-B—Daily Waste Disposal Log	</a:t>
            </a:r>
          </a:p>
          <a:p>
            <a:pPr marL="1072134" lvl="2" indent="-285750">
              <a:buFont typeface="Wingdings" pitchFamily="2" charset="2"/>
              <a:buChar char="v"/>
            </a:pPr>
            <a:endParaRPr lang="en-US" sz="17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424" y="921327"/>
            <a:ext cx="3827908" cy="5161011"/>
          </a:xfrm>
          <a:prstGeom prst="rect">
            <a:avLst/>
          </a:prstGeom>
        </p:spPr>
      </p:pic>
      <p:sp>
        <p:nvSpPr>
          <p:cNvPr id="8" name="Rectangle 7"/>
          <p:cNvSpPr/>
          <p:nvPr/>
        </p:nvSpPr>
        <p:spPr>
          <a:xfrm>
            <a:off x="616527" y="685800"/>
            <a:ext cx="4626033" cy="702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39091" y="1536342"/>
            <a:ext cx="3629891" cy="2031325"/>
          </a:xfrm>
          <a:prstGeom prst="rect">
            <a:avLst/>
          </a:prstGeom>
          <a:noFill/>
        </p:spPr>
        <p:txBody>
          <a:bodyPr wrap="square" rtlCol="0">
            <a:spAutoFit/>
          </a:bodyPr>
          <a:lstStyle/>
          <a:p>
            <a:pPr marL="742950" lvl="1" indent="-285750">
              <a:buClr>
                <a:srgbClr val="FF0000"/>
              </a:buClr>
              <a:buFont typeface="Arial" pitchFamily="34" charset="0"/>
              <a:buChar char="•"/>
            </a:pPr>
            <a:r>
              <a:rPr lang="en-US" dirty="0"/>
              <a:t>Records daily injected volume, hourly injection rate, mud weight and injection pressure (Must maintain minimum 9 </a:t>
            </a:r>
            <a:r>
              <a:rPr lang="en-US" dirty="0" err="1"/>
              <a:t>ppg</a:t>
            </a:r>
            <a:r>
              <a:rPr lang="en-US" dirty="0"/>
              <a:t> mud weight)</a:t>
            </a:r>
          </a:p>
          <a:p>
            <a:pPr marL="742950" lvl="1" indent="-285750">
              <a:buClr>
                <a:schemeClr val="accent6">
                  <a:lumMod val="50000"/>
                </a:schemeClr>
              </a:buClr>
              <a:buFont typeface="Arial" pitchFamily="34" charset="0"/>
              <a:buChar char="•"/>
            </a:pPr>
            <a:endParaRPr lang="en-US" dirty="0"/>
          </a:p>
        </p:txBody>
      </p:sp>
      <p:sp>
        <p:nvSpPr>
          <p:cNvPr id="17" name="TextBox 16"/>
          <p:cNvSpPr txBox="1"/>
          <p:nvPr/>
        </p:nvSpPr>
        <p:spPr>
          <a:xfrm>
            <a:off x="1468582" y="3364895"/>
            <a:ext cx="3200400" cy="923330"/>
          </a:xfrm>
          <a:prstGeom prst="rect">
            <a:avLst/>
          </a:prstGeom>
          <a:noFill/>
        </p:spPr>
        <p:txBody>
          <a:bodyPr wrap="square" rtlCol="0">
            <a:spAutoFit/>
          </a:bodyPr>
          <a:lstStyle/>
          <a:p>
            <a:pPr marL="285750" lvl="2" indent="-285750">
              <a:buClr>
                <a:srgbClr val="FF0000"/>
              </a:buClr>
              <a:buFont typeface="Arial" pitchFamily="34" charset="0"/>
              <a:buChar char="•"/>
            </a:pPr>
            <a:r>
              <a:rPr lang="en-US" dirty="0"/>
              <a:t>Indicates intent for subsequent injection</a:t>
            </a:r>
          </a:p>
          <a:p>
            <a:pPr marL="285750" indent="-285750">
              <a:buClr>
                <a:schemeClr val="accent6">
                  <a:lumMod val="50000"/>
                </a:schemeClr>
              </a:buClr>
              <a:buFont typeface="Arial" pitchFamily="34" charset="0"/>
              <a:buChar char="•"/>
            </a:pPr>
            <a:endParaRPr lang="en-US" dirty="0"/>
          </a:p>
        </p:txBody>
      </p:sp>
      <p:sp>
        <p:nvSpPr>
          <p:cNvPr id="18" name="TextBox 17"/>
          <p:cNvSpPr txBox="1"/>
          <p:nvPr/>
        </p:nvSpPr>
        <p:spPr>
          <a:xfrm>
            <a:off x="1468582" y="4055951"/>
            <a:ext cx="3525982" cy="2585323"/>
          </a:xfrm>
          <a:prstGeom prst="rect">
            <a:avLst/>
          </a:prstGeom>
          <a:noFill/>
        </p:spPr>
        <p:txBody>
          <a:bodyPr wrap="square" rtlCol="0">
            <a:spAutoFit/>
          </a:bodyPr>
          <a:lstStyle/>
          <a:p>
            <a:pPr marL="285750" lvl="2" indent="-285750">
              <a:buClr>
                <a:srgbClr val="FF0000"/>
              </a:buClr>
              <a:buFont typeface="Arial" pitchFamily="34" charset="0"/>
              <a:buChar char="•"/>
            </a:pPr>
            <a:r>
              <a:rPr lang="en-US" dirty="0" smtClean="0"/>
              <a:t>Must be faxed </a:t>
            </a:r>
            <a:r>
              <a:rPr lang="en-US" dirty="0"/>
              <a:t>daily to </a:t>
            </a:r>
            <a:r>
              <a:rPr lang="en-US" dirty="0" smtClean="0"/>
              <a:t>225-342-3094. May be submitted along with a </a:t>
            </a:r>
            <a:r>
              <a:rPr lang="en-US" dirty="0"/>
              <a:t>copy </a:t>
            </a:r>
            <a:r>
              <a:rPr lang="en-US" dirty="0" smtClean="0"/>
              <a:t>of the corresponding </a:t>
            </a:r>
            <a:r>
              <a:rPr lang="en-US" dirty="0"/>
              <a:t>pressure chart recording or charts may be mailed to this office within 3 days of the conclusion of the disposal operation</a:t>
            </a:r>
          </a:p>
          <a:p>
            <a:pPr marL="285750" indent="-285750">
              <a:buClr>
                <a:schemeClr val="accent6">
                  <a:lumMod val="50000"/>
                </a:schemeClr>
              </a:buClr>
              <a:buFont typeface="Arial" pitchFamily="34" charset="0"/>
              <a:buChar char="•"/>
            </a:pPr>
            <a:endParaRPr lang="en-US" dirty="0"/>
          </a:p>
        </p:txBody>
      </p:sp>
    </p:spTree>
    <p:extLst>
      <p:ext uri="{BB962C8B-B14F-4D97-AF65-F5344CB8AC3E}">
        <p14:creationId xmlns:p14="http://schemas.microsoft.com/office/powerpoint/2010/main" val="10967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3821" y="32187"/>
            <a:ext cx="4984903" cy="6269182"/>
          </a:xfrm>
        </p:spPr>
      </p:pic>
      <p:sp>
        <p:nvSpPr>
          <p:cNvPr id="3" name="Text Placeholder 2"/>
          <p:cNvSpPr>
            <a:spLocks noGrp="1"/>
          </p:cNvSpPr>
          <p:nvPr>
            <p:ph type="body" sz="half" idx="2"/>
          </p:nvPr>
        </p:nvSpPr>
        <p:spPr>
          <a:xfrm>
            <a:off x="0" y="69274"/>
            <a:ext cx="4175760" cy="942108"/>
          </a:xfrm>
        </p:spPr>
        <p:txBody>
          <a:bodyPr>
            <a:normAutofit/>
          </a:bodyPr>
          <a:lstStyle/>
          <a:p>
            <a:pPr marL="285750" lvl="0" indent="-285750">
              <a:buClr>
                <a:srgbClr val="FF0000"/>
              </a:buClr>
              <a:buSzPct val="100000"/>
              <a:buFont typeface="Wingdings" pitchFamily="2" charset="2"/>
              <a:buChar char="v"/>
            </a:pPr>
            <a:r>
              <a:rPr lang="en-US" sz="2000" b="1" dirty="0"/>
              <a:t>Form UIC-14-C—Certificate of No Incident</a:t>
            </a:r>
          </a:p>
          <a:p>
            <a:endParaRPr lang="en-US" dirty="0"/>
          </a:p>
        </p:txBody>
      </p:sp>
      <p:sp>
        <p:nvSpPr>
          <p:cNvPr id="19" name="Rectangle 18"/>
          <p:cNvSpPr/>
          <p:nvPr/>
        </p:nvSpPr>
        <p:spPr>
          <a:xfrm>
            <a:off x="5647458" y="2971800"/>
            <a:ext cx="323851" cy="4975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5947" y="2528013"/>
            <a:ext cx="70357" cy="9049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22564" y="869531"/>
            <a:ext cx="3248891" cy="1200329"/>
          </a:xfrm>
          <a:prstGeom prst="rect">
            <a:avLst/>
          </a:prstGeom>
          <a:noFill/>
        </p:spPr>
        <p:txBody>
          <a:bodyPr wrap="square" rtlCol="0">
            <a:spAutoFit/>
          </a:bodyPr>
          <a:lstStyle/>
          <a:p>
            <a:pPr marL="285750" lvl="1" indent="-285750">
              <a:buClr>
                <a:srgbClr val="FF0000"/>
              </a:buClr>
              <a:buFont typeface="Arial" pitchFamily="34" charset="0"/>
              <a:buChar char="•"/>
            </a:pPr>
            <a:r>
              <a:rPr lang="en-US" dirty="0"/>
              <a:t>Records total volume injected and duration of disposal operation</a:t>
            </a:r>
          </a:p>
          <a:p>
            <a:pPr marL="285750" indent="-285750">
              <a:buClr>
                <a:schemeClr val="accent6">
                  <a:lumMod val="50000"/>
                </a:schemeClr>
              </a:buClr>
              <a:buFont typeface="Arial" pitchFamily="34" charset="0"/>
              <a:buChar char="•"/>
            </a:pPr>
            <a:endParaRPr lang="en-US" dirty="0"/>
          </a:p>
        </p:txBody>
      </p:sp>
      <p:sp>
        <p:nvSpPr>
          <p:cNvPr id="4" name="TextBox 3"/>
          <p:cNvSpPr txBox="1"/>
          <p:nvPr/>
        </p:nvSpPr>
        <p:spPr>
          <a:xfrm>
            <a:off x="422564" y="1793325"/>
            <a:ext cx="3075709" cy="923330"/>
          </a:xfrm>
          <a:prstGeom prst="rect">
            <a:avLst/>
          </a:prstGeom>
          <a:noFill/>
        </p:spPr>
        <p:txBody>
          <a:bodyPr wrap="square" rtlCol="0">
            <a:spAutoFit/>
          </a:bodyPr>
          <a:lstStyle/>
          <a:p>
            <a:pPr marL="285750" indent="-285750">
              <a:buClr>
                <a:srgbClr val="FF0000"/>
              </a:buClr>
              <a:buFont typeface="Arial" pitchFamily="34" charset="0"/>
              <a:buChar char="•"/>
            </a:pPr>
            <a:r>
              <a:rPr lang="en-US" dirty="0"/>
              <a:t>Submit within 7 days of the conclusion of each disposal operation</a:t>
            </a:r>
          </a:p>
        </p:txBody>
      </p:sp>
      <p:sp>
        <p:nvSpPr>
          <p:cNvPr id="8" name="TextBox 7"/>
          <p:cNvSpPr txBox="1"/>
          <p:nvPr/>
        </p:nvSpPr>
        <p:spPr>
          <a:xfrm>
            <a:off x="505691" y="2705538"/>
            <a:ext cx="2992582" cy="2585323"/>
          </a:xfrm>
          <a:prstGeom prst="rect">
            <a:avLst/>
          </a:prstGeom>
          <a:noFill/>
        </p:spPr>
        <p:txBody>
          <a:bodyPr wrap="square" rtlCol="0">
            <a:spAutoFit/>
          </a:bodyPr>
          <a:lstStyle/>
          <a:p>
            <a:pPr marL="742950" lvl="1" indent="-285750">
              <a:buClr>
                <a:srgbClr val="FF0000"/>
              </a:buClr>
              <a:buFont typeface="Courier New" pitchFamily="49" charset="0"/>
              <a:buChar char="o"/>
            </a:pPr>
            <a:r>
              <a:rPr lang="en-US" sz="1600" dirty="0"/>
              <a:t>If activity is suspended for a short period of time and operation will resume at a later </a:t>
            </a:r>
            <a:r>
              <a:rPr lang="en-US" sz="1600" dirty="0" smtClean="0"/>
              <a:t>time, you </a:t>
            </a:r>
            <a:r>
              <a:rPr lang="en-US" sz="1600" dirty="0"/>
              <a:t>must indicate that additional fluids will be injected under the approved permit by selecting “YES”</a:t>
            </a:r>
          </a:p>
          <a:p>
            <a:pPr marL="742950" lvl="1" indent="-285750">
              <a:buClr>
                <a:schemeClr val="accent6">
                  <a:lumMod val="50000"/>
                </a:schemeClr>
              </a:buClr>
              <a:buFont typeface="Courier New" pitchFamily="49" charset="0"/>
              <a:buChar char="o"/>
            </a:pPr>
            <a:endParaRPr lang="en-US" dirty="0"/>
          </a:p>
        </p:txBody>
      </p:sp>
      <p:sp>
        <p:nvSpPr>
          <p:cNvPr id="9" name="TextBox 8"/>
          <p:cNvSpPr txBox="1"/>
          <p:nvPr/>
        </p:nvSpPr>
        <p:spPr>
          <a:xfrm>
            <a:off x="523009" y="5033629"/>
            <a:ext cx="3103419" cy="1846659"/>
          </a:xfrm>
          <a:prstGeom prst="rect">
            <a:avLst/>
          </a:prstGeom>
          <a:noFill/>
        </p:spPr>
        <p:txBody>
          <a:bodyPr wrap="square" rtlCol="0">
            <a:spAutoFit/>
          </a:bodyPr>
          <a:lstStyle/>
          <a:p>
            <a:pPr marL="742950" lvl="1" indent="-285750">
              <a:buClr>
                <a:srgbClr val="FF0000"/>
              </a:buClr>
              <a:buFont typeface="Courier New" pitchFamily="49" charset="0"/>
              <a:buChar char="o"/>
            </a:pPr>
            <a:r>
              <a:rPr lang="en-US" sz="1600" dirty="0"/>
              <a:t>If disposal is complete, </a:t>
            </a:r>
            <a:r>
              <a:rPr lang="en-US" sz="1600" dirty="0" smtClean="0"/>
              <a:t>you must </a:t>
            </a:r>
            <a:r>
              <a:rPr lang="en-US" sz="1600" dirty="0"/>
              <a:t>indicate that additional fluids will </a:t>
            </a:r>
            <a:r>
              <a:rPr lang="en-US" sz="1600" u="sng" dirty="0"/>
              <a:t>not</a:t>
            </a:r>
            <a:r>
              <a:rPr lang="en-US" sz="1600" dirty="0"/>
              <a:t> be injected under the approved permit by selecting “NO”.</a:t>
            </a:r>
          </a:p>
          <a:p>
            <a:pPr marL="742950" lvl="1" indent="-285750">
              <a:buFont typeface="Courier New" pitchFamily="49" charset="0"/>
              <a:buChar char="o"/>
            </a:pPr>
            <a:endParaRPr lang="en-US" dirty="0"/>
          </a:p>
        </p:txBody>
      </p:sp>
      <p:cxnSp>
        <p:nvCxnSpPr>
          <p:cNvPr id="28" name="Straight Arrow Connector 27"/>
          <p:cNvCxnSpPr/>
          <p:nvPr/>
        </p:nvCxnSpPr>
        <p:spPr>
          <a:xfrm flipV="1">
            <a:off x="2791691" y="3706092"/>
            <a:ext cx="4890654" cy="109450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744690" y="3560618"/>
            <a:ext cx="443345" cy="26323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0" idx="5"/>
          </p:cNvCxnSpPr>
          <p:nvPr/>
        </p:nvCxnSpPr>
        <p:spPr>
          <a:xfrm flipV="1">
            <a:off x="2743200" y="3785305"/>
            <a:ext cx="5379909" cy="260164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123109" y="3560618"/>
            <a:ext cx="459782" cy="26323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6809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4" fill="hold" nodeType="afterEffect">
                                  <p:stCondLst>
                                    <p:cond delay="450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2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28" presetID="21" presetClass="entr" presetSubtype="1" fill="hold" grpId="0" nodeType="withEffect">
                                  <p:stCondLst>
                                    <p:cond delay="4500"/>
                                  </p:stCondLst>
                                  <p:childTnLst>
                                    <p:set>
                                      <p:cBhvr>
                                        <p:cTn id="29" dur="1" fill="hold">
                                          <p:stCondLst>
                                            <p:cond delay="0"/>
                                          </p:stCondLst>
                                        </p:cTn>
                                        <p:tgtEl>
                                          <p:spTgt spid="30"/>
                                        </p:tgtEl>
                                        <p:attrNameLst>
                                          <p:attrName>style.visibility</p:attrName>
                                        </p:attrNameLst>
                                      </p:cBhvr>
                                      <p:to>
                                        <p:strVal val="visible"/>
                                      </p:to>
                                    </p:set>
                                    <p:animEffect transition="in" filter="wheel(1)">
                                      <p:cBhvr>
                                        <p:cTn id="30" dur="3000"/>
                                        <p:tgtEl>
                                          <p:spTgt spid="30"/>
                                        </p:tgtEl>
                                      </p:cBhvr>
                                    </p:animEffect>
                                  </p:childTnLst>
                                  <p:subTnLst>
                                    <p:set>
                                      <p:cBhvr override="childStyle">
                                        <p:cTn dur="1" fill="hold" display="0" masterRel="sameClick" afterEffect="1">
                                          <p:stCondLst>
                                            <p:cond evt="end" delay="0">
                                              <p:tn val="28"/>
                                            </p:cond>
                                          </p:stCondLst>
                                        </p:cTn>
                                        <p:tgtEl>
                                          <p:spTgt spid="3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4" fill="hold" nodeType="afterEffect">
                                  <p:stCondLst>
                                    <p:cond delay="450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10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par>
                                <p:cTn id="42" presetID="21" presetClass="entr" presetSubtype="1" fill="hold" grpId="0" nodeType="withEffect">
                                  <p:stCondLst>
                                    <p:cond delay="4500"/>
                                  </p:stCondLst>
                                  <p:childTnLst>
                                    <p:set>
                                      <p:cBhvr>
                                        <p:cTn id="43" dur="1" fill="hold">
                                          <p:stCondLst>
                                            <p:cond delay="0"/>
                                          </p:stCondLst>
                                        </p:cTn>
                                        <p:tgtEl>
                                          <p:spTgt spid="34"/>
                                        </p:tgtEl>
                                        <p:attrNameLst>
                                          <p:attrName>style.visibility</p:attrName>
                                        </p:attrNameLst>
                                      </p:cBhvr>
                                      <p:to>
                                        <p:strVal val="visible"/>
                                      </p:to>
                                    </p:set>
                                    <p:animEffect transition="in" filter="wheel(1)">
                                      <p:cBhvr>
                                        <p:cTn id="44" dur="3000"/>
                                        <p:tgtEl>
                                          <p:spTgt spid="34"/>
                                        </p:tgtEl>
                                      </p:cBhvr>
                                    </p:animEffect>
                                  </p:childTnLst>
                                  <p:subTnLst>
                                    <p:set>
                                      <p:cBhvr override="childStyle">
                                        <p:cTn dur="1" fill="hold" display="0" masterRel="sameClick" afterEffect="1">
                                          <p:stCondLst>
                                            <p:cond evt="end" delay="0">
                                              <p:tn val="42"/>
                                            </p:cond>
                                          </p:stCondLst>
                                        </p:cTn>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30"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8160" y="556260"/>
            <a:ext cx="8183880" cy="1051560"/>
          </a:xfrm>
        </p:spPr>
        <p:txBody>
          <a:bodyPr>
            <a:normAutofit/>
          </a:bodyPr>
          <a:lstStyle/>
          <a:p>
            <a:pPr marL="0" indent="0" algn="l">
              <a:buNone/>
            </a:pPr>
            <a:r>
              <a:rPr lang="en-US" sz="3200" dirty="0" smtClean="0">
                <a:effectLst>
                  <a:outerShdw blurRad="50800" dist="38100" dir="8100000" algn="tr" rotWithShape="0">
                    <a:prstClr val="black">
                      <a:alpha val="40000"/>
                    </a:prstClr>
                  </a:outerShdw>
                </a:effectLst>
              </a:rPr>
              <a:t>If denied,</a:t>
            </a:r>
            <a:endParaRPr lang="en-US" sz="3200" dirty="0">
              <a:effectLst>
                <a:outerShdw blurRad="50800" dist="38100" dir="8100000" algn="tr" rotWithShape="0">
                  <a:prstClr val="black">
                    <a:alpha val="40000"/>
                  </a:prstClr>
                </a:outerShdw>
              </a:effectLst>
            </a:endParaRPr>
          </a:p>
        </p:txBody>
      </p:sp>
      <p:sp>
        <p:nvSpPr>
          <p:cNvPr id="4" name="Content Placeholder 3"/>
          <p:cNvSpPr>
            <a:spLocks noGrp="1"/>
          </p:cNvSpPr>
          <p:nvPr>
            <p:ph sz="quarter" idx="13"/>
          </p:nvPr>
        </p:nvSpPr>
        <p:spPr>
          <a:xfrm>
            <a:off x="487680" y="1757172"/>
            <a:ext cx="8183880" cy="4187952"/>
          </a:xfrm>
        </p:spPr>
        <p:txBody>
          <a:bodyPr/>
          <a:lstStyle/>
          <a:p>
            <a:r>
              <a:rPr lang="en-US" dirty="0" smtClean="0"/>
              <a:t>A denial letter will be mailed to the Operator of Record</a:t>
            </a:r>
            <a:endParaRPr lang="en-US" dirty="0"/>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36000" contrast="40000"/>
                    </a14:imgEffect>
                  </a14:imgLayer>
                </a14:imgProps>
              </a:ext>
              <a:ext uri="{28A0092B-C50C-407E-A947-70E740481C1C}">
                <a14:useLocalDpi xmlns:a14="http://schemas.microsoft.com/office/drawing/2010/main" val="0"/>
              </a:ext>
            </a:extLst>
          </a:blip>
          <a:srcRect l="4661" t="6019" r="2665" b="5931"/>
          <a:stretch/>
        </p:blipFill>
        <p:spPr bwMode="auto">
          <a:xfrm>
            <a:off x="3013364" y="2916382"/>
            <a:ext cx="3047999" cy="2722420"/>
          </a:xfrm>
          <a:prstGeom prst="smileyFace">
            <a:avLst>
              <a:gd name="adj" fmla="val -465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5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65250"/>
            <a:ext cx="8183880" cy="1051560"/>
          </a:xfrm>
        </p:spPr>
        <p:txBody>
          <a:bodyPr/>
          <a:lstStyle/>
          <a:p>
            <a:pPr algn="ctr"/>
            <a:r>
              <a:rPr lang="en-US" dirty="0" smtClean="0">
                <a:effectLst>
                  <a:outerShdw blurRad="50800" dist="38100" dir="8100000" algn="tr" rotWithShape="0">
                    <a:prstClr val="black">
                      <a:alpha val="40000"/>
                    </a:prstClr>
                  </a:outerShdw>
                </a:effectLst>
              </a:rPr>
              <a:t>Questions?</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74856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Form UIC-17</a:t>
            </a:r>
            <a:endParaRPr lang="en-US" dirty="0"/>
          </a:p>
        </p:txBody>
      </p:sp>
      <p:sp>
        <p:nvSpPr>
          <p:cNvPr id="2" name="Title 1"/>
          <p:cNvSpPr>
            <a:spLocks noGrp="1"/>
          </p:cNvSpPr>
          <p:nvPr>
            <p:ph type="ctrTitle"/>
          </p:nvPr>
        </p:nvSpPr>
        <p:spPr/>
        <p:txBody>
          <a:bodyPr/>
          <a:lstStyle/>
          <a:p>
            <a:pPr marL="182880" indent="0">
              <a:buNone/>
            </a:pPr>
            <a:r>
              <a:rPr lang="en-US" dirty="0" smtClean="0">
                <a:effectLst>
                  <a:outerShdw blurRad="50800" dist="38100" dir="2700000" algn="tl" rotWithShape="0">
                    <a:prstClr val="black">
                      <a:alpha val="40000"/>
                    </a:prstClr>
                  </a:outerShdw>
                </a:effectLst>
              </a:rPr>
              <a:t>Injection Well Work Permit</a:t>
            </a:r>
            <a:endParaRPr lang="en-US" dirty="0">
              <a:effectLst>
                <a:outerShdw blurRad="50800" dist="38100" dir="2700000" algn="tl" rotWithShape="0">
                  <a:prstClr val="black">
                    <a:alpha val="40000"/>
                  </a:prstClr>
                </a:outerShdw>
              </a:effectLst>
            </a:endParaRPr>
          </a:p>
        </p:txBody>
      </p:sp>
      <p:pic>
        <p:nvPicPr>
          <p:cNvPr id="1026" name="Picture 2" descr="MCj01511870000%5b1%5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685800"/>
            <a:ext cx="2286000" cy="234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795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0764" y="2029691"/>
            <a:ext cx="184731" cy="369332"/>
          </a:xfrm>
          <a:prstGeom prst="rect">
            <a:avLst/>
          </a:prstGeom>
          <a:noFill/>
        </p:spPr>
        <p:txBody>
          <a:bodyPr wrap="none" rtlCol="0">
            <a:spAutoFit/>
          </a:bodyPr>
          <a:lstStyle/>
          <a:p>
            <a:endParaRPr lang="en-US" dirty="0"/>
          </a:p>
        </p:txBody>
      </p:sp>
      <p:sp>
        <p:nvSpPr>
          <p:cNvPr id="3" name="TextBox 2"/>
          <p:cNvSpPr txBox="1"/>
          <p:nvPr/>
        </p:nvSpPr>
        <p:spPr>
          <a:xfrm>
            <a:off x="872836" y="1295400"/>
            <a:ext cx="6774873" cy="3170099"/>
          </a:xfrm>
          <a:prstGeom prst="rect">
            <a:avLst/>
          </a:prstGeom>
          <a:noFill/>
        </p:spPr>
        <p:txBody>
          <a:bodyPr wrap="square" rtlCol="0">
            <a:spAutoFit/>
          </a:bodyPr>
          <a:lstStyle/>
          <a:p>
            <a:pPr marL="285750" indent="-285750">
              <a:buClr>
                <a:srgbClr val="C00000"/>
              </a:buClr>
              <a:buSzPct val="235000"/>
              <a:buFont typeface="Wingdings" pitchFamily="2" charset="2"/>
              <a:buChar char="v"/>
            </a:pPr>
            <a:r>
              <a:rPr lang="en-US" dirty="0" smtClean="0"/>
              <a:t> </a:t>
            </a:r>
            <a:r>
              <a:rPr lang="en-US" sz="4000" b="1" dirty="0" smtClean="0">
                <a:effectLst>
                  <a:outerShdw blurRad="38100" dist="38100" dir="2700000" algn="tl">
                    <a:srgbClr val="000000">
                      <a:alpha val="43137"/>
                    </a:srgbClr>
                  </a:outerShdw>
                </a:effectLst>
                <a:latin typeface="+mj-lt"/>
                <a:cs typeface="Arial" pitchFamily="34" charset="0"/>
              </a:rPr>
              <a:t>This form should be submitted </a:t>
            </a:r>
            <a:r>
              <a:rPr lang="en-US" sz="4000" b="1" dirty="0">
                <a:effectLst>
                  <a:outerShdw blurRad="38100" dist="38100" dir="2700000" algn="tl">
                    <a:srgbClr val="000000">
                      <a:alpha val="43137"/>
                    </a:srgbClr>
                  </a:outerShdw>
                </a:effectLst>
                <a:cs typeface="Arial" pitchFamily="34" charset="0"/>
              </a:rPr>
              <a:t>to IMD </a:t>
            </a:r>
            <a:r>
              <a:rPr lang="en-US" sz="4000" b="1" dirty="0" smtClean="0">
                <a:effectLst>
                  <a:outerShdw blurRad="38100" dist="38100" dir="2700000" algn="tl">
                    <a:srgbClr val="000000">
                      <a:alpha val="43137"/>
                    </a:srgbClr>
                  </a:outerShdw>
                </a:effectLst>
                <a:latin typeface="+mj-lt"/>
                <a:cs typeface="Arial" pitchFamily="34" charset="0"/>
              </a:rPr>
              <a:t>for permitted injection wells when a work over is required. </a:t>
            </a:r>
            <a:endParaRPr lang="en-US" sz="4000" b="1" dirty="0">
              <a:effectLst>
                <a:outerShdw blurRad="38100" dist="38100" dir="2700000" algn="tl">
                  <a:srgbClr val="000000">
                    <a:alpha val="43137"/>
                  </a:srgbClr>
                </a:outerShdw>
              </a:effectLst>
              <a:latin typeface="+mj-lt"/>
              <a:cs typeface="Arial" pitchFamily="34" charset="0"/>
            </a:endParaRPr>
          </a:p>
        </p:txBody>
      </p:sp>
    </p:spTree>
    <p:extLst>
      <p:ext uri="{BB962C8B-B14F-4D97-AF65-F5344CB8AC3E}">
        <p14:creationId xmlns:p14="http://schemas.microsoft.com/office/powerpoint/2010/main" val="400576172"/>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315200" cy="1143000"/>
          </a:xfrm>
        </p:spPr>
        <p:txBody>
          <a:bodyPr>
            <a:normAutofit fontScale="90000"/>
          </a:bodyPr>
          <a:lstStyle/>
          <a:p>
            <a:pPr marL="0" indent="0" algn="l">
              <a:buNone/>
            </a:pPr>
            <a:r>
              <a:rPr lang="en-US" sz="1600" dirty="0" smtClean="0"/>
              <a:t> </a:t>
            </a:r>
            <a:r>
              <a:rPr lang="en-US" sz="2200" dirty="0" smtClean="0">
                <a:effectLst>
                  <a:outerShdw blurRad="50800" dist="38100" dir="8100000" algn="tr" rotWithShape="0">
                    <a:prstClr val="black">
                      <a:alpha val="40000"/>
                    </a:prstClr>
                  </a:outerShdw>
                </a:effectLst>
              </a:rPr>
              <a:t>To be evaluated by Injection and Mining for approval to perform major </a:t>
            </a:r>
            <a:r>
              <a:rPr lang="en-US" sz="2200" dirty="0">
                <a:effectLst>
                  <a:outerShdw blurRad="50800" dist="38100" dir="8100000" algn="tr" rotWithShape="0">
                    <a:prstClr val="black">
                      <a:alpha val="40000"/>
                    </a:prstClr>
                  </a:outerShdw>
                </a:effectLst>
              </a:rPr>
              <a:t>repairs or modifications </a:t>
            </a:r>
            <a:r>
              <a:rPr lang="en-US" sz="2200" dirty="0" smtClean="0">
                <a:effectLst>
                  <a:outerShdw blurRad="50800" dist="38100" dir="8100000" algn="tr" rotWithShape="0">
                    <a:prstClr val="black">
                      <a:alpha val="40000"/>
                    </a:prstClr>
                  </a:outerShdw>
                </a:effectLst>
              </a:rPr>
              <a:t>which require the use of a rig. Examples of this work are listed below:</a:t>
            </a:r>
            <a:endParaRPr lang="en-US" sz="2200" dirty="0">
              <a:effectLst>
                <a:outerShdw blurRad="50800" dist="38100" dir="8100000" algn="tr" rotWithShape="0">
                  <a:prstClr val="black">
                    <a:alpha val="40000"/>
                  </a:prstClr>
                </a:outerShdw>
              </a:effectLst>
            </a:endParaRPr>
          </a:p>
        </p:txBody>
      </p:sp>
      <p:sp>
        <p:nvSpPr>
          <p:cNvPr id="7" name="Content Placeholder 6"/>
          <p:cNvSpPr>
            <a:spLocks noGrp="1"/>
          </p:cNvSpPr>
          <p:nvPr>
            <p:ph sz="quarter" idx="13"/>
          </p:nvPr>
        </p:nvSpPr>
        <p:spPr>
          <a:xfrm>
            <a:off x="914400" y="1905000"/>
            <a:ext cx="3581400" cy="3474720"/>
          </a:xfrm>
          <a:prstGeom prst="rect">
            <a:avLst/>
          </a:prstGeom>
        </p:spPr>
        <p:txBody>
          <a:bodyPr>
            <a:normAutofit fontScale="77500" lnSpcReduction="20000"/>
          </a:bodyPr>
          <a:lstStyle/>
          <a:p>
            <a:pPr>
              <a:lnSpc>
                <a:spcPct val="120000"/>
              </a:lnSpc>
            </a:pPr>
            <a:r>
              <a:rPr lang="en-US" dirty="0" smtClean="0"/>
              <a:t>Plug and Abandon               (Must provide Well Schematic)  </a:t>
            </a:r>
          </a:p>
          <a:p>
            <a:pPr>
              <a:lnSpc>
                <a:spcPct val="200000"/>
              </a:lnSpc>
            </a:pPr>
            <a:r>
              <a:rPr lang="en-US" dirty="0" smtClean="0"/>
              <a:t>Deepen</a:t>
            </a:r>
          </a:p>
          <a:p>
            <a:pPr>
              <a:lnSpc>
                <a:spcPct val="200000"/>
              </a:lnSpc>
            </a:pPr>
            <a:r>
              <a:rPr lang="en-US" dirty="0" smtClean="0"/>
              <a:t>Perforate</a:t>
            </a:r>
          </a:p>
          <a:p>
            <a:pPr>
              <a:lnSpc>
                <a:spcPct val="200000"/>
              </a:lnSpc>
            </a:pPr>
            <a:r>
              <a:rPr lang="en-US" dirty="0" smtClean="0"/>
              <a:t>Squeeze</a:t>
            </a:r>
          </a:p>
          <a:p>
            <a:pPr>
              <a:lnSpc>
                <a:spcPct val="200000"/>
              </a:lnSpc>
            </a:pPr>
            <a:r>
              <a:rPr lang="en-US" dirty="0" err="1" smtClean="0"/>
              <a:t>Plugback</a:t>
            </a:r>
            <a:endParaRPr lang="en-US" dirty="0" smtClean="0"/>
          </a:p>
          <a:p>
            <a:pPr>
              <a:lnSpc>
                <a:spcPct val="200000"/>
              </a:lnSpc>
            </a:pPr>
            <a:r>
              <a:rPr lang="en-US" dirty="0" smtClean="0"/>
              <a:t>Pull Tubing/Packer</a:t>
            </a:r>
            <a:endParaRPr lang="en-US" dirty="0"/>
          </a:p>
        </p:txBody>
      </p:sp>
      <p:sp>
        <p:nvSpPr>
          <p:cNvPr id="8" name="Content Placeholder 7"/>
          <p:cNvSpPr>
            <a:spLocks noGrp="1"/>
          </p:cNvSpPr>
          <p:nvPr>
            <p:ph sz="quarter" idx="14"/>
          </p:nvPr>
        </p:nvSpPr>
        <p:spPr>
          <a:xfrm>
            <a:off x="4419600" y="1905000"/>
            <a:ext cx="4267200" cy="3581399"/>
          </a:xfrm>
          <a:prstGeom prst="rect">
            <a:avLst/>
          </a:prstGeom>
        </p:spPr>
        <p:txBody>
          <a:bodyPr>
            <a:normAutofit/>
          </a:bodyPr>
          <a:lstStyle/>
          <a:p>
            <a:pPr>
              <a:lnSpc>
                <a:spcPct val="120000"/>
              </a:lnSpc>
            </a:pPr>
            <a:r>
              <a:rPr lang="en-US" sz="1700" dirty="0" smtClean="0"/>
              <a:t>Back Wash or Other Well Stimulation (Class I Wells)</a:t>
            </a:r>
          </a:p>
          <a:p>
            <a:pPr>
              <a:lnSpc>
                <a:spcPct val="220000"/>
              </a:lnSpc>
            </a:pPr>
            <a:r>
              <a:rPr lang="en-US" sz="1700" dirty="0" smtClean="0"/>
              <a:t>Pull Casing</a:t>
            </a:r>
          </a:p>
          <a:p>
            <a:pPr>
              <a:lnSpc>
                <a:spcPct val="220000"/>
              </a:lnSpc>
            </a:pPr>
            <a:r>
              <a:rPr lang="en-US" sz="1700" dirty="0" smtClean="0"/>
              <a:t>Replace Wellhead</a:t>
            </a:r>
          </a:p>
          <a:p>
            <a:pPr>
              <a:lnSpc>
                <a:spcPct val="220000"/>
              </a:lnSpc>
            </a:pPr>
            <a:r>
              <a:rPr lang="en-US" sz="1700" dirty="0" smtClean="0"/>
              <a:t>Acidize (Class I Wells Only)</a:t>
            </a:r>
          </a:p>
          <a:p>
            <a:pPr>
              <a:lnSpc>
                <a:spcPct val="220000"/>
              </a:lnSpc>
            </a:pPr>
            <a:r>
              <a:rPr lang="en-US" sz="1700" dirty="0" smtClean="0"/>
              <a:t>Other</a:t>
            </a:r>
          </a:p>
          <a:p>
            <a:pPr marL="0" indent="0">
              <a:lnSpc>
                <a:spcPct val="220000"/>
              </a:lnSpc>
              <a:buNone/>
            </a:pPr>
            <a:endParaRPr lang="en-US" dirty="0" smtClean="0"/>
          </a:p>
          <a:p>
            <a:pPr>
              <a:lnSpc>
                <a:spcPct val="120000"/>
              </a:lnSpc>
            </a:pPr>
            <a:endParaRPr lang="en-US" dirty="0"/>
          </a:p>
        </p:txBody>
      </p:sp>
    </p:spTree>
    <p:extLst>
      <p:ext uri="{BB962C8B-B14F-4D97-AF65-F5344CB8AC3E}">
        <p14:creationId xmlns:p14="http://schemas.microsoft.com/office/powerpoint/2010/main" val="7107328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512511" cy="1143000"/>
          </a:xfrm>
        </p:spPr>
        <p:txBody>
          <a:bodyPr/>
          <a:lstStyle/>
          <a:p>
            <a:pPr marL="0" indent="0" algn="l">
              <a:buNone/>
            </a:pPr>
            <a:r>
              <a:rPr lang="en-US" dirty="0" smtClean="0">
                <a:effectLst>
                  <a:outerShdw blurRad="50800" dist="38100" dir="8100000" algn="tr" rotWithShape="0">
                    <a:prstClr val="black">
                      <a:alpha val="40000"/>
                    </a:prstClr>
                  </a:outerShdw>
                </a:effectLst>
              </a:rPr>
              <a:t>Form UIC-17</a:t>
            </a:r>
            <a:br>
              <a:rPr lang="en-US" dirty="0" smtClean="0">
                <a:effectLst>
                  <a:outerShdw blurRad="50800" dist="38100" dir="8100000" algn="tr" rotWithShape="0">
                    <a:prstClr val="black">
                      <a:alpha val="40000"/>
                    </a:prstClr>
                  </a:outerShdw>
                </a:effectLst>
              </a:rPr>
            </a:br>
            <a:r>
              <a:rPr lang="en-US" dirty="0">
                <a:effectLst>
                  <a:outerShdw blurRad="50800" dist="38100" dir="8100000" algn="tr" rotWithShape="0">
                    <a:prstClr val="black">
                      <a:alpha val="40000"/>
                    </a:prstClr>
                  </a:outerShdw>
                </a:effectLst>
              </a:rPr>
              <a:t>	</a:t>
            </a:r>
            <a:endParaRPr lang="en-US" sz="2400" dirty="0">
              <a:effectLst>
                <a:outerShdw blurRad="50800" dist="38100" dir="8100000" algn="tr" rotWithShape="0">
                  <a:prstClr val="black">
                    <a:alpha val="40000"/>
                  </a:prstClr>
                </a:outerShdw>
              </a:effectLst>
            </a:endParaRPr>
          </a:p>
        </p:txBody>
      </p:sp>
      <p:pic>
        <p:nvPicPr>
          <p:cNvPr id="7" name="Content Placeholder 6" descr="Screen Clipping"/>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b="3020"/>
          <a:stretch/>
        </p:blipFill>
        <p:spPr>
          <a:xfrm>
            <a:off x="0" y="1071276"/>
            <a:ext cx="9143999" cy="5786724"/>
          </a:xfrm>
        </p:spPr>
      </p:pic>
    </p:spTree>
    <p:extLst>
      <p:ext uri="{BB962C8B-B14F-4D97-AF65-F5344CB8AC3E}">
        <p14:creationId xmlns:p14="http://schemas.microsoft.com/office/powerpoint/2010/main" val="50281896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957" y="715879"/>
            <a:ext cx="6001934" cy="523220"/>
          </a:xfrm>
          <a:prstGeom prst="rect">
            <a:avLst/>
          </a:prstGeom>
        </p:spPr>
        <p:txBody>
          <a:bodyPr wrap="square">
            <a:spAutoFit/>
          </a:bodyPr>
          <a:lstStyle/>
          <a:p>
            <a:pPr marL="45720" indent="0">
              <a:buNone/>
            </a:pPr>
            <a:r>
              <a:rPr lang="en-US" sz="2800" b="1" dirty="0">
                <a:effectLst>
                  <a:outerShdw blurRad="38100" dist="38100" dir="2700000" algn="tl">
                    <a:srgbClr val="000000">
                      <a:alpha val="43137"/>
                    </a:srgbClr>
                  </a:outerShdw>
                </a:effectLst>
              </a:rPr>
              <a:t>Form UIC-14 Application</a:t>
            </a: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b="1110"/>
          <a:stretch/>
        </p:blipFill>
        <p:spPr>
          <a:xfrm>
            <a:off x="0" y="1239098"/>
            <a:ext cx="9144000" cy="5618902"/>
          </a:xfrm>
          <a:prstGeom prst="rect">
            <a:avLst/>
          </a:prstGeom>
        </p:spPr>
      </p:pic>
    </p:spTree>
    <p:extLst>
      <p:ext uri="{BB962C8B-B14F-4D97-AF65-F5344CB8AC3E}">
        <p14:creationId xmlns:p14="http://schemas.microsoft.com/office/powerpoint/2010/main" val="966501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486399"/>
          </a:xfrm>
          <a:prstGeom prst="rect">
            <a:avLst/>
          </a:prstGeom>
        </p:spPr>
      </p:pic>
    </p:spTree>
    <p:extLst>
      <p:ext uri="{BB962C8B-B14F-4D97-AF65-F5344CB8AC3E}">
        <p14:creationId xmlns:p14="http://schemas.microsoft.com/office/powerpoint/2010/main" val="230822671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086600" cy="1258493"/>
          </a:xfrm>
        </p:spPr>
        <p:txBody>
          <a:bodyPr anchor="t">
            <a:normAutofit/>
          </a:bodyPr>
          <a:lstStyle/>
          <a:p>
            <a:pPr algn="ctr"/>
            <a:r>
              <a:rPr lang="en-US" dirty="0" smtClean="0">
                <a:effectLst>
                  <a:outerShdw blurRad="50800" dist="38100" dir="8100000" algn="tr" rotWithShape="0">
                    <a:prstClr val="black">
                      <a:alpha val="40000"/>
                    </a:prstClr>
                  </a:outerShdw>
                </a:effectLst>
              </a:rPr>
              <a:t>Keynotes  for Completing the Form</a:t>
            </a:r>
            <a:endParaRPr lang="en-US" dirty="0">
              <a:effectLst>
                <a:outerShdw blurRad="50800" dist="38100" dir="8100000" algn="tr" rotWithShape="0">
                  <a:prstClr val="black">
                    <a:alpha val="40000"/>
                  </a:prstClr>
                </a:outerShdw>
              </a:effectLst>
            </a:endParaRPr>
          </a:p>
        </p:txBody>
      </p:sp>
      <p:sp>
        <p:nvSpPr>
          <p:cNvPr id="5" name="Rectangle 4"/>
          <p:cNvSpPr/>
          <p:nvPr/>
        </p:nvSpPr>
        <p:spPr>
          <a:xfrm>
            <a:off x="533400" y="838200"/>
            <a:ext cx="8001000" cy="6383286"/>
          </a:xfrm>
          <a:prstGeom prst="rect">
            <a:avLst/>
          </a:prstGeom>
        </p:spPr>
        <p:txBody>
          <a:bodyPr wrap="square">
            <a:spAutoFit/>
          </a:bodyPr>
          <a:lstStyle/>
          <a:p>
            <a:pPr marL="285750" indent="-285750">
              <a:buClr>
                <a:srgbClr val="C00000"/>
              </a:buClr>
              <a:buFont typeface="Arial" pitchFamily="34" charset="0"/>
              <a:buChar char="•"/>
            </a:pPr>
            <a:r>
              <a:rPr lang="en-US" sz="2400" dirty="0"/>
              <a:t>The description of work must include any and all work </a:t>
            </a:r>
            <a:r>
              <a:rPr lang="en-US" sz="2400" dirty="0" smtClean="0"/>
              <a:t>to be performed </a:t>
            </a:r>
            <a:r>
              <a:rPr lang="en-US" sz="2400" dirty="0"/>
              <a:t>on the well.</a:t>
            </a:r>
          </a:p>
          <a:p>
            <a:pPr marL="285750" indent="-285750">
              <a:buClr>
                <a:srgbClr val="C00000"/>
              </a:buClr>
              <a:buFont typeface="Arial" pitchFamily="34" charset="0"/>
              <a:buChar char="•"/>
            </a:pPr>
            <a:r>
              <a:rPr lang="en-US" sz="2400" dirty="0"/>
              <a:t>The description of work must include the current packer depth. If the tubing and packer will be pulled, the depth at which they will be reset must be included.</a:t>
            </a:r>
          </a:p>
          <a:p>
            <a:pPr marL="285750" indent="-285750">
              <a:buClr>
                <a:srgbClr val="C00000"/>
              </a:buClr>
              <a:buFont typeface="Arial" pitchFamily="34" charset="0"/>
              <a:buChar char="•"/>
            </a:pPr>
            <a:r>
              <a:rPr lang="en-US" sz="2400" dirty="0" smtClean="0"/>
              <a:t>A </a:t>
            </a:r>
            <a:r>
              <a:rPr lang="en-US" sz="2400" b="1" u="sng" dirty="0"/>
              <a:t>witnessed</a:t>
            </a:r>
            <a:r>
              <a:rPr lang="en-US" sz="2400" dirty="0"/>
              <a:t> </a:t>
            </a:r>
            <a:r>
              <a:rPr lang="en-US" sz="2400" dirty="0" smtClean="0"/>
              <a:t>Mechanical Integrity Pressure Test (MIPT) </a:t>
            </a:r>
            <a:r>
              <a:rPr lang="en-US" sz="2400" dirty="0"/>
              <a:t>must be included in the work activity after the work is completed.</a:t>
            </a:r>
          </a:p>
          <a:p>
            <a:pPr marL="285750" indent="-285750">
              <a:lnSpc>
                <a:spcPct val="120000"/>
              </a:lnSpc>
              <a:buClr>
                <a:srgbClr val="C00000"/>
              </a:buClr>
              <a:buFont typeface="Arial" pitchFamily="34" charset="0"/>
              <a:buChar char="•"/>
            </a:pPr>
            <a:r>
              <a:rPr lang="en-US" sz="2400" dirty="0"/>
              <a:t>The form submitted must include a </a:t>
            </a:r>
            <a:r>
              <a:rPr lang="en-US" sz="2400" dirty="0" smtClean="0"/>
              <a:t>signature and a date.</a:t>
            </a:r>
            <a:endParaRPr lang="en-US" sz="2400" dirty="0"/>
          </a:p>
          <a:p>
            <a:pPr marL="285750" indent="-285750">
              <a:lnSpc>
                <a:spcPct val="120000"/>
              </a:lnSpc>
              <a:buClr>
                <a:srgbClr val="C00000"/>
              </a:buClr>
              <a:buFont typeface="Arial" pitchFamily="34" charset="0"/>
              <a:buChar char="•"/>
            </a:pPr>
            <a:r>
              <a:rPr lang="en-US" sz="2400" dirty="0"/>
              <a:t>A separate sheet may be included for permits to plug and abandon if needed.</a:t>
            </a:r>
          </a:p>
          <a:p>
            <a:pPr marL="800100" lvl="1" indent="-342900">
              <a:lnSpc>
                <a:spcPct val="120000"/>
              </a:lnSpc>
              <a:buClr>
                <a:srgbClr val="C00000"/>
              </a:buClr>
              <a:buFont typeface="Courier New" pitchFamily="49" charset="0"/>
              <a:buChar char="o"/>
            </a:pPr>
            <a:r>
              <a:rPr lang="en-US" sz="2400" dirty="0"/>
              <a:t>Please state on the form that the work procedure is attached</a:t>
            </a:r>
          </a:p>
          <a:p>
            <a:pPr marL="285750" indent="-285750">
              <a:lnSpc>
                <a:spcPct val="120000"/>
              </a:lnSpc>
              <a:buFont typeface="Arial" pitchFamily="34" charset="0"/>
              <a:buChar char="•"/>
            </a:pPr>
            <a:endParaRPr lang="en-US" sz="2000" dirty="0"/>
          </a:p>
          <a:p>
            <a:endParaRPr lang="en-US" sz="2000" dirty="0"/>
          </a:p>
        </p:txBody>
      </p:sp>
    </p:spTree>
    <p:extLst>
      <p:ext uri="{BB962C8B-B14F-4D97-AF65-F5344CB8AC3E}">
        <p14:creationId xmlns:p14="http://schemas.microsoft.com/office/powerpoint/2010/main" val="2061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advAuto="750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8943" y="2300913"/>
            <a:ext cx="6512511" cy="1143000"/>
          </a:xfrm>
        </p:spPr>
        <p:txBody>
          <a:bodyPr/>
          <a:lstStyle/>
          <a:p>
            <a:pPr marL="0" indent="0" algn="ctr">
              <a:buNone/>
            </a:pPr>
            <a:r>
              <a:rPr lang="en-US" dirty="0" smtClean="0">
                <a:effectLst>
                  <a:outerShdw blurRad="50800" dist="38100" dir="8100000" algn="tr" rotWithShape="0">
                    <a:prstClr val="black">
                      <a:alpha val="40000"/>
                    </a:prstClr>
                  </a:outerShdw>
                </a:effectLst>
              </a:rPr>
              <a:t>Group Activity</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243102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886691"/>
            <a:ext cx="5541818" cy="593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7982" y="367145"/>
            <a:ext cx="8382000" cy="369332"/>
          </a:xfrm>
          <a:prstGeom prst="rect">
            <a:avLst/>
          </a:prstGeom>
          <a:noFill/>
        </p:spPr>
        <p:txBody>
          <a:bodyPr wrap="square" rtlCol="0">
            <a:spAutoFit/>
          </a:bodyPr>
          <a:lstStyle/>
          <a:p>
            <a:pPr algn="ctr"/>
            <a:r>
              <a:rPr lang="en-US" b="1" dirty="0" smtClean="0"/>
              <a:t>What vital information is missing in the description of work?</a:t>
            </a:r>
            <a:endParaRPr lang="en-US" b="1" dirty="0"/>
          </a:p>
        </p:txBody>
      </p:sp>
      <p:sp>
        <p:nvSpPr>
          <p:cNvPr id="3" name="TextBox 2"/>
          <p:cNvSpPr txBox="1"/>
          <p:nvPr/>
        </p:nvSpPr>
        <p:spPr>
          <a:xfrm>
            <a:off x="3248891" y="3283528"/>
            <a:ext cx="3602182" cy="369332"/>
          </a:xfrm>
          <a:prstGeom prst="rect">
            <a:avLst/>
          </a:prstGeom>
          <a:noFill/>
        </p:spPr>
        <p:txBody>
          <a:bodyPr wrap="square" rtlCol="0">
            <a:spAutoFit/>
          </a:bodyPr>
          <a:lstStyle/>
          <a:p>
            <a:r>
              <a:rPr lang="en-US" dirty="0" smtClean="0">
                <a:solidFill>
                  <a:srgbClr val="FF0000"/>
                </a:solidFill>
              </a:rPr>
              <a:t>*</a:t>
            </a:r>
            <a:r>
              <a:rPr lang="en-US" sz="1200" dirty="0" smtClean="0">
                <a:solidFill>
                  <a:srgbClr val="FF0000"/>
                </a:solidFill>
              </a:rPr>
              <a:t>The operator failed to include a witnessed MIPT</a:t>
            </a:r>
            <a:endParaRPr lang="en-US" dirty="0">
              <a:solidFill>
                <a:srgbClr val="FF0000"/>
              </a:solidFill>
            </a:endParaRPr>
          </a:p>
        </p:txBody>
      </p:sp>
    </p:spTree>
    <p:extLst>
      <p:ext uri="{BB962C8B-B14F-4D97-AF65-F5344CB8AC3E}">
        <p14:creationId xmlns:p14="http://schemas.microsoft.com/office/powerpoint/2010/main" val="30407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235" y="900544"/>
            <a:ext cx="5250873" cy="59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6973" y="353292"/>
            <a:ext cx="7710054" cy="369332"/>
          </a:xfrm>
          <a:prstGeom prst="rect">
            <a:avLst/>
          </a:prstGeom>
          <a:noFill/>
        </p:spPr>
        <p:txBody>
          <a:bodyPr wrap="square" rtlCol="0">
            <a:spAutoFit/>
          </a:bodyPr>
          <a:lstStyle/>
          <a:p>
            <a:pPr algn="ctr"/>
            <a:r>
              <a:rPr lang="en-US" b="1" dirty="0"/>
              <a:t>What vital information is missing in the description of work?</a:t>
            </a:r>
          </a:p>
        </p:txBody>
      </p:sp>
      <p:sp>
        <p:nvSpPr>
          <p:cNvPr id="3" name="TextBox 2"/>
          <p:cNvSpPr txBox="1"/>
          <p:nvPr/>
        </p:nvSpPr>
        <p:spPr>
          <a:xfrm>
            <a:off x="2715490" y="3410589"/>
            <a:ext cx="3886199" cy="276999"/>
          </a:xfrm>
          <a:prstGeom prst="rect">
            <a:avLst/>
          </a:prstGeom>
          <a:noFill/>
        </p:spPr>
        <p:txBody>
          <a:bodyPr wrap="square" rtlCol="0">
            <a:spAutoFit/>
          </a:bodyPr>
          <a:lstStyle/>
          <a:p>
            <a:r>
              <a:rPr lang="en-US" sz="1200" dirty="0" smtClean="0">
                <a:solidFill>
                  <a:srgbClr val="FF0000"/>
                </a:solidFill>
              </a:rPr>
              <a:t>*The operator did not include the packer setting depth.</a:t>
            </a:r>
            <a:endParaRPr lang="en-US" sz="1200" dirty="0">
              <a:solidFill>
                <a:srgbClr val="FF0000"/>
              </a:solidFill>
            </a:endParaRPr>
          </a:p>
        </p:txBody>
      </p:sp>
    </p:spTree>
    <p:extLst>
      <p:ext uri="{BB962C8B-B14F-4D97-AF65-F5344CB8AC3E}">
        <p14:creationId xmlns:p14="http://schemas.microsoft.com/office/powerpoint/2010/main" val="82554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8100000" algn="tr" rotWithShape="0">
                    <a:prstClr val="black">
                      <a:alpha val="40000"/>
                    </a:prstClr>
                  </a:outerShdw>
                </a:effectLst>
              </a:rPr>
              <a:t>Plug &amp; Abandon (P&amp;A)</a:t>
            </a:r>
            <a:endParaRPr lang="en-US" dirty="0">
              <a:effectLst>
                <a:outerShdw blurRad="50800" dist="38100" dir="8100000" algn="tr" rotWithShape="0">
                  <a:prstClr val="black">
                    <a:alpha val="40000"/>
                  </a:prstClr>
                </a:outerShdw>
              </a:effectLst>
            </a:endParaRPr>
          </a:p>
        </p:txBody>
      </p:sp>
      <p:sp>
        <p:nvSpPr>
          <p:cNvPr id="3" name="Content Placeholder 2"/>
          <p:cNvSpPr>
            <a:spLocks noGrp="1"/>
          </p:cNvSpPr>
          <p:nvPr>
            <p:ph sz="quarter" idx="13"/>
          </p:nvPr>
        </p:nvSpPr>
        <p:spPr>
          <a:xfrm>
            <a:off x="1143000" y="731520"/>
            <a:ext cx="6400800" cy="3474720"/>
          </a:xfrm>
          <a:prstGeom prst="rect">
            <a:avLst/>
          </a:prstGeom>
        </p:spPr>
        <p:txBody>
          <a:bodyPr/>
          <a:lstStyle/>
          <a:p>
            <a:pPr marL="4572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6400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1293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800" y="762000"/>
            <a:ext cx="7543800" cy="5029200"/>
          </a:xfrm>
          <a:prstGeom prst="rect">
            <a:avLst/>
          </a:prstGeom>
        </p:spPr>
        <p:txBody>
          <a:bodyPr>
            <a:normAutofit fontScale="92500"/>
          </a:bodyPr>
          <a:lstStyle/>
          <a:p>
            <a:r>
              <a:rPr lang="en-US" sz="2000" dirty="0" smtClean="0"/>
              <a:t>Cement used must be either class A or class H with a minimum slurry weight of 15 </a:t>
            </a:r>
            <a:r>
              <a:rPr lang="en-US" sz="2000" dirty="0" err="1" smtClean="0"/>
              <a:t>ppg</a:t>
            </a:r>
            <a:r>
              <a:rPr lang="en-US" sz="2000" dirty="0" smtClean="0"/>
              <a:t> and must be specified in work procedure</a:t>
            </a:r>
          </a:p>
          <a:p>
            <a:r>
              <a:rPr lang="en-US" sz="2000" dirty="0" smtClean="0"/>
              <a:t>The number of sacks of cement for </a:t>
            </a:r>
            <a:r>
              <a:rPr lang="en-US" sz="2000" b="1" u="sng" dirty="0" smtClean="0"/>
              <a:t>each</a:t>
            </a:r>
            <a:r>
              <a:rPr lang="en-US" sz="2000" dirty="0" smtClean="0"/>
              <a:t> plug must be provided</a:t>
            </a:r>
          </a:p>
          <a:p>
            <a:r>
              <a:rPr lang="en-US" sz="2000" dirty="0" smtClean="0"/>
              <a:t>There must be a minimum 9 </a:t>
            </a:r>
            <a:r>
              <a:rPr lang="en-US" sz="2000" dirty="0" err="1" smtClean="0"/>
              <a:t>ppg</a:t>
            </a:r>
            <a:r>
              <a:rPr lang="en-US" sz="2000" dirty="0" smtClean="0"/>
              <a:t> mud or 9 </a:t>
            </a:r>
            <a:r>
              <a:rPr lang="en-US" sz="2000" dirty="0" err="1" smtClean="0"/>
              <a:t>ppg</a:t>
            </a:r>
            <a:r>
              <a:rPr lang="en-US" sz="2000" dirty="0" smtClean="0"/>
              <a:t> inhibited brine placed between plugs</a:t>
            </a:r>
          </a:p>
          <a:p>
            <a:r>
              <a:rPr lang="en-US" sz="2000" dirty="0" smtClean="0"/>
              <a:t>Each existing set of perforations must be isolated from one another by a permissible plug and each plug must be pressure tested to a minimum of 300 psi for at least 30 minutes</a:t>
            </a:r>
          </a:p>
          <a:p>
            <a:r>
              <a:rPr lang="en-US" sz="2000" dirty="0" smtClean="0"/>
              <a:t>If cement isolation cannot be verified across the USDW either by CBL or calculated cement, the proposed work must include a plan to perforate and squeeze cement at a depth of 50 </a:t>
            </a:r>
            <a:r>
              <a:rPr lang="en-US" sz="2000" dirty="0" err="1" smtClean="0"/>
              <a:t>ft</a:t>
            </a:r>
            <a:r>
              <a:rPr lang="en-US" sz="2000" dirty="0" smtClean="0"/>
              <a:t> below the base of the USDW such that calculated cement comes up to 50 </a:t>
            </a:r>
            <a:r>
              <a:rPr lang="en-US" sz="2000" dirty="0" err="1" smtClean="0"/>
              <a:t>ft</a:t>
            </a:r>
            <a:r>
              <a:rPr lang="en-US" sz="2000" dirty="0" smtClean="0"/>
              <a:t> above the USDW for an external plug of at least 100 </a:t>
            </a:r>
            <a:r>
              <a:rPr lang="en-US" sz="2000" dirty="0" err="1" smtClean="0"/>
              <a:t>ft</a:t>
            </a:r>
            <a:endParaRPr lang="en-US" sz="2000" dirty="0"/>
          </a:p>
          <a:p>
            <a:pPr lvl="2"/>
            <a:r>
              <a:rPr lang="en-US" sz="2000" dirty="0" smtClean="0"/>
              <a:t>A pressure test is not necessary for the USDW plug  but it must be tagged to verify the top of cement! </a:t>
            </a:r>
          </a:p>
          <a:p>
            <a:pPr>
              <a:buFont typeface="Arial" pitchFamily="34" charset="0"/>
              <a:buChar char="•"/>
            </a:pPr>
            <a:endParaRPr lang="en-US" dirty="0"/>
          </a:p>
        </p:txBody>
      </p:sp>
      <p:sp>
        <p:nvSpPr>
          <p:cNvPr id="2" name="TextBox 1"/>
          <p:cNvSpPr txBox="1"/>
          <p:nvPr/>
        </p:nvSpPr>
        <p:spPr>
          <a:xfrm>
            <a:off x="0" y="224909"/>
            <a:ext cx="9144000" cy="523220"/>
          </a:xfrm>
          <a:prstGeom prst="rect">
            <a:avLst/>
          </a:prstGeom>
          <a:noFill/>
        </p:spPr>
        <p:txBody>
          <a:bodyPr wrap="square" rtlCol="0">
            <a:spAutoFit/>
          </a:bodyPr>
          <a:lstStyle/>
          <a:p>
            <a:pPr algn="ctr"/>
            <a:r>
              <a:rPr lang="en-US" sz="2800" u="sng" dirty="0" smtClean="0"/>
              <a:t>GUIDELINES</a:t>
            </a:r>
            <a:endParaRPr lang="en-US" sz="2800" u="sng" dirty="0"/>
          </a:p>
        </p:txBody>
      </p:sp>
    </p:spTree>
    <p:extLst>
      <p:ext uri="{BB962C8B-B14F-4D97-AF65-F5344CB8AC3E}">
        <p14:creationId xmlns:p14="http://schemas.microsoft.com/office/powerpoint/2010/main" val="11650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advAuto="6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05690" y="724591"/>
            <a:ext cx="3346704" cy="4373882"/>
          </a:xfrm>
          <a:prstGeom prst="rect">
            <a:avLst/>
          </a:prstGeom>
        </p:spPr>
        <p:txBody>
          <a:bodyPr>
            <a:normAutofit/>
          </a:bodyPr>
          <a:lstStyle/>
          <a:p>
            <a:pPr marL="45720" indent="0">
              <a:buNone/>
            </a:pPr>
            <a:r>
              <a:rPr lang="en-US" sz="2400" b="1" u="sng" dirty="0" smtClean="0"/>
              <a:t>Land Locations</a:t>
            </a:r>
          </a:p>
          <a:p>
            <a:pPr lvl="1"/>
            <a:r>
              <a:rPr lang="en-US" dirty="0" smtClean="0"/>
              <a:t>Must cut all casing strings at least 5 feet below ground level and leave a surface cement plug of at least 30 feet</a:t>
            </a:r>
          </a:p>
          <a:p>
            <a:pPr lvl="1"/>
            <a:r>
              <a:rPr lang="en-US" dirty="0" smtClean="0"/>
              <a:t>Must weld a ½ inch thick steel plate across all annuli and include well serial number and date</a:t>
            </a:r>
            <a:endParaRPr lang="en-US" dirty="0"/>
          </a:p>
        </p:txBody>
      </p:sp>
      <p:sp>
        <p:nvSpPr>
          <p:cNvPr id="4" name="Content Placeholder 3"/>
          <p:cNvSpPr>
            <a:spLocks noGrp="1"/>
          </p:cNvSpPr>
          <p:nvPr>
            <p:ph sz="quarter" idx="14"/>
          </p:nvPr>
        </p:nvSpPr>
        <p:spPr>
          <a:xfrm>
            <a:off x="5040007" y="738447"/>
            <a:ext cx="3346704" cy="3474720"/>
          </a:xfrm>
          <a:prstGeom prst="rect">
            <a:avLst/>
          </a:prstGeom>
        </p:spPr>
        <p:txBody>
          <a:bodyPr/>
          <a:lstStyle/>
          <a:p>
            <a:pPr marL="45720" indent="0">
              <a:buNone/>
            </a:pPr>
            <a:r>
              <a:rPr lang="en-US" sz="2400" b="1" u="sng" dirty="0" smtClean="0"/>
              <a:t>Water Locations</a:t>
            </a:r>
          </a:p>
          <a:p>
            <a:pPr lvl="1"/>
            <a:r>
              <a:rPr lang="en-US" dirty="0" smtClean="0"/>
              <a:t>Must cut all casing strings at least 15 feet below mud line and leave a surface cement plug of at least 100 feet. </a:t>
            </a:r>
            <a:endParaRPr lang="en-US" dirty="0"/>
          </a:p>
        </p:txBody>
      </p:sp>
      <p:cxnSp>
        <p:nvCxnSpPr>
          <p:cNvPr id="6" name="Straight Connector 5"/>
          <p:cNvCxnSpPr/>
          <p:nvPr/>
        </p:nvCxnSpPr>
        <p:spPr>
          <a:xfrm>
            <a:off x="4495800" y="0"/>
            <a:ext cx="0" cy="685800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020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057400"/>
            <a:ext cx="5966666" cy="1180152"/>
          </a:xfrm>
        </p:spPr>
        <p:txBody>
          <a:bodyPr anchor="t"/>
          <a:lstStyle/>
          <a:p>
            <a:pPr algn="l">
              <a:buFont typeface="Wingdings" pitchFamily="2" charset="2"/>
              <a:buChar char="v"/>
            </a:pPr>
            <a:r>
              <a:rPr lang="en-US" sz="2400" dirty="0" smtClean="0">
                <a:effectLst>
                  <a:outerShdw blurRad="50800" dist="38100" dir="2700000" algn="tl" rotWithShape="0">
                    <a:prstClr val="black">
                      <a:alpha val="40000"/>
                    </a:prstClr>
                  </a:outerShdw>
                </a:effectLst>
              </a:rPr>
              <a:t>A 90 day permit will be issued unless remedial action is deemed necessary following a review of the well file. In that case a 30 day permit will be issued.</a:t>
            </a:r>
            <a:br>
              <a:rPr lang="en-US" sz="2400" dirty="0" smtClean="0">
                <a:effectLst>
                  <a:outerShdw blurRad="50800" dist="38100" dir="2700000" algn="tl" rotWithShape="0">
                    <a:prstClr val="black">
                      <a:alpha val="40000"/>
                    </a:prstClr>
                  </a:outerShdw>
                </a:effectLst>
              </a:rPr>
            </a:br>
            <a:r>
              <a:rPr lang="en-US" sz="2000" dirty="0" smtClean="0">
                <a:effectLst>
                  <a:reflection blurRad="6350" stA="55000" endA="300" endPos="43000" dir="5400000" sy="-100000" algn="bl" rotWithShape="0"/>
                </a:effectLst>
              </a:rPr>
              <a:t/>
            </a:r>
            <a:br>
              <a:rPr lang="en-US" sz="2000" dirty="0" smtClean="0">
                <a:effectLst>
                  <a:reflection blurRad="6350" stA="55000" endA="300" endPos="43000" dir="5400000" sy="-100000" algn="bl" rotWithShape="0"/>
                </a:effectLst>
              </a:rPr>
            </a:br>
            <a:r>
              <a:rPr lang="en-US" sz="2000" dirty="0" smtClean="0"/>
              <a:t/>
            </a:r>
            <a:br>
              <a:rPr lang="en-US" sz="2000" dirty="0" smtClean="0"/>
            </a:br>
            <a:endParaRPr lang="en-US" sz="2000" dirty="0"/>
          </a:p>
        </p:txBody>
      </p:sp>
      <p:sp>
        <p:nvSpPr>
          <p:cNvPr id="3" name="Text Placeholder 2"/>
          <p:cNvSpPr>
            <a:spLocks noGrp="1"/>
          </p:cNvSpPr>
          <p:nvPr>
            <p:ph type="body" idx="1"/>
          </p:nvPr>
        </p:nvSpPr>
        <p:spPr>
          <a:xfrm>
            <a:off x="1981200" y="1295400"/>
            <a:ext cx="5970494" cy="835460"/>
          </a:xfrm>
        </p:spPr>
        <p:txBody>
          <a:bodyPr>
            <a:normAutofit/>
          </a:bodyPr>
          <a:lstStyle/>
          <a:p>
            <a:pPr algn="l"/>
            <a:r>
              <a:rPr lang="en-US" sz="3200" b="1" dirty="0" smtClean="0">
                <a:solidFill>
                  <a:srgbClr val="FF0000"/>
                </a:solidFill>
              </a:rPr>
              <a:t>Once approved,</a:t>
            </a:r>
          </a:p>
          <a:p>
            <a:pPr algn="l"/>
            <a:endParaRPr lang="en-US" sz="2400" dirty="0">
              <a:solidFill>
                <a:srgbClr val="FF0000"/>
              </a:solidFill>
            </a:endParaRPr>
          </a:p>
        </p:txBody>
      </p:sp>
      <p:sp>
        <p:nvSpPr>
          <p:cNvPr id="5" name="TextBox 4"/>
          <p:cNvSpPr txBox="1"/>
          <p:nvPr/>
        </p:nvSpPr>
        <p:spPr>
          <a:xfrm>
            <a:off x="1905000" y="4135582"/>
            <a:ext cx="5562600" cy="1938992"/>
          </a:xfrm>
          <a:prstGeom prst="rect">
            <a:avLst/>
          </a:prstGeom>
          <a:noFill/>
        </p:spPr>
        <p:txBody>
          <a:bodyPr wrap="square" rtlCol="0">
            <a:spAutoFit/>
          </a:bodyPr>
          <a:lstStyle/>
          <a:p>
            <a:pPr marL="342900" indent="-342900">
              <a:buClr>
                <a:srgbClr val="C00000"/>
              </a:buClr>
              <a:buSzPct val="128000"/>
              <a:buFont typeface="Wingdings" pitchFamily="2" charset="2"/>
              <a:buChar char="v"/>
            </a:pPr>
            <a:r>
              <a:rPr lang="en-US" sz="2400" b="1" dirty="0" smtClean="0">
                <a:solidFill>
                  <a:schemeClr val="tx1">
                    <a:lumMod val="75000"/>
                    <a:lumOff val="25000"/>
                  </a:schemeClr>
                </a:solidFill>
                <a:effectLst>
                  <a:outerShdw blurRad="50800" dist="38100" dir="2700000" algn="tl" rotWithShape="0">
                    <a:prstClr val="black">
                      <a:alpha val="40000"/>
                    </a:prstClr>
                  </a:outerShdw>
                </a:effectLst>
                <a:latin typeface="+mj-lt"/>
              </a:rPr>
              <a:t>The reporting requirements will be included with the permit providing a time table and detailed instructions for submitting follow-up documentation.</a:t>
            </a:r>
            <a:endParaRPr lang="en-US" sz="2400" b="1" dirty="0">
              <a:solidFill>
                <a:schemeClr val="tx1">
                  <a:lumMod val="75000"/>
                  <a:lumOff val="25000"/>
                </a:schemeClr>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286275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590800"/>
            <a:ext cx="6512511" cy="1143000"/>
          </a:xfrm>
        </p:spPr>
        <p:txBody>
          <a:bodyPr/>
          <a:lstStyle/>
          <a:p>
            <a:pPr marL="0" indent="0" algn="ctr">
              <a:buNone/>
            </a:pPr>
            <a:r>
              <a:rPr lang="en-US" dirty="0" smtClean="0">
                <a:effectLst>
                  <a:outerShdw blurRad="50800" dist="38100" dir="8100000" algn="tr" rotWithShape="0">
                    <a:prstClr val="black">
                      <a:alpha val="40000"/>
                    </a:prstClr>
                  </a:outerShdw>
                </a:effectLst>
              </a:rPr>
              <a:t>Questions</a:t>
            </a:r>
            <a:r>
              <a:rPr lang="en-US" dirty="0" smtClean="0">
                <a:solidFill>
                  <a:srgbClr val="FF0000"/>
                </a:solidFill>
                <a:effectLst>
                  <a:outerShdw blurRad="50800" dist="38100" dir="8100000" algn="tr" rotWithShape="0">
                    <a:prstClr val="black">
                      <a:alpha val="40000"/>
                    </a:prstClr>
                  </a:outerShdw>
                </a:effectLst>
              </a:rPr>
              <a:t>?</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863761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209309"/>
          </a:xfrm>
          <a:prstGeom prst="rect">
            <a:avLst/>
          </a:prstGeom>
        </p:spPr>
      </p:pic>
    </p:spTree>
    <p:extLst>
      <p:ext uri="{BB962C8B-B14F-4D97-AF65-F5344CB8AC3E}">
        <p14:creationId xmlns:p14="http://schemas.microsoft.com/office/powerpoint/2010/main" val="357750712"/>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1040" y="2701636"/>
            <a:ext cx="6377753" cy="1828800"/>
          </a:xfrm>
        </p:spPr>
        <p:txBody>
          <a:bodyPr>
            <a:normAutofit/>
          </a:bodyPr>
          <a:lstStyle/>
          <a:p>
            <a:pPr marL="182880" indent="0" algn="ctr">
              <a:buNone/>
            </a:pPr>
            <a:r>
              <a:rPr lang="en-US" sz="3600" cap="all" dirty="0" smtClean="0">
                <a:effectLst>
                  <a:outerShdw blurRad="50800" dist="38100" dir="2700000" algn="tl" rotWithShape="0">
                    <a:prstClr val="black">
                      <a:alpha val="40000"/>
                    </a:prstClr>
                  </a:outerShdw>
                </a:effectLst>
              </a:rPr>
              <a:t>Form </a:t>
            </a:r>
            <a:r>
              <a:rPr lang="en-US" sz="3600" cap="all" dirty="0" err="1" smtClean="0">
                <a:effectLst>
                  <a:outerShdw blurRad="50800" dist="38100" dir="2700000" algn="tl" rotWithShape="0">
                    <a:prstClr val="black">
                      <a:alpha val="40000"/>
                    </a:prstClr>
                  </a:outerShdw>
                </a:effectLst>
              </a:rPr>
              <a:t>uic-p&amp;a</a:t>
            </a:r>
            <a:r>
              <a:rPr lang="en-US" sz="3600" cap="all" dirty="0" smtClean="0">
                <a:effectLst>
                  <a:outerShdw blurRad="50800" dist="38100" dir="2700000" algn="tl" rotWithShape="0">
                    <a:prstClr val="black">
                      <a:alpha val="40000"/>
                    </a:prstClr>
                  </a:outerShdw>
                </a:effectLst>
              </a:rPr>
              <a:t>: injection well plug and abandonment report</a:t>
            </a:r>
            <a:endParaRPr lang="en-US" sz="3600" cap="all" dirty="0">
              <a:effectLst>
                <a:outerShdw blurRad="50800" dist="38100" dir="2700000" algn="tl" rotWithShape="0">
                  <a:prstClr val="black">
                    <a:alpha val="40000"/>
                  </a:prstClr>
                </a:outerShdw>
              </a:effectLst>
            </a:endParaRPr>
          </a:p>
        </p:txBody>
      </p:sp>
      <p:pic>
        <p:nvPicPr>
          <p:cNvPr id="4" name="Picture 3" descr="DNRCON.jpg"/>
          <p:cNvPicPr/>
          <p:nvPr/>
        </p:nvPicPr>
        <p:blipFill>
          <a:blip r:embed="rId2" cstate="print">
            <a:clrChange>
              <a:clrFrom>
                <a:srgbClr val="FEFEFE"/>
              </a:clrFrom>
              <a:clrTo>
                <a:srgbClr val="FEFEFE">
                  <a:alpha val="0"/>
                </a:srgbClr>
              </a:clrTo>
            </a:clrChange>
          </a:blip>
          <a:stretch>
            <a:fillRect/>
          </a:stretch>
        </p:blipFill>
        <p:spPr>
          <a:xfrm>
            <a:off x="3394364" y="381000"/>
            <a:ext cx="1892877" cy="1828800"/>
          </a:xfrm>
          <a:prstGeom prst="rect">
            <a:avLst/>
          </a:prstGeom>
        </p:spPr>
      </p:pic>
    </p:spTree>
    <p:extLst>
      <p:ext uri="{BB962C8B-B14F-4D97-AF65-F5344CB8AC3E}">
        <p14:creationId xmlns:p14="http://schemas.microsoft.com/office/powerpoint/2010/main" val="18334679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 y="838200"/>
            <a:ext cx="7498080" cy="5170646"/>
          </a:xfrm>
          <a:prstGeom prst="rect">
            <a:avLst/>
          </a:prstGeom>
          <a:noFill/>
        </p:spPr>
        <p:txBody>
          <a:bodyPr wrap="square" rtlCol="0">
            <a:spAutoFit/>
          </a:bodyPr>
          <a:lstStyle/>
          <a:p>
            <a:pPr marL="285750" indent="-285750">
              <a:buClr>
                <a:srgbClr val="FF0000"/>
              </a:buClr>
              <a:buFont typeface="Wingdings" pitchFamily="2" charset="2"/>
              <a:buChar char="v"/>
            </a:pPr>
            <a:r>
              <a:rPr lang="en-US" sz="3000" dirty="0" smtClean="0"/>
              <a:t> This form is now used in lieu of Form WH-1 and will only be used to document the plugging and abandonment of an injection well.  Temporary abandonment should not be submitted on this form but should be reported on Form UIC-WH1.</a:t>
            </a:r>
          </a:p>
          <a:p>
            <a:pPr marL="285750" indent="-285750">
              <a:buClr>
                <a:srgbClr val="FF0000"/>
              </a:buClr>
              <a:buFont typeface="Wingdings" pitchFamily="2" charset="2"/>
              <a:buChar char="v"/>
            </a:pPr>
            <a:endParaRPr lang="en-US" sz="3000" dirty="0" smtClean="0"/>
          </a:p>
          <a:p>
            <a:pPr marL="285750" indent="-285750">
              <a:buClr>
                <a:srgbClr val="FF0000"/>
              </a:buClr>
              <a:buFont typeface="Wingdings" pitchFamily="2" charset="2"/>
              <a:buChar char="v"/>
            </a:pPr>
            <a:r>
              <a:rPr lang="en-US" sz="3000" dirty="0" smtClean="0"/>
              <a:t>Upon plugging a well, a complete record must be provided on form UIC-P&amp;A and filed in duplicate in the Injection and Mining Division </a:t>
            </a:r>
            <a:r>
              <a:rPr lang="en-US" sz="3000" u="sng" dirty="0" smtClean="0"/>
              <a:t>within 20 days</a:t>
            </a:r>
            <a:r>
              <a:rPr lang="en-US" sz="3000" dirty="0" smtClean="0"/>
              <a:t>.</a:t>
            </a:r>
            <a:r>
              <a:rPr lang="en-US" sz="3000" u="sng" dirty="0" smtClean="0"/>
              <a:t>  </a:t>
            </a:r>
            <a:endParaRPr lang="en-US" sz="3000" u="sng" dirty="0"/>
          </a:p>
        </p:txBody>
      </p:sp>
    </p:spTree>
    <p:extLst>
      <p:ext uri="{BB962C8B-B14F-4D97-AF65-F5344CB8AC3E}">
        <p14:creationId xmlns:p14="http://schemas.microsoft.com/office/powerpoint/2010/main" val="3655093374"/>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588818"/>
            <a:ext cx="3352800" cy="502920"/>
          </a:xfrm>
        </p:spPr>
        <p:txBody>
          <a:bodyPr>
            <a:noAutofit/>
          </a:bodyPr>
          <a:lstStyle/>
          <a:p>
            <a:pPr marL="0" indent="0" algn="l">
              <a:buNone/>
            </a:pPr>
            <a:r>
              <a:rPr lang="en-US" sz="3200" dirty="0" smtClean="0">
                <a:effectLst>
                  <a:outerShdw blurRad="50800" dist="38100" dir="2700000" algn="tl" rotWithShape="0">
                    <a:prstClr val="black">
                      <a:alpha val="40000"/>
                    </a:prstClr>
                  </a:outerShdw>
                </a:effectLst>
              </a:rPr>
              <a:t>Well Data</a:t>
            </a:r>
            <a:endParaRPr lang="en-US" sz="3200" dirty="0">
              <a:effectLst>
                <a:outerShdw blurRad="50800" dist="38100" dir="2700000" algn="tl" rotWithShape="0">
                  <a:prstClr val="black">
                    <a:alpha val="40000"/>
                  </a:prstClr>
                </a:outerShdw>
              </a:effectLst>
            </a:endParaRP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8261"/>
            <a:ext cx="9144000" cy="5539740"/>
          </a:xfrm>
          <a:prstGeom prst="rect">
            <a:avLst/>
          </a:prstGeom>
        </p:spPr>
      </p:pic>
      <p:cxnSp>
        <p:nvCxnSpPr>
          <p:cNvPr id="10" name="Straight Connector 9"/>
          <p:cNvCxnSpPr/>
          <p:nvPr/>
        </p:nvCxnSpPr>
        <p:spPr>
          <a:xfrm>
            <a:off x="464820" y="3749040"/>
            <a:ext cx="79705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820" y="3901440"/>
            <a:ext cx="36271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90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
            <a:ext cx="9144000" cy="7063740"/>
          </a:xfrm>
          <a:prstGeom prst="rect">
            <a:avLst/>
          </a:prstGeom>
        </p:spPr>
      </p:pic>
      <p:cxnSp>
        <p:nvCxnSpPr>
          <p:cNvPr id="8" name="Straight Connector 7"/>
          <p:cNvCxnSpPr/>
          <p:nvPr/>
        </p:nvCxnSpPr>
        <p:spPr>
          <a:xfrm>
            <a:off x="8016240" y="259080"/>
            <a:ext cx="601980" cy="76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3860"/>
            <a:ext cx="1386840" cy="76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990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Clipping"/>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90566439"/>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 y="0"/>
            <a:ext cx="9204960" cy="3589019"/>
          </a:xfrm>
          <a:prstGeom prst="rect">
            <a:avLst/>
          </a:prstGeom>
        </p:spPr>
      </p:pic>
    </p:spTree>
    <p:extLst>
      <p:ext uri="{BB962C8B-B14F-4D97-AF65-F5344CB8AC3E}">
        <p14:creationId xmlns:p14="http://schemas.microsoft.com/office/powerpoint/2010/main" val="1979509303"/>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471" y="2654204"/>
            <a:ext cx="6512511" cy="1143000"/>
          </a:xfrm>
        </p:spPr>
        <p:txBody>
          <a:bodyPr/>
          <a:lstStyle/>
          <a:p>
            <a:pPr marL="0" indent="0" algn="ctr">
              <a:buNone/>
            </a:pPr>
            <a:r>
              <a:rPr lang="en-US" dirty="0" smtClean="0">
                <a:effectLst>
                  <a:outerShdw blurRad="50800" dist="38100" dir="8100000" algn="tr" rotWithShape="0">
                    <a:prstClr val="black">
                      <a:alpha val="40000"/>
                    </a:prstClr>
                  </a:outerShdw>
                </a:effectLst>
              </a:rPr>
              <a:t>Questions?</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873919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89099" y="2908300"/>
            <a:ext cx="5918200" cy="1282700"/>
          </a:xfrm>
        </p:spPr>
        <p:txBody>
          <a:bodyPr>
            <a:noAutofit/>
          </a:bodyPr>
          <a:lstStyle/>
          <a:p>
            <a:pPr marL="182880" indent="0" algn="ctr">
              <a:buNone/>
            </a:pPr>
            <a:r>
              <a:rPr lang="en-US" sz="3200" i="1" dirty="0" smtClean="0">
                <a:effectLst>
                  <a:outerShdw blurRad="50800" dist="38100" dir="2700000" algn="tl" rotWithShape="0">
                    <a:prstClr val="black">
                      <a:alpha val="40000"/>
                    </a:prstClr>
                  </a:outerShdw>
                </a:effectLst>
              </a:rPr>
              <a:t>UIC-32: Application to Change Disposal / Injection Zone</a:t>
            </a:r>
            <a:endParaRPr lang="en-US" sz="3200" i="1" dirty="0">
              <a:effectLst>
                <a:outerShdw blurRad="50800" dist="38100" dir="2700000" algn="tl" rotWithShape="0">
                  <a:prstClr val="black">
                    <a:alpha val="40000"/>
                  </a:prstClr>
                </a:outerShdw>
              </a:effectLst>
            </a:endParaRPr>
          </a:p>
        </p:txBody>
      </p:sp>
      <p:pic>
        <p:nvPicPr>
          <p:cNvPr id="4" name="Picture 3" descr="DNRCON.jpg"/>
          <p:cNvPicPr/>
          <p:nvPr/>
        </p:nvPicPr>
        <p:blipFill>
          <a:blip r:embed="rId3" cstate="print">
            <a:clrChange>
              <a:clrFrom>
                <a:srgbClr val="FEFEFE"/>
              </a:clrFrom>
              <a:clrTo>
                <a:srgbClr val="FEFEFE">
                  <a:alpha val="0"/>
                </a:srgbClr>
              </a:clrTo>
            </a:clrChange>
          </a:blip>
          <a:stretch>
            <a:fillRect/>
          </a:stretch>
        </p:blipFill>
        <p:spPr>
          <a:xfrm>
            <a:off x="3548207" y="934027"/>
            <a:ext cx="1892877" cy="1828800"/>
          </a:xfrm>
          <a:prstGeom prst="rect">
            <a:avLst/>
          </a:prstGeom>
        </p:spPr>
      </p:pic>
    </p:spTree>
    <p:extLst>
      <p:ext uri="{BB962C8B-B14F-4D97-AF65-F5344CB8AC3E}">
        <p14:creationId xmlns:p14="http://schemas.microsoft.com/office/powerpoint/2010/main" val="17712111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756" y="997246"/>
            <a:ext cx="7772400" cy="1828800"/>
          </a:xfrm>
        </p:spPr>
        <p:txBody>
          <a:bodyPr anchor="t">
            <a:noAutofit/>
          </a:bodyPr>
          <a:lstStyle/>
          <a:p>
            <a:pPr marL="342900" indent="-342900" algn="l">
              <a:buFont typeface="Wingdings" pitchFamily="2" charset="2"/>
              <a:buChar char="v"/>
            </a:pPr>
            <a:r>
              <a:rPr lang="en-US" sz="3600" dirty="0" smtClean="0">
                <a:effectLst>
                  <a:outerShdw blurRad="50800" dist="38100" dir="2700000" algn="tl" rotWithShape="0">
                    <a:prstClr val="black">
                      <a:alpha val="40000"/>
                    </a:prstClr>
                  </a:outerShdw>
                </a:effectLst>
              </a:rPr>
              <a:t>If an operator wishes to perforate outside of the current permitted zone, a Form UIC-32 must be submitted for a Change in Disposal/Injection zone.</a:t>
            </a:r>
            <a:endParaRPr lang="en-US" sz="36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40505818"/>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716"/>
            <a:ext cx="8679873" cy="584775"/>
          </a:xfrm>
          <a:prstGeom prst="rect">
            <a:avLst/>
          </a:prstGeom>
        </p:spPr>
        <p:txBody>
          <a:bodyPr wrap="square">
            <a:spAutoFit/>
          </a:bodyPr>
          <a:lstStyle/>
          <a:p>
            <a:pPr marL="45720" indent="0">
              <a:buNone/>
            </a:pPr>
            <a:r>
              <a:rPr lang="en-US" sz="3200" b="1" dirty="0">
                <a:effectLst>
                  <a:outerShdw blurRad="38100" dist="38100" dir="2700000" algn="tl">
                    <a:srgbClr val="000000">
                      <a:alpha val="43137"/>
                    </a:srgbClr>
                  </a:outerShdw>
                </a:effectLst>
              </a:rPr>
              <a:t>Form UIC-32 Application</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636"/>
            <a:ext cx="9143999" cy="6061364"/>
          </a:xfrm>
          <a:prstGeom prst="rect">
            <a:avLst/>
          </a:prstGeom>
        </p:spPr>
      </p:pic>
    </p:spTree>
    <p:extLst>
      <p:ext uri="{BB962C8B-B14F-4D97-AF65-F5344CB8AC3E}">
        <p14:creationId xmlns:p14="http://schemas.microsoft.com/office/powerpoint/2010/main" val="2651231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81010" y="749427"/>
            <a:ext cx="8183880" cy="3261464"/>
          </a:xfrm>
        </p:spPr>
        <p:txBody>
          <a:bodyPr>
            <a:normAutofit fontScale="92500" lnSpcReduction="10000"/>
          </a:bodyPr>
          <a:lstStyle/>
          <a:p>
            <a:pPr marL="365760" lvl="1" indent="0">
              <a:buNone/>
            </a:pPr>
            <a:r>
              <a:rPr lang="en-US" sz="3500" b="1" dirty="0" smtClean="0">
                <a:effectLst>
                  <a:outerShdw blurRad="38100" dist="38100" dir="2700000" algn="tl">
                    <a:srgbClr val="000000">
                      <a:alpha val="43137"/>
                    </a:srgbClr>
                  </a:outerShdw>
                </a:effectLst>
              </a:rPr>
              <a:t>Well Information</a:t>
            </a:r>
          </a:p>
          <a:p>
            <a:pPr marL="640080" lvl="2" indent="0">
              <a:buNone/>
            </a:pPr>
            <a:r>
              <a:rPr lang="en-US" sz="3100" dirty="0" smtClean="0"/>
              <a:t>The information in this section must match the information on </a:t>
            </a:r>
            <a:r>
              <a:rPr lang="en-US" sz="3100" dirty="0" err="1" smtClean="0"/>
              <a:t>Sonris</a:t>
            </a:r>
            <a:r>
              <a:rPr lang="en-US" sz="3100" dirty="0" smtClean="0"/>
              <a:t> and the Location Plat exactly. The data entered for the coordinates </a:t>
            </a:r>
            <a:r>
              <a:rPr lang="en-US" sz="3100" b="1" dirty="0" smtClean="0"/>
              <a:t>must</a:t>
            </a:r>
            <a:r>
              <a:rPr lang="en-US" sz="3100" dirty="0" smtClean="0"/>
              <a:t> be the NAD-27 Louisiana Lambert X- &amp; Y- coordinates for the </a:t>
            </a:r>
            <a:r>
              <a:rPr lang="en-US" sz="3100" u="sng" dirty="0" smtClean="0"/>
              <a:t>surface hole</a:t>
            </a:r>
            <a:r>
              <a:rPr lang="en-US" sz="3100" dirty="0" smtClean="0"/>
              <a:t> location.</a:t>
            </a:r>
            <a:endParaRPr lang="en-US" sz="3100"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 y="4117621"/>
            <a:ext cx="8031480" cy="1102722"/>
          </a:xfrm>
          <a:prstGeom prst="rect">
            <a:avLst/>
          </a:prstGeom>
        </p:spPr>
      </p:pic>
    </p:spTree>
    <p:extLst>
      <p:ext uri="{BB962C8B-B14F-4D97-AF65-F5344CB8AC3E}">
        <p14:creationId xmlns:p14="http://schemas.microsoft.com/office/powerpoint/2010/main" val="37342037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1"/>
            <a:ext cx="9144000" cy="5288039"/>
          </a:xfrm>
          <a:prstGeom prst="rect">
            <a:avLst/>
          </a:prstGeom>
        </p:spPr>
      </p:pic>
    </p:spTree>
    <p:extLst>
      <p:ext uri="{BB962C8B-B14F-4D97-AF65-F5344CB8AC3E}">
        <p14:creationId xmlns:p14="http://schemas.microsoft.com/office/powerpoint/2010/main" val="7013305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64820" y="4671378"/>
            <a:ext cx="7680960" cy="792162"/>
          </a:xfrm>
        </p:spPr>
        <p:txBody>
          <a:bodyPr>
            <a:noAutofit/>
          </a:bodyPr>
          <a:lstStyle/>
          <a:p>
            <a:pPr algn="l"/>
            <a:r>
              <a:rPr lang="en-US" dirty="0">
                <a:solidFill>
                  <a:srgbClr val="333333"/>
                </a:solidFill>
              </a:rPr>
              <a:t>The data entered in these fields </a:t>
            </a:r>
            <a:r>
              <a:rPr lang="en-US" dirty="0" smtClean="0">
                <a:solidFill>
                  <a:srgbClr val="333333"/>
                </a:solidFill>
              </a:rPr>
              <a:t>may be obtained from historical well information and should reflect the </a:t>
            </a:r>
            <a:r>
              <a:rPr lang="en-US" dirty="0">
                <a:solidFill>
                  <a:srgbClr val="333333"/>
                </a:solidFill>
              </a:rPr>
              <a:t>information in </a:t>
            </a:r>
            <a:r>
              <a:rPr lang="en-US" dirty="0" err="1" smtClean="0">
                <a:solidFill>
                  <a:srgbClr val="333333"/>
                </a:solidFill>
              </a:rPr>
              <a:t>Sonris</a:t>
            </a:r>
            <a:r>
              <a:rPr lang="en-US" dirty="0" smtClean="0">
                <a:solidFill>
                  <a:srgbClr val="333333"/>
                </a:solidFill>
              </a:rPr>
              <a:t> Lite.</a:t>
            </a:r>
            <a:endParaRPr lang="en-US" dirty="0"/>
          </a:p>
        </p:txBody>
      </p:sp>
      <p:sp>
        <p:nvSpPr>
          <p:cNvPr id="2" name="TextBox 1"/>
          <p:cNvSpPr txBox="1"/>
          <p:nvPr/>
        </p:nvSpPr>
        <p:spPr>
          <a:xfrm>
            <a:off x="574670" y="678179"/>
            <a:ext cx="7401385" cy="861774"/>
          </a:xfrm>
          <a:prstGeom prst="rect">
            <a:avLst/>
          </a:prstGeom>
          <a:noFill/>
        </p:spPr>
        <p:txBody>
          <a:bodyPr wrap="none" rtlCol="0">
            <a:spAutoFit/>
          </a:bodyPr>
          <a:lstStyle/>
          <a:p>
            <a:pPr marL="0" lvl="1"/>
            <a:r>
              <a:rPr lang="en-US" sz="3200" b="1" dirty="0">
                <a:effectLst>
                  <a:outerShdw blurRad="38100" dist="38100" dir="2700000" algn="tl">
                    <a:srgbClr val="000000">
                      <a:alpha val="43137"/>
                    </a:srgbClr>
                  </a:outerShdw>
                </a:effectLst>
              </a:rPr>
              <a:t>Current Injection Interval Information</a:t>
            </a:r>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0" y="2331720"/>
            <a:ext cx="7777144" cy="1466882"/>
          </a:xfrm>
          <a:prstGeom prst="rect">
            <a:avLst/>
          </a:prstGeom>
        </p:spPr>
      </p:pic>
    </p:spTree>
    <p:extLst>
      <p:ext uri="{BB962C8B-B14F-4D97-AF65-F5344CB8AC3E}">
        <p14:creationId xmlns:p14="http://schemas.microsoft.com/office/powerpoint/2010/main" val="5629338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6974" y="560709"/>
            <a:ext cx="7568045" cy="553998"/>
          </a:xfrm>
          <a:prstGeom prst="rect">
            <a:avLst/>
          </a:prstGeom>
          <a:noFill/>
        </p:spPr>
        <p:txBody>
          <a:bodyPr wrap="square" rtlCol="0">
            <a:spAutoFit/>
          </a:bodyPr>
          <a:lstStyle/>
          <a:p>
            <a:r>
              <a:rPr lang="en-US" sz="3000" b="1" dirty="0" smtClean="0">
                <a:effectLst>
                  <a:outerShdw blurRad="38100" dist="38100" dir="2700000" algn="tl">
                    <a:srgbClr val="000000">
                      <a:alpha val="43137"/>
                    </a:srgbClr>
                  </a:outerShdw>
                </a:effectLst>
                <a:latin typeface="+mn-lt"/>
              </a:rPr>
              <a:t>Proposed Injection Interval Information</a:t>
            </a:r>
            <a:endParaRPr lang="en-US" sz="3000" b="1" dirty="0">
              <a:effectLst>
                <a:outerShdw blurRad="38100" dist="38100" dir="2700000" algn="tl">
                  <a:srgbClr val="000000">
                    <a:alpha val="43137"/>
                  </a:srgbClr>
                </a:outerShdw>
              </a:effectLst>
              <a:latin typeface="+mn-lt"/>
            </a:endParaRPr>
          </a:p>
        </p:txBody>
      </p:sp>
      <p:sp>
        <p:nvSpPr>
          <p:cNvPr id="9" name="TextBox 8"/>
          <p:cNvSpPr txBox="1"/>
          <p:nvPr/>
        </p:nvSpPr>
        <p:spPr>
          <a:xfrm>
            <a:off x="1022005" y="3253740"/>
            <a:ext cx="7093295" cy="3693319"/>
          </a:xfrm>
          <a:prstGeom prst="rect">
            <a:avLst/>
          </a:prstGeom>
          <a:noFill/>
        </p:spPr>
        <p:txBody>
          <a:bodyPr wrap="square" rtlCol="0">
            <a:spAutoFit/>
          </a:bodyPr>
          <a:lstStyle/>
          <a:p>
            <a:pPr marL="285750" indent="-285750">
              <a:buFont typeface="Courier New" pitchFamily="49" charset="0"/>
              <a:buChar char="o"/>
            </a:pPr>
            <a:r>
              <a:rPr lang="en-US" sz="2600" dirty="0"/>
              <a:t>An electrical log must be submitted showing the proposed zone</a:t>
            </a:r>
            <a:br>
              <a:rPr lang="en-US" sz="2600" dirty="0"/>
            </a:br>
            <a:endParaRPr lang="en-US" sz="2600" dirty="0" smtClean="0"/>
          </a:p>
          <a:p>
            <a:pPr marL="285750" indent="-285750">
              <a:buFont typeface="Courier New" pitchFamily="49" charset="0"/>
              <a:buChar char="o"/>
            </a:pPr>
            <a:r>
              <a:rPr lang="en-US" sz="2600" dirty="0" smtClean="0"/>
              <a:t>A </a:t>
            </a:r>
            <a:r>
              <a:rPr lang="en-US" sz="2600" dirty="0"/>
              <a:t>proposed well bore diagram </a:t>
            </a:r>
            <a:r>
              <a:rPr lang="en-US" sz="2600" dirty="0" smtClean="0"/>
              <a:t>should </a:t>
            </a:r>
            <a:r>
              <a:rPr lang="en-US" sz="2600" dirty="0"/>
              <a:t>be submitted along with the application and should reflect the proposed injection information.</a:t>
            </a:r>
            <a:br>
              <a:rPr lang="en-US" sz="2600" dirty="0"/>
            </a:br>
            <a:r>
              <a:rPr lang="en-US" sz="2600" dirty="0"/>
              <a:t/>
            </a:r>
            <a:br>
              <a:rPr lang="en-US" sz="2600" dirty="0"/>
            </a:br>
            <a:endParaRPr lang="en-US" sz="26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05" y="1783047"/>
            <a:ext cx="6948515" cy="990633"/>
          </a:xfrm>
          <a:prstGeom prst="rect">
            <a:avLst/>
          </a:prstGeom>
        </p:spPr>
      </p:pic>
    </p:spTree>
    <p:extLst>
      <p:ext uri="{BB962C8B-B14F-4D97-AF65-F5344CB8AC3E}">
        <p14:creationId xmlns:p14="http://schemas.microsoft.com/office/powerpoint/2010/main" val="31665245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157"/>
          <a:stretch/>
        </p:blipFill>
        <p:spPr bwMode="auto">
          <a:xfrm>
            <a:off x="471055" y="685799"/>
            <a:ext cx="8364943" cy="583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64673" y="2313709"/>
            <a:ext cx="6712527" cy="4031873"/>
          </a:xfrm>
          <a:prstGeom prst="rect">
            <a:avLst/>
          </a:prstGeom>
          <a:noFill/>
        </p:spPr>
        <p:txBody>
          <a:bodyPr wrap="square" rtlCol="0">
            <a:spAutoFit/>
          </a:bodyPr>
          <a:lstStyle/>
          <a:p>
            <a:pPr marL="285750" lvl="0" indent="-285750">
              <a:buClr>
                <a:schemeClr val="bg2">
                  <a:lumMod val="50000"/>
                </a:schemeClr>
              </a:buClr>
              <a:buFont typeface="Wingdings" pitchFamily="2" charset="2"/>
              <a:buChar char="v"/>
            </a:pPr>
            <a:r>
              <a:rPr lang="en-US" sz="2200" dirty="0">
                <a:solidFill>
                  <a:schemeClr val="bg2">
                    <a:lumMod val="50000"/>
                  </a:schemeClr>
                </a:solidFill>
              </a:rPr>
              <a:t>The description of work to be performed must include </a:t>
            </a:r>
            <a:r>
              <a:rPr lang="en-US" sz="2200" b="1" dirty="0">
                <a:solidFill>
                  <a:schemeClr val="bg2">
                    <a:lumMod val="50000"/>
                  </a:schemeClr>
                </a:solidFill>
              </a:rPr>
              <a:t>any</a:t>
            </a:r>
            <a:r>
              <a:rPr lang="en-US" sz="2200" dirty="0">
                <a:solidFill>
                  <a:schemeClr val="bg2">
                    <a:lumMod val="50000"/>
                  </a:schemeClr>
                </a:solidFill>
              </a:rPr>
              <a:t> and </a:t>
            </a:r>
            <a:r>
              <a:rPr lang="en-US" sz="2200" b="1" dirty="0">
                <a:solidFill>
                  <a:schemeClr val="bg2">
                    <a:lumMod val="50000"/>
                  </a:schemeClr>
                </a:solidFill>
              </a:rPr>
              <a:t>all</a:t>
            </a:r>
            <a:r>
              <a:rPr lang="en-US" sz="2200" dirty="0">
                <a:solidFill>
                  <a:schemeClr val="bg2">
                    <a:lumMod val="50000"/>
                  </a:schemeClr>
                </a:solidFill>
              </a:rPr>
              <a:t> work that will be performed on the well</a:t>
            </a:r>
            <a:r>
              <a:rPr lang="en-US" sz="2200" dirty="0" smtClean="0">
                <a:solidFill>
                  <a:schemeClr val="bg2">
                    <a:lumMod val="50000"/>
                  </a:schemeClr>
                </a:solidFill>
              </a:rPr>
              <a:t>.</a:t>
            </a:r>
          </a:p>
          <a:p>
            <a:pPr lvl="0"/>
            <a:endParaRPr lang="en-US" dirty="0" smtClean="0">
              <a:solidFill>
                <a:schemeClr val="bg2">
                  <a:lumMod val="50000"/>
                </a:schemeClr>
              </a:solidFill>
            </a:endParaRPr>
          </a:p>
          <a:p>
            <a:pPr marL="285750" lvl="0" indent="-285750">
              <a:buClr>
                <a:schemeClr val="bg2">
                  <a:lumMod val="50000"/>
                </a:schemeClr>
              </a:buClr>
              <a:buFont typeface="Wingdings" pitchFamily="2" charset="2"/>
              <a:buChar char="v"/>
            </a:pPr>
            <a:r>
              <a:rPr lang="en-US" sz="2200" dirty="0" smtClean="0">
                <a:solidFill>
                  <a:schemeClr val="bg2">
                    <a:lumMod val="50000"/>
                  </a:schemeClr>
                </a:solidFill>
              </a:rPr>
              <a:t>A </a:t>
            </a:r>
            <a:r>
              <a:rPr lang="en-US" sz="2200" dirty="0">
                <a:solidFill>
                  <a:schemeClr val="bg2">
                    <a:lumMod val="50000"/>
                  </a:schemeClr>
                </a:solidFill>
              </a:rPr>
              <a:t>change in the permitted zone is treated as a new permit, thus the well will be expected to meet all current injection well requirements (meaning it will lose any “grandfathered” status it may have on these requirements</a:t>
            </a:r>
            <a:r>
              <a:rPr lang="en-US" sz="2200" dirty="0" smtClean="0">
                <a:solidFill>
                  <a:schemeClr val="bg2">
                    <a:lumMod val="50000"/>
                  </a:schemeClr>
                </a:solidFill>
              </a:rPr>
              <a:t>).</a:t>
            </a:r>
          </a:p>
          <a:p>
            <a:pPr lvl="0"/>
            <a:endParaRPr lang="en-US" dirty="0">
              <a:solidFill>
                <a:schemeClr val="bg2">
                  <a:lumMod val="50000"/>
                </a:schemeClr>
              </a:solidFill>
            </a:endParaRPr>
          </a:p>
          <a:p>
            <a:pPr marL="285750" lvl="0" indent="-285750">
              <a:buClr>
                <a:schemeClr val="bg2">
                  <a:lumMod val="50000"/>
                </a:schemeClr>
              </a:buClr>
              <a:buFont typeface="Wingdings" pitchFamily="2" charset="2"/>
              <a:buChar char="v"/>
            </a:pPr>
            <a:r>
              <a:rPr lang="en-US" sz="2200" dirty="0">
                <a:solidFill>
                  <a:schemeClr val="bg2">
                    <a:lumMod val="50000"/>
                  </a:schemeClr>
                </a:solidFill>
              </a:rPr>
              <a:t>A witnessed MIPT after the work is completed must also be </a:t>
            </a:r>
            <a:r>
              <a:rPr lang="en-US" sz="2200" dirty="0" smtClean="0">
                <a:solidFill>
                  <a:schemeClr val="bg2">
                    <a:lumMod val="50000"/>
                  </a:schemeClr>
                </a:solidFill>
              </a:rPr>
              <a:t>included.</a:t>
            </a:r>
            <a:endParaRPr lang="en-US" sz="2200" dirty="0">
              <a:solidFill>
                <a:schemeClr val="bg2">
                  <a:lumMod val="50000"/>
                </a:schemeClr>
              </a:solidFill>
            </a:endParaRPr>
          </a:p>
        </p:txBody>
      </p:sp>
    </p:spTree>
    <p:extLst>
      <p:ext uri="{BB962C8B-B14F-4D97-AF65-F5344CB8AC3E}">
        <p14:creationId xmlns:p14="http://schemas.microsoft.com/office/powerpoint/2010/main" val="12931750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520270"/>
            <a:ext cx="8183880" cy="1051560"/>
          </a:xfrm>
        </p:spPr>
        <p:txBody>
          <a:bodyPr anchor="ctr"/>
          <a:lstStyle/>
          <a:p>
            <a:pPr algn="ctr"/>
            <a:r>
              <a:rPr lang="en-US" sz="4000" dirty="0" smtClean="0">
                <a:effectLst>
                  <a:outerShdw blurRad="50800" dist="38100" dir="8100000" algn="tr" rotWithShape="0">
                    <a:prstClr val="black">
                      <a:alpha val="40000"/>
                    </a:prstClr>
                  </a:outerShdw>
                </a:effectLst>
              </a:rPr>
              <a:t>The application will undergo</a:t>
            </a:r>
            <a:endParaRPr lang="en-US" sz="4000" dirty="0">
              <a:effectLst>
                <a:outerShdw blurRad="50800" dist="38100" dir="8100000" algn="tr" rotWithShape="0">
                  <a:prstClr val="black">
                    <a:alpha val="40000"/>
                  </a:prstClr>
                </a:outerShdw>
              </a:effectLst>
            </a:endParaRPr>
          </a:p>
        </p:txBody>
      </p:sp>
      <p:sp>
        <p:nvSpPr>
          <p:cNvPr id="3" name="Down Arrow 2"/>
          <p:cNvSpPr/>
          <p:nvPr/>
        </p:nvSpPr>
        <p:spPr>
          <a:xfrm>
            <a:off x="4236720" y="1508760"/>
            <a:ext cx="484632" cy="723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69430" y="2330324"/>
            <a:ext cx="2460359" cy="461665"/>
          </a:xfrm>
          <a:prstGeom prst="rect">
            <a:avLst/>
          </a:prstGeom>
          <a:noFill/>
        </p:spPr>
        <p:txBody>
          <a:bodyPr wrap="square" rtlCol="0">
            <a:spAutoFit/>
          </a:bodyPr>
          <a:lstStyle/>
          <a:p>
            <a:pPr algn="ctr"/>
            <a:r>
              <a:rPr lang="en-US" sz="2400" dirty="0" smtClean="0">
                <a:solidFill>
                  <a:srgbClr val="333333"/>
                </a:solidFill>
              </a:rPr>
              <a:t>Area of Review</a:t>
            </a:r>
          </a:p>
        </p:txBody>
      </p:sp>
      <p:sp>
        <p:nvSpPr>
          <p:cNvPr id="5" name="Down Arrow 4"/>
          <p:cNvSpPr/>
          <p:nvPr/>
        </p:nvSpPr>
        <p:spPr>
          <a:xfrm>
            <a:off x="4248912" y="2829104"/>
            <a:ext cx="484632" cy="676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50820" y="3665220"/>
            <a:ext cx="3558540" cy="461665"/>
          </a:xfrm>
          <a:prstGeom prst="rect">
            <a:avLst/>
          </a:prstGeom>
          <a:noFill/>
        </p:spPr>
        <p:txBody>
          <a:bodyPr wrap="square" rtlCol="0">
            <a:spAutoFit/>
          </a:bodyPr>
          <a:lstStyle/>
          <a:p>
            <a:pPr algn="ctr"/>
            <a:r>
              <a:rPr lang="en-US" sz="2400" dirty="0" smtClean="0"/>
              <a:t>Geological Review</a:t>
            </a:r>
            <a:endParaRPr lang="en-US" sz="2400" dirty="0"/>
          </a:p>
        </p:txBody>
      </p:sp>
      <p:sp>
        <p:nvSpPr>
          <p:cNvPr id="7" name="Down Arrow 6"/>
          <p:cNvSpPr/>
          <p:nvPr/>
        </p:nvSpPr>
        <p:spPr>
          <a:xfrm>
            <a:off x="4248912" y="4175760"/>
            <a:ext cx="484632" cy="723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68435" y="5103614"/>
            <a:ext cx="2923309" cy="461665"/>
          </a:xfrm>
          <a:prstGeom prst="rect">
            <a:avLst/>
          </a:prstGeom>
          <a:noFill/>
        </p:spPr>
        <p:txBody>
          <a:bodyPr wrap="square" rtlCol="0">
            <a:spAutoFit/>
          </a:bodyPr>
          <a:lstStyle/>
          <a:p>
            <a:pPr algn="ctr"/>
            <a:r>
              <a:rPr lang="en-US" sz="2400" dirty="0" smtClean="0"/>
              <a:t>Engineering Review</a:t>
            </a:r>
            <a:endParaRPr lang="en-US" sz="2400" dirty="0"/>
          </a:p>
        </p:txBody>
      </p:sp>
    </p:spTree>
    <p:extLst>
      <p:ext uri="{BB962C8B-B14F-4D97-AF65-F5344CB8AC3E}">
        <p14:creationId xmlns:p14="http://schemas.microsoft.com/office/powerpoint/2010/main" val="35048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300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par>
                          <p:cTn id="10" fill="hold">
                            <p:stCondLst>
                              <p:cond delay="1500"/>
                            </p:stCondLst>
                            <p:childTnLst>
                              <p:par>
                                <p:cTn id="11" presetID="27" presetClass="emph" presetSubtype="0" repeatCount="3000" fill="remove" grpId="0" nodeType="afterEffect">
                                  <p:stCondLst>
                                    <p:cond delay="0"/>
                                  </p:stCondLst>
                                  <p:childTnLst>
                                    <p:animClr clrSpc="rgb" dir="cw">
                                      <p:cBhvr override="childStyle">
                                        <p:cTn id="12" dur="250" autoRev="1" fill="remove"/>
                                        <p:tgtEl>
                                          <p:spTgt spid="5"/>
                                        </p:tgtEl>
                                        <p:attrNameLst>
                                          <p:attrName>style.color</p:attrName>
                                        </p:attrNameLst>
                                      </p:cBhvr>
                                      <p:to>
                                        <a:schemeClr val="bg1"/>
                                      </p:to>
                                    </p:animClr>
                                    <p:animClr clrSpc="rgb" dir="cw">
                                      <p:cBhvr>
                                        <p:cTn id="13" dur="250" autoRev="1" fill="remove"/>
                                        <p:tgtEl>
                                          <p:spTgt spid="5"/>
                                        </p:tgtEl>
                                        <p:attrNameLst>
                                          <p:attrName>fillcolor</p:attrName>
                                        </p:attrNameLst>
                                      </p:cBhvr>
                                      <p:to>
                                        <a:schemeClr val="bg1"/>
                                      </p:to>
                                    </p:animClr>
                                    <p:set>
                                      <p:cBhvr>
                                        <p:cTn id="14" dur="250" autoRev="1" fill="remove"/>
                                        <p:tgtEl>
                                          <p:spTgt spid="5"/>
                                        </p:tgtEl>
                                        <p:attrNameLst>
                                          <p:attrName>fill.type</p:attrName>
                                        </p:attrNameLst>
                                      </p:cBhvr>
                                      <p:to>
                                        <p:strVal val="solid"/>
                                      </p:to>
                                    </p:set>
                                    <p:set>
                                      <p:cBhvr>
                                        <p:cTn id="15" dur="250" autoRev="1" fill="remove"/>
                                        <p:tgtEl>
                                          <p:spTgt spid="5"/>
                                        </p:tgtEl>
                                        <p:attrNameLst>
                                          <p:attrName>fill.on</p:attrName>
                                        </p:attrNameLst>
                                      </p:cBhvr>
                                      <p:to>
                                        <p:strVal val="true"/>
                                      </p:to>
                                    </p:set>
                                  </p:childTnLst>
                                </p:cTn>
                              </p:par>
                            </p:childTnLst>
                          </p:cTn>
                        </p:par>
                        <p:par>
                          <p:cTn id="16" fill="hold">
                            <p:stCondLst>
                              <p:cond delay="3000"/>
                            </p:stCondLst>
                            <p:childTnLst>
                              <p:par>
                                <p:cTn id="17" presetID="27" presetClass="emph" presetSubtype="0" repeatCount="3000" fill="remove" grpId="0" nodeType="afterEffect">
                                  <p:stCondLst>
                                    <p:cond delay="0"/>
                                  </p:stCondLst>
                                  <p:childTnLst>
                                    <p:animClr clrSpc="rgb" dir="cw">
                                      <p:cBhvr override="childStyle">
                                        <p:cTn id="18" dur="250" autoRev="1" fill="remove"/>
                                        <p:tgtEl>
                                          <p:spTgt spid="7"/>
                                        </p:tgtEl>
                                        <p:attrNameLst>
                                          <p:attrName>style.color</p:attrName>
                                        </p:attrNameLst>
                                      </p:cBhvr>
                                      <p:to>
                                        <a:schemeClr val="bg1"/>
                                      </p:to>
                                    </p:animClr>
                                    <p:animClr clrSpc="rgb" dir="cw">
                                      <p:cBhvr>
                                        <p:cTn id="19" dur="250" autoRev="1" fill="remove"/>
                                        <p:tgtEl>
                                          <p:spTgt spid="7"/>
                                        </p:tgtEl>
                                        <p:attrNameLst>
                                          <p:attrName>fillcolor</p:attrName>
                                        </p:attrNameLst>
                                      </p:cBhvr>
                                      <p:to>
                                        <a:schemeClr val="bg1"/>
                                      </p:to>
                                    </p:animClr>
                                    <p:set>
                                      <p:cBhvr>
                                        <p:cTn id="20" dur="250" autoRev="1" fill="remove"/>
                                        <p:tgtEl>
                                          <p:spTgt spid="7"/>
                                        </p:tgtEl>
                                        <p:attrNameLst>
                                          <p:attrName>fill.type</p:attrName>
                                        </p:attrNameLst>
                                      </p:cBhvr>
                                      <p:to>
                                        <p:strVal val="solid"/>
                                      </p:to>
                                    </p:set>
                                    <p:set>
                                      <p:cBhvr>
                                        <p:cTn id="21"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564" y="2418677"/>
            <a:ext cx="4384964" cy="1143000"/>
          </a:xfrm>
        </p:spPr>
        <p:txBody>
          <a:bodyPr/>
          <a:lstStyle/>
          <a:p>
            <a:pPr marL="0" indent="0">
              <a:buNone/>
            </a:pPr>
            <a:r>
              <a:rPr lang="en-US" dirty="0" smtClean="0">
                <a:effectLst>
                  <a:outerShdw blurRad="50800" dist="38100" dir="8100000" algn="tr" rotWithShape="0">
                    <a:prstClr val="black">
                      <a:alpha val="40000"/>
                    </a:prstClr>
                  </a:outerShdw>
                </a:effectLst>
              </a:rPr>
              <a:t>Attachments</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8264071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717666"/>
            <a:ext cx="3346704" cy="639762"/>
          </a:xfrm>
        </p:spPr>
        <p:txBody>
          <a:bodyPr>
            <a:normAutofit/>
          </a:bodyPr>
          <a:lstStyle/>
          <a:p>
            <a:r>
              <a:rPr lang="en-US" sz="3200" b="1" dirty="0" smtClean="0">
                <a:solidFill>
                  <a:schemeClr val="tx1"/>
                </a:solidFill>
                <a:effectLst>
                  <a:outerShdw blurRad="38100" dist="38100" dir="2700000" algn="tl">
                    <a:srgbClr val="000000">
                      <a:alpha val="43137"/>
                    </a:srgbClr>
                  </a:outerShdw>
                </a:effectLst>
              </a:rPr>
              <a:t>Application Fee</a:t>
            </a:r>
            <a:endParaRPr lang="en-US" sz="3200" b="1" dirty="0">
              <a:solidFill>
                <a:schemeClr val="tx1"/>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55418" y="1780310"/>
            <a:ext cx="9088582" cy="4696690"/>
          </a:xfrm>
        </p:spPr>
        <p:txBody>
          <a:bodyPr>
            <a:noAutofit/>
          </a:bodyPr>
          <a:lstStyle/>
          <a:p>
            <a:r>
              <a:rPr lang="en-US" sz="2400" dirty="0" smtClean="0"/>
              <a:t>As per LAC 43:XIX.Chapter 7, a non-refundable fee of $126 must be submitted before the application is processed.</a:t>
            </a:r>
          </a:p>
          <a:p>
            <a:pPr lvl="1"/>
            <a:r>
              <a:rPr lang="en-US" sz="2400" dirty="0" smtClean="0"/>
              <a:t>A check may be mailed to:   Office of Conservation</a:t>
            </a:r>
          </a:p>
          <a:p>
            <a:pPr marL="347472" lvl="1" indent="0">
              <a:buNone/>
            </a:pPr>
            <a:r>
              <a:rPr lang="en-US" sz="2400" dirty="0" smtClean="0"/>
              <a:t>                                              Injection and Mining Division</a:t>
            </a:r>
          </a:p>
          <a:p>
            <a:pPr marL="347472" lvl="1" indent="0">
              <a:buNone/>
            </a:pPr>
            <a:r>
              <a:rPr lang="en-US" sz="2400" dirty="0"/>
              <a:t> </a:t>
            </a:r>
            <a:r>
              <a:rPr lang="en-US" sz="2400" dirty="0" smtClean="0"/>
              <a:t>                                             P.O. Box 94275-Capitol Station</a:t>
            </a:r>
          </a:p>
          <a:p>
            <a:pPr marL="347472" lvl="1" indent="0">
              <a:buNone/>
            </a:pPr>
            <a:r>
              <a:rPr lang="en-US" sz="2400" dirty="0"/>
              <a:t> </a:t>
            </a:r>
            <a:r>
              <a:rPr lang="en-US" sz="2400" dirty="0" smtClean="0"/>
              <a:t>                                             Baton Rouge, LA 70804-9275</a:t>
            </a:r>
          </a:p>
          <a:p>
            <a:pPr lvl="1"/>
            <a:r>
              <a:rPr lang="en-US" sz="2400" dirty="0" smtClean="0"/>
              <a:t>An online payment may be submitted after an invoice is created upon the operators request or due to failure to submit payment with the application.</a:t>
            </a:r>
            <a:endParaRPr lang="en-US" sz="2400" dirty="0"/>
          </a:p>
        </p:txBody>
      </p:sp>
    </p:spTree>
    <p:extLst>
      <p:ext uri="{BB962C8B-B14F-4D97-AF65-F5344CB8AC3E}">
        <p14:creationId xmlns:p14="http://schemas.microsoft.com/office/powerpoint/2010/main" val="6547179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143000" y="731520"/>
            <a:ext cx="6968836" cy="639762"/>
          </a:xfrm>
        </p:spPr>
        <p:txBody>
          <a:bodyPr/>
          <a:lstStyle/>
          <a:p>
            <a:pPr algn="l"/>
            <a:r>
              <a:rPr lang="en-US" sz="3200" dirty="0" smtClean="0"/>
              <a:t>Electric Log</a:t>
            </a:r>
            <a:endParaRPr lang="en-US" sz="3200" dirty="0"/>
          </a:p>
        </p:txBody>
      </p:sp>
      <p:sp>
        <p:nvSpPr>
          <p:cNvPr id="9" name="Content Placeholder 8"/>
          <p:cNvSpPr>
            <a:spLocks noGrp="1"/>
          </p:cNvSpPr>
          <p:nvPr>
            <p:ph sz="half" idx="2"/>
          </p:nvPr>
        </p:nvSpPr>
        <p:spPr>
          <a:xfrm>
            <a:off x="1087174" y="1760545"/>
            <a:ext cx="7045444" cy="2743200"/>
          </a:xfrm>
        </p:spPr>
        <p:txBody>
          <a:bodyPr>
            <a:noAutofit/>
          </a:bodyPr>
          <a:lstStyle/>
          <a:p>
            <a:r>
              <a:rPr lang="en-US" sz="2400" dirty="0" smtClean="0"/>
              <a:t>The serial number must be written on the log attached to the application.</a:t>
            </a:r>
          </a:p>
          <a:p>
            <a:pPr marL="45720" indent="0">
              <a:buNone/>
            </a:pPr>
            <a:endParaRPr lang="en-US" sz="2400" dirty="0" smtClean="0"/>
          </a:p>
          <a:p>
            <a:r>
              <a:rPr lang="en-US" sz="2400" dirty="0" smtClean="0"/>
              <a:t> Must include the header with scale and at least 1,000 feet below the bottom of the proposed injection zone. (Photocopies of the logs are acceptable)</a:t>
            </a:r>
          </a:p>
          <a:p>
            <a:pPr marL="45720" indent="0">
              <a:buNone/>
            </a:pPr>
            <a:endParaRPr lang="en-US" sz="2400" dirty="0" smtClean="0"/>
          </a:p>
          <a:p>
            <a:r>
              <a:rPr lang="en-US" sz="2400" dirty="0" smtClean="0"/>
              <a:t>Must identify the proposed injection zone and perforated interval.</a:t>
            </a:r>
            <a:endParaRPr lang="en-US" sz="2400" dirty="0"/>
          </a:p>
        </p:txBody>
      </p:sp>
    </p:spTree>
    <p:extLst>
      <p:ext uri="{BB962C8B-B14F-4D97-AF65-F5344CB8AC3E}">
        <p14:creationId xmlns:p14="http://schemas.microsoft.com/office/powerpoint/2010/main" val="9346584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42999" y="731520"/>
            <a:ext cx="7058891" cy="639762"/>
          </a:xfrm>
        </p:spPr>
        <p:txBody>
          <a:bodyPr/>
          <a:lstStyle/>
          <a:p>
            <a:pPr algn="l"/>
            <a:r>
              <a:rPr lang="en-US" sz="3200" dirty="0" smtClean="0"/>
              <a:t>Wellbore Diagram</a:t>
            </a:r>
            <a:endParaRPr lang="en-US" sz="3200" dirty="0"/>
          </a:p>
        </p:txBody>
      </p:sp>
      <p:sp>
        <p:nvSpPr>
          <p:cNvPr id="3" name="Content Placeholder 2"/>
          <p:cNvSpPr>
            <a:spLocks noGrp="1"/>
          </p:cNvSpPr>
          <p:nvPr>
            <p:ph sz="half" idx="2"/>
          </p:nvPr>
        </p:nvSpPr>
        <p:spPr>
          <a:xfrm>
            <a:off x="1073319" y="1601218"/>
            <a:ext cx="7315609" cy="2743200"/>
          </a:xfrm>
        </p:spPr>
        <p:txBody>
          <a:bodyPr>
            <a:noAutofit/>
          </a:bodyPr>
          <a:lstStyle/>
          <a:p>
            <a:r>
              <a:rPr lang="en-US" sz="2400" dirty="0" smtClean="0"/>
              <a:t>Should include all of the details provided on the application regarding the proposed injection zone and any proposed work that needs to be performed in order to obtain approval.</a:t>
            </a:r>
          </a:p>
          <a:p>
            <a:pPr marL="45720" indent="0">
              <a:buNone/>
            </a:pPr>
            <a:endParaRPr lang="en-US" sz="2400" dirty="0" smtClean="0"/>
          </a:p>
          <a:p>
            <a:r>
              <a:rPr lang="en-US" sz="2400" dirty="0" smtClean="0"/>
              <a:t>A diagram of the current wellbore construction may also be submitted at the operator’s discretion.</a:t>
            </a:r>
            <a:endParaRPr lang="en-US" sz="2400" dirty="0"/>
          </a:p>
        </p:txBody>
      </p:sp>
    </p:spTree>
    <p:extLst>
      <p:ext uri="{BB962C8B-B14F-4D97-AF65-F5344CB8AC3E}">
        <p14:creationId xmlns:p14="http://schemas.microsoft.com/office/powerpoint/2010/main" val="12325040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982980"/>
            <a:ext cx="6918960" cy="5262979"/>
          </a:xfrm>
          <a:prstGeom prst="rect">
            <a:avLst/>
          </a:prstGeom>
          <a:noFill/>
        </p:spPr>
        <p:txBody>
          <a:bodyPr wrap="square" rtlCol="0">
            <a:spAutoFit/>
          </a:bodyPr>
          <a:lstStyle/>
          <a:p>
            <a:pPr marL="342900" indent="-342900">
              <a:buFont typeface="Courier New" pitchFamily="49" charset="0"/>
              <a:buChar char="o"/>
            </a:pPr>
            <a:r>
              <a:rPr lang="en-US" sz="2200" dirty="0">
                <a:solidFill>
                  <a:schemeClr val="accent1"/>
                </a:solidFill>
              </a:rPr>
              <a:t> </a:t>
            </a:r>
            <a:r>
              <a:rPr lang="en-US" sz="2800" dirty="0" smtClean="0"/>
              <a:t>After the application is reviewed and found to be complete and to meet the requirements of LAC43:XIX.Chapter 4, an Approval to Recomplete letter with the signed Form UIC-32 will be issued.</a:t>
            </a:r>
          </a:p>
          <a:p>
            <a:endParaRPr lang="en-US" sz="2800" dirty="0" smtClean="0"/>
          </a:p>
          <a:p>
            <a:pPr marL="342900" indent="-342900">
              <a:buClr>
                <a:schemeClr val="accent1"/>
              </a:buClr>
              <a:buFont typeface="Courier New" pitchFamily="49" charset="0"/>
              <a:buChar char="o"/>
            </a:pPr>
            <a:r>
              <a:rPr lang="en-US" sz="2800" dirty="0" smtClean="0"/>
              <a:t>Once field activities are completed and all reporting requirements are met, a Part II: Final Review for the Permit-to-Inject will be conducted. </a:t>
            </a:r>
            <a:r>
              <a:rPr lang="en-US" sz="2800" u="sng" dirty="0" smtClean="0"/>
              <a:t>Injection into the well cannot occur until the Permit-to-Inject is received</a:t>
            </a:r>
            <a:r>
              <a:rPr lang="en-US" sz="2800" dirty="0" smtClean="0"/>
              <a:t>.</a:t>
            </a:r>
            <a:endParaRPr lang="en-US" sz="2800" dirty="0"/>
          </a:p>
        </p:txBody>
      </p:sp>
    </p:spTree>
    <p:extLst>
      <p:ext uri="{BB962C8B-B14F-4D97-AF65-F5344CB8AC3E}">
        <p14:creationId xmlns:p14="http://schemas.microsoft.com/office/powerpoint/2010/main" val="216046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906982" y="249382"/>
            <a:ext cx="5237018" cy="6608618"/>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6" y="3207329"/>
            <a:ext cx="4003963" cy="2507670"/>
          </a:xfrm>
          <a:prstGeom prst="rect">
            <a:avLst/>
          </a:prstGeom>
          <a:noFill/>
          <a:ln w="57150">
            <a:solidFill>
              <a:srgbClr val="00B0F0"/>
            </a:solidFill>
            <a:miter lim="800000"/>
            <a:headEnd/>
            <a:tailEnd/>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4662055" y="5590309"/>
            <a:ext cx="1406236" cy="1156855"/>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4" y="31858"/>
            <a:ext cx="6198466"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0540" y="106680"/>
            <a:ext cx="1339042" cy="182880"/>
          </a:xfrm>
          <a:prstGeom prst="rect">
            <a:avLst/>
          </a:prstGeom>
          <a:solidFill>
            <a:srgbClr val="7030A0">
              <a:alpha val="4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68291" y="5714999"/>
            <a:ext cx="759229" cy="76201"/>
          </a:xfrm>
          <a:prstGeom prst="rect">
            <a:avLst/>
          </a:prstGeom>
          <a:solidFill>
            <a:srgbClr val="7030A0">
              <a:alpha val="39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280" y="434340"/>
            <a:ext cx="922020" cy="190500"/>
          </a:xfrm>
          <a:prstGeom prst="rect">
            <a:avLst/>
          </a:prstGeom>
          <a:solidFill>
            <a:srgbClr val="7030A0">
              <a:alpha val="4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62055" y="4876800"/>
            <a:ext cx="1997825" cy="175260"/>
          </a:xfrm>
          <a:prstGeom prst="rect">
            <a:avLst/>
          </a:prstGeom>
          <a:solidFill>
            <a:srgbClr val="7030A0">
              <a:alpha val="4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62000"/>
            <a:ext cx="1849582" cy="282683"/>
          </a:xfrm>
          <a:prstGeom prst="rect">
            <a:avLst/>
          </a:prstGeom>
          <a:solidFill>
            <a:srgbClr val="7030A0">
              <a:alpha val="39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97727" y="4236720"/>
            <a:ext cx="1753293" cy="152400"/>
          </a:xfrm>
          <a:prstGeom prst="rect">
            <a:avLst/>
          </a:prstGeom>
          <a:solidFill>
            <a:srgbClr val="7030A0">
              <a:alpha val="4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20240" y="762000"/>
            <a:ext cx="1988820" cy="282683"/>
          </a:xfrm>
          <a:prstGeom prst="rect">
            <a:avLst/>
          </a:prstGeom>
          <a:solidFill>
            <a:srgbClr val="7030A0">
              <a:alpha val="4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1163" y="4053840"/>
            <a:ext cx="2747357" cy="129540"/>
          </a:xfrm>
          <a:prstGeom prst="rect">
            <a:avLst/>
          </a:prstGeom>
          <a:solidFill>
            <a:srgbClr val="7030A0">
              <a:alpha val="38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92880" y="822960"/>
            <a:ext cx="1828800" cy="221723"/>
          </a:xfrm>
          <a:prstGeom prst="rect">
            <a:avLst/>
          </a:prstGeom>
          <a:solidFill>
            <a:srgbClr val="7030A0">
              <a:alpha val="39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1163" y="3855720"/>
            <a:ext cx="1741517" cy="121920"/>
          </a:xfrm>
          <a:prstGeom prst="rect">
            <a:avLst/>
          </a:prstGeom>
          <a:solidFill>
            <a:srgbClr val="7030A0">
              <a:alpha val="39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530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heel(1)">
                                      <p:cBhvr>
                                        <p:cTn id="13" dur="2000"/>
                                        <p:tgtEl>
                                          <p:spTgt spid="34"/>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3000"/>
                                        <p:tgtEl>
                                          <p:spTgt spid="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3000"/>
                                        <p:tgtEl>
                                          <p:spTgt spid="3"/>
                                        </p:tgtEl>
                                      </p:cBhvr>
                                    </p:animEffect>
                                  </p:childTnLst>
                                </p:cTn>
                              </p:par>
                            </p:childTnLst>
                          </p:cTn>
                        </p:par>
                        <p:par>
                          <p:cTn id="26" fill="hold">
                            <p:stCondLst>
                              <p:cond delay="3000"/>
                            </p:stCondLst>
                            <p:childTnLst>
                              <p:par>
                                <p:cTn id="27" presetID="21" presetClass="entr" presetSubtype="1" fill="hold" grpId="0" nodeType="afterEffect">
                                  <p:stCondLst>
                                    <p:cond delay="100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3000"/>
                                        <p:tgtEl>
                                          <p:spTgt spid="4"/>
                                        </p:tgtEl>
                                      </p:cBhvr>
                                    </p:animEffect>
                                  </p:childTnLst>
                                </p:cTn>
                              </p:par>
                              <p:par>
                                <p:cTn id="30" presetID="21" presetClass="entr" presetSubtype="1" fill="hold" grpId="0" nodeType="withEffect">
                                  <p:stCondLst>
                                    <p:cond delay="100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3000"/>
                                        <p:tgtEl>
                                          <p:spTgt spid="5"/>
                                        </p:tgtEl>
                                      </p:cBhvr>
                                    </p:animEffect>
                                  </p:childTnLst>
                                </p:cTn>
                              </p:par>
                            </p:childTnLst>
                          </p:cTn>
                        </p:par>
                        <p:par>
                          <p:cTn id="33" fill="hold">
                            <p:stCondLst>
                              <p:cond delay="7000"/>
                            </p:stCondLst>
                            <p:childTnLst>
                              <p:par>
                                <p:cTn id="34" presetID="21" presetClass="entr" presetSubtype="1" fill="hold" grpId="0" nodeType="afterEffect">
                                  <p:stCondLst>
                                    <p:cond delay="100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3000"/>
                                        <p:tgtEl>
                                          <p:spTgt spid="6"/>
                                        </p:tgtEl>
                                      </p:cBhvr>
                                    </p:animEffect>
                                  </p:childTnLst>
                                </p:cTn>
                              </p:par>
                              <p:par>
                                <p:cTn id="37" presetID="21" presetClass="entr" presetSubtype="1" fill="hold" grpId="0" nodeType="with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3000"/>
                                        <p:tgtEl>
                                          <p:spTgt spid="7"/>
                                        </p:tgtEl>
                                      </p:cBhvr>
                                    </p:animEffect>
                                  </p:childTnLst>
                                </p:cTn>
                              </p:par>
                            </p:childTnLst>
                          </p:cTn>
                        </p:par>
                        <p:par>
                          <p:cTn id="40" fill="hold">
                            <p:stCondLst>
                              <p:cond delay="11000"/>
                            </p:stCondLst>
                            <p:childTnLst>
                              <p:par>
                                <p:cTn id="41" presetID="21" presetClass="entr" presetSubtype="1" fill="hold" grpId="0" nodeType="afterEffect">
                                  <p:stCondLst>
                                    <p:cond delay="100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3000"/>
                                        <p:tgtEl>
                                          <p:spTgt spid="8"/>
                                        </p:tgtEl>
                                      </p:cBhvr>
                                    </p:animEffect>
                                  </p:childTnLst>
                                </p:cTn>
                              </p:par>
                              <p:par>
                                <p:cTn id="44" presetID="21" presetClass="entr" presetSubtype="1" fill="hold" grpId="0"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3000"/>
                                        <p:tgtEl>
                                          <p:spTgt spid="9"/>
                                        </p:tgtEl>
                                      </p:cBhvr>
                                    </p:animEffect>
                                  </p:childTnLst>
                                </p:cTn>
                              </p:par>
                            </p:childTnLst>
                          </p:cTn>
                        </p:par>
                        <p:par>
                          <p:cTn id="47" fill="hold">
                            <p:stCondLst>
                              <p:cond delay="15000"/>
                            </p:stCondLst>
                            <p:childTnLst>
                              <p:par>
                                <p:cTn id="48" presetID="21" presetClass="entr" presetSubtype="1" fill="hold" grpId="0" nodeType="afterEffect">
                                  <p:stCondLst>
                                    <p:cond delay="1000"/>
                                  </p:stCondLst>
                                  <p:childTnLst>
                                    <p:set>
                                      <p:cBhvr>
                                        <p:cTn id="49" dur="1" fill="hold">
                                          <p:stCondLst>
                                            <p:cond delay="0"/>
                                          </p:stCondLst>
                                        </p:cTn>
                                        <p:tgtEl>
                                          <p:spTgt spid="10"/>
                                        </p:tgtEl>
                                        <p:attrNameLst>
                                          <p:attrName>style.visibility</p:attrName>
                                        </p:attrNameLst>
                                      </p:cBhvr>
                                      <p:to>
                                        <p:strVal val="visible"/>
                                      </p:to>
                                    </p:set>
                                    <p:animEffect transition="in" filter="wheel(1)">
                                      <p:cBhvr>
                                        <p:cTn id="50" dur="3000"/>
                                        <p:tgtEl>
                                          <p:spTgt spid="10"/>
                                        </p:tgtEl>
                                      </p:cBhvr>
                                    </p:animEffect>
                                  </p:childTnLst>
                                </p:cTn>
                              </p:par>
                              <p:par>
                                <p:cTn id="51" presetID="21" presetClass="entr" presetSubtype="1" fill="hold" grpId="0" nodeType="withEffect">
                                  <p:stCondLst>
                                    <p:cond delay="1000"/>
                                  </p:stCondLst>
                                  <p:childTnLst>
                                    <p:set>
                                      <p:cBhvr>
                                        <p:cTn id="52" dur="1" fill="hold">
                                          <p:stCondLst>
                                            <p:cond delay="0"/>
                                          </p:stCondLst>
                                        </p:cTn>
                                        <p:tgtEl>
                                          <p:spTgt spid="11"/>
                                        </p:tgtEl>
                                        <p:attrNameLst>
                                          <p:attrName>style.visibility</p:attrName>
                                        </p:attrNameLst>
                                      </p:cBhvr>
                                      <p:to>
                                        <p:strVal val="visible"/>
                                      </p:to>
                                    </p:set>
                                    <p:animEffect transition="in" filter="wheel(1)">
                                      <p:cBhvr>
                                        <p:cTn id="5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 y="2432890"/>
            <a:ext cx="8183880" cy="1051560"/>
          </a:xfrm>
        </p:spPr>
        <p:txBody>
          <a:bodyPr>
            <a:normAutofit/>
          </a:bodyPr>
          <a:lstStyle/>
          <a:p>
            <a:pPr algn="ctr"/>
            <a:r>
              <a:rPr lang="en-US" dirty="0" smtClean="0">
                <a:effectLst>
                  <a:outerShdw blurRad="50800" dist="38100" dir="2700000" algn="tl" rotWithShape="0">
                    <a:prstClr val="black">
                      <a:alpha val="40000"/>
                    </a:prstClr>
                  </a:outerShdw>
                </a:effectLst>
              </a:rPr>
              <a:t>Questions?</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274571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31084" y="2849880"/>
            <a:ext cx="5918200" cy="1614170"/>
          </a:xfrm>
        </p:spPr>
        <p:txBody>
          <a:bodyPr>
            <a:normAutofit fontScale="90000"/>
          </a:bodyPr>
          <a:lstStyle/>
          <a:p>
            <a:pPr marL="182880" indent="0" algn="ctr">
              <a:buNone/>
            </a:pPr>
            <a:r>
              <a:rPr lang="en-US" sz="3600" i="1" dirty="0" smtClean="0">
                <a:effectLst>
                  <a:outerShdw blurRad="50800" dist="38100" dir="5400000" algn="t" rotWithShape="0">
                    <a:prstClr val="black">
                      <a:alpha val="40000"/>
                    </a:prstClr>
                  </a:outerShdw>
                </a:effectLst>
              </a:rPr>
              <a:t>Form UIC-WH1 for Injection Wells: Well History and Work Resume Report</a:t>
            </a:r>
            <a:endParaRPr lang="en-US" sz="3600" i="1" dirty="0">
              <a:effectLst>
                <a:outerShdw blurRad="50800" dist="38100" dir="5400000" algn="t" rotWithShape="0">
                  <a:prstClr val="black">
                    <a:alpha val="40000"/>
                  </a:prstClr>
                </a:outerShdw>
              </a:effectLst>
            </a:endParaRPr>
          </a:p>
        </p:txBody>
      </p:sp>
      <p:pic>
        <p:nvPicPr>
          <p:cNvPr id="4" name="Picture 3" descr="DNRCON.jpg"/>
          <p:cNvPicPr/>
          <p:nvPr/>
        </p:nvPicPr>
        <p:blipFill>
          <a:blip r:embed="rId3" cstate="print">
            <a:clrChange>
              <a:clrFrom>
                <a:srgbClr val="FEFEFE"/>
              </a:clrFrom>
              <a:clrTo>
                <a:srgbClr val="FEFEFE">
                  <a:alpha val="0"/>
                </a:srgbClr>
              </a:clrTo>
            </a:clrChange>
          </a:blip>
          <a:stretch>
            <a:fillRect/>
          </a:stretch>
        </p:blipFill>
        <p:spPr>
          <a:xfrm>
            <a:off x="3520497" y="497609"/>
            <a:ext cx="1892877" cy="1828800"/>
          </a:xfrm>
          <a:prstGeom prst="rect">
            <a:avLst/>
          </a:prstGeom>
        </p:spPr>
      </p:pic>
    </p:spTree>
    <p:extLst>
      <p:ext uri="{BB962C8B-B14F-4D97-AF65-F5344CB8AC3E}">
        <p14:creationId xmlns:p14="http://schemas.microsoft.com/office/powerpoint/2010/main" val="27761792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8344" y="813816"/>
            <a:ext cx="8183880" cy="2318004"/>
          </a:xfrm>
        </p:spPr>
        <p:txBody>
          <a:bodyPr anchor="t">
            <a:noAutofit/>
          </a:bodyPr>
          <a:lstStyle/>
          <a:p>
            <a:pPr marL="571500" indent="-571500" algn="l">
              <a:buClr>
                <a:schemeClr val="accent1"/>
              </a:buClr>
              <a:buFont typeface="Wingdings" pitchFamily="2" charset="2"/>
              <a:buChar char="v"/>
            </a:pPr>
            <a:r>
              <a:rPr lang="en-US" sz="2800" dirty="0" smtClean="0">
                <a:effectLst>
                  <a:outerShdw blurRad="50800" dist="38100" dir="8100000" algn="tr" rotWithShape="0">
                    <a:prstClr val="black">
                      <a:alpha val="40000"/>
                    </a:prstClr>
                  </a:outerShdw>
                </a:effectLst>
              </a:rPr>
              <a:t>This form is used to document the drilling and completion of an injection well, the conversion and completion of an existing well to an injection well, recompletion of an existing injection well involving a change of zone, and the completion of a </a:t>
            </a:r>
            <a:r>
              <a:rPr lang="en-US" sz="2800" dirty="0" err="1" smtClean="0">
                <a:effectLst>
                  <a:outerShdw blurRad="50800" dist="38100" dir="8100000" algn="tr" rotWithShape="0">
                    <a:prstClr val="black">
                      <a:alpha val="40000"/>
                    </a:prstClr>
                  </a:outerShdw>
                </a:effectLst>
              </a:rPr>
              <a:t>workover</a:t>
            </a:r>
            <a:r>
              <a:rPr lang="en-US" sz="2800" dirty="0" smtClean="0">
                <a:effectLst>
                  <a:outerShdw blurRad="50800" dist="38100" dir="8100000" algn="tr" rotWithShape="0">
                    <a:prstClr val="black">
                      <a:alpha val="40000"/>
                    </a:prstClr>
                  </a:outerShdw>
                </a:effectLst>
              </a:rPr>
              <a:t> procedure of an injection well. </a:t>
            </a:r>
            <a:r>
              <a:rPr lang="en-US" sz="2800" u="sng" dirty="0" smtClean="0">
                <a:effectLst>
                  <a:outerShdw blurRad="50800" dist="38100" dir="8100000" algn="tr" rotWithShape="0">
                    <a:prstClr val="black">
                      <a:alpha val="40000"/>
                    </a:prstClr>
                  </a:outerShdw>
                </a:effectLst>
              </a:rPr>
              <a:t>This form must be filed with the Injection and Mining Division within twenty (20) days of completing the authorized work.</a:t>
            </a:r>
            <a:endParaRPr lang="en-US" sz="2800" u="sng"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657841882"/>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9" y="69273"/>
            <a:ext cx="5735782"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Form UIC-WH1</a:t>
            </a:r>
            <a:endParaRPr lang="en-US" sz="3200" b="1" dirty="0">
              <a:effectLst>
                <a:outerShdw blurRad="38100" dist="38100" dir="2700000" algn="tl">
                  <a:srgbClr val="000000">
                    <a:alpha val="43137"/>
                  </a:srgbClr>
                </a:outerShdw>
              </a:effectLs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9764"/>
            <a:ext cx="9144000" cy="5978235"/>
          </a:xfrm>
          <a:prstGeom prst="rect">
            <a:avLst/>
          </a:prstGeom>
        </p:spPr>
      </p:pic>
    </p:spTree>
    <p:extLst>
      <p:ext uri="{BB962C8B-B14F-4D97-AF65-F5344CB8AC3E}">
        <p14:creationId xmlns:p14="http://schemas.microsoft.com/office/powerpoint/2010/main" val="422251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73368"/>
          </a:xfrm>
          <a:prstGeom prst="rect">
            <a:avLst/>
          </a:prstGeom>
        </p:spPr>
      </p:pic>
      <p:sp>
        <p:nvSpPr>
          <p:cNvPr id="3" name="Rectangle 2"/>
          <p:cNvSpPr/>
          <p:nvPr/>
        </p:nvSpPr>
        <p:spPr>
          <a:xfrm>
            <a:off x="289560" y="4640580"/>
            <a:ext cx="8496300" cy="1082040"/>
          </a:xfrm>
          <a:prstGeom prst="rect">
            <a:avLst/>
          </a:prstGeom>
          <a:solidFill>
            <a:srgbClr val="FF0000">
              <a:alpha val="8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45657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3"/>
            <a:ext cx="9144000" cy="6850974"/>
          </a:xfrm>
          <a:prstGeom prst="rect">
            <a:avLst/>
          </a:prstGeom>
          <a:noFill/>
          <a:ln>
            <a:noFill/>
          </a:ln>
        </p:spPr>
      </p:pic>
    </p:spTree>
    <p:extLst>
      <p:ext uri="{BB962C8B-B14F-4D97-AF65-F5344CB8AC3E}">
        <p14:creationId xmlns:p14="http://schemas.microsoft.com/office/powerpoint/2010/main" val="3444652818"/>
      </p:ext>
    </p:extLst>
  </p:cSld>
  <p:clrMapOvr>
    <a:masterClrMapping/>
  </p:clrMapOvr>
  <p:transition spd="slow">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3459252"/>
          </a:xfrm>
          <a:prstGeom prst="rect">
            <a:avLst/>
          </a:prstGeom>
        </p:spPr>
      </p:pic>
    </p:spTree>
    <p:extLst>
      <p:ext uri="{BB962C8B-B14F-4D97-AF65-F5344CB8AC3E}">
        <p14:creationId xmlns:p14="http://schemas.microsoft.com/office/powerpoint/2010/main" val="1720485174"/>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329"/>
          <a:stretch/>
        </p:blipFill>
        <p:spPr bwMode="auto">
          <a:xfrm>
            <a:off x="0" y="1082040"/>
            <a:ext cx="9144000" cy="577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859280"/>
            <a:ext cx="8046720" cy="49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8429244" y="5737860"/>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6176" y="120609"/>
            <a:ext cx="8267700" cy="923330"/>
          </a:xfrm>
          <a:prstGeom prst="rect">
            <a:avLst/>
          </a:prstGeom>
          <a:noFill/>
        </p:spPr>
        <p:txBody>
          <a:bodyPr wrap="square" rtlCol="0">
            <a:spAutoFit/>
          </a:bodyPr>
          <a:lstStyle/>
          <a:p>
            <a:pPr marL="342900" indent="-342900">
              <a:buClr>
                <a:schemeClr val="tx1"/>
              </a:buClr>
              <a:buFont typeface="Courier New" pitchFamily="49" charset="0"/>
              <a:buChar char="o"/>
            </a:pPr>
            <a:r>
              <a:rPr lang="en-US" dirty="0"/>
              <a:t>Completion of this form will be based on available historical well information and will include any changes that occur during the permitted work. </a:t>
            </a:r>
            <a:r>
              <a:rPr lang="en-US" dirty="0" err="1" smtClean="0"/>
              <a:t>Sonris</a:t>
            </a:r>
            <a:r>
              <a:rPr lang="en-US" dirty="0" smtClean="0"/>
              <a:t> Lite may be used to aid in completion of the form. </a:t>
            </a:r>
            <a:endParaRPr lang="en-US" dirty="0"/>
          </a:p>
        </p:txBody>
      </p:sp>
    </p:spTree>
    <p:extLst>
      <p:ext uri="{BB962C8B-B14F-4D97-AF65-F5344CB8AC3E}">
        <p14:creationId xmlns:p14="http://schemas.microsoft.com/office/powerpoint/2010/main" val="40664278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15000"/>
                                  </p:stCondLst>
                                  <p:childTnLst>
                                    <p:animMotion origin="layout" path="M 0 0 L 0 0.25 E"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64"/>
            <a:ext cx="9144000" cy="580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80" y="838200"/>
            <a:ext cx="8008620" cy="499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94954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02920" y="530352"/>
            <a:ext cx="8183880" cy="1831848"/>
          </a:xfrm>
        </p:spPr>
        <p:txBody>
          <a:bodyPr>
            <a:normAutofit/>
          </a:bodyPr>
          <a:lstStyle/>
          <a:p>
            <a:pPr marL="45720" indent="0">
              <a:buNone/>
            </a:pPr>
            <a:r>
              <a:rPr lang="en-US" sz="3400" b="1" dirty="0" smtClean="0">
                <a:effectLst>
                  <a:outerShdw blurRad="38100" dist="38100" dir="2700000" algn="tl">
                    <a:srgbClr val="000000">
                      <a:alpha val="43137"/>
                    </a:srgbClr>
                  </a:outerShdw>
                </a:effectLst>
              </a:rPr>
              <a:t>Injection Information </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4" y="1996440"/>
            <a:ext cx="8672312" cy="3025139"/>
          </a:xfrm>
          <a:prstGeom prst="rect">
            <a:avLst/>
          </a:prstGeom>
        </p:spPr>
      </p:pic>
      <p:sp>
        <p:nvSpPr>
          <p:cNvPr id="4" name="Rectangle 3"/>
          <p:cNvSpPr/>
          <p:nvPr/>
        </p:nvSpPr>
        <p:spPr>
          <a:xfrm>
            <a:off x="4625340" y="3017520"/>
            <a:ext cx="4282816" cy="1036320"/>
          </a:xfrm>
          <a:prstGeom prst="rect">
            <a:avLst/>
          </a:prstGeom>
          <a:solidFill>
            <a:srgbClr val="FF0000">
              <a:alpha val="1500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62800" y="2537460"/>
            <a:ext cx="1745356" cy="480060"/>
          </a:xfrm>
          <a:prstGeom prst="rect">
            <a:avLst/>
          </a:prstGeom>
          <a:solidFill>
            <a:srgbClr val="FF0000">
              <a:alpha val="17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86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726010"/>
            <a:ext cx="8183880" cy="1051560"/>
          </a:xfrm>
        </p:spPr>
        <p:txBody>
          <a:bodyPr>
            <a:normAutofit/>
          </a:bodyPr>
          <a:lstStyle/>
          <a:p>
            <a:pPr marL="0" indent="0" algn="l">
              <a:buNone/>
            </a:pPr>
            <a:r>
              <a:rPr lang="en-US" sz="3200" dirty="0" smtClean="0">
                <a:solidFill>
                  <a:schemeClr val="tx1"/>
                </a:solidFill>
                <a:effectLst>
                  <a:outerShdw blurRad="38100" dist="38100" dir="2700000" algn="tl">
                    <a:srgbClr val="000000">
                      <a:alpha val="43137"/>
                    </a:srgbClr>
                  </a:outerShdw>
                </a:effectLst>
                <a:latin typeface="+mn-lt"/>
              </a:rPr>
              <a:t>Disposal Information</a:t>
            </a:r>
            <a:endParaRPr lang="en-US" sz="3200" dirty="0">
              <a:solidFill>
                <a:schemeClr val="tx1"/>
              </a:solidFill>
              <a:effectLst>
                <a:outerShdw blurRad="38100" dist="38100" dir="2700000" algn="tl">
                  <a:srgbClr val="000000">
                    <a:alpha val="43137"/>
                  </a:srgbClr>
                </a:outerShdw>
              </a:effectLst>
              <a:latin typeface="+mn-l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 y="1638409"/>
            <a:ext cx="7978140" cy="1627690"/>
          </a:xfrm>
          <a:prstGeom prst="rect">
            <a:avLst/>
          </a:prstGeom>
        </p:spPr>
      </p:pic>
      <p:sp>
        <p:nvSpPr>
          <p:cNvPr id="4" name="TextBox 3"/>
          <p:cNvSpPr txBox="1"/>
          <p:nvPr/>
        </p:nvSpPr>
        <p:spPr>
          <a:xfrm>
            <a:off x="186171" y="4025067"/>
            <a:ext cx="8989868" cy="2246769"/>
          </a:xfrm>
          <a:prstGeom prst="rect">
            <a:avLst/>
          </a:prstGeom>
          <a:noFill/>
        </p:spPr>
        <p:txBody>
          <a:bodyPr wrap="square" rtlCol="0">
            <a:spAutoFit/>
          </a:bodyPr>
          <a:lstStyle/>
          <a:p>
            <a:r>
              <a:rPr lang="en-US" sz="2800" dirty="0" smtClean="0"/>
              <a:t>Note: Injection of drilling and </a:t>
            </a:r>
            <a:r>
              <a:rPr lang="en-US" sz="2800" dirty="0" err="1" smtClean="0"/>
              <a:t>workover</a:t>
            </a:r>
            <a:r>
              <a:rPr lang="en-US" sz="2800" dirty="0" smtClean="0"/>
              <a:t> waste fluids (including reserve pit fluids) shall be limited to injection of only those fluids generated in the drilling, stimulation or </a:t>
            </a:r>
            <a:r>
              <a:rPr lang="en-US" sz="2800" dirty="0" err="1" smtClean="0"/>
              <a:t>workover</a:t>
            </a:r>
            <a:r>
              <a:rPr lang="en-US" sz="2800" dirty="0" smtClean="0"/>
              <a:t> of the specific well for which authorization is requested as per LAC 43:XIX.315.A.3</a:t>
            </a:r>
            <a:endParaRPr lang="en-US" sz="2800" dirty="0"/>
          </a:p>
        </p:txBody>
      </p:sp>
    </p:spTree>
    <p:extLst>
      <p:ext uri="{BB962C8B-B14F-4D97-AF65-F5344CB8AC3E}">
        <p14:creationId xmlns:p14="http://schemas.microsoft.com/office/powerpoint/2010/main" val="8297764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81010" y="581891"/>
            <a:ext cx="8183880" cy="1799359"/>
          </a:xfrm>
        </p:spPr>
        <p:txBody>
          <a:bodyPr>
            <a:normAutofit/>
          </a:bodyPr>
          <a:lstStyle/>
          <a:p>
            <a:pPr marL="365760" lvl="1" indent="0">
              <a:buNone/>
            </a:pPr>
            <a:r>
              <a:rPr lang="en-US" sz="3200" b="1" dirty="0" smtClean="0">
                <a:effectLst>
                  <a:outerShdw blurRad="38100" dist="38100" dir="2700000" algn="tl">
                    <a:srgbClr val="000000">
                      <a:alpha val="43137"/>
                    </a:srgbClr>
                  </a:outerShdw>
                </a:effectLst>
              </a:rPr>
              <a:t>Well Data</a:t>
            </a:r>
          </a:p>
          <a:p>
            <a:pPr lvl="2"/>
            <a:r>
              <a:rPr lang="en-US" dirty="0" smtClean="0"/>
              <a:t>The information in this section should reflect previous well history reports, if any, unless there has been a change in ownership, well name, or plugged-back depth.</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54" y="2560166"/>
            <a:ext cx="8664691" cy="3535987"/>
          </a:xfrm>
          <a:prstGeom prst="rect">
            <a:avLst/>
          </a:prstGeom>
        </p:spPr>
      </p:pic>
      <p:sp>
        <p:nvSpPr>
          <p:cNvPr id="2" name="Rectangle 1"/>
          <p:cNvSpPr/>
          <p:nvPr/>
        </p:nvSpPr>
        <p:spPr>
          <a:xfrm>
            <a:off x="239654" y="2964180"/>
            <a:ext cx="8664691" cy="1158240"/>
          </a:xfrm>
          <a:prstGeom prst="rect">
            <a:avLst/>
          </a:prstGeom>
          <a:solidFill>
            <a:srgbClr val="FF0000">
              <a:alpha val="23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9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02920" y="530353"/>
            <a:ext cx="8183880" cy="89458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347472" lvl="1" indent="0">
              <a:buNone/>
            </a:pPr>
            <a:r>
              <a:rPr lang="en-US" sz="3200" b="1" dirty="0" smtClean="0">
                <a:effectLst>
                  <a:outerShdw blurRad="38100" dist="38100" dir="2700000" algn="tl">
                    <a:srgbClr val="000000">
                      <a:alpha val="43137"/>
                    </a:srgbClr>
                  </a:outerShdw>
                </a:effectLst>
              </a:rPr>
              <a:t>Casing and Liner Record</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54" y="2133600"/>
            <a:ext cx="8664691" cy="2834641"/>
          </a:xfrm>
          <a:prstGeom prst="rect">
            <a:avLst/>
          </a:prstGeom>
        </p:spPr>
      </p:pic>
      <p:sp>
        <p:nvSpPr>
          <p:cNvPr id="4" name="Rectangle 3"/>
          <p:cNvSpPr/>
          <p:nvPr/>
        </p:nvSpPr>
        <p:spPr>
          <a:xfrm>
            <a:off x="239654" y="2133600"/>
            <a:ext cx="8664691" cy="495300"/>
          </a:xfrm>
          <a:prstGeom prst="rect">
            <a:avLst/>
          </a:prstGeom>
          <a:solidFill>
            <a:srgbClr val="00FF00">
              <a:alpha val="12000"/>
            </a:srgbClr>
          </a:solidFill>
          <a:ln w="444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5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chor="t">
            <a:normAutofit/>
          </a:bodyPr>
          <a:lstStyle/>
          <a:p>
            <a:pPr algn="l"/>
            <a:r>
              <a:rPr lang="en-US" sz="2400" dirty="0" smtClean="0">
                <a:effectLst>
                  <a:outerShdw blurRad="50800" dist="38100" dir="8100000" algn="tr" rotWithShape="0">
                    <a:prstClr val="black">
                      <a:alpha val="40000"/>
                    </a:prstClr>
                  </a:outerShdw>
                </a:effectLst>
              </a:rPr>
              <a:t>To compare the historical records against the data in SONRIS, scroll down to the section labeled “Casing”</a:t>
            </a:r>
            <a:endParaRPr lang="en-US" sz="2400" dirty="0">
              <a:effectLst>
                <a:outerShdw blurRad="50800" dist="38100" dir="8100000" algn="tr" rotWithShape="0">
                  <a:prstClr val="black">
                    <a:alpha val="40000"/>
                  </a:prstClr>
                </a:outerShdw>
              </a:effectLst>
            </a:endParaRPr>
          </a:p>
        </p:txBody>
      </p:sp>
      <p:sp>
        <p:nvSpPr>
          <p:cNvPr id="6" name="Down Arrow 5"/>
          <p:cNvSpPr/>
          <p:nvPr/>
        </p:nvSpPr>
        <p:spPr>
          <a:xfrm>
            <a:off x="6951519" y="749046"/>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140" r="2084" b="6666"/>
          <a:stretch/>
        </p:blipFill>
        <p:spPr bwMode="auto">
          <a:xfrm>
            <a:off x="0" y="1234440"/>
            <a:ext cx="9144000" cy="562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03960" y="4808220"/>
            <a:ext cx="7940040" cy="868680"/>
          </a:xfrm>
          <a:prstGeom prst="rect">
            <a:avLst/>
          </a:prstGeom>
          <a:solidFill>
            <a:srgbClr val="FFFF00">
              <a:alpha val="12000"/>
            </a:srgbClr>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7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990599"/>
            <a:ext cx="7825740" cy="584775"/>
          </a:xfrm>
          <a:prstGeom prst="rect">
            <a:avLst/>
          </a:prstGeom>
          <a:noFill/>
        </p:spPr>
        <p:txBody>
          <a:bodyPr wrap="square" rtlCol="0">
            <a:spAutoFit/>
          </a:bodyPr>
          <a:lstStyle/>
          <a:p>
            <a:pPr>
              <a:buClr>
                <a:schemeClr val="accent1"/>
              </a:buClr>
            </a:pPr>
            <a:r>
              <a:rPr lang="en-US" sz="3200" dirty="0" smtClean="0">
                <a:solidFill>
                  <a:schemeClr val="tx2"/>
                </a:solidFill>
                <a:effectLst>
                  <a:outerShdw blurRad="38100" dist="38100" dir="2700000" algn="tl">
                    <a:srgbClr val="000000">
                      <a:alpha val="43137"/>
                    </a:srgbClr>
                  </a:outerShdw>
                </a:effectLst>
                <a:latin typeface="+mn-lt"/>
              </a:rPr>
              <a:t>Casing and Liner </a:t>
            </a:r>
            <a:r>
              <a:rPr lang="en-US" sz="3200" b="1" dirty="0" smtClean="0">
                <a:solidFill>
                  <a:schemeClr val="tx2"/>
                </a:solidFill>
                <a:effectLst>
                  <a:outerShdw blurRad="38100" dist="38100" dir="2700000" algn="tl">
                    <a:srgbClr val="000000">
                      <a:alpha val="43137"/>
                    </a:srgbClr>
                  </a:outerShdw>
                </a:effectLst>
                <a:latin typeface="+mn-lt"/>
              </a:rPr>
              <a:t>CEMENT</a:t>
            </a:r>
            <a:r>
              <a:rPr lang="en-US" sz="3200" dirty="0" smtClean="0">
                <a:solidFill>
                  <a:schemeClr val="tx2"/>
                </a:solidFill>
                <a:effectLst>
                  <a:outerShdw blurRad="38100" dist="38100" dir="2700000" algn="tl">
                    <a:srgbClr val="000000">
                      <a:alpha val="43137"/>
                    </a:srgbClr>
                  </a:outerShdw>
                </a:effectLst>
                <a:latin typeface="+mn-lt"/>
              </a:rPr>
              <a:t> Record</a:t>
            </a:r>
            <a:endParaRPr lang="en-US" sz="3200" dirty="0">
              <a:solidFill>
                <a:schemeClr val="tx2"/>
              </a:solidFill>
              <a:effectLst>
                <a:outerShdw blurRad="38100" dist="38100" dir="2700000" algn="tl">
                  <a:srgbClr val="000000">
                    <a:alpha val="43137"/>
                  </a:srgbClr>
                </a:outerShdw>
              </a:effectLst>
              <a:latin typeface="+mn-lt"/>
            </a:endParaRPr>
          </a:p>
        </p:txBody>
      </p:sp>
      <p:sp>
        <p:nvSpPr>
          <p:cNvPr id="2" name="TextBox 1"/>
          <p:cNvSpPr txBox="1"/>
          <p:nvPr/>
        </p:nvSpPr>
        <p:spPr>
          <a:xfrm>
            <a:off x="670560" y="5087034"/>
            <a:ext cx="7856592" cy="923330"/>
          </a:xfrm>
          <a:prstGeom prst="rect">
            <a:avLst/>
          </a:prstGeom>
          <a:noFill/>
        </p:spPr>
        <p:txBody>
          <a:bodyPr wrap="square" rtlCol="0">
            <a:spAutoFit/>
          </a:bodyPr>
          <a:lstStyle/>
          <a:p>
            <a:pPr marL="285750" indent="-285750">
              <a:buClr>
                <a:schemeClr val="accent1"/>
              </a:buClr>
              <a:buFont typeface="Wingdings" pitchFamily="2" charset="2"/>
              <a:buChar char="v"/>
            </a:pPr>
            <a:r>
              <a:rPr lang="en-US" dirty="0" smtClean="0"/>
              <a:t>This data may be verified on the same screen as the casing and liner records on </a:t>
            </a:r>
            <a:r>
              <a:rPr lang="en-US" dirty="0" err="1" smtClean="0"/>
              <a:t>Sonris</a:t>
            </a:r>
            <a:r>
              <a:rPr lang="en-US" dirty="0" smtClean="0"/>
              <a:t> with the exception of the lead and tail cement type and yield.</a:t>
            </a:r>
            <a:endParaRPr lang="en-US" dirty="0"/>
          </a:p>
        </p:txBody>
      </p:sp>
      <p:sp>
        <p:nvSpPr>
          <p:cNvPr id="34" name="U-Turn Arrow 33"/>
          <p:cNvSpPr/>
          <p:nvPr/>
        </p:nvSpPr>
        <p:spPr>
          <a:xfrm rot="16200000">
            <a:off x="-1170394" y="3510873"/>
            <a:ext cx="3314514" cy="377465"/>
          </a:xfrm>
          <a:prstGeom prst="uturnArrow">
            <a:avLst>
              <a:gd name="adj1" fmla="val 42361"/>
              <a:gd name="adj2" fmla="val 25000"/>
              <a:gd name="adj3" fmla="val 32300"/>
              <a:gd name="adj4" fmla="val 43750"/>
              <a:gd name="adj5" fmla="val 85530"/>
            </a:avLst>
          </a:prstGeom>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 y="1821180"/>
            <a:ext cx="8096625" cy="3169920"/>
          </a:xfrm>
          <a:prstGeom prst="rect">
            <a:avLst/>
          </a:prstGeom>
        </p:spPr>
      </p:pic>
      <p:sp>
        <p:nvSpPr>
          <p:cNvPr id="4" name="Rectangle 3"/>
          <p:cNvSpPr/>
          <p:nvPr/>
        </p:nvSpPr>
        <p:spPr>
          <a:xfrm>
            <a:off x="807720" y="1821180"/>
            <a:ext cx="8096625" cy="662940"/>
          </a:xfrm>
          <a:prstGeom prst="rect">
            <a:avLst/>
          </a:prstGeom>
          <a:solidFill>
            <a:srgbClr val="00FF00">
              <a:alpha val="15000"/>
            </a:srgbClr>
          </a:solidFill>
          <a:ln w="539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2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1500"/>
                            </p:stCondLst>
                            <p:childTnLst>
                              <p:par>
                                <p:cTn id="15" presetID="22" presetClass="entr" presetSubtype="8" fill="hold" grpId="0" nodeType="after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6720" y="1729740"/>
            <a:ext cx="8229600" cy="2042160"/>
          </a:xfrm>
        </p:spPr>
      </p:pic>
      <p:sp>
        <p:nvSpPr>
          <p:cNvPr id="5" name="TextBox 4"/>
          <p:cNvSpPr txBox="1"/>
          <p:nvPr/>
        </p:nvSpPr>
        <p:spPr>
          <a:xfrm>
            <a:off x="736369" y="883919"/>
            <a:ext cx="7056120" cy="584775"/>
          </a:xfrm>
          <a:prstGeom prst="rect">
            <a:avLst/>
          </a:prstGeom>
          <a:noFill/>
        </p:spPr>
        <p:txBody>
          <a:bodyPr wrap="square" rtlCol="0">
            <a:spAutoFit/>
          </a:bodyPr>
          <a:lstStyle/>
          <a:p>
            <a:pPr>
              <a:buClr>
                <a:schemeClr val="accent1"/>
              </a:buClr>
            </a:pPr>
            <a:r>
              <a:rPr lang="en-US" sz="3200" b="1" dirty="0" smtClean="0">
                <a:effectLst>
                  <a:outerShdw blurRad="38100" dist="38100" dir="2700000" algn="tl">
                    <a:srgbClr val="000000">
                      <a:alpha val="43137"/>
                    </a:srgbClr>
                  </a:outerShdw>
                </a:effectLst>
                <a:latin typeface="+mn-lt"/>
              </a:rPr>
              <a:t>Tubing/Hanging Strings and Packer</a:t>
            </a:r>
            <a:endParaRPr lang="en-US" sz="3200" b="1" dirty="0">
              <a:effectLst>
                <a:outerShdw blurRad="38100" dist="38100" dir="2700000" algn="tl">
                  <a:srgbClr val="000000">
                    <a:alpha val="43137"/>
                  </a:srgbClr>
                </a:outerShdw>
              </a:effectLst>
              <a:latin typeface="+mn-lt"/>
            </a:endParaRPr>
          </a:p>
        </p:txBody>
      </p:sp>
      <p:sp>
        <p:nvSpPr>
          <p:cNvPr id="13" name="TextBox 12"/>
          <p:cNvSpPr txBox="1"/>
          <p:nvPr/>
        </p:nvSpPr>
        <p:spPr>
          <a:xfrm>
            <a:off x="624840" y="4488180"/>
            <a:ext cx="7955280" cy="954107"/>
          </a:xfrm>
          <a:prstGeom prst="rect">
            <a:avLst/>
          </a:prstGeom>
          <a:noFill/>
        </p:spPr>
        <p:txBody>
          <a:bodyPr wrap="square" rtlCol="0">
            <a:spAutoFit/>
          </a:bodyPr>
          <a:lstStyle/>
          <a:p>
            <a:r>
              <a:rPr lang="en-US" sz="2800" dirty="0" smtClean="0"/>
              <a:t>The existing tubing, hanging string and packer information should be entered here. </a:t>
            </a:r>
            <a:endParaRPr lang="en-US" sz="2800" dirty="0"/>
          </a:p>
        </p:txBody>
      </p:sp>
    </p:spTree>
    <p:extLst>
      <p:ext uri="{BB962C8B-B14F-4D97-AF65-F5344CB8AC3E}">
        <p14:creationId xmlns:p14="http://schemas.microsoft.com/office/powerpoint/2010/main" val="5033083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sz="quarter" idx="13"/>
          </p:nvPr>
        </p:nvSpPr>
        <p:spPr>
          <a:xfrm>
            <a:off x="113608" y="237329"/>
            <a:ext cx="8183880" cy="565024"/>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347472" lvl="1" indent="0">
              <a:buNone/>
            </a:pPr>
            <a:r>
              <a:rPr lang="en-US" sz="3200" b="1" dirty="0" smtClean="0">
                <a:effectLst>
                  <a:outerShdw blurRad="38100" dist="38100" dir="2700000" algn="tl">
                    <a:srgbClr val="000000">
                      <a:alpha val="43137"/>
                    </a:srgbClr>
                  </a:outerShdw>
                </a:effectLst>
              </a:rPr>
              <a:t>Plug Back Record</a:t>
            </a:r>
            <a:endParaRPr lang="en-US" sz="3200" b="1" dirty="0">
              <a:effectLst>
                <a:outerShdw blurRad="38100" dist="38100" dir="2700000" algn="tl">
                  <a:srgbClr val="000000">
                    <a:alpha val="43137"/>
                  </a:srgbClr>
                </a:outerShdw>
              </a:effectLst>
            </a:endParaRPr>
          </a:p>
        </p:txBody>
      </p:sp>
      <p:sp>
        <p:nvSpPr>
          <p:cNvPr id="6" name="Content Placeholder 2"/>
          <p:cNvSpPr txBox="1">
            <a:spLocks/>
          </p:cNvSpPr>
          <p:nvPr/>
        </p:nvSpPr>
        <p:spPr>
          <a:xfrm>
            <a:off x="502920" y="3609974"/>
            <a:ext cx="8183880" cy="2124075"/>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603504" lvl="2" indent="0">
              <a:buNone/>
            </a:pPr>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1645843"/>
            <a:ext cx="8092440" cy="3246197"/>
          </a:xfrm>
          <a:prstGeom prst="rect">
            <a:avLst/>
          </a:prstGeom>
        </p:spPr>
      </p:pic>
      <p:sp>
        <p:nvSpPr>
          <p:cNvPr id="3" name="Rectangle 2"/>
          <p:cNvSpPr/>
          <p:nvPr/>
        </p:nvSpPr>
        <p:spPr>
          <a:xfrm>
            <a:off x="426720" y="1645843"/>
            <a:ext cx="8092440" cy="784937"/>
          </a:xfrm>
          <a:prstGeom prst="rect">
            <a:avLst/>
          </a:prstGeom>
          <a:solidFill>
            <a:srgbClr val="FFFF00">
              <a:alpha val="1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665220" y="2346960"/>
            <a:ext cx="20193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26720" y="5635228"/>
            <a:ext cx="8244840" cy="369332"/>
          </a:xfrm>
          <a:prstGeom prst="rect">
            <a:avLst/>
          </a:prstGeom>
          <a:noFill/>
        </p:spPr>
        <p:txBody>
          <a:bodyPr wrap="square" rtlCol="0">
            <a:spAutoFit/>
          </a:bodyPr>
          <a:lstStyle/>
          <a:p>
            <a:r>
              <a:rPr lang="en-US" dirty="0" smtClean="0"/>
              <a:t>To verify existing plugs in </a:t>
            </a:r>
            <a:r>
              <a:rPr lang="en-US" dirty="0" err="1" smtClean="0"/>
              <a:t>Sonris</a:t>
            </a:r>
            <a:r>
              <a:rPr lang="en-US" dirty="0" smtClean="0"/>
              <a:t>, scroll down some more </a:t>
            </a:r>
            <a:endParaRPr lang="en-US" dirty="0"/>
          </a:p>
        </p:txBody>
      </p:sp>
      <p:sp>
        <p:nvSpPr>
          <p:cNvPr id="16" name="Down Arrow 15"/>
          <p:cNvSpPr/>
          <p:nvPr/>
        </p:nvSpPr>
        <p:spPr>
          <a:xfrm>
            <a:off x="6408420" y="5734049"/>
            <a:ext cx="236220" cy="468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67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p:cTn id="16"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3">
                                            <p:txEl>
                                              <p:pRg st="0" end="0"/>
                                            </p:txEl>
                                          </p:spTgt>
                                        </p:tgtEl>
                                      </p:cBhvr>
                                    </p:animEffect>
                                  </p:childTnLst>
                                </p:cTn>
                              </p:par>
                            </p:childTnLst>
                          </p:cTn>
                        </p:par>
                        <p:par>
                          <p:cTn id="21" fill="hold">
                            <p:stCondLst>
                              <p:cond delay="2850"/>
                            </p:stCondLst>
                            <p:childTnLst>
                              <p:par>
                                <p:cTn id="22" presetID="47"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1100" y="4777740"/>
            <a:ext cx="3909060" cy="320040"/>
          </a:xfrm>
          <a:prstGeom prst="rect">
            <a:avLst/>
          </a:prstGeom>
          <a:solidFill>
            <a:srgbClr val="FFFF00">
              <a:alpha val="37000"/>
            </a:srgbClr>
          </a:solid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140" r="1980" b="666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81100" y="5753100"/>
            <a:ext cx="4076700" cy="403860"/>
          </a:xfrm>
          <a:prstGeom prst="rect">
            <a:avLst/>
          </a:prstGeom>
          <a:solidFill>
            <a:srgbClr val="FFFF00">
              <a:alpha val="26000"/>
            </a:srgbClr>
          </a:solid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130084"/>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60316" y="170999"/>
            <a:ext cx="8183880" cy="5327523"/>
          </a:xfrm>
        </p:spPr>
        <p:txBody>
          <a:bodyPr>
            <a:normAutofit/>
          </a:bodyPr>
          <a:lstStyle/>
          <a:p>
            <a:pPr marL="0" indent="0">
              <a:buNone/>
            </a:pPr>
            <a:endParaRPr lang="en-US" sz="2200" dirty="0"/>
          </a:p>
          <a:p>
            <a:pPr marL="45720" indent="0">
              <a:buNone/>
            </a:pPr>
            <a:r>
              <a:rPr lang="en-US" sz="3200" b="1" dirty="0" smtClean="0">
                <a:effectLst>
                  <a:outerShdw blurRad="38100" dist="38100" dir="2700000" algn="tl">
                    <a:srgbClr val="000000">
                      <a:alpha val="43137"/>
                    </a:srgbClr>
                  </a:outerShdw>
                </a:effectLst>
              </a:rPr>
              <a:t>Well Logging and Testing Data</a:t>
            </a:r>
            <a:endParaRPr lang="en-US" sz="3200" b="1" dirty="0">
              <a:effectLst>
                <a:outerShdw blurRad="38100" dist="38100" dir="2700000" algn="tl">
                  <a:srgbClr val="000000">
                    <a:alpha val="43137"/>
                  </a:srgbClr>
                </a:outerShdw>
              </a:effectLst>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39" y="1737360"/>
            <a:ext cx="8176261" cy="2949049"/>
          </a:xfrm>
          <a:prstGeom prst="rect">
            <a:avLst/>
          </a:prstGeom>
        </p:spPr>
      </p:pic>
      <p:sp>
        <p:nvSpPr>
          <p:cNvPr id="5" name="TextBox 4"/>
          <p:cNvSpPr txBox="1"/>
          <p:nvPr/>
        </p:nvSpPr>
        <p:spPr>
          <a:xfrm>
            <a:off x="1224397" y="5151120"/>
            <a:ext cx="6672344" cy="1569660"/>
          </a:xfrm>
          <a:prstGeom prst="rect">
            <a:avLst/>
          </a:prstGeom>
          <a:noFill/>
        </p:spPr>
        <p:txBody>
          <a:bodyPr wrap="square" rtlCol="0">
            <a:spAutoFit/>
          </a:bodyPr>
          <a:lstStyle/>
          <a:p>
            <a:pPr marL="285750" indent="-285750">
              <a:buClr>
                <a:srgbClr val="FF0000"/>
              </a:buClr>
              <a:buFont typeface="Wingdings" pitchFamily="2" charset="2"/>
              <a:buChar char="v"/>
            </a:pPr>
            <a:r>
              <a:rPr lang="en-US" sz="3200" dirty="0" smtClean="0"/>
              <a:t>This section must include </a:t>
            </a:r>
            <a:r>
              <a:rPr lang="en-US" sz="3200" u="sng" dirty="0" smtClean="0"/>
              <a:t>ALL</a:t>
            </a:r>
            <a:r>
              <a:rPr lang="en-US" sz="3200" dirty="0" smtClean="0"/>
              <a:t> logs and tests  performed under the approved permit</a:t>
            </a:r>
            <a:endParaRPr lang="en-US" sz="3200" dirty="0"/>
          </a:p>
        </p:txBody>
      </p:sp>
    </p:spTree>
    <p:extLst>
      <p:ext uri="{BB962C8B-B14F-4D97-AF65-F5344CB8AC3E}">
        <p14:creationId xmlns:p14="http://schemas.microsoft.com/office/powerpoint/2010/main" val="2738585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Screen Clippi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74663" y="1501140"/>
            <a:ext cx="8183562" cy="2454875"/>
          </a:xfrm>
        </p:spPr>
      </p:pic>
      <p:sp>
        <p:nvSpPr>
          <p:cNvPr id="3" name="TextBox 2"/>
          <p:cNvSpPr txBox="1"/>
          <p:nvPr/>
        </p:nvSpPr>
        <p:spPr>
          <a:xfrm>
            <a:off x="637309" y="711140"/>
            <a:ext cx="7910946"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MIT and SONAR data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92843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Clippi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80378" y="314718"/>
            <a:ext cx="8183562" cy="4131159"/>
          </a:xfrm>
        </p:spPr>
      </p:pic>
      <p:sp>
        <p:nvSpPr>
          <p:cNvPr id="6" name="TextBox 5"/>
          <p:cNvSpPr txBox="1"/>
          <p:nvPr/>
        </p:nvSpPr>
        <p:spPr>
          <a:xfrm>
            <a:off x="253538" y="4840778"/>
            <a:ext cx="8717280" cy="1815882"/>
          </a:xfrm>
          <a:prstGeom prst="rect">
            <a:avLst/>
          </a:prstGeom>
          <a:noFill/>
        </p:spPr>
        <p:txBody>
          <a:bodyPr wrap="square" rtlCol="0">
            <a:spAutoFit/>
          </a:bodyPr>
          <a:lstStyle/>
          <a:p>
            <a:pPr marL="285750" indent="-285750">
              <a:buClr>
                <a:srgbClr val="FF0000"/>
              </a:buClr>
              <a:buFont typeface="Wingdings" pitchFamily="2" charset="2"/>
              <a:buChar char="v"/>
            </a:pPr>
            <a:r>
              <a:rPr lang="en-US" sz="2800" dirty="0" smtClean="0"/>
              <a:t>ALL work completed under the approved permit must be provided in this section</a:t>
            </a:r>
          </a:p>
          <a:p>
            <a:pPr marL="285750" indent="-285750">
              <a:buClr>
                <a:srgbClr val="FF0000"/>
              </a:buClr>
              <a:buFont typeface="Wingdings" pitchFamily="2" charset="2"/>
              <a:buChar char="v"/>
            </a:pPr>
            <a:r>
              <a:rPr lang="en-US" sz="2800" dirty="0" smtClean="0"/>
              <a:t>The work is considered complete when a successful MIPT has been performed</a:t>
            </a:r>
            <a:endParaRPr lang="en-US" sz="2800" dirty="0"/>
          </a:p>
        </p:txBody>
      </p:sp>
    </p:spTree>
    <p:extLst>
      <p:ext uri="{BB962C8B-B14F-4D97-AF65-F5344CB8AC3E}">
        <p14:creationId xmlns:p14="http://schemas.microsoft.com/office/powerpoint/2010/main" val="2820489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4208" y="501777"/>
            <a:ext cx="8183880" cy="622173"/>
          </a:xfrm>
        </p:spPr>
        <p:txBody>
          <a:bodyPr>
            <a:normAutofit/>
          </a:bodyPr>
          <a:lstStyle/>
          <a:p>
            <a:pPr marL="45720" indent="0">
              <a:buNone/>
            </a:pPr>
            <a:r>
              <a:rPr lang="en-US" sz="2800" b="1" dirty="0" smtClean="0">
                <a:effectLst>
                  <a:outerShdw blurRad="38100" dist="38100" dir="2700000" algn="tl">
                    <a:srgbClr val="000000">
                      <a:alpha val="43137"/>
                    </a:srgbClr>
                  </a:outerShdw>
                </a:effectLst>
              </a:rPr>
              <a:t>Disposal Method: Surface Casing Annulus</a:t>
            </a:r>
            <a:endParaRPr lang="en-US" sz="2800" b="1" dirty="0">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303" y="5342199"/>
            <a:ext cx="793783" cy="12889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921"/>
          <p:cNvSpPr>
            <a:spLocks noChangeShapeType="1"/>
          </p:cNvSpPr>
          <p:nvPr/>
        </p:nvSpPr>
        <p:spPr bwMode="auto">
          <a:xfrm flipH="1">
            <a:off x="1158553" y="1503438"/>
            <a:ext cx="0" cy="396497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922"/>
          <p:cNvSpPr>
            <a:spLocks noChangeShapeType="1"/>
          </p:cNvSpPr>
          <p:nvPr/>
        </p:nvSpPr>
        <p:spPr bwMode="auto">
          <a:xfrm>
            <a:off x="1958586" y="1528952"/>
            <a:ext cx="0" cy="39434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56123" y="1528955"/>
            <a:ext cx="248852" cy="1045444"/>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553" y="2561903"/>
            <a:ext cx="818212" cy="18087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descr="Granite"/>
          <p:cNvSpPr>
            <a:spLocks noChangeArrowheads="1"/>
          </p:cNvSpPr>
          <p:nvPr/>
        </p:nvSpPr>
        <p:spPr bwMode="auto">
          <a:xfrm>
            <a:off x="1989868" y="4204855"/>
            <a:ext cx="217161" cy="1263560"/>
          </a:xfrm>
          <a:prstGeom prst="rect">
            <a:avLst/>
          </a:prstGeom>
          <a:blipFill dpi="0" rotWithShape="0">
            <a:blip r:embed="rId5"/>
            <a:srcRect/>
            <a:tile tx="0" ty="0" sx="100000" sy="100000" flip="none" algn="tl"/>
          </a:blipFill>
          <a:ln w="9525">
            <a:solidFill>
              <a:srgbClr val="FFFFFF"/>
            </a:solidFill>
            <a:miter lim="800000"/>
            <a:headEnd/>
            <a:tailEnd/>
          </a:ln>
        </p:spPr>
        <p:txBody>
          <a:bodyPr/>
          <a:lstStyle/>
          <a:p>
            <a:endParaRPr lang="en-US"/>
          </a:p>
        </p:txBody>
      </p:sp>
      <p:sp>
        <p:nvSpPr>
          <p:cNvPr id="14" name="Line 921"/>
          <p:cNvSpPr>
            <a:spLocks noChangeShapeType="1"/>
          </p:cNvSpPr>
          <p:nvPr/>
        </p:nvSpPr>
        <p:spPr bwMode="auto">
          <a:xfrm>
            <a:off x="2207030" y="1517926"/>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Rectangle 15" descr="Granite"/>
          <p:cNvSpPr>
            <a:spLocks noChangeArrowheads="1"/>
          </p:cNvSpPr>
          <p:nvPr/>
        </p:nvSpPr>
        <p:spPr bwMode="auto">
          <a:xfrm>
            <a:off x="2229346" y="1517926"/>
            <a:ext cx="219728" cy="1352647"/>
          </a:xfrm>
          <a:prstGeom prst="rect">
            <a:avLst/>
          </a:prstGeom>
          <a:blipFill dpi="0" rotWithShape="0">
            <a:blip r:embed="rId5"/>
            <a:srcRect/>
            <a:tile tx="0" ty="0" sx="100000" sy="100000" flip="none" algn="tl"/>
          </a:blipFill>
          <a:ln w="9525">
            <a:solidFill>
              <a:srgbClr val="FFFFFF"/>
            </a:solidFill>
            <a:miter lim="800000"/>
            <a:headEnd/>
            <a:tailEnd/>
          </a:ln>
        </p:spPr>
        <p:txBody>
          <a:bodyPr/>
          <a:lstStyle/>
          <a:p>
            <a:endParaRPr lang="en-US"/>
          </a:p>
        </p:txBody>
      </p:sp>
      <p:sp>
        <p:nvSpPr>
          <p:cNvPr id="17" name="Line 921"/>
          <p:cNvSpPr>
            <a:spLocks noChangeShapeType="1"/>
          </p:cNvSpPr>
          <p:nvPr/>
        </p:nvSpPr>
        <p:spPr bwMode="auto">
          <a:xfrm flipH="1">
            <a:off x="908366" y="1492738"/>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Rectangle 17" descr="Granite"/>
          <p:cNvSpPr>
            <a:spLocks noChangeArrowheads="1"/>
          </p:cNvSpPr>
          <p:nvPr/>
        </p:nvSpPr>
        <p:spPr bwMode="auto">
          <a:xfrm>
            <a:off x="663908" y="1498064"/>
            <a:ext cx="219728" cy="1358021"/>
          </a:xfrm>
          <a:prstGeom prst="rect">
            <a:avLst/>
          </a:prstGeom>
          <a:blipFill dpi="0" rotWithShape="0">
            <a:blip r:embed="rId5"/>
            <a:srcRect/>
            <a:tile tx="0" ty="0" sx="100000" sy="100000" flip="none" algn="tl"/>
          </a:blipFill>
          <a:ln w="9525">
            <a:solidFill>
              <a:srgbClr val="FFFFFF"/>
            </a:solidFill>
            <a:miter lim="800000"/>
            <a:headEnd/>
            <a:tailEnd/>
          </a:ln>
        </p:spPr>
        <p:txBody>
          <a:bodyPr/>
          <a:lstStyle/>
          <a:p>
            <a:endParaRPr lang="en-US"/>
          </a:p>
        </p:txBody>
      </p:sp>
      <p:grpSp>
        <p:nvGrpSpPr>
          <p:cNvPr id="23" name="Group 22"/>
          <p:cNvGrpSpPr>
            <a:grpSpLocks/>
          </p:cNvGrpSpPr>
          <p:nvPr/>
        </p:nvGrpSpPr>
        <p:grpSpPr bwMode="auto">
          <a:xfrm>
            <a:off x="1862602" y="4919773"/>
            <a:ext cx="166968" cy="133350"/>
            <a:chOff x="0" y="0"/>
            <a:chExt cx="18" cy="14"/>
          </a:xfrm>
        </p:grpSpPr>
        <p:sp>
          <p:nvSpPr>
            <p:cNvPr id="24" name="Rectangle 23"/>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25" name="Rectangle 24"/>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26" name="Rectangle 25"/>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27" name="Rectangle 26" descr="Granite"/>
          <p:cNvSpPr>
            <a:spLocks noChangeArrowheads="1"/>
          </p:cNvSpPr>
          <p:nvPr/>
        </p:nvSpPr>
        <p:spPr bwMode="auto">
          <a:xfrm>
            <a:off x="923213" y="4204855"/>
            <a:ext cx="217161" cy="1267588"/>
          </a:xfrm>
          <a:prstGeom prst="rect">
            <a:avLst/>
          </a:prstGeom>
          <a:blipFill dpi="0" rotWithShape="0">
            <a:blip r:embed="rId5"/>
            <a:srcRect/>
            <a:tile tx="0" ty="0" sx="100000" sy="100000" flip="none" algn="tl"/>
          </a:blipFill>
          <a:ln w="9525">
            <a:solidFill>
              <a:srgbClr val="FFFFFF"/>
            </a:solidFill>
            <a:miter lim="800000"/>
            <a:headEnd/>
            <a:tailEnd/>
          </a:ln>
        </p:spPr>
        <p:txBody>
          <a:bodyPr/>
          <a:lstStyle/>
          <a:p>
            <a:endParaRPr lang="en-US"/>
          </a:p>
        </p:txBody>
      </p:sp>
      <p:grpSp>
        <p:nvGrpSpPr>
          <p:cNvPr id="19" name="Group 18"/>
          <p:cNvGrpSpPr>
            <a:grpSpLocks/>
          </p:cNvGrpSpPr>
          <p:nvPr/>
        </p:nvGrpSpPr>
        <p:grpSpPr bwMode="auto">
          <a:xfrm>
            <a:off x="1056890" y="4919773"/>
            <a:ext cx="166968" cy="133350"/>
            <a:chOff x="0" y="0"/>
            <a:chExt cx="18" cy="14"/>
          </a:xfrm>
        </p:grpSpPr>
        <p:sp>
          <p:nvSpPr>
            <p:cNvPr id="20" name="Rectangle 19"/>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21" name="Rectangle 20"/>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22" name="Rectangle 21"/>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31" name="Right Brace 30"/>
          <p:cNvSpPr/>
          <p:nvPr/>
        </p:nvSpPr>
        <p:spPr>
          <a:xfrm>
            <a:off x="2207029" y="2870573"/>
            <a:ext cx="326622" cy="133428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2546604" y="3276104"/>
            <a:ext cx="895349" cy="523220"/>
          </a:xfrm>
          <a:prstGeom prst="rect">
            <a:avLst/>
          </a:prstGeom>
          <a:noFill/>
        </p:spPr>
        <p:txBody>
          <a:bodyPr wrap="square" rtlCol="0">
            <a:spAutoFit/>
          </a:bodyPr>
          <a:lstStyle/>
          <a:p>
            <a:r>
              <a:rPr lang="en-US" sz="1400" dirty="0" smtClean="0"/>
              <a:t>Disposal </a:t>
            </a:r>
          </a:p>
          <a:p>
            <a:r>
              <a:rPr lang="en-US" sz="1400" dirty="0" smtClean="0"/>
              <a:t>Zone</a:t>
            </a:r>
            <a:endParaRPr lang="en-US" sz="1400" dirty="0"/>
          </a:p>
        </p:txBody>
      </p:sp>
      <p:sp>
        <p:nvSpPr>
          <p:cNvPr id="35" name="Content Placeholder 2"/>
          <p:cNvSpPr txBox="1">
            <a:spLocks/>
          </p:cNvSpPr>
          <p:nvPr/>
        </p:nvSpPr>
        <p:spPr>
          <a:xfrm>
            <a:off x="3428999" y="962891"/>
            <a:ext cx="5320062" cy="5763491"/>
          </a:xfrm>
          <a:prstGeom prst="rect">
            <a:avLst/>
          </a:prstGeom>
        </p:spPr>
        <p:txBody>
          <a:bodyPr vert="horz" lIns="182880" tIns="91440">
            <a:normAutofit fontScale="925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lvl="1">
              <a:spcBef>
                <a:spcPts val="1200"/>
              </a:spcBef>
            </a:pPr>
            <a:r>
              <a:rPr lang="en-US" dirty="0" smtClean="0"/>
              <a:t>Disposal Zone</a:t>
            </a:r>
          </a:p>
          <a:p>
            <a:pPr lvl="2">
              <a:spcBef>
                <a:spcPts val="1200"/>
              </a:spcBef>
              <a:buClr>
                <a:srgbClr val="FF0000"/>
              </a:buClr>
              <a:buSzPct val="130000"/>
            </a:pPr>
            <a:r>
              <a:rPr lang="en-US" dirty="0" smtClean="0"/>
              <a:t>The interval from the base of the injection casing to the top of cement of the next cemented casing</a:t>
            </a:r>
          </a:p>
          <a:p>
            <a:pPr lvl="1">
              <a:spcBef>
                <a:spcPts val="1200"/>
              </a:spcBef>
            </a:pPr>
            <a:r>
              <a:rPr lang="en-US" dirty="0" smtClean="0"/>
              <a:t>Criteria for Approval</a:t>
            </a:r>
          </a:p>
          <a:p>
            <a:pPr lvl="2">
              <a:spcBef>
                <a:spcPts val="1200"/>
              </a:spcBef>
              <a:buClr>
                <a:srgbClr val="FF0000"/>
              </a:buClr>
              <a:buSzPct val="130000"/>
            </a:pPr>
            <a:r>
              <a:rPr lang="en-US" sz="2100" dirty="0" smtClean="0"/>
              <a:t>Surface casing must be set at least 200 feet below the base of the USDW and cemented to surface</a:t>
            </a:r>
          </a:p>
          <a:p>
            <a:pPr lvl="2">
              <a:spcBef>
                <a:spcPts val="1200"/>
              </a:spcBef>
              <a:buClr>
                <a:srgbClr val="FF0000"/>
              </a:buClr>
              <a:buSzPct val="130000"/>
            </a:pPr>
            <a:r>
              <a:rPr lang="en-US" sz="2100" dirty="0" smtClean="0"/>
              <a:t>Surface casing must pass the second casing integrity pressure test or Radioactive Tracer Survey (RTS)</a:t>
            </a:r>
          </a:p>
          <a:p>
            <a:pPr lvl="2">
              <a:spcBef>
                <a:spcPts val="1200"/>
              </a:spcBef>
              <a:buClr>
                <a:srgbClr val="FF0000"/>
              </a:buClr>
              <a:buSzPct val="130000"/>
            </a:pPr>
            <a:r>
              <a:rPr lang="en-US" sz="2100" dirty="0" smtClean="0"/>
              <a:t>Injection must be within intervals that do not contain hydrocarbon bearing horizons</a:t>
            </a:r>
          </a:p>
          <a:p>
            <a:pPr lvl="2">
              <a:spcBef>
                <a:spcPts val="1200"/>
              </a:spcBef>
              <a:buClr>
                <a:srgbClr val="FF0000"/>
              </a:buClr>
              <a:buSzPct val="130000"/>
            </a:pPr>
            <a:r>
              <a:rPr lang="en-US" sz="2100" dirty="0" smtClean="0"/>
              <a:t>May only dispose of water-based fluids </a:t>
            </a:r>
          </a:p>
        </p:txBody>
      </p:sp>
      <p:cxnSp>
        <p:nvCxnSpPr>
          <p:cNvPr id="10" name="Curved Connector 9"/>
          <p:cNvCxnSpPr/>
          <p:nvPr/>
        </p:nvCxnSpPr>
        <p:spPr>
          <a:xfrm>
            <a:off x="487680" y="1920240"/>
            <a:ext cx="1158240" cy="114300"/>
          </a:xfrm>
          <a:prstGeom prst="curved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flipV="1">
            <a:off x="1645920" y="1920240"/>
            <a:ext cx="1257300" cy="114300"/>
          </a:xfrm>
          <a:prstGeom prst="curvedConnector3">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Right Brace 27"/>
          <p:cNvSpPr/>
          <p:nvPr/>
        </p:nvSpPr>
        <p:spPr>
          <a:xfrm>
            <a:off x="2546604" y="1941685"/>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a:xfrm>
            <a:off x="2718733" y="2266621"/>
            <a:ext cx="877907" cy="307777"/>
          </a:xfrm>
          <a:prstGeom prst="rect">
            <a:avLst/>
          </a:prstGeom>
          <a:noFill/>
        </p:spPr>
        <p:txBody>
          <a:bodyPr wrap="square" rtlCol="0">
            <a:spAutoFit/>
          </a:bodyPr>
          <a:lstStyle/>
          <a:p>
            <a:r>
              <a:rPr lang="en-US" sz="1400" dirty="0" smtClean="0"/>
              <a:t>200 feet</a:t>
            </a:r>
            <a:endParaRPr lang="en-US" sz="1400" dirty="0"/>
          </a:p>
        </p:txBody>
      </p:sp>
    </p:spTree>
    <p:extLst>
      <p:ext uri="{BB962C8B-B14F-4D97-AF65-F5344CB8AC3E}">
        <p14:creationId xmlns:p14="http://schemas.microsoft.com/office/powerpoint/2010/main" val="8254611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87" y="2602157"/>
            <a:ext cx="8089014" cy="2434663"/>
          </a:xfrm>
          <a:prstGeom prst="rect">
            <a:avLst/>
          </a:prstGeom>
        </p:spPr>
      </p:pic>
      <p:sp>
        <p:nvSpPr>
          <p:cNvPr id="2" name="TextBox 1"/>
          <p:cNvSpPr txBox="1"/>
          <p:nvPr/>
        </p:nvSpPr>
        <p:spPr>
          <a:xfrm>
            <a:off x="738458" y="425817"/>
            <a:ext cx="6389706"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Formations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66211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2545080"/>
            <a:ext cx="8229600" cy="975360"/>
          </a:xfrm>
        </p:spPr>
        <p:txBody>
          <a:bodyPr/>
          <a:lstStyle/>
          <a:p>
            <a:pPr algn="ctr"/>
            <a:r>
              <a:rPr lang="en-US" dirty="0" smtClean="0">
                <a:effectLst>
                  <a:outerShdw blurRad="50800" dist="38100" dir="8100000" algn="tr" rotWithShape="0">
                    <a:prstClr val="black">
                      <a:alpha val="40000"/>
                    </a:prstClr>
                  </a:outerShdw>
                </a:effectLst>
              </a:rPr>
              <a:t>Questions?</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48865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38769</TotalTime>
  <Words>2670</Words>
  <Application>Microsoft Office PowerPoint</Application>
  <PresentationFormat>On-screen Show (4:3)</PresentationFormat>
  <Paragraphs>238</Paragraphs>
  <Slides>91</Slides>
  <Notes>4</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Slipstream</vt:lpstr>
      <vt:lpstr>UIC APPLICATIONS: UIC-14s,UIC-17s, UIC-P&amp;As,UIC-32s,  and UIC-WH1s  </vt:lpstr>
      <vt:lpstr>Form UIC-14: Application for Subsurface Disposal of Reserve Pit Fluids</vt:lpstr>
      <vt:lpstr>Intended for the purpose of subsurface injection of drilling and workover waste fluids (including reserve pit fluids) that were generated in the drilling, stimulation, or workover of the specific well for which authorization is requested</vt:lpstr>
      <vt:lpstr>PowerPoint Presentation</vt:lpstr>
      <vt:lpstr>PowerPoint Presentation</vt:lpstr>
      <vt:lpstr>PowerPoint Presentation</vt:lpstr>
      <vt:lpstr>PowerPoint Presentation</vt:lpstr>
      <vt:lpstr>Disposal Information</vt:lpstr>
      <vt:lpstr>PowerPoint Presentation</vt:lpstr>
      <vt:lpstr>Disposal Method: Open-Hole </vt:lpstr>
      <vt:lpstr>PowerPoint Presentation</vt:lpstr>
      <vt:lpstr>PowerPoint Presentation</vt:lpstr>
      <vt:lpstr>PowerPoint Presentation</vt:lpstr>
      <vt:lpstr>PowerPoint Presentation</vt:lpstr>
      <vt:lpstr>PowerPoint Presentation</vt:lpstr>
      <vt:lpstr>PowerPoint Presentation</vt:lpstr>
      <vt:lpstr>Attachments</vt:lpstr>
      <vt:lpstr>PowerPoint Presentation</vt:lpstr>
      <vt:lpstr>The well location plat must specify the X- &amp; Y- coordinates for the surface hole location based on the Louisiana State Plane coordinate system, NAD 1927 and 1983.</vt:lpstr>
      <vt:lpstr>PowerPoint Presentation</vt:lpstr>
      <vt:lpstr>PowerPoint Presentation</vt:lpstr>
      <vt:lpstr>The pressure chart recording must be clearly labeled with the well name, well serial number, casing size, packer depth, test start time and stop time, test date, and signature. This data must  reflect the Form-CSG T information (if submitted) and the UIC-14 application form.</vt:lpstr>
      <vt:lpstr>PowerPoint Presentation</vt:lpstr>
      <vt:lpstr>Morning Reports</vt:lpstr>
      <vt:lpstr>PowerPoint Presentation</vt:lpstr>
      <vt:lpstr>¼ mile radius search  </vt:lpstr>
      <vt:lpstr>Group Activity</vt:lpstr>
      <vt:lpstr>What is wrong with this affidavit?</vt:lpstr>
      <vt:lpstr>PowerPoint Presentation</vt:lpstr>
      <vt:lpstr>Permit</vt:lpstr>
      <vt:lpstr>If approved,</vt:lpstr>
      <vt:lpstr>PowerPoint Presentation</vt:lpstr>
      <vt:lpstr>PowerPoint Presentation</vt:lpstr>
      <vt:lpstr>If denied,</vt:lpstr>
      <vt:lpstr>Questions?</vt:lpstr>
      <vt:lpstr>Injection Well Work Permit</vt:lpstr>
      <vt:lpstr>PowerPoint Presentation</vt:lpstr>
      <vt:lpstr> To be evaluated by Injection and Mining for approval to perform major repairs or modifications which require the use of a rig. Examples of this work are listed below:</vt:lpstr>
      <vt:lpstr>Form UIC-17  </vt:lpstr>
      <vt:lpstr>PowerPoint Presentation</vt:lpstr>
      <vt:lpstr>Keynotes  for Completing the Form</vt:lpstr>
      <vt:lpstr>Group Activity</vt:lpstr>
      <vt:lpstr>PowerPoint Presentation</vt:lpstr>
      <vt:lpstr>PowerPoint Presentation</vt:lpstr>
      <vt:lpstr>Plug &amp; Abandon (P&amp;A)</vt:lpstr>
      <vt:lpstr>PowerPoint Presentation</vt:lpstr>
      <vt:lpstr>PowerPoint Presentation</vt:lpstr>
      <vt:lpstr>A 90 day permit will be issued unless remedial action is deemed necessary following a review of the well file. In that case a 30 day permit will be issued.   </vt:lpstr>
      <vt:lpstr>Questions?</vt:lpstr>
      <vt:lpstr>Form uic-p&amp;a: injection well plug and abandonment report</vt:lpstr>
      <vt:lpstr>PowerPoint Presentation</vt:lpstr>
      <vt:lpstr>Well Data</vt:lpstr>
      <vt:lpstr>PowerPoint Presentation</vt:lpstr>
      <vt:lpstr>PowerPoint Presentation</vt:lpstr>
      <vt:lpstr>PowerPoint Presentation</vt:lpstr>
      <vt:lpstr>Questions?</vt:lpstr>
      <vt:lpstr>UIC-32: Application to Change Disposal / Injection Zone</vt:lpstr>
      <vt:lpstr>If an operator wishes to perforate outside of the current permitted zone, a Form UIC-32 must be submitted for a Change in Disposal/Injection zone.</vt:lpstr>
      <vt:lpstr>PowerPoint Presentation</vt:lpstr>
      <vt:lpstr>PowerPoint Presentation</vt:lpstr>
      <vt:lpstr>PowerPoint Presentation</vt:lpstr>
      <vt:lpstr>PowerPoint Presentation</vt:lpstr>
      <vt:lpstr>PowerPoint Presentation</vt:lpstr>
      <vt:lpstr>The application will undergo</vt:lpstr>
      <vt:lpstr>Attachments</vt:lpstr>
      <vt:lpstr>PowerPoint Presentation</vt:lpstr>
      <vt:lpstr>PowerPoint Presentation</vt:lpstr>
      <vt:lpstr>PowerPoint Presentation</vt:lpstr>
      <vt:lpstr>PowerPoint Presentation</vt:lpstr>
      <vt:lpstr>Questions?</vt:lpstr>
      <vt:lpstr>Form UIC-WH1 for Injection Wells: Well History and Work Resume Report</vt:lpstr>
      <vt:lpstr>This form is used to document the drilling and completion of an injection well, the conversion and completion of an existing well to an injection well, recompletion of an existing injection well involving a change of zone, and the completion of a workover procedure of an injection well. This form must be filed with the Injection and Mining Division within twenty (20) days of completing the authorized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compare the historical records against the data in SONRIS, scroll down to the section labeled “Casing”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LDNR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LADNR</dc:creator>
  <cp:lastModifiedBy>ladnr</cp:lastModifiedBy>
  <cp:revision>491</cp:revision>
  <cp:lastPrinted>2012-03-02T16:56:52Z</cp:lastPrinted>
  <dcterms:created xsi:type="dcterms:W3CDTF">2007-08-30T13:29:58Z</dcterms:created>
  <dcterms:modified xsi:type="dcterms:W3CDTF">2012-04-16T21:34:01Z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1963340922</vt:i4>
  </property>
  <property fmtid="{D5CDD505-2E9C-101B-9397-08002B2CF9AE}" pid="3" name="_NewReviewCycle">
    <vt:lpwstr/>
  </property>
  <property fmtid="{D5CDD505-2E9C-101B-9397-08002B2CF9AE}" pid="4" name="_EmailSubject">
    <vt:lpwstr>N O presentation</vt:lpwstr>
  </property>
  <property fmtid="{D5CDD505-2E9C-101B-9397-08002B2CF9AE}" pid="5" name="_AuthorEmail">
    <vt:lpwstr>Matt.Simon@LA.GOV</vt:lpwstr>
  </property>
  <property fmtid="{D5CDD505-2E9C-101B-9397-08002B2CF9AE}" pid="6" name="_AuthorEmailDisplayName">
    <vt:lpwstr>Matt Simon</vt:lpwstr>
  </property>
</Properties>
</file>