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34"/>
  </p:notesMasterIdLst>
  <p:handoutMasterIdLst>
    <p:handoutMasterId r:id="rId35"/>
  </p:handoutMasterIdLst>
  <p:sldIdLst>
    <p:sldId id="318" r:id="rId2"/>
    <p:sldId id="354" r:id="rId3"/>
    <p:sldId id="393" r:id="rId4"/>
    <p:sldId id="394" r:id="rId5"/>
    <p:sldId id="406" r:id="rId6"/>
    <p:sldId id="410" r:id="rId7"/>
    <p:sldId id="408" r:id="rId8"/>
    <p:sldId id="397" r:id="rId9"/>
    <p:sldId id="400" r:id="rId10"/>
    <p:sldId id="398" r:id="rId11"/>
    <p:sldId id="401" r:id="rId12"/>
    <p:sldId id="409" r:id="rId13"/>
    <p:sldId id="411" r:id="rId14"/>
    <p:sldId id="412" r:id="rId15"/>
    <p:sldId id="361" r:id="rId16"/>
    <p:sldId id="413" r:id="rId17"/>
    <p:sldId id="414" r:id="rId18"/>
    <p:sldId id="415" r:id="rId19"/>
    <p:sldId id="416" r:id="rId20"/>
    <p:sldId id="366" r:id="rId21"/>
    <p:sldId id="417" r:id="rId22"/>
    <p:sldId id="425" r:id="rId23"/>
    <p:sldId id="419" r:id="rId24"/>
    <p:sldId id="424" r:id="rId25"/>
    <p:sldId id="420" r:id="rId26"/>
    <p:sldId id="426" r:id="rId27"/>
    <p:sldId id="421" r:id="rId28"/>
    <p:sldId id="422" r:id="rId29"/>
    <p:sldId id="423" r:id="rId30"/>
    <p:sldId id="418" r:id="rId31"/>
    <p:sldId id="395" r:id="rId32"/>
    <p:sldId id="405" r:id="rId3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37507"/>
    <a:srgbClr val="D36D07"/>
    <a:srgbClr val="D76F07"/>
    <a:srgbClr val="3876C2"/>
    <a:srgbClr val="4D4D4D"/>
    <a:srgbClr val="333333"/>
    <a:srgbClr val="FFFFFF"/>
    <a:srgbClr val="FFEBFF"/>
    <a:srgbClr val="FF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7756" autoAdjust="0"/>
  </p:normalViewPr>
  <p:slideViewPr>
    <p:cSldViewPr snapToGrid="0">
      <p:cViewPr>
        <p:scale>
          <a:sx n="70" d="100"/>
          <a:sy n="70" d="100"/>
        </p:scale>
        <p:origin x="-1974" y="-1410"/>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79" d="100"/>
          <a:sy n="79" d="100"/>
        </p:scale>
        <p:origin x="-2040" y="-90"/>
      </p:cViewPr>
      <p:guideLst>
        <p:guide orient="horz" pos="2933"/>
        <p:guide pos="2212"/>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648" cy="466379"/>
          </a:xfrm>
          <a:prstGeom prst="rect">
            <a:avLst/>
          </a:prstGeom>
        </p:spPr>
        <p:txBody>
          <a:bodyPr vert="horz" lIns="91568" tIns="45783" rIns="91568" bIns="45783"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7928" y="1"/>
            <a:ext cx="3043648" cy="466379"/>
          </a:xfrm>
          <a:prstGeom prst="rect">
            <a:avLst/>
          </a:prstGeom>
        </p:spPr>
        <p:txBody>
          <a:bodyPr vert="horz" lIns="91568" tIns="45783" rIns="91568" bIns="45783" rtlCol="0"/>
          <a:lstStyle>
            <a:lvl1pPr algn="r">
              <a:defRPr sz="1200" smtClean="0"/>
            </a:lvl1pPr>
          </a:lstStyle>
          <a:p>
            <a:pPr>
              <a:defRPr/>
            </a:pPr>
            <a:fld id="{53AB9CFF-56F1-407D-86B4-E4D9D0F3F602}" type="datetimeFigureOut">
              <a:rPr lang="en-US"/>
              <a:pPr>
                <a:defRPr/>
              </a:pPr>
              <a:t>4/16/2012</a:t>
            </a:fld>
            <a:endParaRPr lang="en-US"/>
          </a:p>
        </p:txBody>
      </p:sp>
      <p:sp>
        <p:nvSpPr>
          <p:cNvPr id="4" name="Footer Placeholder 3"/>
          <p:cNvSpPr>
            <a:spLocks noGrp="1"/>
          </p:cNvSpPr>
          <p:nvPr>
            <p:ph type="ftr" sz="quarter" idx="2"/>
          </p:nvPr>
        </p:nvSpPr>
        <p:spPr>
          <a:xfrm>
            <a:off x="1" y="8841183"/>
            <a:ext cx="3043648" cy="466379"/>
          </a:xfrm>
          <a:prstGeom prst="rect">
            <a:avLst/>
          </a:prstGeom>
        </p:spPr>
        <p:txBody>
          <a:bodyPr vert="horz" lIns="91568" tIns="45783" rIns="91568" bIns="45783"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7928" y="8841183"/>
            <a:ext cx="3043648" cy="466379"/>
          </a:xfrm>
          <a:prstGeom prst="rect">
            <a:avLst/>
          </a:prstGeom>
        </p:spPr>
        <p:txBody>
          <a:bodyPr vert="horz" lIns="91568" tIns="45783" rIns="91568" bIns="45783" rtlCol="0" anchor="b"/>
          <a:lstStyle>
            <a:lvl1pPr algn="r">
              <a:defRPr sz="1200" smtClean="0"/>
            </a:lvl1pPr>
          </a:lstStyle>
          <a:p>
            <a:pPr>
              <a:defRPr/>
            </a:pPr>
            <a:fld id="{3491EBAA-5A9A-46DE-8DFA-92D2E8276C29}" type="slidenum">
              <a:rPr lang="en-US"/>
              <a:pPr>
                <a:defRPr/>
              </a:pPr>
              <a:t>‹#›</a:t>
            </a:fld>
            <a:endParaRPr lang="en-US"/>
          </a:p>
        </p:txBody>
      </p:sp>
    </p:spTree>
    <p:extLst>
      <p:ext uri="{BB962C8B-B14F-4D97-AF65-F5344CB8AC3E}">
        <p14:creationId xmlns:p14="http://schemas.microsoft.com/office/powerpoint/2010/main" val="98561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43648" cy="466379"/>
          </a:xfrm>
          <a:prstGeom prst="rect">
            <a:avLst/>
          </a:prstGeom>
          <a:noFill/>
          <a:ln w="9525">
            <a:noFill/>
            <a:miter lim="800000"/>
            <a:headEnd/>
            <a:tailEnd/>
          </a:ln>
          <a:effectLst/>
        </p:spPr>
        <p:txBody>
          <a:bodyPr vert="horz" wrap="square" lIns="93308" tIns="46654" rIns="93308" bIns="46654" numCol="1" anchor="t" anchorCtr="0" compatLnSpc="1">
            <a:prstTxWarp prst="textNoShape">
              <a:avLst/>
            </a:prstTxWarp>
          </a:bodyPr>
          <a:lstStyle>
            <a:lvl1pPr defTabSz="933161">
              <a:defRPr sz="1200"/>
            </a:lvl1pPr>
          </a:lstStyle>
          <a:p>
            <a:pPr>
              <a:defRPr/>
            </a:pPr>
            <a:endParaRPr lang="en-US"/>
          </a:p>
        </p:txBody>
      </p:sp>
      <p:sp>
        <p:nvSpPr>
          <p:cNvPr id="18435" name="Rectangle 3"/>
          <p:cNvSpPr>
            <a:spLocks noGrp="1" noChangeArrowheads="1"/>
          </p:cNvSpPr>
          <p:nvPr>
            <p:ph type="dt" idx="1"/>
          </p:nvPr>
        </p:nvSpPr>
        <p:spPr bwMode="auto">
          <a:xfrm>
            <a:off x="3977928" y="1"/>
            <a:ext cx="3043648" cy="466379"/>
          </a:xfrm>
          <a:prstGeom prst="rect">
            <a:avLst/>
          </a:prstGeom>
          <a:noFill/>
          <a:ln w="9525">
            <a:noFill/>
            <a:miter lim="800000"/>
            <a:headEnd/>
            <a:tailEnd/>
          </a:ln>
          <a:effectLst/>
        </p:spPr>
        <p:txBody>
          <a:bodyPr vert="horz" wrap="square" lIns="93308" tIns="46654" rIns="93308" bIns="46654" numCol="1" anchor="t" anchorCtr="0" compatLnSpc="1">
            <a:prstTxWarp prst="textNoShape">
              <a:avLst/>
            </a:prstTxWarp>
          </a:bodyPr>
          <a:lstStyle>
            <a:lvl1pPr algn="r" defTabSz="933161">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2616" y="4422132"/>
            <a:ext cx="5617870" cy="4189711"/>
          </a:xfrm>
          <a:prstGeom prst="rect">
            <a:avLst/>
          </a:prstGeom>
          <a:noFill/>
          <a:ln w="9525">
            <a:noFill/>
            <a:miter lim="800000"/>
            <a:headEnd/>
            <a:tailEnd/>
          </a:ln>
          <a:effectLst/>
        </p:spPr>
        <p:txBody>
          <a:bodyPr vert="horz" wrap="square" lIns="93308" tIns="46654" rIns="93308"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41183"/>
            <a:ext cx="3043648" cy="466379"/>
          </a:xfrm>
          <a:prstGeom prst="rect">
            <a:avLst/>
          </a:prstGeom>
          <a:noFill/>
          <a:ln w="9525">
            <a:noFill/>
            <a:miter lim="800000"/>
            <a:headEnd/>
            <a:tailEnd/>
          </a:ln>
          <a:effectLst/>
        </p:spPr>
        <p:txBody>
          <a:bodyPr vert="horz" wrap="square" lIns="93308" tIns="46654" rIns="93308" bIns="46654" numCol="1" anchor="b" anchorCtr="0" compatLnSpc="1">
            <a:prstTxWarp prst="textNoShape">
              <a:avLst/>
            </a:prstTxWarp>
          </a:bodyPr>
          <a:lstStyle>
            <a:lvl1pPr defTabSz="933161">
              <a:defRPr sz="1200"/>
            </a:lvl1pPr>
          </a:lstStyle>
          <a:p>
            <a:pPr>
              <a:defRPr/>
            </a:pPr>
            <a:endParaRPr lang="en-US"/>
          </a:p>
        </p:txBody>
      </p:sp>
      <p:sp>
        <p:nvSpPr>
          <p:cNvPr id="18439" name="Rectangle 7"/>
          <p:cNvSpPr>
            <a:spLocks noGrp="1" noChangeArrowheads="1"/>
          </p:cNvSpPr>
          <p:nvPr>
            <p:ph type="sldNum" sz="quarter" idx="5"/>
          </p:nvPr>
        </p:nvSpPr>
        <p:spPr bwMode="auto">
          <a:xfrm>
            <a:off x="3977928" y="8841183"/>
            <a:ext cx="3043648" cy="466379"/>
          </a:xfrm>
          <a:prstGeom prst="rect">
            <a:avLst/>
          </a:prstGeom>
          <a:noFill/>
          <a:ln w="9525">
            <a:noFill/>
            <a:miter lim="800000"/>
            <a:headEnd/>
            <a:tailEnd/>
          </a:ln>
          <a:effectLst/>
        </p:spPr>
        <p:txBody>
          <a:bodyPr vert="horz" wrap="square" lIns="93308" tIns="46654" rIns="93308" bIns="46654" numCol="1" anchor="b" anchorCtr="0" compatLnSpc="1">
            <a:prstTxWarp prst="textNoShape">
              <a:avLst/>
            </a:prstTxWarp>
          </a:bodyPr>
          <a:lstStyle>
            <a:lvl1pPr algn="r" defTabSz="933161">
              <a:defRPr sz="1200"/>
            </a:lvl1pPr>
          </a:lstStyle>
          <a:p>
            <a:pPr>
              <a:defRPr/>
            </a:pPr>
            <a:fld id="{5DF16D89-A865-426B-91E2-B2EB40793E8B}" type="slidenum">
              <a:rPr lang="en-US"/>
              <a:pPr>
                <a:defRPr/>
              </a:pPr>
              <a:t>‹#›</a:t>
            </a:fld>
            <a:endParaRPr lang="en-US"/>
          </a:p>
        </p:txBody>
      </p:sp>
    </p:spTree>
    <p:extLst>
      <p:ext uri="{BB962C8B-B14F-4D97-AF65-F5344CB8AC3E}">
        <p14:creationId xmlns:p14="http://schemas.microsoft.com/office/powerpoint/2010/main" val="4051703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31851"/>
            <a:fld id="{F998F3A3-9163-4A14-92A7-6EA0EA30A566}" type="slidenum">
              <a:rPr lang="en-US" smtClean="0"/>
              <a:pPr defTabSz="931851"/>
              <a:t>1</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14</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15</a:t>
            </a:fld>
            <a:endParaRPr lang="en-US"/>
          </a:p>
        </p:txBody>
      </p:sp>
    </p:spTree>
    <p:extLst>
      <p:ext uri="{BB962C8B-B14F-4D97-AF65-F5344CB8AC3E}">
        <p14:creationId xmlns:p14="http://schemas.microsoft.com/office/powerpoint/2010/main" val="244388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16</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17</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18</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19</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20</a:t>
            </a:fld>
            <a:endParaRPr lang="en-US"/>
          </a:p>
        </p:txBody>
      </p:sp>
    </p:spTree>
    <p:extLst>
      <p:ext uri="{BB962C8B-B14F-4D97-AF65-F5344CB8AC3E}">
        <p14:creationId xmlns:p14="http://schemas.microsoft.com/office/powerpoint/2010/main" val="72001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21</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22</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23</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31851"/>
            <a:fld id="{6B21D007-A560-4160-AE7B-EDB8E3AAAC8F}" type="slidenum">
              <a:rPr lang="en-US" smtClean="0"/>
              <a:pPr defTabSz="931851"/>
              <a:t>2</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z="1800" dirty="0"/>
              <a:t>For this portion of my talk,  we’d like to offer some guidance for when you are putting your application together.</a:t>
            </a:r>
          </a:p>
          <a:p>
            <a:pPr eaLnBrk="1" hangingPunct="1"/>
            <a:endParaRPr lang="en-US" sz="1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24</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25</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26</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27</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28</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29</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30</a:t>
            </a:fld>
            <a:endParaRPr lang="en-US"/>
          </a:p>
        </p:txBody>
      </p:sp>
    </p:spTree>
    <p:extLst>
      <p:ext uri="{BB962C8B-B14F-4D97-AF65-F5344CB8AC3E}">
        <p14:creationId xmlns:p14="http://schemas.microsoft.com/office/powerpoint/2010/main" val="720014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31</a:t>
            </a:fld>
            <a:endParaRPr lang="en-US"/>
          </a:p>
        </p:txBody>
      </p:sp>
    </p:spTree>
    <p:extLst>
      <p:ext uri="{BB962C8B-B14F-4D97-AF65-F5344CB8AC3E}">
        <p14:creationId xmlns:p14="http://schemas.microsoft.com/office/powerpoint/2010/main" val="3148201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32</a:t>
            </a:fld>
            <a:endParaRPr lang="en-US"/>
          </a:p>
        </p:txBody>
      </p:sp>
    </p:spTree>
    <p:extLst>
      <p:ext uri="{BB962C8B-B14F-4D97-AF65-F5344CB8AC3E}">
        <p14:creationId xmlns:p14="http://schemas.microsoft.com/office/powerpoint/2010/main" val="314820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3</a:t>
            </a:fld>
            <a:endParaRPr lang="en-US"/>
          </a:p>
        </p:txBody>
      </p:sp>
    </p:spTree>
    <p:extLst>
      <p:ext uri="{BB962C8B-B14F-4D97-AF65-F5344CB8AC3E}">
        <p14:creationId xmlns:p14="http://schemas.microsoft.com/office/powerpoint/2010/main" val="392259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4</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8</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9</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10</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11</a:t>
            </a:fld>
            <a:endParaRPr lang="en-US"/>
          </a:p>
        </p:txBody>
      </p:sp>
    </p:spTree>
    <p:extLst>
      <p:ext uri="{BB962C8B-B14F-4D97-AF65-F5344CB8AC3E}">
        <p14:creationId xmlns:p14="http://schemas.microsoft.com/office/powerpoint/2010/main" val="30619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F16D89-A865-426B-91E2-B2EB40793E8B}" type="slidenum">
              <a:rPr lang="en-US" smtClean="0"/>
              <a:pPr>
                <a:defRPr/>
              </a:pPr>
              <a:t>13</a:t>
            </a:fld>
            <a:endParaRPr lang="en-US"/>
          </a:p>
        </p:txBody>
      </p:sp>
    </p:spTree>
    <p:extLst>
      <p:ext uri="{BB962C8B-B14F-4D97-AF65-F5344CB8AC3E}">
        <p14:creationId xmlns:p14="http://schemas.microsoft.com/office/powerpoint/2010/main" val="30619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89A42830-6681-4B88-B821-8826EA8A193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97724F9-AE4F-4F8D-A925-910BCA562EB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8431FE3-CA8B-4166-B9E6-DD4A25A5C28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BEB1BC9-FB14-4E4D-81B3-CB3334F4DA8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F849458-8C40-4C8E-B5B7-B4B5D829ADD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CD10641-37F9-4EBB-9940-0D7DC6C0945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FD3F066C-F594-4685-9B2F-371D16F8286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A68EF491-69B7-4F14-B1CF-DAA847E0F26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27C5B40F-12FC-4FE6-8760-DAF63670FF8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B9F21A6-02CB-4904-8D7B-D0D4417A471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22D88F1E-C438-4A7B-AA01-F2435AC03DDF}"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4B00F698-EEFC-4515-A819-ECCB34419ED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3314" y="1321566"/>
            <a:ext cx="7862071" cy="1828800"/>
          </a:xfrm>
        </p:spPr>
        <p:txBody>
          <a:bodyPr>
            <a:normAutofit/>
          </a:bodyPr>
          <a:lstStyle/>
          <a:p>
            <a:r>
              <a:rPr lang="en-US" sz="4400" dirty="0" smtClean="0">
                <a:solidFill>
                  <a:srgbClr val="E37507"/>
                </a:solidFill>
                <a:effectLst>
                  <a:outerShdw blurRad="38100" dist="38100" dir="2700000" algn="tl">
                    <a:srgbClr val="000000">
                      <a:alpha val="43137"/>
                    </a:srgbClr>
                  </a:outerShdw>
                </a:effectLst>
              </a:rPr>
              <a:t>Reporting , Monitoring,</a:t>
            </a:r>
            <a:r>
              <a:rPr lang="en-US" sz="4400" b="1" dirty="0" smtClean="0">
                <a:solidFill>
                  <a:srgbClr val="E37507"/>
                </a:solidFill>
                <a:effectLst>
                  <a:outerShdw blurRad="38100" dist="38100" dir="2700000" algn="tl">
                    <a:srgbClr val="000000">
                      <a:alpha val="43137"/>
                    </a:srgbClr>
                  </a:outerShdw>
                </a:effectLst>
              </a:rPr>
              <a:t> </a:t>
            </a:r>
            <a:br>
              <a:rPr lang="en-US" sz="4400" b="1" dirty="0" smtClean="0">
                <a:solidFill>
                  <a:srgbClr val="E37507"/>
                </a:solidFill>
                <a:effectLst>
                  <a:outerShdw blurRad="38100" dist="38100" dir="2700000" algn="tl">
                    <a:srgbClr val="000000">
                      <a:alpha val="43137"/>
                    </a:srgbClr>
                  </a:outerShdw>
                </a:effectLst>
              </a:rPr>
            </a:br>
            <a:r>
              <a:rPr lang="en-US" sz="4400" b="1" dirty="0" smtClean="0">
                <a:solidFill>
                  <a:srgbClr val="E37507"/>
                </a:solidFill>
                <a:effectLst>
                  <a:outerShdw blurRad="38100" dist="38100" dir="2700000" algn="tl">
                    <a:srgbClr val="000000">
                      <a:alpha val="43137"/>
                    </a:srgbClr>
                  </a:outerShdw>
                </a:effectLst>
              </a:rPr>
              <a:t>Inspection &amp; Compliance</a:t>
            </a:r>
          </a:p>
        </p:txBody>
      </p:sp>
      <p:pic>
        <p:nvPicPr>
          <p:cNvPr id="4" name="Picture 3" descr="DNRCON.jpg"/>
          <p:cNvPicPr/>
          <p:nvPr/>
        </p:nvPicPr>
        <p:blipFill>
          <a:blip r:embed="rId3" cstate="print">
            <a:clrChange>
              <a:clrFrom>
                <a:srgbClr val="FEFEFE"/>
              </a:clrFrom>
              <a:clrTo>
                <a:srgbClr val="FEFEFE">
                  <a:alpha val="0"/>
                </a:srgbClr>
              </a:clrTo>
            </a:clrChange>
          </a:blip>
          <a:stretch>
            <a:fillRect/>
          </a:stretch>
        </p:blipFill>
        <p:spPr>
          <a:xfrm>
            <a:off x="440488" y="1321566"/>
            <a:ext cx="1892877" cy="1828800"/>
          </a:xfrm>
          <a:prstGeom prst="rect">
            <a:avLst/>
          </a:prstGeom>
        </p:spPr>
      </p:pic>
      <p:sp>
        <p:nvSpPr>
          <p:cNvPr id="2" name="Subtitle 1"/>
          <p:cNvSpPr>
            <a:spLocks noGrp="1"/>
          </p:cNvSpPr>
          <p:nvPr>
            <p:ph type="subTitle" idx="1"/>
          </p:nvPr>
        </p:nvSpPr>
        <p:spPr/>
        <p:txBody>
          <a:bodyPr/>
          <a:lstStyle/>
          <a:p>
            <a:r>
              <a:rPr lang="en-US" dirty="0" smtClean="0">
                <a:latin typeface="+mj-lt"/>
              </a:rPr>
              <a:t>UIC TRAINING WORKSHOP   |  Injection and Mining Division</a:t>
            </a:r>
            <a:endParaRPr lang="en-US" dirty="0">
              <a:latin typeface="+mj-lt"/>
            </a:endParaRPr>
          </a:p>
        </p:txBody>
      </p:sp>
      <p:sp>
        <p:nvSpPr>
          <p:cNvPr id="6" name="Rectangle 3"/>
          <p:cNvSpPr txBox="1">
            <a:spLocks noChangeArrowheads="1"/>
          </p:cNvSpPr>
          <p:nvPr/>
        </p:nvSpPr>
        <p:spPr>
          <a:xfrm>
            <a:off x="5000320" y="4692775"/>
            <a:ext cx="3502221" cy="1787753"/>
          </a:xfrm>
          <a:prstGeom prst="rect">
            <a:avLst/>
          </a:prstGeom>
          <a:effectLst/>
        </p:spPr>
        <p:txBody>
          <a:bodyPr vert="horz" lIns="182880" tIns="0">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r>
              <a:rPr lang="en-US" sz="2400" b="1" dirty="0" smtClean="0">
                <a:solidFill>
                  <a:schemeClr val="tx1"/>
                </a:solidFill>
              </a:rPr>
              <a:t>Presented by</a:t>
            </a:r>
          </a:p>
          <a:p>
            <a:r>
              <a:rPr lang="en-US" sz="2400" dirty="0" smtClean="0">
                <a:solidFill>
                  <a:schemeClr val="tx1">
                    <a:lumMod val="65000"/>
                    <a:lumOff val="35000"/>
                  </a:schemeClr>
                </a:solidFill>
              </a:rPr>
              <a:t>Pierre Catrou </a:t>
            </a:r>
          </a:p>
          <a:p>
            <a:r>
              <a:rPr lang="en-US" sz="2400" dirty="0" smtClean="0">
                <a:solidFill>
                  <a:schemeClr val="tx1">
                    <a:lumMod val="65000"/>
                    <a:lumOff val="35000"/>
                  </a:schemeClr>
                </a:solidFill>
              </a:rPr>
              <a:t>Kaycee Garrett</a:t>
            </a:r>
          </a:p>
          <a:p>
            <a:pPr>
              <a:spcBef>
                <a:spcPts val="1200"/>
              </a:spcBef>
            </a:pPr>
            <a:r>
              <a:rPr lang="en-US" sz="2400" dirty="0" smtClean="0">
                <a:solidFill>
                  <a:schemeClr val="tx1">
                    <a:lumMod val="65000"/>
                    <a:lumOff val="35000"/>
                  </a:schemeClr>
                </a:solidFill>
              </a:rPr>
              <a:t>April 3-4,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395" y="440055"/>
            <a:ext cx="8183880" cy="1051560"/>
          </a:xfrm>
        </p:spPr>
        <p:txBody>
          <a:bodyPr>
            <a:normAutofit fontScale="90000"/>
          </a:bodyPr>
          <a:lstStyle/>
          <a:p>
            <a:r>
              <a:rPr lang="en-US" sz="4000" dirty="0" smtClean="0">
                <a:solidFill>
                  <a:srgbClr val="E37507"/>
                </a:solidFill>
              </a:rPr>
              <a:t>Instructions Continued</a:t>
            </a:r>
            <a:r>
              <a:rPr lang="en-US" sz="4000" dirty="0" smtClean="0"/>
              <a:t/>
            </a:r>
            <a:br>
              <a:rPr lang="en-US" sz="4000" dirty="0" smtClean="0"/>
            </a:br>
            <a:endParaRPr lang="en-US" sz="2700" b="0" dirty="0">
              <a:solidFill>
                <a:schemeClr val="accent3"/>
              </a:solidFill>
              <a:latin typeface="+mn-lt"/>
            </a:endParaRPr>
          </a:p>
        </p:txBody>
      </p:sp>
      <p:sp>
        <p:nvSpPr>
          <p:cNvPr id="5" name="Text Placeholder 4"/>
          <p:cNvSpPr>
            <a:spLocks noGrp="1"/>
          </p:cNvSpPr>
          <p:nvPr>
            <p:ph idx="1"/>
          </p:nvPr>
        </p:nvSpPr>
        <p:spPr>
          <a:xfrm>
            <a:off x="493395" y="1235202"/>
            <a:ext cx="8183880" cy="4670298"/>
          </a:xfrm>
        </p:spPr>
        <p:txBody>
          <a:bodyPr anchor="t">
            <a:normAutofit lnSpcReduction="10000"/>
          </a:bodyPr>
          <a:lstStyle/>
          <a:p>
            <a:pPr marL="741362" lvl="2" indent="-342900">
              <a:spcAft>
                <a:spcPts val="1200"/>
              </a:spcAft>
              <a:buClr>
                <a:schemeClr val="accent3"/>
              </a:buClr>
              <a:buFont typeface="Arial" pitchFamily="34" charset="0"/>
              <a:buChar char="•"/>
            </a:pPr>
            <a:r>
              <a:rPr lang="en-US" sz="2400" b="1" dirty="0" smtClean="0">
                <a:latin typeface="Arial Narrow" pitchFamily="34" charset="0"/>
              </a:rPr>
              <a:t>Source </a:t>
            </a:r>
            <a:r>
              <a:rPr lang="en-US" sz="2400" b="1" dirty="0">
                <a:latin typeface="Arial Narrow" pitchFamily="34" charset="0"/>
              </a:rPr>
              <a:t>Type </a:t>
            </a:r>
            <a:r>
              <a:rPr lang="en-US" sz="2400" b="1" dirty="0" smtClean="0">
                <a:latin typeface="Arial Narrow" pitchFamily="34" charset="0"/>
              </a:rPr>
              <a:t>B</a:t>
            </a:r>
            <a:r>
              <a:rPr lang="en-US" sz="2400" dirty="0" smtClean="0">
                <a:latin typeface="Arial Narrow" pitchFamily="34" charset="0"/>
              </a:rPr>
              <a:t/>
            </a:r>
            <a:br>
              <a:rPr lang="en-US" sz="2400" dirty="0" smtClean="0">
                <a:latin typeface="Arial Narrow" pitchFamily="34" charset="0"/>
              </a:rPr>
            </a:br>
            <a:r>
              <a:rPr lang="en-US" sz="2400" dirty="0" smtClean="0">
                <a:latin typeface="Arial Narrow" pitchFamily="34" charset="0"/>
              </a:rPr>
              <a:t>Produced </a:t>
            </a:r>
            <a:r>
              <a:rPr lang="en-US" sz="2400" dirty="0">
                <a:latin typeface="Arial Narrow" pitchFamily="34" charset="0"/>
              </a:rPr>
              <a:t>fluids from oil and gas production wells operated by your organization located in fields other than the field in which the subject injection well is </a:t>
            </a:r>
            <a:r>
              <a:rPr lang="en-US" sz="2400" dirty="0" smtClean="0">
                <a:latin typeface="Arial Narrow" pitchFamily="34" charset="0"/>
              </a:rPr>
              <a:t>located</a:t>
            </a:r>
          </a:p>
          <a:p>
            <a:pPr marL="1143000" lvl="3" indent="-458788">
              <a:spcAft>
                <a:spcPts val="600"/>
              </a:spcAft>
              <a:buClr>
                <a:schemeClr val="accent3"/>
              </a:buClr>
              <a:buSzPct val="75000"/>
              <a:buFont typeface="Webdings" pitchFamily="18" charset="2"/>
              <a:buChar char="4"/>
            </a:pPr>
            <a:r>
              <a:rPr lang="en-US" sz="2400" dirty="0">
                <a:latin typeface="Arial Narrow" pitchFamily="34" charset="0"/>
              </a:rPr>
              <a:t>Group all </a:t>
            </a:r>
            <a:r>
              <a:rPr lang="en-US" sz="2400" b="1" dirty="0">
                <a:latin typeface="Arial Narrow" pitchFamily="34" charset="0"/>
              </a:rPr>
              <a:t>Source Type B</a:t>
            </a:r>
            <a:r>
              <a:rPr lang="en-US" sz="2400" dirty="0" smtClean="0">
                <a:latin typeface="Arial Narrow" pitchFamily="34" charset="0"/>
              </a:rPr>
              <a:t> </a:t>
            </a:r>
            <a:r>
              <a:rPr lang="en-US" sz="2400" dirty="0">
                <a:latin typeface="Arial Narrow" pitchFamily="34" charset="0"/>
              </a:rPr>
              <a:t>Fluids by </a:t>
            </a:r>
            <a:r>
              <a:rPr lang="en-US" sz="2400" b="1" u="sng" dirty="0" smtClean="0">
                <a:latin typeface="Arial Narrow" pitchFamily="34" charset="0"/>
              </a:rPr>
              <a:t>Serial Number</a:t>
            </a:r>
            <a:endParaRPr lang="en-US" sz="2400" b="1" u="sng" dirty="0">
              <a:latin typeface="Arial Narrow" pitchFamily="34" charset="0"/>
            </a:endParaRPr>
          </a:p>
          <a:p>
            <a:pPr marL="1143000" lvl="3" indent="-458788">
              <a:spcAft>
                <a:spcPts val="600"/>
              </a:spcAft>
              <a:buClr>
                <a:schemeClr val="accent3"/>
              </a:buClr>
              <a:buSzPct val="75000"/>
              <a:buFont typeface="Webdings" pitchFamily="18" charset="2"/>
              <a:buChar char="4"/>
            </a:pPr>
            <a:r>
              <a:rPr lang="en-US" sz="2400" dirty="0">
                <a:latin typeface="Arial Narrow" pitchFamily="34" charset="0"/>
              </a:rPr>
              <a:t>Complete </a:t>
            </a:r>
            <a:r>
              <a:rPr lang="en-US" sz="2400" dirty="0" smtClean="0">
                <a:latin typeface="Arial Narrow" pitchFamily="34" charset="0"/>
              </a:rPr>
              <a:t>each </a:t>
            </a:r>
            <a:r>
              <a:rPr lang="en-US" sz="2400" dirty="0">
                <a:latin typeface="Arial Narrow" pitchFamily="34" charset="0"/>
              </a:rPr>
              <a:t>column where </a:t>
            </a:r>
            <a:r>
              <a:rPr lang="en-US" sz="2400" dirty="0" smtClean="0">
                <a:latin typeface="Arial Narrow" pitchFamily="34" charset="0"/>
              </a:rPr>
              <a:t>“B” </a:t>
            </a:r>
            <a:r>
              <a:rPr lang="en-US" sz="2400" dirty="0">
                <a:latin typeface="Arial Narrow" pitchFamily="34" charset="0"/>
              </a:rPr>
              <a:t>is </a:t>
            </a:r>
            <a:r>
              <a:rPr lang="en-US" sz="2400" dirty="0" smtClean="0">
                <a:latin typeface="Arial Narrow" pitchFamily="34" charset="0"/>
              </a:rPr>
              <a:t>marked in </a:t>
            </a:r>
            <a:r>
              <a:rPr lang="en-US" sz="2400" dirty="0">
                <a:latin typeface="Arial Narrow" pitchFamily="34" charset="0"/>
              </a:rPr>
              <a:t>the </a:t>
            </a:r>
            <a:r>
              <a:rPr lang="en-US" sz="2400" dirty="0" smtClean="0">
                <a:latin typeface="Arial Narrow" pitchFamily="34" charset="0"/>
              </a:rPr>
              <a:t>header</a:t>
            </a:r>
          </a:p>
          <a:p>
            <a:pPr marL="687388" lvl="2" indent="-287338">
              <a:spcAft>
                <a:spcPts val="1200"/>
              </a:spcAft>
              <a:buClr>
                <a:schemeClr val="accent3"/>
              </a:buClr>
              <a:buFont typeface="Arial" pitchFamily="34" charset="0"/>
              <a:buChar char="•"/>
            </a:pPr>
            <a:r>
              <a:rPr lang="en-US" sz="2400" b="1" dirty="0" smtClean="0">
                <a:latin typeface="Arial Narrow" pitchFamily="34" charset="0"/>
              </a:rPr>
              <a:t>Source Type C</a:t>
            </a: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Produced fluids from oil and gas production wells operated by organizations other than yours.</a:t>
            </a:r>
          </a:p>
          <a:p>
            <a:pPr marL="1144588" lvl="3" indent="-461963">
              <a:spcAft>
                <a:spcPts val="1200"/>
              </a:spcAft>
              <a:buClr>
                <a:schemeClr val="accent3"/>
              </a:buClr>
              <a:buSzPct val="75000"/>
              <a:buFont typeface="Webdings" pitchFamily="18" charset="2"/>
              <a:buChar char="4"/>
            </a:pPr>
            <a:r>
              <a:rPr lang="en-US" sz="2400" dirty="0" smtClean="0">
                <a:latin typeface="Arial Narrow" pitchFamily="34" charset="0"/>
              </a:rPr>
              <a:t>Group </a:t>
            </a:r>
            <a:r>
              <a:rPr lang="en-US" sz="2400" dirty="0">
                <a:latin typeface="Arial Narrow" pitchFamily="34" charset="0"/>
              </a:rPr>
              <a:t>all </a:t>
            </a:r>
            <a:r>
              <a:rPr lang="en-US" sz="2400" b="1" dirty="0">
                <a:latin typeface="Arial Narrow" pitchFamily="34" charset="0"/>
              </a:rPr>
              <a:t>Source Type C</a:t>
            </a:r>
            <a:r>
              <a:rPr lang="en-US" sz="2400" dirty="0">
                <a:latin typeface="Arial Narrow" pitchFamily="34" charset="0"/>
              </a:rPr>
              <a:t> Fluids by </a:t>
            </a:r>
            <a:r>
              <a:rPr lang="en-US" sz="2400" b="1" u="sng" dirty="0">
                <a:latin typeface="Arial Narrow" pitchFamily="34" charset="0"/>
              </a:rPr>
              <a:t>Serial </a:t>
            </a:r>
            <a:r>
              <a:rPr lang="en-US" sz="2400" b="1" u="sng" dirty="0" smtClean="0">
                <a:latin typeface="Arial Narrow" pitchFamily="34" charset="0"/>
              </a:rPr>
              <a:t>Number</a:t>
            </a:r>
          </a:p>
          <a:p>
            <a:pPr marL="1144588" lvl="3" indent="-461963">
              <a:spcAft>
                <a:spcPts val="1200"/>
              </a:spcAft>
              <a:buClr>
                <a:schemeClr val="accent3"/>
              </a:buClr>
              <a:buSzPct val="75000"/>
              <a:buFont typeface="Webdings" pitchFamily="18" charset="2"/>
              <a:buChar char="4"/>
            </a:pPr>
            <a:r>
              <a:rPr lang="en-US" sz="2400" dirty="0" smtClean="0">
                <a:latin typeface="Arial Narrow" pitchFamily="34" charset="0"/>
              </a:rPr>
              <a:t>Complete </a:t>
            </a:r>
            <a:r>
              <a:rPr lang="en-US" sz="2400" dirty="0">
                <a:latin typeface="Arial Narrow" pitchFamily="34" charset="0"/>
              </a:rPr>
              <a:t>each column where </a:t>
            </a:r>
            <a:r>
              <a:rPr lang="en-US" sz="2400" dirty="0" smtClean="0">
                <a:latin typeface="Arial Narrow" pitchFamily="34" charset="0"/>
              </a:rPr>
              <a:t>“C” </a:t>
            </a:r>
            <a:r>
              <a:rPr lang="en-US" sz="2400" dirty="0">
                <a:latin typeface="Arial Narrow" pitchFamily="34" charset="0"/>
              </a:rPr>
              <a:t>is marked in the header</a:t>
            </a: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10</a:t>
            </a:fld>
            <a:endParaRPr lang="en-US"/>
          </a:p>
        </p:txBody>
      </p:sp>
    </p:spTree>
    <p:extLst>
      <p:ext uri="{BB962C8B-B14F-4D97-AF65-F5344CB8AC3E}">
        <p14:creationId xmlns:p14="http://schemas.microsoft.com/office/powerpoint/2010/main" val="375875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395" y="440055"/>
            <a:ext cx="8183880" cy="1051560"/>
          </a:xfrm>
        </p:spPr>
        <p:txBody>
          <a:bodyPr>
            <a:normAutofit fontScale="90000"/>
          </a:bodyPr>
          <a:lstStyle/>
          <a:p>
            <a:r>
              <a:rPr lang="en-US" sz="4000" dirty="0" smtClean="0">
                <a:solidFill>
                  <a:srgbClr val="E37507"/>
                </a:solidFill>
              </a:rPr>
              <a:t>Instructions Continued</a:t>
            </a:r>
            <a:r>
              <a:rPr lang="en-US" sz="4000" dirty="0" smtClean="0"/>
              <a:t/>
            </a:r>
            <a:br>
              <a:rPr lang="en-US" sz="4000" dirty="0" smtClean="0"/>
            </a:br>
            <a:endParaRPr lang="en-US" sz="2700" b="0" dirty="0">
              <a:solidFill>
                <a:schemeClr val="accent3"/>
              </a:solidFill>
              <a:latin typeface="+mn-lt"/>
            </a:endParaRPr>
          </a:p>
        </p:txBody>
      </p:sp>
      <p:sp>
        <p:nvSpPr>
          <p:cNvPr id="5" name="Text Placeholder 4"/>
          <p:cNvSpPr>
            <a:spLocks noGrp="1"/>
          </p:cNvSpPr>
          <p:nvPr>
            <p:ph idx="1"/>
          </p:nvPr>
        </p:nvSpPr>
        <p:spPr>
          <a:xfrm>
            <a:off x="493395" y="1235202"/>
            <a:ext cx="8183880" cy="4670298"/>
          </a:xfrm>
        </p:spPr>
        <p:txBody>
          <a:bodyPr anchor="t">
            <a:normAutofit/>
          </a:bodyPr>
          <a:lstStyle/>
          <a:p>
            <a:pPr marL="687388" lvl="2" indent="-282575">
              <a:spcAft>
                <a:spcPts val="1200"/>
              </a:spcAft>
              <a:buClr>
                <a:schemeClr val="accent3"/>
              </a:buClr>
              <a:buFont typeface="Arial" pitchFamily="34" charset="0"/>
              <a:buChar char="•"/>
            </a:pPr>
            <a:r>
              <a:rPr lang="en-US" sz="2400" b="1" dirty="0">
                <a:latin typeface="Arial Narrow" pitchFamily="34" charset="0"/>
              </a:rPr>
              <a:t>Source Type D </a:t>
            </a:r>
            <a:r>
              <a:rPr lang="en-US" sz="2400" dirty="0">
                <a:latin typeface="Arial Narrow" pitchFamily="34" charset="0"/>
              </a:rPr>
              <a:t/>
            </a:r>
            <a:br>
              <a:rPr lang="en-US" sz="2400" dirty="0">
                <a:latin typeface="Arial Narrow" pitchFamily="34" charset="0"/>
              </a:rPr>
            </a:br>
            <a:r>
              <a:rPr lang="en-US" sz="2400" dirty="0" smtClean="0">
                <a:latin typeface="Arial Narrow" pitchFamily="34" charset="0"/>
              </a:rPr>
              <a:t>Fluids </a:t>
            </a:r>
            <a:r>
              <a:rPr lang="en-US" sz="2400" dirty="0">
                <a:latin typeface="Arial Narrow" pitchFamily="34" charset="0"/>
              </a:rPr>
              <a:t>from wells and other sources that cannot be identified by an Office of Conservation LUW code.  These fluids include but are not limited to gas plant waste waters not classified as hazardous, brine produced from hydrocarbon storage and brine wells in salt domes, out of state oil and gas production wells, offshore-federal oil and gas production wells, etc. </a:t>
            </a:r>
          </a:p>
          <a:p>
            <a:pPr marL="1146175" lvl="3" indent="-463550">
              <a:spcAft>
                <a:spcPts val="1200"/>
              </a:spcAft>
              <a:buClr>
                <a:schemeClr val="accent3"/>
              </a:buClr>
              <a:buSzPct val="75000"/>
              <a:buFont typeface="Webdings" pitchFamily="18" charset="2"/>
              <a:buChar char="4"/>
            </a:pPr>
            <a:r>
              <a:rPr lang="en-US" sz="2400" dirty="0">
                <a:latin typeface="Arial Narrow" pitchFamily="34" charset="0"/>
              </a:rPr>
              <a:t>Group all </a:t>
            </a:r>
            <a:r>
              <a:rPr lang="en-US" sz="2400" b="1" dirty="0">
                <a:latin typeface="Arial Narrow" pitchFamily="34" charset="0"/>
              </a:rPr>
              <a:t>Source Type D </a:t>
            </a:r>
            <a:r>
              <a:rPr lang="en-US" sz="2400" dirty="0">
                <a:latin typeface="Arial Narrow" pitchFamily="34" charset="0"/>
              </a:rPr>
              <a:t>Fluids by </a:t>
            </a:r>
            <a:r>
              <a:rPr lang="en-US" sz="2400" b="1" u="sng" dirty="0" smtClean="0">
                <a:latin typeface="Arial Narrow" pitchFamily="34" charset="0"/>
              </a:rPr>
              <a:t>Organization</a:t>
            </a:r>
          </a:p>
          <a:p>
            <a:pPr marL="1146175" lvl="3" indent="-463550">
              <a:spcAft>
                <a:spcPts val="1200"/>
              </a:spcAft>
              <a:buClr>
                <a:schemeClr val="accent3"/>
              </a:buClr>
              <a:buSzPct val="75000"/>
              <a:buFont typeface="Webdings" pitchFamily="18" charset="2"/>
              <a:buChar char="4"/>
            </a:pPr>
            <a:r>
              <a:rPr lang="en-US" sz="2400" dirty="0" smtClean="0">
                <a:latin typeface="Arial Narrow" pitchFamily="34" charset="0"/>
              </a:rPr>
              <a:t>Complete </a:t>
            </a:r>
            <a:r>
              <a:rPr lang="en-US" sz="2400" dirty="0">
                <a:latin typeface="Arial Narrow" pitchFamily="34" charset="0"/>
              </a:rPr>
              <a:t>each column where </a:t>
            </a:r>
            <a:r>
              <a:rPr lang="en-US" sz="2400" dirty="0" smtClean="0">
                <a:latin typeface="Arial Narrow" pitchFamily="34" charset="0"/>
              </a:rPr>
              <a:t>“D” </a:t>
            </a:r>
            <a:r>
              <a:rPr lang="en-US" sz="2400" dirty="0">
                <a:latin typeface="Arial Narrow" pitchFamily="34" charset="0"/>
              </a:rPr>
              <a:t>is marked in the header </a:t>
            </a:r>
          </a:p>
          <a:p>
            <a:pPr marL="1144588" lvl="3" indent="-461963">
              <a:spcAft>
                <a:spcPts val="1200"/>
              </a:spcAft>
              <a:buClr>
                <a:schemeClr val="accent3"/>
              </a:buClr>
              <a:buFont typeface="Arial Narrow" pitchFamily="34" charset="0"/>
              <a:buChar char="›"/>
            </a:pPr>
            <a:endParaRPr lang="en-US" sz="2400" dirty="0">
              <a:latin typeface="Arial Narrow" pitchFamily="34" charset="0"/>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11</a:t>
            </a:fld>
            <a:endParaRPr lang="en-US"/>
          </a:p>
        </p:txBody>
      </p:sp>
    </p:spTree>
    <p:extLst>
      <p:ext uri="{BB962C8B-B14F-4D97-AF65-F5344CB8AC3E}">
        <p14:creationId xmlns:p14="http://schemas.microsoft.com/office/powerpoint/2010/main" val="2444365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EB1BC9-FB14-4E4D-81B3-CB3334F4DA81}" type="slidenum">
              <a:rPr lang="en-US" smtClean="0"/>
              <a:pPr>
                <a:defRPr/>
              </a:pPr>
              <a:t>12</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062" t="7377" r="5171" b="6524"/>
          <a:stretch/>
        </p:blipFill>
        <p:spPr>
          <a:xfrm>
            <a:off x="0" y="0"/>
            <a:ext cx="9144000" cy="6777056"/>
          </a:xfrm>
          <a:prstGeom prst="rect">
            <a:avLst/>
          </a:prstGeom>
        </p:spPr>
      </p:pic>
      <p:sp>
        <p:nvSpPr>
          <p:cNvPr id="6" name="TextBox 5"/>
          <p:cNvSpPr txBox="1"/>
          <p:nvPr/>
        </p:nvSpPr>
        <p:spPr>
          <a:xfrm>
            <a:off x="2052537" y="2908570"/>
            <a:ext cx="5690680" cy="246221"/>
          </a:xfrm>
          <a:prstGeom prst="rect">
            <a:avLst/>
          </a:prstGeom>
          <a:solidFill>
            <a:schemeClr val="bg1"/>
          </a:solidFill>
        </p:spPr>
        <p:txBody>
          <a:bodyPr wrap="square" lIns="0" tIns="0" rIns="0" bIns="0" rtlCol="0">
            <a:spAutoFit/>
          </a:bodyPr>
          <a:lstStyle/>
          <a:p>
            <a:r>
              <a:rPr lang="en-US" sz="1600" b="1" dirty="0" smtClean="0">
                <a:solidFill>
                  <a:srgbClr val="C00000"/>
                </a:solidFill>
                <a:latin typeface="Calibri" pitchFamily="34" charset="0"/>
                <a:cs typeface="Calibri" pitchFamily="34" charset="0"/>
              </a:rPr>
              <a:t>SN (LUW) for individual well operated by the operator in the field</a:t>
            </a:r>
            <a:endParaRPr lang="en-US" sz="1600" b="1" dirty="0">
              <a:solidFill>
                <a:srgbClr val="C00000"/>
              </a:solidFill>
              <a:latin typeface="Calibri" pitchFamily="34" charset="0"/>
              <a:cs typeface="Calibri" pitchFamily="34" charset="0"/>
            </a:endParaRPr>
          </a:p>
        </p:txBody>
      </p:sp>
      <p:sp>
        <p:nvSpPr>
          <p:cNvPr id="20" name="TextBox 19"/>
          <p:cNvSpPr txBox="1"/>
          <p:nvPr/>
        </p:nvSpPr>
        <p:spPr>
          <a:xfrm>
            <a:off x="3667330" y="3185569"/>
            <a:ext cx="4231531" cy="246221"/>
          </a:xfrm>
          <a:prstGeom prst="rect">
            <a:avLst/>
          </a:prstGeom>
          <a:solidFill>
            <a:schemeClr val="bg1"/>
          </a:solidFill>
        </p:spPr>
        <p:txBody>
          <a:bodyPr wrap="square" lIns="0" tIns="0" rIns="0" bIns="0" rtlCol="0">
            <a:spAutoFit/>
          </a:bodyPr>
          <a:lstStyle/>
          <a:p>
            <a:r>
              <a:rPr lang="en-US" sz="1600" b="1" dirty="0" smtClean="0">
                <a:solidFill>
                  <a:srgbClr val="C00000"/>
                </a:solidFill>
                <a:latin typeface="Calibri" pitchFamily="34" charset="0"/>
                <a:cs typeface="Calibri" pitchFamily="34" charset="0"/>
              </a:rPr>
              <a:t>Well operated by the operator in a different field</a:t>
            </a:r>
            <a:endParaRPr lang="en-US" sz="1600" b="1" dirty="0">
              <a:solidFill>
                <a:srgbClr val="C00000"/>
              </a:solidFill>
              <a:latin typeface="Calibri" pitchFamily="34" charset="0"/>
              <a:cs typeface="Calibri" pitchFamily="34" charset="0"/>
            </a:endParaRPr>
          </a:p>
        </p:txBody>
      </p:sp>
      <p:sp>
        <p:nvSpPr>
          <p:cNvPr id="13" name="Rectangle 12"/>
          <p:cNvSpPr/>
          <p:nvPr/>
        </p:nvSpPr>
        <p:spPr>
          <a:xfrm>
            <a:off x="77820" y="3185090"/>
            <a:ext cx="8949447" cy="2769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935804" y="2358717"/>
            <a:ext cx="5068111" cy="549853"/>
            <a:chOff x="1935804" y="2358717"/>
            <a:chExt cx="5068111" cy="549853"/>
          </a:xfrm>
        </p:grpSpPr>
        <p:sp>
          <p:nvSpPr>
            <p:cNvPr id="7" name="TextBox 6"/>
            <p:cNvSpPr txBox="1"/>
            <p:nvPr/>
          </p:nvSpPr>
          <p:spPr>
            <a:xfrm>
              <a:off x="2140085" y="2495144"/>
              <a:ext cx="4863830" cy="246221"/>
            </a:xfrm>
            <a:prstGeom prst="rect">
              <a:avLst/>
            </a:prstGeom>
            <a:solidFill>
              <a:schemeClr val="bg1"/>
            </a:solidFill>
          </p:spPr>
          <p:txBody>
            <a:bodyPr wrap="square" lIns="0" tIns="0" rIns="0" bIns="0" rtlCol="0">
              <a:spAutoFit/>
            </a:bodyPr>
            <a:lstStyle/>
            <a:p>
              <a:r>
                <a:rPr lang="en-US" sz="1600" b="1" dirty="0" smtClean="0">
                  <a:solidFill>
                    <a:srgbClr val="C00000"/>
                  </a:solidFill>
                  <a:latin typeface="Calibri" pitchFamily="34" charset="0"/>
                  <a:cs typeface="Calibri" pitchFamily="34" charset="0"/>
                </a:rPr>
                <a:t>LUWs for UNIT wells operated by the operator in the field</a:t>
              </a:r>
              <a:endParaRPr lang="en-US" sz="1600" b="1" dirty="0">
                <a:solidFill>
                  <a:srgbClr val="C00000"/>
                </a:solidFill>
                <a:latin typeface="Calibri" pitchFamily="34" charset="0"/>
                <a:cs typeface="Calibri" pitchFamily="34" charset="0"/>
              </a:endParaRPr>
            </a:p>
          </p:txBody>
        </p:sp>
        <p:sp>
          <p:nvSpPr>
            <p:cNvPr id="18" name="Right Bracket 17"/>
            <p:cNvSpPr/>
            <p:nvPr/>
          </p:nvSpPr>
          <p:spPr>
            <a:xfrm>
              <a:off x="1935804" y="2358717"/>
              <a:ext cx="116732" cy="549853"/>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1935804" y="2081718"/>
            <a:ext cx="5337431" cy="276999"/>
            <a:chOff x="1935804" y="2081718"/>
            <a:chExt cx="5337431" cy="276999"/>
          </a:xfrm>
        </p:grpSpPr>
        <p:sp>
          <p:nvSpPr>
            <p:cNvPr id="5" name="TextBox 4"/>
            <p:cNvSpPr txBox="1"/>
            <p:nvPr/>
          </p:nvSpPr>
          <p:spPr>
            <a:xfrm>
              <a:off x="2140085" y="2081718"/>
              <a:ext cx="5133150" cy="246221"/>
            </a:xfrm>
            <a:prstGeom prst="rect">
              <a:avLst/>
            </a:prstGeom>
            <a:solidFill>
              <a:schemeClr val="bg1"/>
            </a:solidFill>
          </p:spPr>
          <p:txBody>
            <a:bodyPr wrap="square" lIns="0" tIns="0" rIns="0" bIns="0" rtlCol="0">
              <a:spAutoFit/>
            </a:bodyPr>
            <a:lstStyle/>
            <a:p>
              <a:r>
                <a:rPr lang="en-US" sz="1600" b="1" dirty="0" smtClean="0">
                  <a:solidFill>
                    <a:srgbClr val="C00000"/>
                  </a:solidFill>
                  <a:latin typeface="Calibri" pitchFamily="34" charset="0"/>
                  <a:cs typeface="Calibri" pitchFamily="34" charset="0"/>
                </a:rPr>
                <a:t>LUW for LEASE wells operated by the operator in the field</a:t>
              </a:r>
              <a:endParaRPr lang="en-US" sz="1600" b="1" dirty="0">
                <a:solidFill>
                  <a:srgbClr val="C00000"/>
                </a:solidFill>
                <a:latin typeface="Calibri" pitchFamily="34" charset="0"/>
                <a:cs typeface="Calibri" pitchFamily="34" charset="0"/>
              </a:endParaRPr>
            </a:p>
          </p:txBody>
        </p:sp>
        <p:sp>
          <p:nvSpPr>
            <p:cNvPr id="19" name="Right Bracket 18"/>
            <p:cNvSpPr/>
            <p:nvPr/>
          </p:nvSpPr>
          <p:spPr>
            <a:xfrm>
              <a:off x="1935804" y="2083790"/>
              <a:ext cx="116732" cy="274927"/>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Rectangle 15"/>
          <p:cNvSpPr/>
          <p:nvPr/>
        </p:nvSpPr>
        <p:spPr>
          <a:xfrm>
            <a:off x="77821" y="3462089"/>
            <a:ext cx="8949447" cy="8229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6750996" y="3462089"/>
            <a:ext cx="1094364" cy="822960"/>
            <a:chOff x="6750996" y="3462089"/>
            <a:chExt cx="1094364" cy="822960"/>
          </a:xfrm>
        </p:grpSpPr>
        <p:sp>
          <p:nvSpPr>
            <p:cNvPr id="22" name="TextBox 21"/>
            <p:cNvSpPr txBox="1"/>
            <p:nvPr/>
          </p:nvSpPr>
          <p:spPr>
            <a:xfrm>
              <a:off x="6862866" y="3611959"/>
              <a:ext cx="982494" cy="430887"/>
            </a:xfrm>
            <a:prstGeom prst="rect">
              <a:avLst/>
            </a:prstGeom>
            <a:solidFill>
              <a:schemeClr val="bg1"/>
            </a:solidFill>
          </p:spPr>
          <p:txBody>
            <a:bodyPr wrap="square" rtlCol="0">
              <a:spAutoFit/>
            </a:bodyPr>
            <a:lstStyle/>
            <a:p>
              <a:pPr algn="ctr"/>
              <a:r>
                <a:rPr lang="en-US" sz="1100" b="1" dirty="0" smtClean="0">
                  <a:solidFill>
                    <a:srgbClr val="C00000"/>
                  </a:solidFill>
                </a:rPr>
                <a:t>Community Wells</a:t>
              </a:r>
              <a:endParaRPr lang="en-US" sz="1100" b="1" dirty="0">
                <a:solidFill>
                  <a:srgbClr val="C00000"/>
                </a:solidFill>
              </a:endParaRPr>
            </a:p>
          </p:txBody>
        </p:sp>
        <p:sp>
          <p:nvSpPr>
            <p:cNvPr id="21" name="Right Bracket 20"/>
            <p:cNvSpPr/>
            <p:nvPr/>
          </p:nvSpPr>
          <p:spPr>
            <a:xfrm>
              <a:off x="6750996" y="3462089"/>
              <a:ext cx="116732" cy="822960"/>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p:cNvSpPr/>
          <p:nvPr/>
        </p:nvSpPr>
        <p:spPr>
          <a:xfrm>
            <a:off x="77821" y="2081719"/>
            <a:ext cx="8949447" cy="11038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27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1+#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13" grpId="0" animBg="1"/>
      <p:bldP spid="1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3395" y="1692166"/>
            <a:ext cx="8183880" cy="4318438"/>
          </a:xfrm>
        </p:spPr>
        <p:txBody>
          <a:bodyPr anchor="t">
            <a:normAutofit/>
          </a:bodyPr>
          <a:lstStyle/>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Submit </a:t>
            </a:r>
            <a:r>
              <a:rPr lang="en-US" sz="2400" dirty="0">
                <a:latin typeface="Arial Narrow" pitchFamily="34" charset="0"/>
                <a:ea typeface="Times New Roman"/>
                <a:cs typeface="Times New Roman"/>
              </a:rPr>
              <a:t>a Form UIC-WH1 to IMD within 20 days of the completion of work activities on the well, along with any other reporting requirements.    </a:t>
            </a:r>
          </a:p>
          <a:p>
            <a:pPr marR="0" lvl="0">
              <a:lnSpc>
                <a:spcPct val="115000"/>
              </a:lnSpc>
              <a:spcBef>
                <a:spcPts val="600"/>
              </a:spcBef>
              <a:spcAft>
                <a:spcPts val="600"/>
              </a:spcAft>
              <a:buClr>
                <a:schemeClr val="accent2"/>
              </a:buClr>
              <a:buFont typeface="Courier New" pitchFamily="49" charset="0"/>
              <a:buChar char="»"/>
            </a:pPr>
            <a:r>
              <a:rPr lang="en-US" sz="2400" dirty="0">
                <a:latin typeface="Arial Narrow" pitchFamily="34" charset="0"/>
                <a:ea typeface="Times New Roman"/>
                <a:cs typeface="Times New Roman"/>
              </a:rPr>
              <a:t>The only exception is for work permits issued to plug and abandon a well; this activity should be reported on the Form </a:t>
            </a:r>
            <a:r>
              <a:rPr lang="en-US" sz="2400" dirty="0" smtClean="0">
                <a:latin typeface="Arial Narrow" pitchFamily="34" charset="0"/>
                <a:ea typeface="Times New Roman"/>
                <a:cs typeface="Times New Roman"/>
              </a:rPr>
              <a:t>UIC-P&amp;A</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Failure </a:t>
            </a:r>
            <a:r>
              <a:rPr lang="en-US" sz="2400" dirty="0">
                <a:latin typeface="Arial Narrow" pitchFamily="34" charset="0"/>
                <a:ea typeface="Times New Roman"/>
                <a:cs typeface="Times New Roman"/>
              </a:rPr>
              <a:t>to submit a Form UIC-WH1 will result in IMD issuing a Notice of Violation to the operator.   </a:t>
            </a: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Form UIC-WH1</a:t>
            </a:r>
            <a:r>
              <a:rPr lang="en-US" dirty="0" smtClean="0">
                <a:solidFill>
                  <a:srgbClr val="E37507"/>
                </a:solidFill>
              </a:rPr>
              <a:t/>
            </a:r>
            <a:br>
              <a:rPr lang="en-US" dirty="0" smtClean="0">
                <a:solidFill>
                  <a:srgbClr val="E37507"/>
                </a:solidFill>
              </a:rPr>
            </a:br>
            <a:r>
              <a:rPr lang="en-US" sz="2700" b="0" dirty="0" smtClean="0">
                <a:solidFill>
                  <a:schemeClr val="accent3"/>
                </a:solidFill>
                <a:effectLst>
                  <a:outerShdw blurRad="38100" dist="38100" dir="2700000" algn="tl">
                    <a:srgbClr val="000000">
                      <a:alpha val="43137"/>
                    </a:srgbClr>
                  </a:outerShdw>
                </a:effectLst>
                <a:latin typeface="+mn-lt"/>
              </a:rPr>
              <a:t>Work History/ Resume Report for Injection Wells</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13</a:t>
            </a:fld>
            <a:endParaRPr lang="en-US"/>
          </a:p>
        </p:txBody>
      </p:sp>
    </p:spTree>
    <p:extLst>
      <p:ext uri="{BB962C8B-B14F-4D97-AF65-F5344CB8AC3E}">
        <p14:creationId xmlns:p14="http://schemas.microsoft.com/office/powerpoint/2010/main" val="1419263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3395" y="1692166"/>
            <a:ext cx="8183880" cy="4318438"/>
          </a:xfrm>
        </p:spPr>
        <p:txBody>
          <a:bodyPr anchor="t">
            <a:normAutofit/>
          </a:bodyPr>
          <a:lstStyle/>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Submit </a:t>
            </a:r>
            <a:r>
              <a:rPr lang="en-US" sz="2400" dirty="0">
                <a:latin typeface="Arial Narrow" pitchFamily="34" charset="0"/>
                <a:ea typeface="Times New Roman"/>
                <a:cs typeface="Times New Roman"/>
              </a:rPr>
              <a:t>a Form UIC-P&amp;A to IMD within 20 days of the completion of work activities on the well, along with any other reporting requirements.  </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Form UIC-P&amp;A is one form that combined </a:t>
            </a:r>
            <a:r>
              <a:rPr lang="en-US" sz="2400" dirty="0">
                <a:latin typeface="Arial Narrow" pitchFamily="34" charset="0"/>
                <a:ea typeface="Times New Roman"/>
                <a:cs typeface="Times New Roman"/>
              </a:rPr>
              <a:t>the information required in the Form UIC-WH1 and the Plug &amp; Abandon Report </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Failure </a:t>
            </a:r>
            <a:r>
              <a:rPr lang="en-US" sz="2400" dirty="0">
                <a:latin typeface="Arial Narrow" pitchFamily="34" charset="0"/>
                <a:ea typeface="Times New Roman"/>
                <a:cs typeface="Times New Roman"/>
              </a:rPr>
              <a:t>to submit a Form UIC-WH1 will result in IMD issuing a Notice of Violation to the operator.</a:t>
            </a: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Form UIC-P&amp;A</a:t>
            </a:r>
            <a:r>
              <a:rPr lang="en-US" dirty="0" smtClean="0">
                <a:solidFill>
                  <a:srgbClr val="E37507"/>
                </a:solidFill>
              </a:rPr>
              <a:t/>
            </a:r>
            <a:br>
              <a:rPr lang="en-US" dirty="0" smtClean="0">
                <a:solidFill>
                  <a:srgbClr val="E37507"/>
                </a:solidFill>
              </a:rPr>
            </a:br>
            <a:r>
              <a:rPr lang="en-US" sz="2700" b="0" dirty="0" smtClean="0">
                <a:solidFill>
                  <a:schemeClr val="accent3"/>
                </a:solidFill>
                <a:effectLst>
                  <a:outerShdw blurRad="38100" dist="38100" dir="2700000" algn="tl">
                    <a:srgbClr val="000000">
                      <a:alpha val="43137"/>
                    </a:srgbClr>
                  </a:outerShdw>
                </a:effectLst>
                <a:latin typeface="+mn-lt"/>
              </a:rPr>
              <a:t>Injection Well Plugging and Abandonment Report</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14</a:t>
            </a:fld>
            <a:endParaRPr lang="en-US"/>
          </a:p>
        </p:txBody>
      </p:sp>
    </p:spTree>
    <p:extLst>
      <p:ext uri="{BB962C8B-B14F-4D97-AF65-F5344CB8AC3E}">
        <p14:creationId xmlns:p14="http://schemas.microsoft.com/office/powerpoint/2010/main" val="2924103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27100" y="1333500"/>
            <a:ext cx="7315200" cy="3540125"/>
          </a:xfrm>
          <a:prstGeom prst="rect">
            <a:avLst/>
          </a:prstGeom>
          <a:solidFill>
            <a:schemeClr val="bg1"/>
          </a:solidFill>
          <a:ln w="76200">
            <a:solidFill>
              <a:schemeClr val="tx2"/>
            </a:solidFill>
          </a:ln>
        </p:spPr>
        <p:txBody>
          <a:bodyPr vert="horz" lIns="182880" tIns="91440" anchor="ctr" anchorCtr="1">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buFont typeface="Wingdings" pitchFamily="2" charset="2"/>
              <a:buNone/>
            </a:pPr>
            <a:r>
              <a:rPr lang="en-US" sz="4000" b="1" dirty="0" smtClean="0">
                <a:solidFill>
                  <a:srgbClr val="E37507"/>
                </a:solidFill>
                <a:effectLst>
                  <a:outerShdw blurRad="38100" dist="38100" dir="2700000" algn="tl">
                    <a:srgbClr val="000000">
                      <a:alpha val="43137"/>
                    </a:srgbClr>
                  </a:outerShdw>
                </a:effectLst>
                <a:latin typeface="+mj-lt"/>
              </a:rPr>
              <a:t>Monitoring</a:t>
            </a: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15</a:t>
            </a:fld>
            <a:endParaRPr lang="en-US"/>
          </a:p>
        </p:txBody>
      </p:sp>
    </p:spTree>
    <p:extLst>
      <p:ext uri="{BB962C8B-B14F-4D97-AF65-F5344CB8AC3E}">
        <p14:creationId xmlns:p14="http://schemas.microsoft.com/office/powerpoint/2010/main" val="348392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3395" y="1692166"/>
            <a:ext cx="8183880" cy="4318438"/>
          </a:xfrm>
        </p:spPr>
        <p:txBody>
          <a:bodyPr anchor="t">
            <a:normAutofit/>
          </a:bodyPr>
          <a:lstStyle/>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A well has </a:t>
            </a:r>
            <a:r>
              <a:rPr lang="en-US" sz="2400" u="sng" dirty="0" smtClean="0">
                <a:latin typeface="Arial Narrow" pitchFamily="34" charset="0"/>
                <a:ea typeface="Times New Roman"/>
                <a:cs typeface="Times New Roman"/>
              </a:rPr>
              <a:t>Mechanical </a:t>
            </a:r>
            <a:r>
              <a:rPr lang="en-US" sz="2400" u="sng" dirty="0">
                <a:latin typeface="Arial Narrow" pitchFamily="34" charset="0"/>
                <a:ea typeface="Times New Roman"/>
                <a:cs typeface="Times New Roman"/>
              </a:rPr>
              <a:t>I</a:t>
            </a:r>
            <a:r>
              <a:rPr lang="en-US" sz="2400" u="sng" dirty="0" smtClean="0">
                <a:latin typeface="Arial Narrow" pitchFamily="34" charset="0"/>
                <a:ea typeface="Times New Roman"/>
                <a:cs typeface="Times New Roman"/>
              </a:rPr>
              <a:t>ntegrity</a:t>
            </a:r>
            <a:r>
              <a:rPr lang="en-US" sz="2400" dirty="0" smtClean="0">
                <a:latin typeface="Arial Narrow" pitchFamily="34" charset="0"/>
                <a:ea typeface="Times New Roman"/>
                <a:cs typeface="Times New Roman"/>
              </a:rPr>
              <a:t> if:</a:t>
            </a:r>
          </a:p>
          <a:p>
            <a:pPr lvl="1">
              <a:lnSpc>
                <a:spcPct val="115000"/>
              </a:lnSpc>
              <a:spcBef>
                <a:spcPts val="600"/>
              </a:spcBef>
              <a:spcAft>
                <a:spcPts val="600"/>
              </a:spcAft>
              <a:buClr>
                <a:schemeClr val="accent2"/>
              </a:buClr>
              <a:buFont typeface="Arial" pitchFamily="34" charset="0"/>
              <a:buChar char="•"/>
            </a:pPr>
            <a:r>
              <a:rPr lang="en-US" b="1" dirty="0" smtClean="0">
                <a:latin typeface="Arial Narrow" pitchFamily="34" charset="0"/>
                <a:ea typeface="Times New Roman"/>
                <a:cs typeface="Times New Roman"/>
              </a:rPr>
              <a:t>Internal Integrity</a:t>
            </a:r>
            <a:r>
              <a:rPr lang="en-US" dirty="0" smtClean="0">
                <a:latin typeface="Arial Narrow" pitchFamily="34" charset="0"/>
                <a:ea typeface="Times New Roman"/>
                <a:cs typeface="Times New Roman"/>
              </a:rPr>
              <a:t/>
            </a:r>
            <a:br>
              <a:rPr lang="en-US" dirty="0" smtClean="0">
                <a:latin typeface="Arial Narrow" pitchFamily="34" charset="0"/>
                <a:ea typeface="Times New Roman"/>
                <a:cs typeface="Times New Roman"/>
              </a:rPr>
            </a:br>
            <a:r>
              <a:rPr lang="en-US" dirty="0" smtClean="0">
                <a:latin typeface="Arial Narrow" pitchFamily="34" charset="0"/>
                <a:ea typeface="Times New Roman"/>
                <a:cs typeface="Times New Roman"/>
              </a:rPr>
              <a:t>There </a:t>
            </a:r>
            <a:r>
              <a:rPr lang="en-US" dirty="0">
                <a:latin typeface="Arial Narrow" pitchFamily="34" charset="0"/>
                <a:ea typeface="Times New Roman"/>
                <a:cs typeface="Times New Roman"/>
              </a:rPr>
              <a:t>is no significant leak in the casing, tubing, or </a:t>
            </a:r>
            <a:r>
              <a:rPr lang="en-US" dirty="0" smtClean="0">
                <a:latin typeface="Arial Narrow" pitchFamily="34" charset="0"/>
                <a:ea typeface="Times New Roman"/>
                <a:cs typeface="Times New Roman"/>
              </a:rPr>
              <a:t>packer; </a:t>
            </a:r>
            <a:r>
              <a:rPr lang="en-US" dirty="0">
                <a:latin typeface="Arial Narrow" pitchFamily="34" charset="0"/>
                <a:ea typeface="Times New Roman"/>
                <a:cs typeface="Times New Roman"/>
              </a:rPr>
              <a:t>and</a:t>
            </a:r>
          </a:p>
          <a:p>
            <a:pPr lvl="1">
              <a:lnSpc>
                <a:spcPct val="115000"/>
              </a:lnSpc>
              <a:spcBef>
                <a:spcPts val="600"/>
              </a:spcBef>
              <a:spcAft>
                <a:spcPts val="600"/>
              </a:spcAft>
              <a:buClr>
                <a:schemeClr val="accent2"/>
              </a:buClr>
              <a:buFont typeface="Arial" pitchFamily="34" charset="0"/>
              <a:buChar char="•"/>
            </a:pPr>
            <a:r>
              <a:rPr lang="en-US" b="1" dirty="0" smtClean="0">
                <a:latin typeface="Arial Narrow" pitchFamily="34" charset="0"/>
                <a:ea typeface="Times New Roman"/>
                <a:cs typeface="Times New Roman"/>
              </a:rPr>
              <a:t>External Integrity</a:t>
            </a:r>
            <a:r>
              <a:rPr lang="en-US" dirty="0" smtClean="0">
                <a:latin typeface="Arial Narrow" pitchFamily="34" charset="0"/>
                <a:ea typeface="Times New Roman"/>
                <a:cs typeface="Times New Roman"/>
              </a:rPr>
              <a:t/>
            </a:r>
            <a:br>
              <a:rPr lang="en-US" dirty="0" smtClean="0">
                <a:latin typeface="Arial Narrow" pitchFamily="34" charset="0"/>
                <a:ea typeface="Times New Roman"/>
                <a:cs typeface="Times New Roman"/>
              </a:rPr>
            </a:br>
            <a:r>
              <a:rPr lang="en-US" dirty="0" smtClean="0">
                <a:latin typeface="Arial Narrow" pitchFamily="34" charset="0"/>
                <a:ea typeface="Times New Roman"/>
                <a:cs typeface="Times New Roman"/>
              </a:rPr>
              <a:t>There </a:t>
            </a:r>
            <a:r>
              <a:rPr lang="en-US" dirty="0">
                <a:latin typeface="Arial Narrow" pitchFamily="34" charset="0"/>
                <a:ea typeface="Times New Roman"/>
                <a:cs typeface="Times New Roman"/>
              </a:rPr>
              <a:t>is no significant fluid movement into an underground source of drinking water (USDW) through vertical channels adjacent to the injection </a:t>
            </a:r>
            <a:r>
              <a:rPr lang="en-US" dirty="0" smtClean="0">
                <a:latin typeface="Arial Narrow" pitchFamily="34" charset="0"/>
                <a:ea typeface="Times New Roman"/>
                <a:cs typeface="Times New Roman"/>
              </a:rPr>
              <a:t>wellbore.</a:t>
            </a:r>
            <a:endParaRPr lang="en-US" dirty="0">
              <a:latin typeface="Arial Narrow" pitchFamily="34" charset="0"/>
              <a:ea typeface="Times New Roman"/>
              <a:cs typeface="Times New Roman"/>
            </a:endParaRPr>
          </a:p>
          <a:p>
            <a:pPr lvl="1">
              <a:lnSpc>
                <a:spcPct val="115000"/>
              </a:lnSpc>
              <a:spcBef>
                <a:spcPts val="600"/>
              </a:spcBef>
              <a:spcAft>
                <a:spcPts val="600"/>
              </a:spcAft>
              <a:buClr>
                <a:schemeClr val="accent2"/>
              </a:buClr>
              <a:buFont typeface="Arial" pitchFamily="34" charset="0"/>
              <a:buChar char="•"/>
            </a:pPr>
            <a:endParaRPr lang="en-US" sz="2000" b="1"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Mechanical Integrity</a:t>
            </a:r>
            <a:r>
              <a:rPr lang="en-US" dirty="0" smtClean="0">
                <a:solidFill>
                  <a:srgbClr val="E37507"/>
                </a:solidFill>
              </a:rPr>
              <a:t/>
            </a:r>
            <a:br>
              <a:rPr lang="en-US" dirty="0" smtClean="0">
                <a:solidFill>
                  <a:srgbClr val="E37507"/>
                </a:solidFill>
              </a:rPr>
            </a:br>
            <a:r>
              <a:rPr lang="en-US" sz="2700" b="0" dirty="0" smtClean="0">
                <a:solidFill>
                  <a:schemeClr val="accent3"/>
                </a:solidFill>
                <a:effectLst>
                  <a:outerShdw blurRad="38100" dist="38100" dir="2700000" algn="tl">
                    <a:srgbClr val="000000">
                      <a:alpha val="43137"/>
                    </a:srgbClr>
                  </a:outerShdw>
                </a:effectLst>
                <a:latin typeface="+mn-lt"/>
              </a:rPr>
              <a:t>Definition</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16</a:t>
            </a:fld>
            <a:endParaRPr lang="en-US"/>
          </a:p>
        </p:txBody>
      </p:sp>
    </p:spTree>
    <p:extLst>
      <p:ext uri="{BB962C8B-B14F-4D97-AF65-F5344CB8AC3E}">
        <p14:creationId xmlns:p14="http://schemas.microsoft.com/office/powerpoint/2010/main" val="3881613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3395" y="1692166"/>
            <a:ext cx="8183880" cy="4318438"/>
          </a:xfrm>
        </p:spPr>
        <p:txBody>
          <a:bodyPr anchor="t">
            <a:normAutofit fontScale="92500" lnSpcReduction="10000"/>
          </a:bodyPr>
          <a:lstStyle/>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The </a:t>
            </a:r>
            <a:r>
              <a:rPr lang="en-US" sz="2400" u="sng" dirty="0" smtClean="0">
                <a:latin typeface="Arial Narrow" pitchFamily="34" charset="0"/>
                <a:ea typeface="Times New Roman"/>
                <a:cs typeface="Times New Roman"/>
              </a:rPr>
              <a:t>Mechanical </a:t>
            </a:r>
            <a:r>
              <a:rPr lang="en-US" sz="2400" u="sng" dirty="0">
                <a:latin typeface="Arial Narrow" pitchFamily="34" charset="0"/>
                <a:ea typeface="Times New Roman"/>
                <a:cs typeface="Times New Roman"/>
              </a:rPr>
              <a:t>Integrity </a:t>
            </a:r>
            <a:r>
              <a:rPr lang="en-US" sz="2400" u="sng" dirty="0" smtClean="0">
                <a:latin typeface="Arial Narrow" pitchFamily="34" charset="0"/>
                <a:ea typeface="Times New Roman"/>
                <a:cs typeface="Times New Roman"/>
              </a:rPr>
              <a:t>Failure</a:t>
            </a:r>
            <a:r>
              <a:rPr lang="en-US" sz="2400" dirty="0" smtClean="0">
                <a:latin typeface="Arial Narrow" pitchFamily="34" charset="0"/>
                <a:ea typeface="Times New Roman"/>
                <a:cs typeface="Times New Roman"/>
              </a:rPr>
              <a:t> </a:t>
            </a:r>
            <a:r>
              <a:rPr lang="en-US" sz="2400" dirty="0">
                <a:latin typeface="Arial Narrow" pitchFamily="34" charset="0"/>
                <a:ea typeface="Times New Roman"/>
                <a:cs typeface="Times New Roman"/>
              </a:rPr>
              <a:t>occurs when:</a:t>
            </a:r>
          </a:p>
          <a:p>
            <a:pPr lvl="1">
              <a:lnSpc>
                <a:spcPct val="115000"/>
              </a:lnSpc>
              <a:spcBef>
                <a:spcPts val="600"/>
              </a:spcBef>
              <a:spcAft>
                <a:spcPts val="600"/>
              </a:spcAft>
              <a:buClr>
                <a:schemeClr val="accent2"/>
              </a:buClr>
              <a:buFont typeface="Arial" pitchFamily="34" charset="0"/>
              <a:buChar char="•"/>
            </a:pPr>
            <a:r>
              <a:rPr lang="en-US" sz="2000" dirty="0" smtClean="0">
                <a:latin typeface="Arial Narrow" pitchFamily="34" charset="0"/>
                <a:ea typeface="Times New Roman"/>
                <a:cs typeface="Times New Roman"/>
              </a:rPr>
              <a:t>A </a:t>
            </a:r>
            <a:r>
              <a:rPr lang="en-US" sz="2000" dirty="0">
                <a:latin typeface="Arial Narrow" pitchFamily="34" charset="0"/>
                <a:ea typeface="Times New Roman"/>
                <a:cs typeface="Times New Roman"/>
              </a:rPr>
              <a:t>gauge pressure loss of 5% or greater occurs during an MIPT (or a pressure loss greater than 5 psi in Class I wells);</a:t>
            </a:r>
          </a:p>
          <a:p>
            <a:pPr lvl="1">
              <a:lnSpc>
                <a:spcPct val="115000"/>
              </a:lnSpc>
              <a:spcBef>
                <a:spcPts val="600"/>
              </a:spcBef>
              <a:spcAft>
                <a:spcPts val="600"/>
              </a:spcAft>
              <a:buClr>
                <a:schemeClr val="accent2"/>
              </a:buClr>
              <a:buFont typeface="Arial" pitchFamily="34" charset="0"/>
              <a:buChar char="•"/>
            </a:pPr>
            <a:r>
              <a:rPr lang="en-US" sz="2000" dirty="0" smtClean="0">
                <a:latin typeface="Arial Narrow" pitchFamily="34" charset="0"/>
                <a:ea typeface="Times New Roman"/>
                <a:cs typeface="Times New Roman"/>
              </a:rPr>
              <a:t>The </a:t>
            </a:r>
            <a:r>
              <a:rPr lang="en-US" sz="2000" dirty="0">
                <a:latin typeface="Arial Narrow" pitchFamily="34" charset="0"/>
                <a:ea typeface="Times New Roman"/>
                <a:cs typeface="Times New Roman"/>
              </a:rPr>
              <a:t>annulus of the well cannot be completely filled with water;</a:t>
            </a:r>
          </a:p>
          <a:p>
            <a:pPr lvl="1">
              <a:lnSpc>
                <a:spcPct val="115000"/>
              </a:lnSpc>
              <a:spcBef>
                <a:spcPts val="600"/>
              </a:spcBef>
              <a:spcAft>
                <a:spcPts val="600"/>
              </a:spcAft>
              <a:buClr>
                <a:schemeClr val="accent2"/>
              </a:buClr>
              <a:buFont typeface="Arial" pitchFamily="34" charset="0"/>
              <a:buChar char="•"/>
            </a:pPr>
            <a:r>
              <a:rPr lang="en-US" sz="2000" dirty="0" smtClean="0">
                <a:latin typeface="Arial Narrow" pitchFamily="34" charset="0"/>
                <a:ea typeface="Times New Roman"/>
                <a:cs typeface="Times New Roman"/>
              </a:rPr>
              <a:t>The </a:t>
            </a:r>
            <a:r>
              <a:rPr lang="en-US" sz="2000" dirty="0">
                <a:latin typeface="Arial Narrow" pitchFamily="34" charset="0"/>
                <a:ea typeface="Times New Roman"/>
                <a:cs typeface="Times New Roman"/>
              </a:rPr>
              <a:t>annulus of the well cannot maintain pressure;</a:t>
            </a:r>
          </a:p>
          <a:p>
            <a:pPr lvl="1">
              <a:lnSpc>
                <a:spcPct val="115000"/>
              </a:lnSpc>
              <a:spcBef>
                <a:spcPts val="600"/>
              </a:spcBef>
              <a:spcAft>
                <a:spcPts val="600"/>
              </a:spcAft>
              <a:buClr>
                <a:schemeClr val="accent2"/>
              </a:buClr>
              <a:buFont typeface="Arial" pitchFamily="34" charset="0"/>
              <a:buChar char="•"/>
            </a:pPr>
            <a:r>
              <a:rPr lang="en-US" sz="2000" dirty="0" smtClean="0">
                <a:latin typeface="Arial Narrow" pitchFamily="34" charset="0"/>
                <a:ea typeface="Times New Roman"/>
                <a:cs typeface="Times New Roman"/>
              </a:rPr>
              <a:t>While </a:t>
            </a:r>
            <a:r>
              <a:rPr lang="en-US" sz="2000" dirty="0">
                <a:latin typeface="Arial Narrow" pitchFamily="34" charset="0"/>
                <a:ea typeface="Times New Roman"/>
                <a:cs typeface="Times New Roman"/>
              </a:rPr>
              <a:t>injecting, water flows from the casing valve when it is open, thus indicating a communication problem in the well;</a:t>
            </a:r>
          </a:p>
          <a:p>
            <a:pPr lvl="1">
              <a:lnSpc>
                <a:spcPct val="115000"/>
              </a:lnSpc>
              <a:spcBef>
                <a:spcPts val="600"/>
              </a:spcBef>
              <a:spcAft>
                <a:spcPts val="600"/>
              </a:spcAft>
              <a:buClr>
                <a:schemeClr val="accent2"/>
              </a:buClr>
              <a:buFont typeface="Arial" pitchFamily="34" charset="0"/>
              <a:buChar char="•"/>
            </a:pPr>
            <a:r>
              <a:rPr lang="en-US" sz="2000" dirty="0" smtClean="0">
                <a:latin typeface="Arial Narrow" pitchFamily="34" charset="0"/>
                <a:ea typeface="Times New Roman"/>
                <a:cs typeface="Times New Roman"/>
              </a:rPr>
              <a:t>There </a:t>
            </a:r>
            <a:r>
              <a:rPr lang="en-US" sz="2000" dirty="0">
                <a:latin typeface="Arial Narrow" pitchFamily="34" charset="0"/>
                <a:ea typeface="Times New Roman"/>
                <a:cs typeface="Times New Roman"/>
              </a:rPr>
              <a:t>is a vacuum on the annulus when the casing valve is opened; </a:t>
            </a:r>
          </a:p>
          <a:p>
            <a:pPr lvl="1">
              <a:lnSpc>
                <a:spcPct val="115000"/>
              </a:lnSpc>
              <a:spcBef>
                <a:spcPts val="600"/>
              </a:spcBef>
              <a:spcAft>
                <a:spcPts val="600"/>
              </a:spcAft>
              <a:buClr>
                <a:schemeClr val="accent2"/>
              </a:buClr>
              <a:buFont typeface="Arial" pitchFamily="34" charset="0"/>
              <a:buChar char="•"/>
            </a:pPr>
            <a:r>
              <a:rPr lang="en-US" sz="2000" dirty="0" smtClean="0">
                <a:latin typeface="Arial Narrow" pitchFamily="34" charset="0"/>
                <a:ea typeface="Times New Roman"/>
                <a:cs typeface="Times New Roman"/>
              </a:rPr>
              <a:t>An </a:t>
            </a:r>
            <a:r>
              <a:rPr lang="en-US" sz="2000" dirty="0">
                <a:latin typeface="Arial Narrow" pitchFamily="34" charset="0"/>
                <a:ea typeface="Times New Roman"/>
                <a:cs typeface="Times New Roman"/>
              </a:rPr>
              <a:t>inspector arrives at the well for a scheduled test, but the operator is absent or unprepared for the test.</a:t>
            </a:r>
          </a:p>
          <a:p>
            <a:pPr lvl="2">
              <a:lnSpc>
                <a:spcPct val="115000"/>
              </a:lnSpc>
              <a:spcBef>
                <a:spcPts val="600"/>
              </a:spcBef>
              <a:spcAft>
                <a:spcPts val="600"/>
              </a:spcAft>
              <a:buClr>
                <a:schemeClr val="accent2"/>
              </a:buClr>
              <a:buFont typeface="Arial" pitchFamily="34" charset="0"/>
              <a:buChar char="•"/>
            </a:pPr>
            <a:endParaRPr lang="en-US" sz="1800" b="1"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Mechanical Integrity</a:t>
            </a:r>
            <a:r>
              <a:rPr lang="en-US" dirty="0" smtClean="0">
                <a:solidFill>
                  <a:srgbClr val="E37507"/>
                </a:solidFill>
              </a:rPr>
              <a:t/>
            </a:r>
            <a:br>
              <a:rPr lang="en-US" dirty="0" smtClean="0">
                <a:solidFill>
                  <a:srgbClr val="E37507"/>
                </a:solidFill>
              </a:rPr>
            </a:br>
            <a:r>
              <a:rPr lang="en-US" sz="2700" b="0" dirty="0" smtClean="0">
                <a:solidFill>
                  <a:schemeClr val="accent3"/>
                </a:solidFill>
                <a:effectLst>
                  <a:outerShdw blurRad="38100" dist="38100" dir="2700000" algn="tl">
                    <a:srgbClr val="000000">
                      <a:alpha val="43137"/>
                    </a:srgbClr>
                  </a:outerShdw>
                </a:effectLst>
                <a:latin typeface="+mn-lt"/>
              </a:rPr>
              <a:t>Failure</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17</a:t>
            </a:fld>
            <a:endParaRPr lang="en-US"/>
          </a:p>
        </p:txBody>
      </p:sp>
    </p:spTree>
    <p:extLst>
      <p:ext uri="{BB962C8B-B14F-4D97-AF65-F5344CB8AC3E}">
        <p14:creationId xmlns:p14="http://schemas.microsoft.com/office/powerpoint/2010/main" val="3191528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3395" y="1692166"/>
            <a:ext cx="8183880" cy="4318438"/>
          </a:xfrm>
        </p:spPr>
        <p:txBody>
          <a:bodyPr anchor="t">
            <a:normAutofit/>
          </a:bodyPr>
          <a:lstStyle/>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If </a:t>
            </a:r>
            <a:r>
              <a:rPr lang="en-US" sz="2400" dirty="0">
                <a:latin typeface="Arial Narrow" pitchFamily="34" charset="0"/>
                <a:ea typeface="Times New Roman"/>
                <a:cs typeface="Times New Roman"/>
              </a:rPr>
              <a:t>a mechanical failure or down-hole problem indicates that the injection well is not, or may not be directing the injected fluid into the permitted or authorized zone, then the operator must comply with the following: </a:t>
            </a:r>
          </a:p>
          <a:p>
            <a:pPr lvl="1">
              <a:lnSpc>
                <a:spcPct val="115000"/>
              </a:lnSpc>
              <a:spcBef>
                <a:spcPts val="600"/>
              </a:spcBef>
              <a:spcAft>
                <a:spcPts val="600"/>
              </a:spcAft>
              <a:buClr>
                <a:schemeClr val="accent2"/>
              </a:buClr>
              <a:buFont typeface="Arial" pitchFamily="34" charset="0"/>
              <a:buChar char="•"/>
            </a:pPr>
            <a:r>
              <a:rPr lang="en-US" dirty="0" smtClean="0">
                <a:latin typeface="Arial Narrow" pitchFamily="34" charset="0"/>
                <a:ea typeface="Times New Roman"/>
                <a:cs typeface="Times New Roman"/>
              </a:rPr>
              <a:t>The </a:t>
            </a:r>
            <a:r>
              <a:rPr lang="en-US" dirty="0">
                <a:latin typeface="Arial Narrow" pitchFamily="34" charset="0"/>
                <a:ea typeface="Times New Roman"/>
                <a:cs typeface="Times New Roman"/>
              </a:rPr>
              <a:t>well must be shut-in; and</a:t>
            </a:r>
          </a:p>
          <a:p>
            <a:pPr lvl="1">
              <a:lnSpc>
                <a:spcPct val="115000"/>
              </a:lnSpc>
              <a:spcBef>
                <a:spcPts val="600"/>
              </a:spcBef>
              <a:spcAft>
                <a:spcPts val="600"/>
              </a:spcAft>
              <a:buClr>
                <a:schemeClr val="accent2"/>
              </a:buClr>
              <a:buFont typeface="Arial" pitchFamily="34" charset="0"/>
              <a:buChar char="•"/>
            </a:pPr>
            <a:r>
              <a:rPr lang="en-US" dirty="0" smtClean="0">
                <a:latin typeface="Arial Narrow" pitchFamily="34" charset="0"/>
                <a:ea typeface="Times New Roman"/>
                <a:cs typeface="Times New Roman"/>
              </a:rPr>
              <a:t>The </a:t>
            </a:r>
            <a:r>
              <a:rPr lang="en-US" dirty="0">
                <a:latin typeface="Arial Narrow" pitchFamily="34" charset="0"/>
                <a:ea typeface="Times New Roman"/>
                <a:cs typeface="Times New Roman"/>
              </a:rPr>
              <a:t>operator must call </a:t>
            </a:r>
            <a:r>
              <a:rPr lang="en-US" dirty="0" smtClean="0">
                <a:latin typeface="Arial Narrow" pitchFamily="34" charset="0"/>
                <a:ea typeface="Times New Roman"/>
                <a:cs typeface="Times New Roman"/>
              </a:rPr>
              <a:t>the appropriate </a:t>
            </a:r>
            <a:r>
              <a:rPr lang="en-US" dirty="0">
                <a:latin typeface="Arial Narrow" pitchFamily="34" charset="0"/>
                <a:ea typeface="Times New Roman"/>
                <a:cs typeface="Times New Roman"/>
              </a:rPr>
              <a:t>CES </a:t>
            </a:r>
            <a:r>
              <a:rPr lang="en-US" dirty="0" smtClean="0">
                <a:latin typeface="Arial Narrow" pitchFamily="34" charset="0"/>
                <a:ea typeface="Times New Roman"/>
                <a:cs typeface="Times New Roman"/>
              </a:rPr>
              <a:t>or IMD within </a:t>
            </a:r>
            <a:r>
              <a:rPr lang="en-US" dirty="0">
                <a:latin typeface="Arial Narrow" pitchFamily="34" charset="0"/>
                <a:ea typeface="Times New Roman"/>
                <a:cs typeface="Times New Roman"/>
              </a:rPr>
              <a:t>24 hours and verbally notify them of the failure.</a:t>
            </a:r>
          </a:p>
          <a:p>
            <a:pPr lvl="2">
              <a:lnSpc>
                <a:spcPct val="115000"/>
              </a:lnSpc>
              <a:spcBef>
                <a:spcPts val="600"/>
              </a:spcBef>
              <a:spcAft>
                <a:spcPts val="600"/>
              </a:spcAft>
              <a:buClr>
                <a:schemeClr val="accent2"/>
              </a:buClr>
              <a:buFont typeface="Arial" pitchFamily="34" charset="0"/>
              <a:buChar char="•"/>
            </a:pPr>
            <a:endParaRPr lang="en-US" sz="1800" b="1"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Mechanical Integrity</a:t>
            </a:r>
            <a:r>
              <a:rPr lang="en-US" dirty="0" smtClean="0">
                <a:solidFill>
                  <a:srgbClr val="E37507"/>
                </a:solidFill>
              </a:rPr>
              <a:t/>
            </a:r>
            <a:br>
              <a:rPr lang="en-US" dirty="0" smtClean="0">
                <a:solidFill>
                  <a:srgbClr val="E37507"/>
                </a:solidFill>
              </a:rPr>
            </a:br>
            <a:r>
              <a:rPr lang="en-US" sz="2700" b="0" dirty="0" smtClean="0">
                <a:solidFill>
                  <a:schemeClr val="accent3"/>
                </a:solidFill>
                <a:effectLst>
                  <a:outerShdw blurRad="38100" dist="38100" dir="2700000" algn="tl">
                    <a:srgbClr val="000000">
                      <a:alpha val="43137"/>
                    </a:srgbClr>
                  </a:outerShdw>
                </a:effectLst>
                <a:latin typeface="+mn-lt"/>
              </a:rPr>
              <a:t>Reporting a Failure</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18</a:t>
            </a:fld>
            <a:endParaRPr lang="en-US"/>
          </a:p>
        </p:txBody>
      </p:sp>
    </p:spTree>
    <p:extLst>
      <p:ext uri="{BB962C8B-B14F-4D97-AF65-F5344CB8AC3E}">
        <p14:creationId xmlns:p14="http://schemas.microsoft.com/office/powerpoint/2010/main" val="250284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3395" y="1692166"/>
            <a:ext cx="8183880" cy="4318438"/>
          </a:xfrm>
        </p:spPr>
        <p:txBody>
          <a:bodyPr anchor="t">
            <a:normAutofit fontScale="70000" lnSpcReduction="20000"/>
          </a:bodyPr>
          <a:lstStyle/>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When the operator notifies the CES or IMD of </a:t>
            </a:r>
            <a:r>
              <a:rPr lang="en-US" sz="2400" dirty="0">
                <a:latin typeface="Arial Narrow" pitchFamily="34" charset="0"/>
                <a:ea typeface="Times New Roman"/>
                <a:cs typeface="Times New Roman"/>
              </a:rPr>
              <a:t>the failure, </a:t>
            </a:r>
            <a:r>
              <a:rPr lang="en-US" sz="2400" dirty="0" smtClean="0">
                <a:latin typeface="Arial Narrow" pitchFamily="34" charset="0"/>
                <a:ea typeface="Times New Roman"/>
                <a:cs typeface="Times New Roman"/>
              </a:rPr>
              <a:t>a Work </a:t>
            </a:r>
            <a:r>
              <a:rPr lang="en-US" sz="2400" dirty="0">
                <a:latin typeface="Arial Narrow" pitchFamily="34" charset="0"/>
                <a:ea typeface="Times New Roman"/>
                <a:cs typeface="Times New Roman"/>
              </a:rPr>
              <a:t>Permit Application Number and Notice of </a:t>
            </a:r>
            <a:r>
              <a:rPr lang="en-US" sz="2400" dirty="0" smtClean="0">
                <a:latin typeface="Arial Narrow" pitchFamily="34" charset="0"/>
                <a:ea typeface="Times New Roman"/>
                <a:cs typeface="Times New Roman"/>
              </a:rPr>
              <a:t>Violation will be issued to the operator, </a:t>
            </a:r>
            <a:r>
              <a:rPr lang="en-US" sz="2400" dirty="0">
                <a:latin typeface="Arial Narrow" pitchFamily="34" charset="0"/>
                <a:ea typeface="Times New Roman"/>
                <a:cs typeface="Times New Roman"/>
              </a:rPr>
              <a:t>which will allow the operator to pull the tubing and packer and repair the well.  The operator will have 30 days to repair the well under </a:t>
            </a:r>
            <a:r>
              <a:rPr lang="en-US" sz="2400" dirty="0" smtClean="0">
                <a:latin typeface="Arial Narrow" pitchFamily="34" charset="0"/>
                <a:ea typeface="Times New Roman"/>
                <a:cs typeface="Times New Roman"/>
              </a:rPr>
              <a:t>that </a:t>
            </a:r>
            <a:r>
              <a:rPr lang="en-US" sz="2400" dirty="0">
                <a:latin typeface="Arial Narrow" pitchFamily="34" charset="0"/>
                <a:ea typeface="Times New Roman"/>
                <a:cs typeface="Times New Roman"/>
              </a:rPr>
              <a:t>work </a:t>
            </a:r>
            <a:r>
              <a:rPr lang="en-US" sz="2400" dirty="0" smtClean="0">
                <a:latin typeface="Arial Narrow" pitchFamily="34" charset="0"/>
                <a:ea typeface="Times New Roman"/>
                <a:cs typeface="Times New Roman"/>
              </a:rPr>
              <a:t>permit.</a:t>
            </a:r>
            <a:endParaRPr lang="en-US" sz="2400" dirty="0">
              <a:latin typeface="Arial Narrow" pitchFamily="34" charset="0"/>
              <a:ea typeface="Times New Roman"/>
              <a:cs typeface="Times New Roman"/>
            </a:endParaRP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If </a:t>
            </a:r>
            <a:r>
              <a:rPr lang="en-US" sz="2400" dirty="0">
                <a:latin typeface="Arial Narrow" pitchFamily="34" charset="0"/>
                <a:ea typeface="Times New Roman"/>
                <a:cs typeface="Times New Roman"/>
              </a:rPr>
              <a:t>additional work is necessary to repair the well, the operator must submit a Form UIC-17 Work Permit Application to IMD within 30 days of the well failure.  The Form UIC-17 should detail the additional work necessary to repair the well, and if approved, the operator will have 90 to repair the well.</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If </a:t>
            </a:r>
            <a:r>
              <a:rPr lang="en-US" sz="2400" dirty="0">
                <a:latin typeface="Arial Narrow" pitchFamily="34" charset="0"/>
                <a:ea typeface="Times New Roman"/>
                <a:cs typeface="Times New Roman"/>
              </a:rPr>
              <a:t>the operator is unable to repair the well within required timeframe, then the operator must comply with the following:</a:t>
            </a:r>
          </a:p>
          <a:p>
            <a:pPr lvl="1">
              <a:lnSpc>
                <a:spcPct val="115000"/>
              </a:lnSpc>
              <a:spcBef>
                <a:spcPts val="600"/>
              </a:spcBef>
              <a:spcAft>
                <a:spcPts val="600"/>
              </a:spcAft>
              <a:buClr>
                <a:schemeClr val="accent2"/>
              </a:buClr>
              <a:buFont typeface="Arial" pitchFamily="34" charset="0"/>
              <a:buChar char="•"/>
            </a:pPr>
            <a:r>
              <a:rPr lang="en-US" sz="2300" dirty="0" smtClean="0">
                <a:latin typeface="Arial Narrow" pitchFamily="34" charset="0"/>
                <a:ea typeface="Times New Roman"/>
                <a:cs typeface="Times New Roman"/>
              </a:rPr>
              <a:t>Submit </a:t>
            </a:r>
            <a:r>
              <a:rPr lang="en-US" sz="2300" dirty="0">
                <a:latin typeface="Arial Narrow" pitchFamily="34" charset="0"/>
                <a:ea typeface="Times New Roman"/>
                <a:cs typeface="Times New Roman"/>
              </a:rPr>
              <a:t>a letter or email requesting an extension to repair the well;</a:t>
            </a:r>
          </a:p>
          <a:p>
            <a:pPr lvl="1">
              <a:lnSpc>
                <a:spcPct val="115000"/>
              </a:lnSpc>
              <a:spcBef>
                <a:spcPts val="600"/>
              </a:spcBef>
              <a:spcAft>
                <a:spcPts val="600"/>
              </a:spcAft>
              <a:buClr>
                <a:schemeClr val="accent2"/>
              </a:buClr>
              <a:buFont typeface="Arial" pitchFamily="34" charset="0"/>
              <a:buChar char="•"/>
            </a:pPr>
            <a:r>
              <a:rPr lang="en-US" sz="2300" dirty="0" smtClean="0">
                <a:latin typeface="Arial Narrow" pitchFamily="34" charset="0"/>
                <a:ea typeface="Times New Roman"/>
                <a:cs typeface="Times New Roman"/>
              </a:rPr>
              <a:t>Provide </a:t>
            </a:r>
            <a:r>
              <a:rPr lang="en-US" sz="2300" dirty="0">
                <a:latin typeface="Arial Narrow" pitchFamily="34" charset="0"/>
                <a:ea typeface="Times New Roman"/>
                <a:cs typeface="Times New Roman"/>
              </a:rPr>
              <a:t>a financial instrument in </a:t>
            </a:r>
            <a:r>
              <a:rPr lang="en-US" sz="2300" dirty="0" smtClean="0">
                <a:latin typeface="Arial Narrow" pitchFamily="34" charset="0"/>
                <a:ea typeface="Times New Roman"/>
                <a:cs typeface="Times New Roman"/>
              </a:rPr>
              <a:t>an </a:t>
            </a:r>
            <a:r>
              <a:rPr lang="en-US" sz="2300" dirty="0">
                <a:latin typeface="Arial Narrow" pitchFamily="34" charset="0"/>
                <a:ea typeface="Times New Roman"/>
                <a:cs typeface="Times New Roman"/>
              </a:rPr>
              <a:t>amount determined by IMD; and,</a:t>
            </a:r>
          </a:p>
          <a:p>
            <a:pPr lvl="1">
              <a:lnSpc>
                <a:spcPct val="115000"/>
              </a:lnSpc>
              <a:spcBef>
                <a:spcPts val="600"/>
              </a:spcBef>
              <a:spcAft>
                <a:spcPts val="600"/>
              </a:spcAft>
              <a:buClr>
                <a:schemeClr val="accent2"/>
              </a:buClr>
              <a:buFont typeface="Arial" pitchFamily="34" charset="0"/>
              <a:buChar char="•"/>
            </a:pPr>
            <a:r>
              <a:rPr lang="en-US" sz="2300" dirty="0" smtClean="0">
                <a:latin typeface="Arial Narrow" pitchFamily="34" charset="0"/>
                <a:ea typeface="Times New Roman"/>
                <a:cs typeface="Times New Roman"/>
              </a:rPr>
              <a:t>If </a:t>
            </a:r>
            <a:r>
              <a:rPr lang="en-US" sz="2300" dirty="0">
                <a:latin typeface="Arial Narrow" pitchFamily="34" charset="0"/>
                <a:ea typeface="Times New Roman"/>
                <a:cs typeface="Times New Roman"/>
              </a:rPr>
              <a:t>the well is not repaired within one (1) year, then the well must be plugged and abandoned.</a:t>
            </a:r>
          </a:p>
          <a:p>
            <a:pPr lvl="2">
              <a:lnSpc>
                <a:spcPct val="115000"/>
              </a:lnSpc>
              <a:spcBef>
                <a:spcPts val="600"/>
              </a:spcBef>
              <a:spcAft>
                <a:spcPts val="600"/>
              </a:spcAft>
              <a:buClr>
                <a:schemeClr val="accent2"/>
              </a:buClr>
              <a:buFont typeface="Arial" pitchFamily="34" charset="0"/>
              <a:buChar char="•"/>
            </a:pPr>
            <a:endParaRPr lang="en-US" sz="1800" b="1"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Mechanical Integrity</a:t>
            </a:r>
            <a:r>
              <a:rPr lang="en-US" dirty="0" smtClean="0">
                <a:solidFill>
                  <a:srgbClr val="E37507"/>
                </a:solidFill>
              </a:rPr>
              <a:t/>
            </a:r>
            <a:br>
              <a:rPr lang="en-US" dirty="0" smtClean="0">
                <a:solidFill>
                  <a:srgbClr val="E37507"/>
                </a:solidFill>
              </a:rPr>
            </a:br>
            <a:r>
              <a:rPr lang="en-US" sz="2700" b="0" dirty="0" smtClean="0">
                <a:solidFill>
                  <a:schemeClr val="accent3"/>
                </a:solidFill>
                <a:effectLst>
                  <a:outerShdw blurRad="38100" dist="38100" dir="2700000" algn="tl">
                    <a:srgbClr val="000000">
                      <a:alpha val="43137"/>
                    </a:srgbClr>
                  </a:outerShdw>
                </a:effectLst>
                <a:latin typeface="+mn-lt"/>
              </a:rPr>
              <a:t>Repairing a Failure</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19</a:t>
            </a:fld>
            <a:endParaRPr lang="en-US"/>
          </a:p>
        </p:txBody>
      </p:sp>
    </p:spTree>
    <p:extLst>
      <p:ext uri="{BB962C8B-B14F-4D97-AF65-F5344CB8AC3E}">
        <p14:creationId xmlns:p14="http://schemas.microsoft.com/office/powerpoint/2010/main" val="122300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925895" y="1390979"/>
            <a:ext cx="7315200" cy="3538728"/>
          </a:xfrm>
          <a:solidFill>
            <a:schemeClr val="bg1"/>
          </a:solidFill>
          <a:ln w="76200">
            <a:solidFill>
              <a:schemeClr val="tx2"/>
            </a:solidFill>
          </a:ln>
        </p:spPr>
        <p:txBody>
          <a:bodyPr anchor="ctr" anchorCtr="1"/>
          <a:lstStyle/>
          <a:p>
            <a:pPr marL="0" indent="0" algn="ctr">
              <a:buNone/>
            </a:pPr>
            <a:r>
              <a:rPr lang="en-US" sz="4000" b="1" dirty="0" smtClean="0">
                <a:solidFill>
                  <a:srgbClr val="F17D09"/>
                </a:solidFill>
                <a:effectLst>
                  <a:outerShdw blurRad="38100" dist="38100" dir="2700000" algn="tl">
                    <a:srgbClr val="000000">
                      <a:alpha val="43137"/>
                    </a:srgbClr>
                  </a:outerShdw>
                </a:effectLst>
                <a:latin typeface="+mj-lt"/>
              </a:rPr>
              <a:t>Reporting</a:t>
            </a:r>
            <a:endParaRPr lang="en-US" sz="4000" b="1" dirty="0">
              <a:solidFill>
                <a:srgbClr val="F17D09"/>
              </a:solidFill>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a:t>
            </a:fld>
            <a:endParaRPr lang="en-US"/>
          </a:p>
        </p:txBody>
      </p:sp>
    </p:spTree>
    <p:extLst>
      <p:ext uri="{BB962C8B-B14F-4D97-AF65-F5344CB8AC3E}">
        <p14:creationId xmlns:p14="http://schemas.microsoft.com/office/powerpoint/2010/main" val="1724489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27100" y="1333500"/>
            <a:ext cx="7315200" cy="3540125"/>
          </a:xfrm>
          <a:prstGeom prst="rect">
            <a:avLst/>
          </a:prstGeom>
          <a:solidFill>
            <a:schemeClr val="bg1"/>
          </a:solidFill>
          <a:ln w="76200">
            <a:solidFill>
              <a:schemeClr val="tx2"/>
            </a:solidFill>
          </a:ln>
        </p:spPr>
        <p:txBody>
          <a:bodyPr vert="horz" lIns="182880" tIns="91440" anchor="ctr" anchorCtr="1">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buFont typeface="Wingdings" pitchFamily="2" charset="2"/>
              <a:buNone/>
            </a:pPr>
            <a:r>
              <a:rPr lang="en-US" sz="4000" b="1" dirty="0" smtClean="0">
                <a:solidFill>
                  <a:srgbClr val="E37507"/>
                </a:solidFill>
                <a:effectLst>
                  <a:outerShdw blurRad="38100" dist="38100" dir="2700000" algn="tl">
                    <a:srgbClr val="000000">
                      <a:alpha val="43137"/>
                    </a:srgbClr>
                  </a:outerShdw>
                </a:effectLst>
                <a:latin typeface="+mj-lt"/>
              </a:rPr>
              <a:t>Test &amp; Inspections</a:t>
            </a: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20</a:t>
            </a:fld>
            <a:endParaRPr lang="en-US"/>
          </a:p>
        </p:txBody>
      </p:sp>
    </p:spTree>
    <p:extLst>
      <p:ext uri="{BB962C8B-B14F-4D97-AF65-F5344CB8AC3E}">
        <p14:creationId xmlns:p14="http://schemas.microsoft.com/office/powerpoint/2010/main" val="3669214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491615"/>
            <a:ext cx="8183880" cy="4558989"/>
          </a:xfrm>
        </p:spPr>
        <p:txBody>
          <a:bodyPr anchor="t">
            <a:normAutofit fontScale="70000" lnSpcReduction="20000"/>
          </a:bodyPr>
          <a:lstStyle/>
          <a:p>
            <a:pPr marL="0" marR="0" lvl="0" indent="0">
              <a:lnSpc>
                <a:spcPct val="115000"/>
              </a:lnSpc>
              <a:spcBef>
                <a:spcPts val="600"/>
              </a:spcBef>
              <a:spcAft>
                <a:spcPts val="600"/>
              </a:spcAft>
              <a:buClr>
                <a:schemeClr val="accent2"/>
              </a:buClr>
              <a:buNone/>
            </a:pPr>
            <a:r>
              <a:rPr lang="en-US" sz="3400" dirty="0">
                <a:latin typeface="Arial Narrow" pitchFamily="34" charset="0"/>
                <a:ea typeface="Times New Roman"/>
                <a:cs typeface="Times New Roman"/>
              </a:rPr>
              <a:t>The Injection and Mining Division (IMD) employs seven (7) Conservation Enforcement Specialists (CES) to administer the inspection and enforcement activities for injection wells</a:t>
            </a:r>
            <a:r>
              <a:rPr lang="en-US" sz="3400" dirty="0" smtClean="0">
                <a:latin typeface="Arial Narrow" pitchFamily="34" charset="0"/>
                <a:ea typeface="Times New Roman"/>
                <a:cs typeface="Times New Roman"/>
              </a:rPr>
              <a:t>.</a:t>
            </a:r>
          </a:p>
          <a:p>
            <a:pPr marR="0" lvl="0">
              <a:lnSpc>
                <a:spcPct val="120000"/>
              </a:lnSpc>
              <a:spcBef>
                <a:spcPts val="600"/>
              </a:spcBef>
              <a:buClr>
                <a:schemeClr val="accent2"/>
              </a:buClr>
              <a:buFont typeface="Courier New" pitchFamily="49" charset="0"/>
              <a:buChar char="»"/>
            </a:pPr>
            <a:r>
              <a:rPr lang="en-US" sz="3400" b="1" dirty="0" smtClean="0">
                <a:latin typeface="Arial Narrow" pitchFamily="34" charset="0"/>
                <a:ea typeface="Times New Roman"/>
                <a:cs typeface="Times New Roman"/>
              </a:rPr>
              <a:t>Pete Bradford (Area 1)</a:t>
            </a:r>
            <a:br>
              <a:rPr lang="en-US" sz="3400" b="1" dirty="0" smtClean="0">
                <a:latin typeface="Arial Narrow" pitchFamily="34" charset="0"/>
                <a:ea typeface="Times New Roman"/>
                <a:cs typeface="Times New Roman"/>
              </a:rPr>
            </a:br>
            <a:r>
              <a:rPr lang="en-US" sz="3400" dirty="0" smtClean="0">
                <a:latin typeface="Arial Narrow" pitchFamily="34" charset="0"/>
                <a:ea typeface="Times New Roman"/>
                <a:cs typeface="Times New Roman"/>
              </a:rPr>
              <a:t>Bossier, Caddo, Webster</a:t>
            </a:r>
          </a:p>
          <a:p>
            <a:pPr marR="0" lvl="0">
              <a:lnSpc>
                <a:spcPct val="120000"/>
              </a:lnSpc>
              <a:spcBef>
                <a:spcPts val="600"/>
              </a:spcBef>
              <a:buClr>
                <a:schemeClr val="accent2"/>
              </a:buClr>
              <a:buFont typeface="Courier New" pitchFamily="49" charset="0"/>
              <a:buChar char="»"/>
            </a:pPr>
            <a:r>
              <a:rPr lang="en-US" sz="3400" b="1" dirty="0" smtClean="0">
                <a:latin typeface="Arial Narrow" pitchFamily="34" charset="0"/>
                <a:ea typeface="Times New Roman"/>
                <a:cs typeface="Times New Roman"/>
              </a:rPr>
              <a:t>Rex </a:t>
            </a:r>
            <a:r>
              <a:rPr lang="en-US" sz="3400" b="1" dirty="0">
                <a:latin typeface="Arial Narrow" pitchFamily="34" charset="0"/>
                <a:ea typeface="Times New Roman"/>
                <a:cs typeface="Times New Roman"/>
              </a:rPr>
              <a:t>Darden (Area </a:t>
            </a:r>
            <a:r>
              <a:rPr lang="en-US" sz="3400" b="1" dirty="0" smtClean="0">
                <a:latin typeface="Arial Narrow" pitchFamily="34" charset="0"/>
                <a:ea typeface="Times New Roman"/>
                <a:cs typeface="Times New Roman"/>
              </a:rPr>
              <a:t>2)</a:t>
            </a:r>
            <a:br>
              <a:rPr lang="en-US" sz="3400" b="1" dirty="0" smtClean="0">
                <a:latin typeface="Arial Narrow" pitchFamily="34" charset="0"/>
                <a:ea typeface="Times New Roman"/>
                <a:cs typeface="Times New Roman"/>
              </a:rPr>
            </a:br>
            <a:r>
              <a:rPr lang="en-US" sz="3400" dirty="0" smtClean="0">
                <a:latin typeface="Arial Narrow" pitchFamily="34" charset="0"/>
                <a:ea typeface="Times New Roman"/>
                <a:cs typeface="Times New Roman"/>
              </a:rPr>
              <a:t>Bienville, Caldwell, East Carroll, West Carroll, Claiborne, Franklin, Lincoln, Madison, Morehouse, Ouachita, Richland, Union</a:t>
            </a:r>
            <a:endParaRPr lang="en-US" sz="3400" dirty="0">
              <a:latin typeface="Arial Narrow" pitchFamily="34" charset="0"/>
              <a:ea typeface="Times New Roman"/>
              <a:cs typeface="Times New Roman"/>
            </a:endParaRPr>
          </a:p>
          <a:p>
            <a:pPr marR="0" lvl="0">
              <a:lnSpc>
                <a:spcPct val="120000"/>
              </a:lnSpc>
              <a:spcBef>
                <a:spcPts val="600"/>
              </a:spcBef>
              <a:buClr>
                <a:schemeClr val="accent2"/>
              </a:buClr>
              <a:buFont typeface="Courier New" pitchFamily="49" charset="0"/>
              <a:buChar char="»"/>
            </a:pPr>
            <a:r>
              <a:rPr lang="en-US" sz="3400" b="1" dirty="0" smtClean="0">
                <a:latin typeface="Arial Narrow" pitchFamily="34" charset="0"/>
                <a:ea typeface="Times New Roman"/>
                <a:cs typeface="Times New Roman"/>
              </a:rPr>
              <a:t>Bill </a:t>
            </a:r>
            <a:r>
              <a:rPr lang="en-US" sz="3400" b="1" dirty="0">
                <a:latin typeface="Arial Narrow" pitchFamily="34" charset="0"/>
                <a:ea typeface="Times New Roman"/>
                <a:cs typeface="Times New Roman"/>
              </a:rPr>
              <a:t>Jones (Area </a:t>
            </a:r>
            <a:r>
              <a:rPr lang="en-US" sz="3400" b="1" dirty="0" smtClean="0">
                <a:latin typeface="Arial Narrow" pitchFamily="34" charset="0"/>
                <a:ea typeface="Times New Roman"/>
                <a:cs typeface="Times New Roman"/>
              </a:rPr>
              <a:t>3)</a:t>
            </a:r>
            <a:br>
              <a:rPr lang="en-US" sz="3400" b="1" dirty="0" smtClean="0">
                <a:latin typeface="Arial Narrow" pitchFamily="34" charset="0"/>
                <a:ea typeface="Times New Roman"/>
                <a:cs typeface="Times New Roman"/>
              </a:rPr>
            </a:br>
            <a:r>
              <a:rPr lang="en-US" sz="3400" dirty="0" smtClean="0">
                <a:latin typeface="Arial Narrow" pitchFamily="34" charset="0"/>
                <a:ea typeface="Times New Roman"/>
                <a:cs typeface="Times New Roman"/>
              </a:rPr>
              <a:t>Avoyelles, Catahoula , Concordia, LaSalle, Tensas</a:t>
            </a:r>
            <a:endParaRPr lang="en-US" sz="3400"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Inspectors</a:t>
            </a:r>
            <a:r>
              <a:rPr lang="en-US" dirty="0" smtClean="0">
                <a:solidFill>
                  <a:srgbClr val="E37507"/>
                </a:solidFill>
              </a:rPr>
              <a:t/>
            </a:r>
            <a:br>
              <a:rPr lang="en-US" dirty="0" smtClean="0">
                <a:solidFill>
                  <a:srgbClr val="E37507"/>
                </a:solidFill>
              </a:rPr>
            </a:br>
            <a:r>
              <a:rPr lang="en-US" sz="2800" b="0" dirty="0" smtClean="0">
                <a:solidFill>
                  <a:schemeClr val="accent3"/>
                </a:solidFill>
                <a:latin typeface="+mn-lt"/>
              </a:rPr>
              <a:t>Areas of Enforcement</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21</a:t>
            </a:fld>
            <a:endParaRPr lang="en-US"/>
          </a:p>
        </p:txBody>
      </p:sp>
    </p:spTree>
    <p:extLst>
      <p:ext uri="{BB962C8B-B14F-4D97-AF65-F5344CB8AC3E}">
        <p14:creationId xmlns:p14="http://schemas.microsoft.com/office/powerpoint/2010/main" val="3516265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491615"/>
            <a:ext cx="8183880" cy="4558989"/>
          </a:xfrm>
        </p:spPr>
        <p:txBody>
          <a:bodyPr anchor="t">
            <a:normAutofit fontScale="62500" lnSpcReduction="20000"/>
          </a:bodyPr>
          <a:lstStyle/>
          <a:p>
            <a:pPr marR="0" lvl="0">
              <a:lnSpc>
                <a:spcPct val="120000"/>
              </a:lnSpc>
              <a:spcBef>
                <a:spcPts val="600"/>
              </a:spcBef>
              <a:buClr>
                <a:schemeClr val="accent2"/>
              </a:buClr>
              <a:buFont typeface="Courier New" pitchFamily="49" charset="0"/>
              <a:buChar char="»"/>
            </a:pPr>
            <a:r>
              <a:rPr lang="en-US" sz="3400" b="1" dirty="0" smtClean="0">
                <a:latin typeface="Arial Narrow" pitchFamily="34" charset="0"/>
                <a:ea typeface="Times New Roman"/>
                <a:cs typeface="Times New Roman"/>
              </a:rPr>
              <a:t>Jackie Hebert (Area 4)</a:t>
            </a:r>
            <a:br>
              <a:rPr lang="en-US" sz="3400" b="1" dirty="0" smtClean="0">
                <a:latin typeface="Arial Narrow" pitchFamily="34" charset="0"/>
                <a:ea typeface="Times New Roman"/>
                <a:cs typeface="Times New Roman"/>
              </a:rPr>
            </a:br>
            <a:r>
              <a:rPr lang="en-US" sz="3400" dirty="0" smtClean="0">
                <a:latin typeface="Arial Narrow" pitchFamily="34" charset="0"/>
                <a:ea typeface="Times New Roman"/>
                <a:cs typeface="Times New Roman"/>
              </a:rPr>
              <a:t>Allen, Beauregard, </a:t>
            </a:r>
            <a:r>
              <a:rPr lang="en-US" sz="3400" dirty="0" err="1" smtClean="0">
                <a:latin typeface="Arial Narrow" pitchFamily="34" charset="0"/>
                <a:ea typeface="Times New Roman"/>
                <a:cs typeface="Times New Roman"/>
              </a:rPr>
              <a:t>DeSoto</a:t>
            </a:r>
            <a:r>
              <a:rPr lang="en-US" sz="3400" dirty="0" smtClean="0">
                <a:latin typeface="Arial Narrow" pitchFamily="34" charset="0"/>
                <a:ea typeface="Times New Roman"/>
                <a:cs typeface="Times New Roman"/>
              </a:rPr>
              <a:t>, Evangeline, Grant, Natchitoches, Rapides,  Red River, Sabine, Vernon, Winn</a:t>
            </a:r>
          </a:p>
          <a:p>
            <a:pPr marR="0" lvl="0">
              <a:lnSpc>
                <a:spcPct val="120000"/>
              </a:lnSpc>
              <a:spcBef>
                <a:spcPts val="600"/>
              </a:spcBef>
              <a:buClr>
                <a:schemeClr val="accent2"/>
              </a:buClr>
              <a:buFont typeface="Courier New" pitchFamily="49" charset="0"/>
              <a:buChar char="»"/>
            </a:pPr>
            <a:r>
              <a:rPr lang="en-US" sz="3400" b="1" dirty="0" smtClean="0">
                <a:latin typeface="Arial Narrow" pitchFamily="34" charset="0"/>
                <a:ea typeface="Times New Roman"/>
                <a:cs typeface="Times New Roman"/>
              </a:rPr>
              <a:t>Vacant (Area 5)</a:t>
            </a:r>
            <a:br>
              <a:rPr lang="en-US" sz="3400" b="1" dirty="0" smtClean="0">
                <a:latin typeface="Arial Narrow" pitchFamily="34" charset="0"/>
                <a:ea typeface="Times New Roman"/>
                <a:cs typeface="Times New Roman"/>
              </a:rPr>
            </a:br>
            <a:r>
              <a:rPr lang="en-US" sz="3400" dirty="0" smtClean="0">
                <a:latin typeface="Arial Narrow" pitchFamily="34" charset="0"/>
                <a:ea typeface="Times New Roman"/>
                <a:cs typeface="Times New Roman"/>
              </a:rPr>
              <a:t>Acadia, Ascension, East Baton Rouge, West Baton Rouge, East Feliciana, West Feliciana, Iberia, Lafayette, Livingston, St. Helena, St. Landry, St. Martin, St. Tammany, Tangipahoa, Washington</a:t>
            </a:r>
          </a:p>
          <a:p>
            <a:pPr marR="0" lvl="0">
              <a:lnSpc>
                <a:spcPct val="120000"/>
              </a:lnSpc>
              <a:spcBef>
                <a:spcPts val="600"/>
              </a:spcBef>
              <a:buClr>
                <a:schemeClr val="accent2"/>
              </a:buClr>
              <a:buFont typeface="Courier New" pitchFamily="49" charset="0"/>
              <a:buChar char="»"/>
            </a:pPr>
            <a:r>
              <a:rPr lang="en-US" sz="3400" b="1" dirty="0" smtClean="0">
                <a:latin typeface="Arial Narrow" pitchFamily="34" charset="0"/>
                <a:ea typeface="Times New Roman"/>
                <a:cs typeface="Times New Roman"/>
              </a:rPr>
              <a:t>Kevin </a:t>
            </a:r>
            <a:r>
              <a:rPr lang="en-US" sz="3400" b="1" dirty="0" err="1" smtClean="0">
                <a:latin typeface="Arial Narrow" pitchFamily="34" charset="0"/>
                <a:ea typeface="Times New Roman"/>
                <a:cs typeface="Times New Roman"/>
              </a:rPr>
              <a:t>Sonnier</a:t>
            </a:r>
            <a:r>
              <a:rPr lang="en-US" sz="3400" b="1" dirty="0" smtClean="0">
                <a:latin typeface="Arial Narrow" pitchFamily="34" charset="0"/>
                <a:ea typeface="Times New Roman"/>
                <a:cs typeface="Times New Roman"/>
              </a:rPr>
              <a:t> (Area 6)</a:t>
            </a:r>
            <a:br>
              <a:rPr lang="en-US" sz="3400" b="1" dirty="0" smtClean="0">
                <a:latin typeface="Arial Narrow" pitchFamily="34" charset="0"/>
                <a:ea typeface="Times New Roman"/>
                <a:cs typeface="Times New Roman"/>
              </a:rPr>
            </a:br>
            <a:r>
              <a:rPr lang="en-US" sz="3400" dirty="0" smtClean="0">
                <a:latin typeface="Arial Narrow" pitchFamily="34" charset="0"/>
                <a:ea typeface="Times New Roman"/>
                <a:cs typeface="Times New Roman"/>
              </a:rPr>
              <a:t>Calcasieu, Cameron, Jefferson Davis, Vermilion </a:t>
            </a:r>
          </a:p>
          <a:p>
            <a:pPr marR="0" lvl="0">
              <a:lnSpc>
                <a:spcPct val="120000"/>
              </a:lnSpc>
              <a:spcBef>
                <a:spcPts val="600"/>
              </a:spcBef>
              <a:buClr>
                <a:schemeClr val="accent2"/>
              </a:buClr>
              <a:buFont typeface="Courier New" pitchFamily="49" charset="0"/>
              <a:buChar char="»"/>
            </a:pPr>
            <a:r>
              <a:rPr lang="en-US" sz="3400" b="1" dirty="0" smtClean="0">
                <a:latin typeface="Arial Narrow" pitchFamily="34" charset="0"/>
                <a:ea typeface="Times New Roman"/>
                <a:cs typeface="Times New Roman"/>
              </a:rPr>
              <a:t>Billy Carnes (Area 7)</a:t>
            </a:r>
            <a:br>
              <a:rPr lang="en-US" sz="3400" b="1" dirty="0" smtClean="0">
                <a:latin typeface="Arial Narrow" pitchFamily="34" charset="0"/>
                <a:ea typeface="Times New Roman"/>
                <a:cs typeface="Times New Roman"/>
              </a:rPr>
            </a:br>
            <a:r>
              <a:rPr lang="en-US" sz="3400" dirty="0" smtClean="0">
                <a:latin typeface="Arial Narrow" pitchFamily="34" charset="0"/>
                <a:ea typeface="Times New Roman"/>
                <a:cs typeface="Times New Roman"/>
              </a:rPr>
              <a:t>Assumption, Lafourche, Orleans, Plaquemines, St. Bernard, St. Charles, St. James, St. John the Baptist, St. Mary, Terrebonne</a:t>
            </a:r>
            <a:endParaRPr lang="en-US" sz="3500"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Inspectors</a:t>
            </a:r>
            <a:r>
              <a:rPr lang="en-US" dirty="0" smtClean="0">
                <a:solidFill>
                  <a:srgbClr val="E37507"/>
                </a:solidFill>
              </a:rPr>
              <a:t/>
            </a:r>
            <a:br>
              <a:rPr lang="en-US" dirty="0" smtClean="0">
                <a:solidFill>
                  <a:srgbClr val="E37507"/>
                </a:solidFill>
              </a:rPr>
            </a:br>
            <a:r>
              <a:rPr lang="en-US" sz="2800" b="0" dirty="0" smtClean="0">
                <a:solidFill>
                  <a:schemeClr val="accent3"/>
                </a:solidFill>
                <a:latin typeface="+mn-lt"/>
              </a:rPr>
              <a:t>Continued</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22</a:t>
            </a:fld>
            <a:endParaRPr lang="en-US"/>
          </a:p>
        </p:txBody>
      </p:sp>
    </p:spTree>
    <p:extLst>
      <p:ext uri="{BB962C8B-B14F-4D97-AF65-F5344CB8AC3E}">
        <p14:creationId xmlns:p14="http://schemas.microsoft.com/office/powerpoint/2010/main" val="68768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491615"/>
            <a:ext cx="8183880" cy="4558989"/>
          </a:xfrm>
        </p:spPr>
        <p:txBody>
          <a:bodyPr anchor="t">
            <a:normAutofit/>
          </a:bodyPr>
          <a:lstStyle/>
          <a:p>
            <a:pPr marL="0" marR="0" lvl="0" indent="0">
              <a:lnSpc>
                <a:spcPct val="115000"/>
              </a:lnSpc>
              <a:spcBef>
                <a:spcPts val="600"/>
              </a:spcBef>
              <a:spcAft>
                <a:spcPts val="600"/>
              </a:spcAft>
              <a:buClr>
                <a:schemeClr val="accent2"/>
              </a:buClr>
              <a:buNone/>
            </a:pPr>
            <a:r>
              <a:rPr lang="en-US" sz="2400" dirty="0">
                <a:latin typeface="Arial Narrow" pitchFamily="34" charset="0"/>
                <a:ea typeface="Times New Roman"/>
                <a:cs typeface="Times New Roman"/>
              </a:rPr>
              <a:t>The IMD CES are responsible </a:t>
            </a:r>
            <a:r>
              <a:rPr lang="en-US" sz="2400" dirty="0" smtClean="0">
                <a:latin typeface="Arial Narrow" pitchFamily="34" charset="0"/>
                <a:ea typeface="Times New Roman"/>
                <a:cs typeface="Times New Roman"/>
              </a:rPr>
              <a:t>for:</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Witnessing </a:t>
            </a:r>
            <a:r>
              <a:rPr lang="en-US" sz="2400" dirty="0">
                <a:latin typeface="Arial Narrow" pitchFamily="34" charset="0"/>
                <a:ea typeface="Times New Roman"/>
                <a:cs typeface="Times New Roman"/>
              </a:rPr>
              <a:t>Mechanical Integrity Pressure Test (</a:t>
            </a:r>
            <a:r>
              <a:rPr lang="en-US" sz="2400" dirty="0" smtClean="0">
                <a:latin typeface="Arial Narrow" pitchFamily="34" charset="0"/>
                <a:ea typeface="Times New Roman"/>
                <a:cs typeface="Times New Roman"/>
              </a:rPr>
              <a:t>MIPT);</a:t>
            </a:r>
          </a:p>
          <a:p>
            <a:pPr marR="0" lvl="0">
              <a:lnSpc>
                <a:spcPct val="115000"/>
              </a:lnSpc>
              <a:spcBef>
                <a:spcPts val="600"/>
              </a:spcBef>
              <a:spcAft>
                <a:spcPts val="600"/>
              </a:spcAft>
              <a:buClr>
                <a:schemeClr val="accent2"/>
              </a:buClr>
              <a:buFont typeface="Courier New" pitchFamily="49" charset="0"/>
              <a:buChar char="»"/>
            </a:pPr>
            <a:r>
              <a:rPr lang="en-US" sz="2400" dirty="0">
                <a:latin typeface="Arial Narrow" pitchFamily="34" charset="0"/>
                <a:ea typeface="Times New Roman"/>
                <a:cs typeface="Times New Roman"/>
              </a:rPr>
              <a:t>W</a:t>
            </a:r>
            <a:r>
              <a:rPr lang="en-US" sz="2400" dirty="0" smtClean="0">
                <a:latin typeface="Arial Narrow" pitchFamily="34" charset="0"/>
                <a:ea typeface="Times New Roman"/>
                <a:cs typeface="Times New Roman"/>
              </a:rPr>
              <a:t>itnessing </a:t>
            </a:r>
            <a:r>
              <a:rPr lang="en-US" sz="2400" dirty="0">
                <a:latin typeface="Arial Narrow" pitchFamily="34" charset="0"/>
                <a:ea typeface="Times New Roman"/>
                <a:cs typeface="Times New Roman"/>
              </a:rPr>
              <a:t>any other mechanical integrity tests approved by </a:t>
            </a:r>
            <a:r>
              <a:rPr lang="en-US" sz="2400" dirty="0" smtClean="0">
                <a:latin typeface="Arial Narrow" pitchFamily="34" charset="0"/>
                <a:ea typeface="Times New Roman"/>
                <a:cs typeface="Times New Roman"/>
              </a:rPr>
              <a:t>IMD;</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Performing </a:t>
            </a:r>
            <a:r>
              <a:rPr lang="en-US" sz="2400" dirty="0">
                <a:latin typeface="Arial Narrow" pitchFamily="34" charset="0"/>
                <a:ea typeface="Times New Roman"/>
                <a:cs typeface="Times New Roman"/>
              </a:rPr>
              <a:t>site and well </a:t>
            </a:r>
            <a:r>
              <a:rPr lang="en-US" sz="2400" dirty="0" smtClean="0">
                <a:latin typeface="Arial Narrow" pitchFamily="34" charset="0"/>
                <a:ea typeface="Times New Roman"/>
                <a:cs typeface="Times New Roman"/>
              </a:rPr>
              <a:t>inspections;</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Responding </a:t>
            </a:r>
            <a:r>
              <a:rPr lang="en-US" sz="2400" dirty="0">
                <a:latin typeface="Arial Narrow" pitchFamily="34" charset="0"/>
                <a:ea typeface="Times New Roman"/>
                <a:cs typeface="Times New Roman"/>
              </a:rPr>
              <a:t>to injection well emergencies, </a:t>
            </a:r>
            <a:r>
              <a:rPr lang="en-US" sz="2400" dirty="0" smtClean="0">
                <a:latin typeface="Arial Narrow" pitchFamily="34" charset="0"/>
                <a:ea typeface="Times New Roman"/>
                <a:cs typeface="Times New Roman"/>
              </a:rPr>
              <a:t>and</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Investigating complaints </a:t>
            </a:r>
            <a:endParaRPr lang="en-US" sz="2400"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Inspectors</a:t>
            </a:r>
            <a:r>
              <a:rPr lang="en-US" dirty="0" smtClean="0">
                <a:solidFill>
                  <a:srgbClr val="E37507"/>
                </a:solidFill>
              </a:rPr>
              <a:t/>
            </a:r>
            <a:br>
              <a:rPr lang="en-US" dirty="0" smtClean="0">
                <a:solidFill>
                  <a:srgbClr val="E37507"/>
                </a:solidFill>
              </a:rPr>
            </a:br>
            <a:r>
              <a:rPr lang="en-US" sz="2800" b="0" dirty="0" smtClean="0">
                <a:solidFill>
                  <a:schemeClr val="accent3"/>
                </a:solidFill>
                <a:latin typeface="+mn-lt"/>
              </a:rPr>
              <a:t>Responsibilities</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23</a:t>
            </a:fld>
            <a:endParaRPr lang="en-US"/>
          </a:p>
        </p:txBody>
      </p:sp>
    </p:spTree>
    <p:extLst>
      <p:ext uri="{BB962C8B-B14F-4D97-AF65-F5344CB8AC3E}">
        <p14:creationId xmlns:p14="http://schemas.microsoft.com/office/powerpoint/2010/main" val="437557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595337"/>
            <a:ext cx="8183880" cy="4455268"/>
          </a:xfrm>
        </p:spPr>
        <p:txBody>
          <a:bodyPr anchor="t">
            <a:normAutofit lnSpcReduction="10000"/>
          </a:bodyPr>
          <a:lstStyle/>
          <a:p>
            <a:pPr marL="0" marR="0" lvl="0" indent="0">
              <a:lnSpc>
                <a:spcPct val="115000"/>
              </a:lnSpc>
              <a:spcBef>
                <a:spcPts val="600"/>
              </a:spcBef>
              <a:spcAft>
                <a:spcPts val="600"/>
              </a:spcAft>
              <a:buClr>
                <a:schemeClr val="accent2"/>
              </a:buClr>
              <a:buNone/>
            </a:pPr>
            <a:r>
              <a:rPr lang="en-US" sz="2400" dirty="0" smtClean="0">
                <a:latin typeface="Arial Narrow" pitchFamily="34" charset="0"/>
                <a:ea typeface="Times New Roman"/>
                <a:cs typeface="Times New Roman"/>
              </a:rPr>
              <a:t>The following MIPTs must be witnessed by a CES, unless otherwise noted by IMD:</a:t>
            </a:r>
          </a:p>
          <a:p>
            <a:pPr marR="0" lvl="0">
              <a:lnSpc>
                <a:spcPct val="115000"/>
              </a:lnSpc>
              <a:spcBef>
                <a:spcPts val="600"/>
              </a:spcBef>
              <a:spcAft>
                <a:spcPts val="600"/>
              </a:spcAft>
              <a:buClr>
                <a:schemeClr val="accent2"/>
              </a:buClr>
              <a:buFont typeface="Courier New" pitchFamily="49" charset="0"/>
              <a:buChar char="»"/>
            </a:pPr>
            <a:r>
              <a:rPr lang="en-US" sz="2200" b="1" dirty="0" smtClean="0">
                <a:latin typeface="Arial Narrow" pitchFamily="34" charset="0"/>
                <a:ea typeface="Times New Roman"/>
                <a:cs typeface="Times New Roman"/>
              </a:rPr>
              <a:t>Initial MIPT</a:t>
            </a:r>
            <a:r>
              <a:rPr lang="en-US" sz="2200" dirty="0" smtClean="0">
                <a:latin typeface="Arial Narrow" pitchFamily="34" charset="0"/>
                <a:ea typeface="Times New Roman"/>
                <a:cs typeface="Times New Roman"/>
              </a:rPr>
              <a:t/>
            </a:r>
            <a:br>
              <a:rPr lang="en-US" sz="2200" dirty="0" smtClean="0">
                <a:latin typeface="Arial Narrow" pitchFamily="34" charset="0"/>
                <a:ea typeface="Times New Roman"/>
                <a:cs typeface="Times New Roman"/>
              </a:rPr>
            </a:br>
            <a:r>
              <a:rPr lang="en-US" sz="2200" dirty="0" err="1" smtClean="0">
                <a:latin typeface="Arial Narrow" pitchFamily="34" charset="0"/>
                <a:ea typeface="Times New Roman"/>
                <a:cs typeface="Times New Roman"/>
              </a:rPr>
              <a:t>MIPT</a:t>
            </a:r>
            <a:r>
              <a:rPr lang="en-US" sz="2200" dirty="0" smtClean="0">
                <a:latin typeface="Arial Narrow" pitchFamily="34" charset="0"/>
                <a:ea typeface="Times New Roman"/>
                <a:cs typeface="Times New Roman"/>
              </a:rPr>
              <a:t> </a:t>
            </a:r>
            <a:r>
              <a:rPr lang="en-US" sz="2200" dirty="0">
                <a:latin typeface="Arial Narrow" pitchFamily="34" charset="0"/>
                <a:ea typeface="Times New Roman"/>
                <a:cs typeface="Times New Roman"/>
              </a:rPr>
              <a:t>performed on a new drill or converted injection well.  The test should be performed after the well is perforated and the tubing and packer is set in the well.  A successful MIPT must be witnessed by a Conservation Enforcement Specialist (CES/Inspector) before the well </a:t>
            </a:r>
            <a:r>
              <a:rPr lang="en-US" sz="2200" dirty="0" smtClean="0">
                <a:latin typeface="Arial Narrow" pitchFamily="34" charset="0"/>
                <a:ea typeface="Times New Roman"/>
                <a:cs typeface="Times New Roman"/>
              </a:rPr>
              <a:t>will </a:t>
            </a:r>
            <a:r>
              <a:rPr lang="en-US" sz="2200" dirty="0">
                <a:latin typeface="Arial Narrow" pitchFamily="34" charset="0"/>
                <a:ea typeface="Times New Roman"/>
                <a:cs typeface="Times New Roman"/>
              </a:rPr>
              <a:t>be issued a Permit-to-Inject</a:t>
            </a:r>
            <a:r>
              <a:rPr lang="en-US" sz="2200" dirty="0" smtClean="0">
                <a:latin typeface="Arial Narrow" pitchFamily="34" charset="0"/>
                <a:ea typeface="Times New Roman"/>
                <a:cs typeface="Times New Roman"/>
              </a:rPr>
              <a:t>.</a:t>
            </a:r>
          </a:p>
          <a:p>
            <a:pPr>
              <a:lnSpc>
                <a:spcPct val="115000"/>
              </a:lnSpc>
              <a:spcBef>
                <a:spcPts val="600"/>
              </a:spcBef>
              <a:spcAft>
                <a:spcPts val="600"/>
              </a:spcAft>
              <a:buClr>
                <a:schemeClr val="accent2"/>
              </a:buClr>
              <a:buFont typeface="Courier New" pitchFamily="49" charset="0"/>
              <a:buChar char="»"/>
            </a:pPr>
            <a:r>
              <a:rPr lang="en-US" sz="2200" b="1" dirty="0">
                <a:latin typeface="Arial Narrow" pitchFamily="34" charset="0"/>
                <a:ea typeface="Times New Roman"/>
                <a:cs typeface="Times New Roman"/>
              </a:rPr>
              <a:t>Compliance MIPT</a:t>
            </a:r>
            <a:r>
              <a:rPr lang="en-US" sz="2200" dirty="0">
                <a:latin typeface="Arial Narrow" pitchFamily="34" charset="0"/>
                <a:ea typeface="Times New Roman"/>
                <a:cs typeface="Times New Roman"/>
              </a:rPr>
              <a:t/>
            </a:r>
            <a:br>
              <a:rPr lang="en-US" sz="2200" dirty="0">
                <a:latin typeface="Arial Narrow" pitchFamily="34" charset="0"/>
                <a:ea typeface="Times New Roman"/>
                <a:cs typeface="Times New Roman"/>
              </a:rPr>
            </a:br>
            <a:r>
              <a:rPr lang="en-US" sz="2200" dirty="0" err="1">
                <a:latin typeface="Arial Narrow" pitchFamily="34" charset="0"/>
                <a:ea typeface="Times New Roman"/>
                <a:cs typeface="Times New Roman"/>
              </a:rPr>
              <a:t>MIPT</a:t>
            </a:r>
            <a:r>
              <a:rPr lang="en-US" sz="2200" dirty="0">
                <a:latin typeface="Arial Narrow" pitchFamily="34" charset="0"/>
                <a:ea typeface="Times New Roman"/>
                <a:cs typeface="Times New Roman"/>
              </a:rPr>
              <a:t> performed when an operator has completed remedial work on a well.  An MIPT must be performed before the well is returned to service.</a:t>
            </a:r>
          </a:p>
          <a:p>
            <a:pPr marR="0" lvl="0">
              <a:lnSpc>
                <a:spcPct val="115000"/>
              </a:lnSpc>
              <a:spcBef>
                <a:spcPts val="600"/>
              </a:spcBef>
              <a:spcAft>
                <a:spcPts val="600"/>
              </a:spcAft>
              <a:buClr>
                <a:schemeClr val="accent2"/>
              </a:buClr>
              <a:buFont typeface="Courier New" pitchFamily="49" charset="0"/>
              <a:buChar char="»"/>
            </a:pPr>
            <a:endParaRPr lang="en-US" sz="2200"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82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Mechanical Integrity Pressure Tests (MIPT)</a:t>
            </a:r>
            <a:r>
              <a:rPr lang="en-US" dirty="0" smtClean="0">
                <a:solidFill>
                  <a:srgbClr val="E37507"/>
                </a:solidFill>
              </a:rPr>
              <a:t/>
            </a:r>
            <a:br>
              <a:rPr lang="en-US" dirty="0" smtClean="0">
                <a:solidFill>
                  <a:srgbClr val="E37507"/>
                </a:solidFill>
              </a:rPr>
            </a:br>
            <a:r>
              <a:rPr lang="en-US" sz="2800" b="0" dirty="0" smtClean="0">
                <a:solidFill>
                  <a:schemeClr val="accent3"/>
                </a:solidFill>
                <a:latin typeface="+mn-lt"/>
              </a:rPr>
              <a:t>Types of Witnessed MIPT</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24</a:t>
            </a:fld>
            <a:endParaRPr lang="en-US"/>
          </a:p>
        </p:txBody>
      </p:sp>
    </p:spTree>
    <p:extLst>
      <p:ext uri="{BB962C8B-B14F-4D97-AF65-F5344CB8AC3E}">
        <p14:creationId xmlns:p14="http://schemas.microsoft.com/office/powerpoint/2010/main" val="2532791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595336"/>
            <a:ext cx="8183880" cy="4455268"/>
          </a:xfrm>
        </p:spPr>
        <p:txBody>
          <a:bodyPr anchor="t">
            <a:normAutofit/>
          </a:bodyPr>
          <a:lstStyle/>
          <a:p>
            <a:pPr marR="0" lvl="0">
              <a:lnSpc>
                <a:spcPct val="110000"/>
              </a:lnSpc>
              <a:spcBef>
                <a:spcPts val="600"/>
              </a:spcBef>
              <a:buClr>
                <a:schemeClr val="accent2"/>
              </a:buClr>
              <a:buFont typeface="Courier New" pitchFamily="49" charset="0"/>
              <a:buChar char="»"/>
            </a:pPr>
            <a:r>
              <a:rPr lang="en-US" sz="2200" b="1" dirty="0" smtClean="0">
                <a:latin typeface="Arial Narrow" pitchFamily="34" charset="0"/>
                <a:ea typeface="Times New Roman"/>
                <a:cs typeface="Times New Roman"/>
              </a:rPr>
              <a:t>Periodic MIPT</a:t>
            </a:r>
            <a:r>
              <a:rPr lang="en-US" sz="2200" dirty="0" smtClean="0">
                <a:latin typeface="Arial Narrow" pitchFamily="34" charset="0"/>
                <a:ea typeface="Times New Roman"/>
                <a:cs typeface="Times New Roman"/>
              </a:rPr>
              <a:t/>
            </a:r>
            <a:br>
              <a:rPr lang="en-US" sz="2200" dirty="0" smtClean="0">
                <a:latin typeface="Arial Narrow" pitchFamily="34" charset="0"/>
                <a:ea typeface="Times New Roman"/>
                <a:cs typeface="Times New Roman"/>
              </a:rPr>
            </a:br>
            <a:r>
              <a:rPr lang="en-US" sz="2200" dirty="0" smtClean="0">
                <a:latin typeface="Arial Narrow" pitchFamily="34" charset="0"/>
                <a:ea typeface="Times New Roman"/>
                <a:cs typeface="Times New Roman"/>
              </a:rPr>
              <a:t>A </a:t>
            </a:r>
            <a:r>
              <a:rPr lang="en-US" sz="2200" dirty="0">
                <a:latin typeface="Arial Narrow" pitchFamily="34" charset="0"/>
                <a:ea typeface="Times New Roman"/>
                <a:cs typeface="Times New Roman"/>
              </a:rPr>
              <a:t>scheduled MIPT that is witnessed by a CES at least once every five (5) years. </a:t>
            </a:r>
          </a:p>
          <a:p>
            <a:pPr lvl="1">
              <a:lnSpc>
                <a:spcPct val="110000"/>
              </a:lnSpc>
              <a:spcBef>
                <a:spcPts val="600"/>
              </a:spcBef>
              <a:buClr>
                <a:schemeClr val="accent2"/>
              </a:buClr>
              <a:buFont typeface="Arial" pitchFamily="34" charset="0"/>
              <a:buChar char="•"/>
            </a:pPr>
            <a:r>
              <a:rPr lang="en-US" sz="2200" dirty="0" smtClean="0">
                <a:latin typeface="Arial Narrow" pitchFamily="34" charset="0"/>
                <a:ea typeface="Times New Roman"/>
                <a:cs typeface="Times New Roman"/>
              </a:rPr>
              <a:t>If </a:t>
            </a:r>
            <a:r>
              <a:rPr lang="en-US" sz="2200" dirty="0">
                <a:latin typeface="Arial Narrow" pitchFamily="34" charset="0"/>
                <a:ea typeface="Times New Roman"/>
                <a:cs typeface="Times New Roman"/>
              </a:rPr>
              <a:t>a well requires additional mechanical integrity monitoring, then a more frequent test schedule may be assigned to the well.  Notice of the revised schedule will be stated in the Permit-to-Inject.</a:t>
            </a:r>
          </a:p>
          <a:p>
            <a:pPr lvl="1">
              <a:lnSpc>
                <a:spcPct val="110000"/>
              </a:lnSpc>
              <a:spcBef>
                <a:spcPts val="600"/>
              </a:spcBef>
              <a:buClr>
                <a:schemeClr val="accent2"/>
              </a:buClr>
              <a:buFont typeface="Arial" pitchFamily="34" charset="0"/>
              <a:buChar char="•"/>
            </a:pPr>
            <a:r>
              <a:rPr lang="en-US" sz="2200" dirty="0" smtClean="0">
                <a:latin typeface="Arial Narrow" pitchFamily="34" charset="0"/>
                <a:ea typeface="Times New Roman"/>
                <a:cs typeface="Times New Roman"/>
              </a:rPr>
              <a:t>IMD </a:t>
            </a:r>
            <a:r>
              <a:rPr lang="en-US" sz="2200" dirty="0">
                <a:latin typeface="Arial Narrow" pitchFamily="34" charset="0"/>
                <a:ea typeface="Times New Roman"/>
                <a:cs typeface="Times New Roman"/>
              </a:rPr>
              <a:t>will notify the operator when it is time to schedule a test; however, it is the responsibility of the operator to ensure that a witnessed test is performed according to the well’s prescribed schedule</a:t>
            </a:r>
            <a:r>
              <a:rPr lang="en-US" sz="2200" dirty="0" smtClean="0">
                <a:latin typeface="Arial Narrow" pitchFamily="34" charset="0"/>
                <a:ea typeface="Times New Roman"/>
                <a:cs typeface="Times New Roman"/>
              </a:rPr>
              <a:t>.</a:t>
            </a:r>
            <a:endParaRPr lang="en-US" sz="2200"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82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Mechanical Integrity Pressure Tests (MIPT)</a:t>
            </a:r>
            <a:r>
              <a:rPr lang="en-US" dirty="0" smtClean="0">
                <a:solidFill>
                  <a:srgbClr val="E37507"/>
                </a:solidFill>
              </a:rPr>
              <a:t/>
            </a:r>
            <a:br>
              <a:rPr lang="en-US" dirty="0" smtClean="0">
                <a:solidFill>
                  <a:srgbClr val="E37507"/>
                </a:solidFill>
              </a:rPr>
            </a:br>
            <a:r>
              <a:rPr lang="en-US" sz="2800" b="0" dirty="0" smtClean="0">
                <a:solidFill>
                  <a:schemeClr val="accent3"/>
                </a:solidFill>
                <a:latin typeface="+mn-lt"/>
              </a:rPr>
              <a:t>Types of Witnessed MIPT Continued</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25</a:t>
            </a:fld>
            <a:endParaRPr lang="en-US"/>
          </a:p>
        </p:txBody>
      </p:sp>
    </p:spTree>
    <p:extLst>
      <p:ext uri="{BB962C8B-B14F-4D97-AF65-F5344CB8AC3E}">
        <p14:creationId xmlns:p14="http://schemas.microsoft.com/office/powerpoint/2010/main" val="1407262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595336"/>
            <a:ext cx="8183880" cy="4455268"/>
          </a:xfrm>
        </p:spPr>
        <p:txBody>
          <a:bodyPr anchor="t">
            <a:normAutofit/>
          </a:bodyPr>
          <a:lstStyle/>
          <a:p>
            <a:pPr marR="0" lvl="0">
              <a:lnSpc>
                <a:spcPct val="110000"/>
              </a:lnSpc>
              <a:spcBef>
                <a:spcPts val="600"/>
              </a:spcBef>
              <a:buClr>
                <a:schemeClr val="accent2"/>
              </a:buClr>
              <a:buFont typeface="Courier New" pitchFamily="49" charset="0"/>
              <a:buChar char="»"/>
            </a:pPr>
            <a:r>
              <a:rPr lang="en-US" sz="2200" dirty="0" smtClean="0">
                <a:latin typeface="Arial Narrow" pitchFamily="34" charset="0"/>
                <a:ea typeface="Times New Roman"/>
                <a:cs typeface="Times New Roman"/>
              </a:rPr>
              <a:t>Depending on the schedule and availability of the CES, IMD may give permission for a Class II Injection well operator to perform an </a:t>
            </a:r>
            <a:r>
              <a:rPr lang="en-US" sz="2200" dirty="0" err="1" smtClean="0">
                <a:latin typeface="Arial Narrow" pitchFamily="34" charset="0"/>
                <a:ea typeface="Times New Roman"/>
                <a:cs typeface="Times New Roman"/>
              </a:rPr>
              <a:t>unwitnessed</a:t>
            </a:r>
            <a:r>
              <a:rPr lang="en-US" sz="2200" dirty="0" smtClean="0">
                <a:latin typeface="Arial Narrow" pitchFamily="34" charset="0"/>
                <a:ea typeface="Times New Roman"/>
                <a:cs typeface="Times New Roman"/>
              </a:rPr>
              <a:t> MIPT and static fluid level measurement on their well.</a:t>
            </a:r>
          </a:p>
          <a:p>
            <a:pPr marR="0" lvl="0">
              <a:lnSpc>
                <a:spcPct val="110000"/>
              </a:lnSpc>
              <a:spcBef>
                <a:spcPts val="600"/>
              </a:spcBef>
              <a:buClr>
                <a:schemeClr val="accent2"/>
              </a:buClr>
              <a:buFont typeface="Courier New" pitchFamily="49" charset="0"/>
              <a:buChar char="»"/>
            </a:pPr>
            <a:r>
              <a:rPr lang="en-US" sz="2200" dirty="0" smtClean="0">
                <a:latin typeface="Arial Narrow" pitchFamily="34" charset="0"/>
                <a:ea typeface="Times New Roman"/>
                <a:cs typeface="Times New Roman"/>
              </a:rPr>
              <a:t>Form UIC-5: Class II Well Integrity Test Affidavit</a:t>
            </a:r>
            <a:br>
              <a:rPr lang="en-US" sz="2200" dirty="0" smtClean="0">
                <a:latin typeface="Arial Narrow" pitchFamily="34" charset="0"/>
                <a:ea typeface="Times New Roman"/>
                <a:cs typeface="Times New Roman"/>
              </a:rPr>
            </a:br>
            <a:r>
              <a:rPr lang="en-US" sz="2200" dirty="0" smtClean="0">
                <a:latin typeface="Arial Narrow" pitchFamily="34" charset="0"/>
                <a:ea typeface="Times New Roman"/>
                <a:cs typeface="Times New Roman"/>
              </a:rPr>
              <a:t>The results on the test/measurement must be reported on the From UIC-5, Class II Well Integrity Test Affidavit, and must comply with the following:</a:t>
            </a:r>
          </a:p>
          <a:p>
            <a:pPr lvl="1">
              <a:lnSpc>
                <a:spcPct val="110000"/>
              </a:lnSpc>
              <a:spcBef>
                <a:spcPts val="600"/>
              </a:spcBef>
              <a:buClr>
                <a:schemeClr val="accent2"/>
              </a:buClr>
              <a:buFont typeface="Arial" pitchFamily="34" charset="0"/>
              <a:buChar char="•"/>
            </a:pPr>
            <a:r>
              <a:rPr lang="en-US" sz="2200" dirty="0" smtClean="0">
                <a:latin typeface="Arial Narrow" pitchFamily="34" charset="0"/>
                <a:ea typeface="Times New Roman"/>
                <a:cs typeface="Times New Roman"/>
              </a:rPr>
              <a:t>The ORIGINAL Form UIC-5 must be submitted to the Injection and Mining Division within seven (7) days of performing the test.</a:t>
            </a:r>
          </a:p>
          <a:p>
            <a:pPr lvl="1">
              <a:lnSpc>
                <a:spcPct val="110000"/>
              </a:lnSpc>
              <a:spcBef>
                <a:spcPts val="600"/>
              </a:spcBef>
              <a:buClr>
                <a:schemeClr val="accent2"/>
              </a:buClr>
              <a:buFont typeface="Arial" pitchFamily="34" charset="0"/>
              <a:buChar char="•"/>
            </a:pPr>
            <a:r>
              <a:rPr lang="en-US" sz="2200" dirty="0" smtClean="0">
                <a:latin typeface="Arial Narrow" pitchFamily="34" charset="0"/>
                <a:ea typeface="Times New Roman"/>
                <a:cs typeface="Times New Roman"/>
              </a:rPr>
              <a:t>All MIPTs reported on Form UIC-5 must be performed by the operator and witnessed by a third party who is not an employee of the operator.</a:t>
            </a:r>
            <a:endParaRPr lang="en-US" sz="2200" dirty="0">
              <a:latin typeface="Arial Narrow" pitchFamily="34" charset="0"/>
              <a:ea typeface="Times New Roman"/>
              <a:cs typeface="Times New Roman"/>
            </a:endParaRPr>
          </a:p>
        </p:txBody>
      </p:sp>
      <p:sp>
        <p:nvSpPr>
          <p:cNvPr id="6" name="Title 3"/>
          <p:cNvSpPr txBox="1">
            <a:spLocks/>
          </p:cNvSpPr>
          <p:nvPr/>
        </p:nvSpPr>
        <p:spPr>
          <a:xfrm>
            <a:off x="492409" y="440055"/>
            <a:ext cx="8183880" cy="1051560"/>
          </a:xfrm>
          <a:prstGeom prst="rect">
            <a:avLst/>
          </a:prstGeom>
        </p:spPr>
        <p:txBody>
          <a:bodyPr vert="horz" anchor="b">
            <a:normAutofit fontScale="82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Mechanical Integrity Pressure Tests (MIPT)</a:t>
            </a:r>
            <a:r>
              <a:rPr lang="en-US" dirty="0" smtClean="0">
                <a:solidFill>
                  <a:srgbClr val="E37507"/>
                </a:solidFill>
              </a:rPr>
              <a:t/>
            </a:r>
            <a:br>
              <a:rPr lang="en-US" dirty="0" smtClean="0">
                <a:solidFill>
                  <a:srgbClr val="E37507"/>
                </a:solidFill>
              </a:rPr>
            </a:br>
            <a:r>
              <a:rPr lang="en-US" sz="2800" b="0" dirty="0" err="1" smtClean="0">
                <a:solidFill>
                  <a:schemeClr val="accent3"/>
                </a:solidFill>
                <a:latin typeface="+mn-lt"/>
              </a:rPr>
              <a:t>Unwitnessed</a:t>
            </a:r>
            <a:r>
              <a:rPr lang="en-US" sz="2800" b="0" dirty="0" smtClean="0">
                <a:solidFill>
                  <a:schemeClr val="accent3"/>
                </a:solidFill>
                <a:latin typeface="+mn-lt"/>
              </a:rPr>
              <a:t> MIPT</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26</a:t>
            </a:fld>
            <a:endParaRPr lang="en-US"/>
          </a:p>
        </p:txBody>
      </p:sp>
    </p:spTree>
    <p:extLst>
      <p:ext uri="{BB962C8B-B14F-4D97-AF65-F5344CB8AC3E}">
        <p14:creationId xmlns:p14="http://schemas.microsoft.com/office/powerpoint/2010/main" val="1407262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491615"/>
            <a:ext cx="8183880" cy="4558989"/>
          </a:xfrm>
        </p:spPr>
        <p:txBody>
          <a:bodyPr anchor="t">
            <a:normAutofit fontScale="92500" lnSpcReduction="10000"/>
          </a:bodyPr>
          <a:lstStyle/>
          <a:p>
            <a:pPr marL="0" marR="0" lvl="0" indent="0">
              <a:lnSpc>
                <a:spcPct val="115000"/>
              </a:lnSpc>
              <a:spcBef>
                <a:spcPts val="600"/>
              </a:spcBef>
              <a:spcAft>
                <a:spcPts val="600"/>
              </a:spcAft>
              <a:buClr>
                <a:schemeClr val="accent2"/>
              </a:buClr>
              <a:buNone/>
            </a:pPr>
            <a:r>
              <a:rPr lang="en-US" sz="2600" dirty="0" smtClean="0">
                <a:latin typeface="Arial Narrow" pitchFamily="34" charset="0"/>
                <a:ea typeface="Times New Roman"/>
                <a:cs typeface="Times New Roman"/>
              </a:rPr>
              <a:t>The following are the simplified criteria for performing a MIPT:</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A </a:t>
            </a:r>
            <a:r>
              <a:rPr lang="en-US" sz="2400" dirty="0">
                <a:latin typeface="Arial Narrow" pitchFamily="34" charset="0"/>
                <a:ea typeface="Times New Roman"/>
                <a:cs typeface="Times New Roman"/>
              </a:rPr>
              <a:t>minimum of 300 psi fluid pressure must be applied to the casing annulus if the existing pressure on the casing annulus is not sufficient.</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A </a:t>
            </a:r>
            <a:r>
              <a:rPr lang="en-US" sz="2400" dirty="0">
                <a:latin typeface="Arial Narrow" pitchFamily="34" charset="0"/>
                <a:ea typeface="Times New Roman"/>
                <a:cs typeface="Times New Roman"/>
              </a:rPr>
              <a:t>differential of approximately 100 psi shall be maintained between the casing annulus test pressure and any existing formation pressure or injection pressure in the tubing during the test.</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The </a:t>
            </a:r>
            <a:r>
              <a:rPr lang="en-US" sz="2400" dirty="0">
                <a:latin typeface="Arial Narrow" pitchFamily="34" charset="0"/>
                <a:ea typeface="Times New Roman"/>
                <a:cs typeface="Times New Roman"/>
              </a:rPr>
              <a:t>test pressure shall be monitored for a period of no less than 30 minutes.</a:t>
            </a:r>
          </a:p>
          <a:p>
            <a:pPr marR="0" lvl="0">
              <a:lnSpc>
                <a:spcPct val="115000"/>
              </a:lnSpc>
              <a:spcBef>
                <a:spcPts val="600"/>
              </a:spcBef>
              <a:spcAft>
                <a:spcPts val="600"/>
              </a:spcAft>
              <a:buClr>
                <a:schemeClr val="accent2"/>
              </a:buClr>
              <a:buFont typeface="Courier New" pitchFamily="49" charset="0"/>
              <a:buChar char="»"/>
            </a:pPr>
            <a:r>
              <a:rPr lang="en-US" sz="2400" dirty="0" smtClean="0">
                <a:latin typeface="Arial Narrow" pitchFamily="34" charset="0"/>
                <a:ea typeface="Times New Roman"/>
                <a:cs typeface="Times New Roman"/>
              </a:rPr>
              <a:t>A </a:t>
            </a:r>
            <a:r>
              <a:rPr lang="en-US" sz="2400" dirty="0">
                <a:latin typeface="Arial Narrow" pitchFamily="34" charset="0"/>
                <a:ea typeface="Times New Roman"/>
                <a:cs typeface="Times New Roman"/>
              </a:rPr>
              <a:t>test pressure loss of 5% </a:t>
            </a:r>
            <a:r>
              <a:rPr lang="en-US" sz="2400" dirty="0" smtClean="0">
                <a:latin typeface="Arial Narrow" pitchFamily="34" charset="0"/>
                <a:ea typeface="Times New Roman"/>
                <a:cs typeface="Times New Roman"/>
              </a:rPr>
              <a:t>(or 5 psi for Class I wells) is </a:t>
            </a:r>
            <a:r>
              <a:rPr lang="en-US" sz="2400" dirty="0">
                <a:latin typeface="Arial Narrow" pitchFamily="34" charset="0"/>
                <a:ea typeface="Times New Roman"/>
                <a:cs typeface="Times New Roman"/>
              </a:rPr>
              <a:t>the maximum allowable loss during the test period.</a:t>
            </a:r>
          </a:p>
        </p:txBody>
      </p:sp>
      <p:sp>
        <p:nvSpPr>
          <p:cNvPr id="6" name="Title 3"/>
          <p:cNvSpPr txBox="1">
            <a:spLocks/>
          </p:cNvSpPr>
          <p:nvPr/>
        </p:nvSpPr>
        <p:spPr>
          <a:xfrm>
            <a:off x="492409" y="440055"/>
            <a:ext cx="8183880" cy="1051560"/>
          </a:xfrm>
          <a:prstGeom prst="rect">
            <a:avLst/>
          </a:prstGeom>
        </p:spPr>
        <p:txBody>
          <a:bodyPr vert="horz" anchor="b">
            <a:normAutofit fontScale="82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Mechanical Integrity Pressure Tests (MIPT)</a:t>
            </a:r>
            <a:r>
              <a:rPr lang="en-US" dirty="0" smtClean="0">
                <a:solidFill>
                  <a:srgbClr val="E37507"/>
                </a:solidFill>
              </a:rPr>
              <a:t/>
            </a:r>
            <a:br>
              <a:rPr lang="en-US" dirty="0" smtClean="0">
                <a:solidFill>
                  <a:srgbClr val="E37507"/>
                </a:solidFill>
              </a:rPr>
            </a:br>
            <a:r>
              <a:rPr lang="en-US" sz="2800" b="0" dirty="0" smtClean="0">
                <a:solidFill>
                  <a:schemeClr val="accent3"/>
                </a:solidFill>
                <a:latin typeface="+mn-lt"/>
              </a:rPr>
              <a:t>Criteria for Performing a MIPT</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27</a:t>
            </a:fld>
            <a:endParaRPr lang="en-US"/>
          </a:p>
        </p:txBody>
      </p:sp>
    </p:spTree>
    <p:extLst>
      <p:ext uri="{BB962C8B-B14F-4D97-AF65-F5344CB8AC3E}">
        <p14:creationId xmlns:p14="http://schemas.microsoft.com/office/powerpoint/2010/main" val="1075805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595336"/>
            <a:ext cx="8183880" cy="4455268"/>
          </a:xfrm>
        </p:spPr>
        <p:txBody>
          <a:bodyPr anchor="t">
            <a:noAutofit/>
          </a:bodyPr>
          <a:lstStyle/>
          <a:p>
            <a:pPr marL="0" marR="0" lvl="0" indent="0">
              <a:spcBef>
                <a:spcPts val="600"/>
              </a:spcBef>
              <a:spcAft>
                <a:spcPts val="600"/>
              </a:spcAft>
              <a:buClr>
                <a:schemeClr val="accent2"/>
              </a:buClr>
              <a:buNone/>
            </a:pPr>
            <a:r>
              <a:rPr lang="en-US" sz="2200" dirty="0" smtClean="0">
                <a:latin typeface="Arial Narrow" pitchFamily="34" charset="0"/>
                <a:ea typeface="Times New Roman"/>
                <a:cs typeface="Times New Roman"/>
              </a:rPr>
              <a:t>The following inspection types are performed by the CES:</a:t>
            </a:r>
          </a:p>
          <a:p>
            <a:pPr marR="0" lvl="0">
              <a:spcBef>
                <a:spcPts val="1200"/>
              </a:spcBef>
              <a:spcAft>
                <a:spcPts val="600"/>
              </a:spcAft>
              <a:buClr>
                <a:schemeClr val="accent2"/>
              </a:buClr>
              <a:buFont typeface="Courier New" pitchFamily="49" charset="0"/>
              <a:buChar char="»"/>
            </a:pPr>
            <a:r>
              <a:rPr lang="en-US" sz="2200" b="1" dirty="0" smtClean="0">
                <a:latin typeface="Arial Narrow" pitchFamily="34" charset="0"/>
                <a:ea typeface="Times New Roman"/>
                <a:cs typeface="Times New Roman"/>
              </a:rPr>
              <a:t>Periodic Inspection</a:t>
            </a:r>
            <a:r>
              <a:rPr lang="en-US" sz="2200" dirty="0" smtClean="0">
                <a:latin typeface="Arial Narrow" pitchFamily="34" charset="0"/>
                <a:ea typeface="Times New Roman"/>
                <a:cs typeface="Times New Roman"/>
              </a:rPr>
              <a:t/>
            </a:r>
            <a:br>
              <a:rPr lang="en-US" sz="2200" dirty="0" smtClean="0">
                <a:latin typeface="Arial Narrow" pitchFamily="34" charset="0"/>
                <a:ea typeface="Times New Roman"/>
                <a:cs typeface="Times New Roman"/>
              </a:rPr>
            </a:br>
            <a:r>
              <a:rPr lang="en-US" sz="2200" dirty="0" err="1" smtClean="0">
                <a:latin typeface="Arial Narrow" pitchFamily="34" charset="0"/>
                <a:ea typeface="Times New Roman"/>
                <a:cs typeface="Times New Roman"/>
              </a:rPr>
              <a:t>Inspection</a:t>
            </a:r>
            <a:r>
              <a:rPr lang="en-US" sz="2200" dirty="0" smtClean="0">
                <a:latin typeface="Arial Narrow" pitchFamily="34" charset="0"/>
                <a:ea typeface="Times New Roman"/>
                <a:cs typeface="Times New Roman"/>
              </a:rPr>
              <a:t> </a:t>
            </a:r>
            <a:r>
              <a:rPr lang="en-US" sz="2200" dirty="0">
                <a:latin typeface="Arial Narrow" pitchFamily="34" charset="0"/>
                <a:ea typeface="Times New Roman"/>
                <a:cs typeface="Times New Roman"/>
              </a:rPr>
              <a:t>performed in conjunction with all MIPTs and initial facility inspections.  The principal items that are addressed include well site identification, special operational provisions, well head conditions, and well site </a:t>
            </a:r>
            <a:r>
              <a:rPr lang="en-US" sz="2200" dirty="0" smtClean="0">
                <a:latin typeface="Arial Narrow" pitchFamily="34" charset="0"/>
                <a:ea typeface="Times New Roman"/>
                <a:cs typeface="Times New Roman"/>
              </a:rPr>
              <a:t>conditions.</a:t>
            </a:r>
          </a:p>
          <a:p>
            <a:pPr marR="0" lvl="0">
              <a:spcBef>
                <a:spcPts val="600"/>
              </a:spcBef>
              <a:spcAft>
                <a:spcPts val="600"/>
              </a:spcAft>
              <a:buClr>
                <a:schemeClr val="accent2"/>
              </a:buClr>
              <a:buFont typeface="Courier New" pitchFamily="49" charset="0"/>
              <a:buChar char="»"/>
            </a:pPr>
            <a:r>
              <a:rPr lang="en-US" sz="2200" b="1" dirty="0" smtClean="0">
                <a:latin typeface="Arial Narrow" pitchFamily="34" charset="0"/>
                <a:ea typeface="Times New Roman"/>
                <a:cs typeface="Times New Roman"/>
              </a:rPr>
              <a:t>Compliance Inspection</a:t>
            </a:r>
            <a:r>
              <a:rPr lang="en-US" sz="2200" dirty="0" smtClean="0">
                <a:latin typeface="Arial Narrow" pitchFamily="34" charset="0"/>
                <a:ea typeface="Times New Roman"/>
                <a:cs typeface="Times New Roman"/>
              </a:rPr>
              <a:t/>
            </a:r>
            <a:br>
              <a:rPr lang="en-US" sz="2200" dirty="0" smtClean="0">
                <a:latin typeface="Arial Narrow" pitchFamily="34" charset="0"/>
                <a:ea typeface="Times New Roman"/>
                <a:cs typeface="Times New Roman"/>
              </a:rPr>
            </a:br>
            <a:r>
              <a:rPr lang="en-US" sz="2200" dirty="0" err="1" smtClean="0">
                <a:latin typeface="Arial Narrow" pitchFamily="34" charset="0"/>
                <a:ea typeface="Times New Roman"/>
                <a:cs typeface="Times New Roman"/>
              </a:rPr>
              <a:t>Inspection</a:t>
            </a:r>
            <a:r>
              <a:rPr lang="en-US" sz="2200" dirty="0" smtClean="0">
                <a:latin typeface="Arial Narrow" pitchFamily="34" charset="0"/>
                <a:ea typeface="Times New Roman"/>
                <a:cs typeface="Times New Roman"/>
              </a:rPr>
              <a:t> </a:t>
            </a:r>
            <a:r>
              <a:rPr lang="en-US" sz="2200" dirty="0">
                <a:latin typeface="Arial Narrow" pitchFamily="34" charset="0"/>
                <a:ea typeface="Times New Roman"/>
                <a:cs typeface="Times New Roman"/>
              </a:rPr>
              <a:t>performed when the operator has completed remedial work as prescribed by a Compliance Notice, Notice of Violation, or Compliance </a:t>
            </a:r>
            <a:r>
              <a:rPr lang="en-US" sz="2200" dirty="0" smtClean="0">
                <a:latin typeface="Arial Narrow" pitchFamily="34" charset="0"/>
                <a:ea typeface="Times New Roman"/>
                <a:cs typeface="Times New Roman"/>
              </a:rPr>
              <a:t>Order.</a:t>
            </a: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Inspections</a:t>
            </a:r>
            <a:r>
              <a:rPr lang="en-US" dirty="0" smtClean="0">
                <a:solidFill>
                  <a:srgbClr val="E37507"/>
                </a:solidFill>
              </a:rPr>
              <a:t/>
            </a:r>
            <a:br>
              <a:rPr lang="en-US" dirty="0" smtClean="0">
                <a:solidFill>
                  <a:srgbClr val="E37507"/>
                </a:solidFill>
              </a:rPr>
            </a:br>
            <a:r>
              <a:rPr lang="en-US" sz="2800" b="0" dirty="0" smtClean="0">
                <a:solidFill>
                  <a:schemeClr val="accent3"/>
                </a:solidFill>
                <a:latin typeface="+mn-lt"/>
              </a:rPr>
              <a:t>Types</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28</a:t>
            </a:fld>
            <a:endParaRPr lang="en-US"/>
          </a:p>
        </p:txBody>
      </p:sp>
    </p:spTree>
    <p:extLst>
      <p:ext uri="{BB962C8B-B14F-4D97-AF65-F5344CB8AC3E}">
        <p14:creationId xmlns:p14="http://schemas.microsoft.com/office/powerpoint/2010/main" val="172289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92409" y="1605064"/>
            <a:ext cx="8183880" cy="4445540"/>
          </a:xfrm>
        </p:spPr>
        <p:txBody>
          <a:bodyPr anchor="t">
            <a:noAutofit/>
          </a:bodyPr>
          <a:lstStyle/>
          <a:p>
            <a:pPr>
              <a:spcBef>
                <a:spcPts val="600"/>
              </a:spcBef>
              <a:spcAft>
                <a:spcPts val="600"/>
              </a:spcAft>
              <a:buClr>
                <a:schemeClr val="accent2"/>
              </a:buClr>
              <a:buFont typeface="Courier New" pitchFamily="49" charset="0"/>
              <a:buChar char="»"/>
            </a:pPr>
            <a:r>
              <a:rPr lang="en-US" sz="2200" b="1" dirty="0">
                <a:latin typeface="Arial Narrow" pitchFamily="34" charset="0"/>
                <a:ea typeface="Times New Roman"/>
                <a:cs typeface="Times New Roman"/>
              </a:rPr>
              <a:t>Plugging and Abandonment Activities</a:t>
            </a:r>
            <a:r>
              <a:rPr lang="en-US" sz="2200" dirty="0">
                <a:latin typeface="Arial Narrow" pitchFamily="34" charset="0"/>
                <a:ea typeface="Times New Roman"/>
                <a:cs typeface="Times New Roman"/>
              </a:rPr>
              <a:t/>
            </a:r>
            <a:br>
              <a:rPr lang="en-US" sz="2200" dirty="0">
                <a:latin typeface="Arial Narrow" pitchFamily="34" charset="0"/>
                <a:ea typeface="Times New Roman"/>
                <a:cs typeface="Times New Roman"/>
              </a:rPr>
            </a:br>
            <a:r>
              <a:rPr lang="en-US" sz="2200" dirty="0">
                <a:latin typeface="Arial Narrow" pitchFamily="34" charset="0"/>
                <a:ea typeface="Times New Roman"/>
                <a:cs typeface="Times New Roman"/>
              </a:rPr>
              <a:t>Field activity performed to visually observe activities involved in the plugging and abandonment activities approved by a work permit.</a:t>
            </a:r>
          </a:p>
          <a:p>
            <a:pPr marR="0" lvl="0">
              <a:spcBef>
                <a:spcPts val="600"/>
              </a:spcBef>
              <a:spcAft>
                <a:spcPts val="600"/>
              </a:spcAft>
              <a:buClr>
                <a:schemeClr val="accent2"/>
              </a:buClr>
              <a:buFont typeface="Courier New" pitchFamily="49" charset="0"/>
              <a:buChar char="»"/>
            </a:pPr>
            <a:r>
              <a:rPr lang="en-US" sz="2200" b="1" dirty="0" smtClean="0">
                <a:latin typeface="Arial Narrow" pitchFamily="34" charset="0"/>
                <a:ea typeface="Times New Roman"/>
                <a:cs typeface="Times New Roman"/>
              </a:rPr>
              <a:t>Emergency Responses</a:t>
            </a:r>
            <a:r>
              <a:rPr lang="en-US" sz="2200" dirty="0" smtClean="0">
                <a:latin typeface="Arial Narrow" pitchFamily="34" charset="0"/>
                <a:ea typeface="Times New Roman"/>
                <a:cs typeface="Times New Roman"/>
              </a:rPr>
              <a:t/>
            </a:r>
            <a:br>
              <a:rPr lang="en-US" sz="2200" dirty="0" smtClean="0">
                <a:latin typeface="Arial Narrow" pitchFamily="34" charset="0"/>
                <a:ea typeface="Times New Roman"/>
                <a:cs typeface="Times New Roman"/>
              </a:rPr>
            </a:br>
            <a:r>
              <a:rPr lang="en-US" sz="2200" dirty="0" smtClean="0">
                <a:latin typeface="Arial Narrow" pitchFamily="34" charset="0"/>
                <a:ea typeface="Times New Roman"/>
                <a:cs typeface="Times New Roman"/>
              </a:rPr>
              <a:t>Response </a:t>
            </a:r>
            <a:r>
              <a:rPr lang="en-US" sz="2200" dirty="0">
                <a:latin typeface="Arial Narrow" pitchFamily="34" charset="0"/>
                <a:ea typeface="Times New Roman"/>
                <a:cs typeface="Times New Roman"/>
              </a:rPr>
              <a:t>to a noncompliance action that causes an immediate threat to damage private property, the environment or is a threat to public </a:t>
            </a:r>
            <a:r>
              <a:rPr lang="en-US" sz="2200" dirty="0" smtClean="0">
                <a:latin typeface="Arial Narrow" pitchFamily="34" charset="0"/>
                <a:ea typeface="Times New Roman"/>
                <a:cs typeface="Times New Roman"/>
              </a:rPr>
              <a:t>safety.</a:t>
            </a:r>
          </a:p>
          <a:p>
            <a:pPr marR="0" lvl="0">
              <a:spcBef>
                <a:spcPts val="600"/>
              </a:spcBef>
              <a:spcAft>
                <a:spcPts val="600"/>
              </a:spcAft>
              <a:buClr>
                <a:schemeClr val="accent2"/>
              </a:buClr>
              <a:buFont typeface="Courier New" pitchFamily="49" charset="0"/>
              <a:buChar char="»"/>
            </a:pPr>
            <a:r>
              <a:rPr lang="en-US" sz="2200" b="1" dirty="0" smtClean="0">
                <a:latin typeface="Arial Narrow" pitchFamily="34" charset="0"/>
                <a:ea typeface="Times New Roman"/>
                <a:cs typeface="Times New Roman"/>
              </a:rPr>
              <a:t>Complaint Investigation</a:t>
            </a:r>
            <a:r>
              <a:rPr lang="en-US" sz="2200" dirty="0" smtClean="0">
                <a:latin typeface="Arial Narrow" pitchFamily="34" charset="0"/>
                <a:ea typeface="Times New Roman"/>
                <a:cs typeface="Times New Roman"/>
              </a:rPr>
              <a:t/>
            </a:r>
            <a:br>
              <a:rPr lang="en-US" sz="2200" dirty="0" smtClean="0">
                <a:latin typeface="Arial Narrow" pitchFamily="34" charset="0"/>
                <a:ea typeface="Times New Roman"/>
                <a:cs typeface="Times New Roman"/>
              </a:rPr>
            </a:br>
            <a:r>
              <a:rPr lang="en-US" sz="2200" dirty="0" smtClean="0">
                <a:latin typeface="Arial Narrow" pitchFamily="34" charset="0"/>
                <a:ea typeface="Times New Roman"/>
                <a:cs typeface="Times New Roman"/>
              </a:rPr>
              <a:t>Field </a:t>
            </a:r>
            <a:r>
              <a:rPr lang="en-US" sz="2200" dirty="0">
                <a:latin typeface="Arial Narrow" pitchFamily="34" charset="0"/>
                <a:ea typeface="Times New Roman"/>
                <a:cs typeface="Times New Roman"/>
              </a:rPr>
              <a:t>activity to investigate a complaint concerning the operation of a specific injection well.  The compliant may have been </a:t>
            </a:r>
            <a:r>
              <a:rPr lang="en-US" sz="2200" dirty="0" smtClean="0">
                <a:latin typeface="Arial Narrow" pitchFamily="34" charset="0"/>
                <a:ea typeface="Times New Roman"/>
                <a:cs typeface="Times New Roman"/>
              </a:rPr>
              <a:t>initiated </a:t>
            </a:r>
            <a:r>
              <a:rPr lang="en-US" sz="2200" dirty="0">
                <a:latin typeface="Arial Narrow" pitchFamily="34" charset="0"/>
                <a:ea typeface="Times New Roman"/>
                <a:cs typeface="Times New Roman"/>
              </a:rPr>
              <a:t>by a concerned citizen or by representatives of other State or Federal regulatory agencies.</a:t>
            </a:r>
          </a:p>
        </p:txBody>
      </p:sp>
      <p:sp>
        <p:nvSpPr>
          <p:cNvPr id="6" name="Title 3"/>
          <p:cNvSpPr txBox="1">
            <a:spLocks/>
          </p:cNvSpPr>
          <p:nvPr/>
        </p:nvSpPr>
        <p:spPr>
          <a:xfrm>
            <a:off x="492409" y="440055"/>
            <a:ext cx="81838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4000" dirty="0" smtClean="0">
                <a:solidFill>
                  <a:srgbClr val="E37507"/>
                </a:solidFill>
              </a:rPr>
              <a:t>Inspections</a:t>
            </a:r>
            <a:r>
              <a:rPr lang="en-US" dirty="0" smtClean="0">
                <a:solidFill>
                  <a:srgbClr val="E37507"/>
                </a:solidFill>
              </a:rPr>
              <a:t/>
            </a:r>
            <a:br>
              <a:rPr lang="en-US" dirty="0" smtClean="0">
                <a:solidFill>
                  <a:srgbClr val="E37507"/>
                </a:solidFill>
              </a:rPr>
            </a:br>
            <a:r>
              <a:rPr lang="en-US" sz="2800" b="0" dirty="0" smtClean="0">
                <a:solidFill>
                  <a:schemeClr val="accent3"/>
                </a:solidFill>
                <a:latin typeface="+mn-lt"/>
              </a:rPr>
              <a:t>Types Continued</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29</a:t>
            </a:fld>
            <a:endParaRPr lang="en-US"/>
          </a:p>
        </p:txBody>
      </p:sp>
    </p:spTree>
    <p:extLst>
      <p:ext uri="{BB962C8B-B14F-4D97-AF65-F5344CB8AC3E}">
        <p14:creationId xmlns:p14="http://schemas.microsoft.com/office/powerpoint/2010/main" val="104701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440055"/>
            <a:ext cx="8183880" cy="1051560"/>
          </a:xfrm>
        </p:spPr>
        <p:txBody>
          <a:bodyPr>
            <a:normAutofit fontScale="90000"/>
          </a:bodyPr>
          <a:lstStyle/>
          <a:p>
            <a:r>
              <a:rPr lang="en-US" sz="4000" dirty="0" smtClean="0">
                <a:solidFill>
                  <a:srgbClr val="E37507"/>
                </a:solidFill>
              </a:rPr>
              <a:t>Form UIC-10</a:t>
            </a:r>
            <a:r>
              <a:rPr lang="en-US" dirty="0" smtClean="0"/>
              <a:t/>
            </a:r>
            <a:br>
              <a:rPr lang="en-US" dirty="0" smtClean="0"/>
            </a:br>
            <a:r>
              <a:rPr lang="en-US" sz="2700" b="0" dirty="0" smtClean="0">
                <a:solidFill>
                  <a:schemeClr val="accent3"/>
                </a:solidFill>
                <a:effectLst>
                  <a:outerShdw blurRad="38100" dist="38100" dir="2700000" algn="tl">
                    <a:srgbClr val="000000">
                      <a:alpha val="43137"/>
                    </a:srgbClr>
                  </a:outerShdw>
                </a:effectLst>
                <a:latin typeface="+mn-lt"/>
              </a:rPr>
              <a:t>Annual Disposal/ Injection Well Monitoring Report</a:t>
            </a:r>
            <a:endParaRPr lang="en-US" sz="2700" b="0" dirty="0">
              <a:solidFill>
                <a:schemeClr val="accent3"/>
              </a:solidFill>
              <a:effectLst>
                <a:outerShdw blurRad="38100" dist="38100" dir="2700000" algn="tl">
                  <a:srgbClr val="000000">
                    <a:alpha val="43137"/>
                  </a:srgbClr>
                </a:outerShdw>
              </a:effectLst>
              <a:latin typeface="+mn-lt"/>
            </a:endParaRPr>
          </a:p>
        </p:txBody>
      </p:sp>
      <p:sp>
        <p:nvSpPr>
          <p:cNvPr id="5" name="Text Placeholder 4"/>
          <p:cNvSpPr>
            <a:spLocks noGrp="1"/>
          </p:cNvSpPr>
          <p:nvPr>
            <p:ph idx="1"/>
          </p:nvPr>
        </p:nvSpPr>
        <p:spPr>
          <a:xfrm>
            <a:off x="502920" y="1578102"/>
            <a:ext cx="8183880" cy="4187952"/>
          </a:xfrm>
        </p:spPr>
        <p:txBody>
          <a:bodyPr anchor="t">
            <a:normAutofit/>
          </a:bodyPr>
          <a:lstStyle/>
          <a:p>
            <a:pPr marL="400050" indent="-400050">
              <a:lnSpc>
                <a:spcPct val="120000"/>
              </a:lnSpc>
              <a:buClr>
                <a:schemeClr val="accent3"/>
              </a:buClr>
              <a:buFont typeface="Courier New" pitchFamily="49" charset="0"/>
              <a:buChar char="»"/>
            </a:pPr>
            <a:r>
              <a:rPr lang="en-US" sz="2400" b="1" dirty="0" smtClean="0">
                <a:latin typeface="Arial Narrow" pitchFamily="34" charset="0"/>
              </a:rPr>
              <a:t>Annual Submission Required for all </a:t>
            </a:r>
            <a:r>
              <a:rPr lang="en-US" sz="2400" b="1" dirty="0">
                <a:latin typeface="Arial Narrow" pitchFamily="34" charset="0"/>
              </a:rPr>
              <a:t>U</a:t>
            </a:r>
            <a:r>
              <a:rPr lang="en-US" sz="2400" b="1" dirty="0" smtClean="0">
                <a:latin typeface="Arial Narrow" pitchFamily="34" charset="0"/>
              </a:rPr>
              <a:t>nplugged Injection Wells</a:t>
            </a:r>
          </a:p>
          <a:p>
            <a:pPr marL="628650" lvl="1" indent="-228600">
              <a:lnSpc>
                <a:spcPct val="120000"/>
              </a:lnSpc>
              <a:buClr>
                <a:schemeClr val="accent3"/>
              </a:buClr>
              <a:buFont typeface="Arial" pitchFamily="34" charset="0"/>
              <a:buChar char="•"/>
            </a:pPr>
            <a:r>
              <a:rPr lang="en-US" sz="2000" dirty="0" smtClean="0">
                <a:latin typeface="Arial Narrow" pitchFamily="34" charset="0"/>
              </a:rPr>
              <a:t>Forms are sent to operators in February of the year following the reporting year (</a:t>
            </a:r>
            <a:r>
              <a:rPr lang="en-US" sz="2000" dirty="0" err="1" smtClean="0">
                <a:latin typeface="Arial Narrow" pitchFamily="34" charset="0"/>
              </a:rPr>
              <a:t>ie</a:t>
            </a:r>
            <a:r>
              <a:rPr lang="en-US" sz="2000" dirty="0" smtClean="0">
                <a:latin typeface="Arial Narrow" pitchFamily="34" charset="0"/>
              </a:rPr>
              <a:t>: Sent out in February 2012 for the 2011 reporting year)</a:t>
            </a:r>
          </a:p>
          <a:p>
            <a:pPr marL="628650" lvl="1" indent="-228600">
              <a:lnSpc>
                <a:spcPct val="120000"/>
              </a:lnSpc>
              <a:buClr>
                <a:schemeClr val="accent3"/>
              </a:buClr>
              <a:buFont typeface="Arial" pitchFamily="34" charset="0"/>
              <a:buChar char="•"/>
            </a:pPr>
            <a:r>
              <a:rPr lang="en-US" sz="2000" dirty="0" smtClean="0">
                <a:latin typeface="Arial Narrow" pitchFamily="34" charset="0"/>
              </a:rPr>
              <a:t>Forms must be filled in and submitted to IMD by May 31st</a:t>
            </a:r>
          </a:p>
          <a:p>
            <a:pPr marL="401638" indent="-401638">
              <a:lnSpc>
                <a:spcPct val="120000"/>
              </a:lnSpc>
              <a:buClr>
                <a:schemeClr val="accent3"/>
              </a:buClr>
              <a:buFont typeface="Courier New" pitchFamily="49" charset="0"/>
              <a:buChar char="»"/>
            </a:pPr>
            <a:r>
              <a:rPr lang="en-US" sz="2400" b="1" dirty="0">
                <a:latin typeface="Arial Narrow" pitchFamily="34" charset="0"/>
              </a:rPr>
              <a:t>P</a:t>
            </a:r>
            <a:r>
              <a:rPr lang="en-US" sz="2400" b="1" dirty="0" smtClean="0">
                <a:latin typeface="Arial Narrow" pitchFamily="34" charset="0"/>
              </a:rPr>
              <a:t>lugged and Abandoned or Transferred </a:t>
            </a:r>
            <a:r>
              <a:rPr lang="en-US" sz="2400" b="1" dirty="0">
                <a:latin typeface="Arial Narrow" pitchFamily="34" charset="0"/>
              </a:rPr>
              <a:t>W</a:t>
            </a:r>
            <a:r>
              <a:rPr lang="en-US" sz="2400" b="1" dirty="0" smtClean="0">
                <a:latin typeface="Arial Narrow" pitchFamily="34" charset="0"/>
              </a:rPr>
              <a:t>ells </a:t>
            </a:r>
          </a:p>
          <a:p>
            <a:pPr marL="628650" lvl="1" indent="-228600">
              <a:lnSpc>
                <a:spcPct val="120000"/>
              </a:lnSpc>
              <a:buClr>
                <a:schemeClr val="accent3"/>
              </a:buClr>
              <a:buFont typeface="Arial" pitchFamily="34" charset="0"/>
              <a:buChar char="•"/>
            </a:pPr>
            <a:r>
              <a:rPr lang="en-US" sz="2000" dirty="0" smtClean="0">
                <a:latin typeface="Arial Narrow" pitchFamily="34" charset="0"/>
              </a:rPr>
              <a:t>Download the Form UIC-10A when the P&amp;A or </a:t>
            </a:r>
            <a:r>
              <a:rPr lang="en-US" sz="2000" dirty="0">
                <a:latin typeface="Arial Narrow" pitchFamily="34" charset="0"/>
              </a:rPr>
              <a:t>t</a:t>
            </a:r>
            <a:r>
              <a:rPr lang="en-US" sz="2000" dirty="0" smtClean="0">
                <a:latin typeface="Arial Narrow" pitchFamily="34" charset="0"/>
              </a:rPr>
              <a:t>ransfer occurs</a:t>
            </a:r>
          </a:p>
          <a:p>
            <a:pPr marL="628650" lvl="1" indent="-228600">
              <a:lnSpc>
                <a:spcPct val="120000"/>
              </a:lnSpc>
              <a:buClr>
                <a:schemeClr val="accent3"/>
              </a:buClr>
              <a:buFont typeface="Arial" pitchFamily="34" charset="0"/>
              <a:buChar char="•"/>
            </a:pPr>
            <a:r>
              <a:rPr lang="en-US" sz="2000" dirty="0" smtClean="0">
                <a:latin typeface="Arial Narrow" pitchFamily="34" charset="0"/>
              </a:rPr>
              <a:t>Complete the form for the portion of the year that the well was operated</a:t>
            </a:r>
          </a:p>
          <a:p>
            <a:pPr marL="628650" lvl="1" indent="-228600">
              <a:lnSpc>
                <a:spcPct val="120000"/>
              </a:lnSpc>
              <a:buClr>
                <a:schemeClr val="accent3"/>
              </a:buClr>
              <a:buFont typeface="Arial" pitchFamily="34" charset="0"/>
              <a:buChar char="•"/>
            </a:pPr>
            <a:r>
              <a:rPr lang="en-US" sz="2000" u="sng" dirty="0" smtClean="0"/>
              <a:t>www.dnr.louisiana.gov</a:t>
            </a:r>
            <a:r>
              <a:rPr lang="en-US" sz="2000" dirty="0" smtClean="0"/>
              <a:t> </a:t>
            </a:r>
            <a:r>
              <a:rPr lang="en-US" sz="2000" dirty="0"/>
              <a:t>&gt;&gt; </a:t>
            </a:r>
            <a:r>
              <a:rPr lang="en-US" sz="2000" dirty="0" smtClean="0"/>
              <a:t>Conservation </a:t>
            </a:r>
            <a:r>
              <a:rPr lang="en-US" sz="2000" dirty="0"/>
              <a:t>&gt;&gt; </a:t>
            </a:r>
            <a:r>
              <a:rPr lang="en-US" sz="2000" dirty="0" smtClean="0"/>
              <a:t>Forms/Reports/Documents </a:t>
            </a:r>
            <a:r>
              <a:rPr lang="en-US" sz="2000" dirty="0"/>
              <a:t>&gt;&gt; </a:t>
            </a:r>
            <a:r>
              <a:rPr lang="en-US" sz="2000" dirty="0" smtClean="0"/>
              <a:t>Injection </a:t>
            </a:r>
            <a:r>
              <a:rPr lang="en-US" sz="2000" dirty="0"/>
              <a:t>&amp; Mining Division &gt;&gt; </a:t>
            </a:r>
            <a:r>
              <a:rPr lang="en-US" sz="2000" dirty="0" smtClean="0"/>
              <a:t>Form UIC-10A</a:t>
            </a:r>
            <a:endParaRPr lang="en-US" sz="2000" dirty="0" smtClean="0">
              <a:latin typeface="Arial Narrow" pitchFamily="34" charset="0"/>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3</a:t>
            </a:fld>
            <a:endParaRPr lang="en-US"/>
          </a:p>
        </p:txBody>
      </p:sp>
    </p:spTree>
    <p:extLst>
      <p:ext uri="{BB962C8B-B14F-4D97-AF65-F5344CB8AC3E}">
        <p14:creationId xmlns:p14="http://schemas.microsoft.com/office/powerpoint/2010/main" val="2693428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27100" y="1333500"/>
            <a:ext cx="7315200" cy="3540125"/>
          </a:xfrm>
          <a:prstGeom prst="rect">
            <a:avLst/>
          </a:prstGeom>
          <a:solidFill>
            <a:schemeClr val="bg1"/>
          </a:solidFill>
          <a:ln w="76200">
            <a:solidFill>
              <a:schemeClr val="tx2"/>
            </a:solidFill>
          </a:ln>
        </p:spPr>
        <p:txBody>
          <a:bodyPr vert="horz" lIns="182880" tIns="91440" anchor="ctr" anchorCtr="1">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buFont typeface="Wingdings" pitchFamily="2" charset="2"/>
              <a:buNone/>
            </a:pPr>
            <a:r>
              <a:rPr lang="en-US" sz="4000" b="1" dirty="0" smtClean="0">
                <a:solidFill>
                  <a:srgbClr val="E37507"/>
                </a:solidFill>
                <a:effectLst>
                  <a:outerShdw blurRad="38100" dist="38100" dir="2700000" algn="tl">
                    <a:srgbClr val="000000">
                      <a:alpha val="43137"/>
                    </a:srgbClr>
                  </a:outerShdw>
                </a:effectLst>
                <a:latin typeface="+mj-lt"/>
              </a:rPr>
              <a:t>Compliance</a:t>
            </a: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30</a:t>
            </a:fld>
            <a:endParaRPr lang="en-US"/>
          </a:p>
        </p:txBody>
      </p:sp>
    </p:spTree>
    <p:extLst>
      <p:ext uri="{BB962C8B-B14F-4D97-AF65-F5344CB8AC3E}">
        <p14:creationId xmlns:p14="http://schemas.microsoft.com/office/powerpoint/2010/main" val="3777719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1581149"/>
            <a:ext cx="8183880" cy="4352925"/>
          </a:xfrm>
        </p:spPr>
        <p:txBody>
          <a:bodyPr>
            <a:noAutofit/>
          </a:bodyPr>
          <a:lstStyle/>
          <a:p>
            <a:pPr marL="390906" lvl="1" indent="-342900">
              <a:spcBef>
                <a:spcPts val="1200"/>
              </a:spcBef>
              <a:buClr>
                <a:schemeClr val="accent2"/>
              </a:buClr>
              <a:buSzPct val="80000"/>
              <a:buFont typeface="Courier New" pitchFamily="49" charset="0"/>
              <a:buChar char="»"/>
            </a:pPr>
            <a:r>
              <a:rPr lang="en-US" sz="1800" dirty="0" smtClean="0"/>
              <a:t>If permit has NOT been expired, then IMD will conduct a </a:t>
            </a:r>
            <a:r>
              <a:rPr lang="en-US" sz="1800" dirty="0"/>
              <a:t>f</a:t>
            </a:r>
            <a:r>
              <a:rPr lang="en-US" sz="1800" dirty="0" smtClean="0"/>
              <a:t>ile </a:t>
            </a:r>
            <a:r>
              <a:rPr lang="en-US" sz="1800" dirty="0"/>
              <a:t>r</a:t>
            </a:r>
            <a:r>
              <a:rPr lang="en-US" sz="1800" dirty="0" smtClean="0"/>
              <a:t>eview and require the new operator to address any deficiencies in the following areas:</a:t>
            </a:r>
          </a:p>
          <a:p>
            <a:pPr marL="746125" lvl="2" indent="-346075">
              <a:spcBef>
                <a:spcPts val="1200"/>
              </a:spcBef>
              <a:buClr>
                <a:schemeClr val="accent2"/>
              </a:buClr>
              <a:buSzPct val="80000"/>
              <a:buFont typeface="Arial" pitchFamily="34" charset="0"/>
              <a:buChar char="•"/>
            </a:pPr>
            <a:r>
              <a:rPr lang="en-US" sz="1800" dirty="0" smtClean="0"/>
              <a:t>MIPT compliance status</a:t>
            </a:r>
          </a:p>
          <a:p>
            <a:pPr marL="746125" lvl="2" indent="-346075">
              <a:spcBef>
                <a:spcPts val="1200"/>
              </a:spcBef>
              <a:buClr>
                <a:schemeClr val="accent2"/>
              </a:buClr>
              <a:buSzPct val="80000"/>
              <a:buFont typeface="Arial" pitchFamily="34" charset="0"/>
              <a:buChar char="•"/>
            </a:pPr>
            <a:r>
              <a:rPr lang="en-US" sz="1800" dirty="0" smtClean="0"/>
              <a:t>Construction compliance</a:t>
            </a:r>
          </a:p>
          <a:p>
            <a:pPr marL="746125" lvl="2" indent="-346075">
              <a:spcBef>
                <a:spcPts val="1200"/>
              </a:spcBef>
              <a:buClr>
                <a:schemeClr val="accent2"/>
              </a:buClr>
              <a:buSzPct val="80000"/>
              <a:buFont typeface="Arial" pitchFamily="34" charset="0"/>
              <a:buChar char="•"/>
            </a:pPr>
            <a:r>
              <a:rPr lang="en-US" sz="1800" dirty="0" smtClean="0"/>
              <a:t>Cement </a:t>
            </a:r>
            <a:r>
              <a:rPr lang="en-US" sz="1800" dirty="0"/>
              <a:t>r</a:t>
            </a:r>
            <a:r>
              <a:rPr lang="en-US" sz="1800" dirty="0" smtClean="0"/>
              <a:t>ecord review</a:t>
            </a:r>
          </a:p>
          <a:p>
            <a:pPr marL="746125" lvl="2" indent="-346075">
              <a:spcBef>
                <a:spcPts val="1200"/>
              </a:spcBef>
              <a:buClr>
                <a:schemeClr val="accent2"/>
              </a:buClr>
              <a:buSzPct val="80000"/>
              <a:buFont typeface="Arial" pitchFamily="34" charset="0"/>
              <a:buChar char="•"/>
            </a:pPr>
            <a:r>
              <a:rPr lang="en-US" sz="1800" dirty="0" smtClean="0"/>
              <a:t>Reporting compliance</a:t>
            </a:r>
          </a:p>
          <a:p>
            <a:pPr marL="396875" lvl="2" indent="-342900">
              <a:spcBef>
                <a:spcPts val="1200"/>
              </a:spcBef>
              <a:buClr>
                <a:schemeClr val="accent2"/>
              </a:buClr>
              <a:buSzPct val="80000"/>
              <a:buFont typeface="Courier New" pitchFamily="49" charset="0"/>
              <a:buChar char="»"/>
            </a:pPr>
            <a:r>
              <a:rPr lang="en-US" sz="1800" dirty="0"/>
              <a:t>If permit has been EXPIRED, the new operator will be required to meet the following:</a:t>
            </a:r>
          </a:p>
          <a:p>
            <a:pPr marL="634619" lvl="3" indent="-342900">
              <a:spcBef>
                <a:spcPts val="1200"/>
              </a:spcBef>
              <a:buClr>
                <a:schemeClr val="accent2"/>
              </a:buClr>
              <a:buSzPct val="100000"/>
              <a:buFont typeface="Arial" pitchFamily="34" charset="0"/>
              <a:buChar char="•"/>
            </a:pPr>
            <a:r>
              <a:rPr lang="en-US" sz="1800" dirty="0"/>
              <a:t>Submit a UIC-2 SWD Application within 1 YEAR of the status being changed to 08, Inactive</a:t>
            </a:r>
          </a:p>
          <a:p>
            <a:pPr marL="634619" lvl="3" indent="-342900">
              <a:spcBef>
                <a:spcPts val="1200"/>
              </a:spcBef>
              <a:buClr>
                <a:schemeClr val="accent2"/>
              </a:buClr>
              <a:buSzPct val="100000"/>
              <a:buFont typeface="Arial" pitchFamily="34" charset="0"/>
              <a:buChar char="•"/>
            </a:pPr>
            <a:r>
              <a:rPr lang="en-US" sz="1800" dirty="0"/>
              <a:t>If a UIC-2 SWD Application is not submitted within 1 YEAR, then the operator will have 60 days to plug and abandon the well</a:t>
            </a:r>
          </a:p>
          <a:p>
            <a:pPr marL="746125" lvl="2" indent="-346075">
              <a:spcBef>
                <a:spcPts val="1200"/>
              </a:spcBef>
              <a:buClr>
                <a:schemeClr val="accent2"/>
              </a:buClr>
              <a:buSzPct val="80000"/>
              <a:buFont typeface="Arial" pitchFamily="34" charset="0"/>
              <a:buChar char="•"/>
            </a:pPr>
            <a:endParaRPr lang="en-US" sz="1800" dirty="0" smtClean="0"/>
          </a:p>
        </p:txBody>
      </p:sp>
      <p:sp>
        <p:nvSpPr>
          <p:cNvPr id="4" name="Title 3"/>
          <p:cNvSpPr>
            <a:spLocks noGrp="1"/>
          </p:cNvSpPr>
          <p:nvPr>
            <p:ph type="title"/>
          </p:nvPr>
        </p:nvSpPr>
        <p:spPr>
          <a:xfrm>
            <a:off x="502920" y="440055"/>
            <a:ext cx="8183880" cy="1051560"/>
          </a:xfrm>
        </p:spPr>
        <p:txBody>
          <a:bodyPr>
            <a:normAutofit/>
          </a:bodyPr>
          <a:lstStyle/>
          <a:p>
            <a:r>
              <a:rPr lang="en-US" dirty="0" smtClean="0">
                <a:solidFill>
                  <a:srgbClr val="E37507"/>
                </a:solidFill>
              </a:rPr>
              <a:t>Orphaned Wells</a:t>
            </a:r>
            <a:br>
              <a:rPr lang="en-US" dirty="0" smtClean="0">
                <a:solidFill>
                  <a:srgbClr val="E37507"/>
                </a:solidFill>
              </a:rPr>
            </a:br>
            <a:r>
              <a:rPr lang="en-US" sz="2400" b="0" dirty="0" smtClean="0">
                <a:solidFill>
                  <a:schemeClr val="accent3"/>
                </a:solidFill>
                <a:latin typeface="+mn-lt"/>
              </a:rPr>
              <a:t>Taken over by an Active Operator</a:t>
            </a:r>
            <a:endParaRPr lang="en-US" sz="2400" b="0" dirty="0">
              <a:solidFill>
                <a:schemeClr val="accent3"/>
              </a:solidFill>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31</a:t>
            </a:fld>
            <a:endParaRPr lang="en-US"/>
          </a:p>
        </p:txBody>
      </p:sp>
    </p:spTree>
    <p:extLst>
      <p:ext uri="{BB962C8B-B14F-4D97-AF65-F5344CB8AC3E}">
        <p14:creationId xmlns:p14="http://schemas.microsoft.com/office/powerpoint/2010/main" val="3865879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1192267"/>
            <a:ext cx="8183880" cy="4683016"/>
          </a:xfrm>
        </p:spPr>
        <p:txBody>
          <a:bodyPr>
            <a:noAutofit/>
          </a:bodyPr>
          <a:lstStyle/>
          <a:p>
            <a:pPr marL="396875" lvl="2" indent="-342900">
              <a:spcAft>
                <a:spcPts val="600"/>
              </a:spcAft>
              <a:buClr>
                <a:schemeClr val="accent2"/>
              </a:buClr>
              <a:buSzPct val="80000"/>
              <a:buFont typeface="Courier New" pitchFamily="49" charset="0"/>
              <a:buChar char="»"/>
            </a:pPr>
            <a:r>
              <a:rPr lang="en-US" sz="2400" b="1" dirty="0" smtClean="0"/>
              <a:t>Compliance Notices</a:t>
            </a:r>
          </a:p>
          <a:p>
            <a:pPr marL="749300" lvl="3" indent="-349250">
              <a:spcBef>
                <a:spcPts val="250"/>
              </a:spcBef>
              <a:spcAft>
                <a:spcPts val="600"/>
              </a:spcAft>
              <a:buClr>
                <a:schemeClr val="accent2"/>
              </a:buClr>
              <a:buSzPct val="100000"/>
              <a:buFont typeface="Arial" pitchFamily="34" charset="0"/>
              <a:buChar char="•"/>
            </a:pPr>
            <a:r>
              <a:rPr lang="en-US" sz="2000" dirty="0" smtClean="0"/>
              <a:t>Letters sent to inform Operator of actions to be taken to remain compliant</a:t>
            </a:r>
          </a:p>
          <a:p>
            <a:pPr marL="749300" lvl="3" indent="-349250">
              <a:spcBef>
                <a:spcPts val="250"/>
              </a:spcBef>
              <a:spcAft>
                <a:spcPts val="600"/>
              </a:spcAft>
              <a:buClr>
                <a:schemeClr val="accent2"/>
              </a:buClr>
              <a:buSzPct val="100000"/>
              <a:buFont typeface="Arial" pitchFamily="34" charset="0"/>
              <a:buChar char="•"/>
            </a:pPr>
            <a:r>
              <a:rPr lang="en-US" sz="2000" dirty="0" smtClean="0"/>
              <a:t>Examples: UIC-10, MIPT Test Reminders</a:t>
            </a:r>
          </a:p>
          <a:p>
            <a:pPr marL="400050" lvl="2" indent="-346075">
              <a:spcAft>
                <a:spcPts val="600"/>
              </a:spcAft>
              <a:buClr>
                <a:schemeClr val="accent2"/>
              </a:buClr>
              <a:buSzPct val="80000"/>
              <a:buFont typeface="Courier New" pitchFamily="49" charset="0"/>
              <a:buChar char="»"/>
            </a:pPr>
            <a:r>
              <a:rPr lang="en-US" sz="2400" b="1" dirty="0" smtClean="0"/>
              <a:t>Notice of Violation</a:t>
            </a:r>
          </a:p>
          <a:p>
            <a:pPr marL="749300" lvl="3" indent="-349250">
              <a:spcBef>
                <a:spcPts val="250"/>
              </a:spcBef>
              <a:spcAft>
                <a:spcPts val="600"/>
              </a:spcAft>
              <a:buClr>
                <a:schemeClr val="accent2"/>
              </a:buClr>
              <a:buSzPct val="100000"/>
              <a:buFont typeface="Arial" pitchFamily="34" charset="0"/>
              <a:buChar char="•"/>
            </a:pPr>
            <a:r>
              <a:rPr lang="en-US" sz="2000" dirty="0" smtClean="0"/>
              <a:t>Letters sent to inform Operators they are out of compliance and the required corrective actions</a:t>
            </a:r>
            <a:endParaRPr lang="en-US" sz="2000" dirty="0"/>
          </a:p>
          <a:p>
            <a:pPr marL="749300" lvl="3" indent="-349250">
              <a:spcBef>
                <a:spcPts val="250"/>
              </a:spcBef>
              <a:spcAft>
                <a:spcPts val="600"/>
              </a:spcAft>
              <a:buClr>
                <a:schemeClr val="accent2"/>
              </a:buClr>
              <a:buSzPct val="100000"/>
              <a:buFont typeface="Arial" pitchFamily="34" charset="0"/>
              <a:buChar char="•"/>
            </a:pPr>
            <a:r>
              <a:rPr lang="en-US" sz="2000" dirty="0" smtClean="0"/>
              <a:t>Examples: Failure to submit WH-1, Failure to pass MIPT</a:t>
            </a:r>
          </a:p>
          <a:p>
            <a:pPr marL="400050" lvl="2" indent="-346075">
              <a:spcAft>
                <a:spcPts val="600"/>
              </a:spcAft>
              <a:buClr>
                <a:schemeClr val="accent2"/>
              </a:buClr>
              <a:buSzPct val="80000"/>
              <a:buFont typeface="Courier New" pitchFamily="49" charset="0"/>
              <a:buChar char="»"/>
            </a:pPr>
            <a:r>
              <a:rPr lang="en-US" sz="2400" b="1" dirty="0" smtClean="0"/>
              <a:t>Compliance Orders</a:t>
            </a:r>
            <a:endParaRPr lang="en-US" sz="2400" b="1" dirty="0"/>
          </a:p>
          <a:p>
            <a:pPr marL="749300" lvl="3" indent="-349250">
              <a:spcBef>
                <a:spcPts val="250"/>
              </a:spcBef>
              <a:spcAft>
                <a:spcPts val="600"/>
              </a:spcAft>
              <a:buClr>
                <a:schemeClr val="accent2"/>
              </a:buClr>
              <a:buSzPct val="100000"/>
              <a:buFont typeface="Arial" pitchFamily="34" charset="0"/>
              <a:buChar char="•"/>
            </a:pPr>
            <a:r>
              <a:rPr lang="en-US" sz="2000" dirty="0" smtClean="0"/>
              <a:t>Order sent for failure to properly respond to a Notice of Violation</a:t>
            </a:r>
            <a:endParaRPr lang="en-US" sz="2000" dirty="0"/>
          </a:p>
          <a:p>
            <a:pPr marL="749300" lvl="3" indent="-349250">
              <a:spcBef>
                <a:spcPts val="250"/>
              </a:spcBef>
              <a:spcAft>
                <a:spcPts val="600"/>
              </a:spcAft>
              <a:buClr>
                <a:schemeClr val="accent2"/>
              </a:buClr>
              <a:buSzPct val="100000"/>
              <a:buFont typeface="Arial" pitchFamily="34" charset="0"/>
              <a:buChar char="•"/>
            </a:pPr>
            <a:r>
              <a:rPr lang="en-US" sz="2000" dirty="0" smtClean="0"/>
              <a:t>Requires Operator  to P&amp;A and may assess a Civil Penalty</a:t>
            </a:r>
            <a:endParaRPr lang="en-US" sz="2000" dirty="0"/>
          </a:p>
          <a:p>
            <a:pPr marL="749300" lvl="3" indent="-349250">
              <a:spcBef>
                <a:spcPts val="1200"/>
              </a:spcBef>
              <a:buClr>
                <a:schemeClr val="accent2"/>
              </a:buClr>
              <a:buSzPct val="100000"/>
              <a:buFont typeface="Arial" pitchFamily="34" charset="0"/>
              <a:buChar char="•"/>
            </a:pPr>
            <a:endParaRPr lang="en-US" sz="2000" dirty="0" smtClean="0"/>
          </a:p>
          <a:p>
            <a:pPr marL="400050" lvl="3" indent="0">
              <a:spcBef>
                <a:spcPts val="1200"/>
              </a:spcBef>
              <a:buClr>
                <a:schemeClr val="accent2"/>
              </a:buClr>
              <a:buSzPct val="100000"/>
              <a:buNone/>
            </a:pPr>
            <a:endParaRPr lang="en-US" sz="2000" dirty="0"/>
          </a:p>
          <a:p>
            <a:pPr marL="400050" lvl="2" indent="-346075">
              <a:spcBef>
                <a:spcPts val="1200"/>
              </a:spcBef>
              <a:buClr>
                <a:schemeClr val="accent2"/>
              </a:buClr>
              <a:buSzPct val="80000"/>
              <a:buFont typeface="Courier New" pitchFamily="49" charset="0"/>
              <a:buChar char="»"/>
            </a:pPr>
            <a:endParaRPr lang="en-US" sz="2400" b="1" dirty="0"/>
          </a:p>
          <a:p>
            <a:pPr marL="634619" lvl="3" indent="-342900">
              <a:spcBef>
                <a:spcPts val="1200"/>
              </a:spcBef>
              <a:buClr>
                <a:schemeClr val="accent2"/>
              </a:buClr>
              <a:buSzPct val="100000"/>
              <a:buFont typeface="Arial" pitchFamily="34" charset="0"/>
              <a:buChar char="•"/>
            </a:pPr>
            <a:endParaRPr lang="en-US" sz="2400" dirty="0" smtClean="0"/>
          </a:p>
        </p:txBody>
      </p:sp>
      <p:sp>
        <p:nvSpPr>
          <p:cNvPr id="4" name="Title 3"/>
          <p:cNvSpPr>
            <a:spLocks noGrp="1"/>
          </p:cNvSpPr>
          <p:nvPr>
            <p:ph type="title"/>
          </p:nvPr>
        </p:nvSpPr>
        <p:spPr>
          <a:xfrm>
            <a:off x="502920" y="440055"/>
            <a:ext cx="8183880" cy="1051560"/>
          </a:xfrm>
        </p:spPr>
        <p:txBody>
          <a:bodyPr>
            <a:normAutofit/>
          </a:bodyPr>
          <a:lstStyle/>
          <a:p>
            <a:r>
              <a:rPr lang="en-US" dirty="0" smtClean="0">
                <a:solidFill>
                  <a:srgbClr val="E37507"/>
                </a:solidFill>
              </a:rPr>
              <a:t>Types of Violations</a:t>
            </a:r>
            <a:br>
              <a:rPr lang="en-US" dirty="0" smtClean="0">
                <a:solidFill>
                  <a:srgbClr val="E37507"/>
                </a:solidFill>
              </a:rPr>
            </a:br>
            <a:endParaRPr lang="en-US" sz="2400" b="0" dirty="0">
              <a:solidFill>
                <a:srgbClr val="E37507"/>
              </a:solidFill>
              <a:latin typeface="+mn-lt"/>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32</a:t>
            </a:fld>
            <a:endParaRPr lang="en-US"/>
          </a:p>
        </p:txBody>
      </p:sp>
    </p:spTree>
    <p:extLst>
      <p:ext uri="{BB962C8B-B14F-4D97-AF65-F5344CB8AC3E}">
        <p14:creationId xmlns:p14="http://schemas.microsoft.com/office/powerpoint/2010/main" val="428938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395" y="440055"/>
            <a:ext cx="8183880" cy="1051560"/>
          </a:xfrm>
        </p:spPr>
        <p:txBody>
          <a:bodyPr>
            <a:normAutofit fontScale="90000"/>
          </a:bodyPr>
          <a:lstStyle/>
          <a:p>
            <a:r>
              <a:rPr lang="en-US" sz="4000" dirty="0" smtClean="0">
                <a:solidFill>
                  <a:srgbClr val="E37507"/>
                </a:solidFill>
              </a:rPr>
              <a:t>Form UIC-10 Instructions</a:t>
            </a:r>
            <a:r>
              <a:rPr lang="en-US" sz="4000" dirty="0" smtClean="0"/>
              <a:t/>
            </a:r>
            <a:br>
              <a:rPr lang="en-US" sz="4000" dirty="0" smtClean="0"/>
            </a:br>
            <a:endParaRPr lang="en-US" sz="2700" b="0" dirty="0">
              <a:solidFill>
                <a:schemeClr val="accent3"/>
              </a:solidFill>
              <a:latin typeface="+mn-lt"/>
            </a:endParaRPr>
          </a:p>
        </p:txBody>
      </p:sp>
      <p:sp>
        <p:nvSpPr>
          <p:cNvPr id="5" name="Text Placeholder 4"/>
          <p:cNvSpPr>
            <a:spLocks noGrp="1"/>
          </p:cNvSpPr>
          <p:nvPr>
            <p:ph idx="1"/>
          </p:nvPr>
        </p:nvSpPr>
        <p:spPr>
          <a:xfrm>
            <a:off x="493395" y="1235202"/>
            <a:ext cx="8183880" cy="4670298"/>
          </a:xfrm>
        </p:spPr>
        <p:txBody>
          <a:bodyPr anchor="t">
            <a:normAutofit/>
          </a:bodyPr>
          <a:lstStyle/>
          <a:p>
            <a:pPr marL="400050" indent="-400050">
              <a:spcAft>
                <a:spcPts val="1200"/>
              </a:spcAft>
              <a:buClr>
                <a:schemeClr val="accent3"/>
              </a:buClr>
              <a:buFont typeface="Courier New" pitchFamily="49" charset="0"/>
              <a:buChar char="»"/>
            </a:pPr>
            <a:r>
              <a:rPr lang="en-US" sz="2400" b="1" dirty="0" smtClean="0">
                <a:latin typeface="Arial Narrow" pitchFamily="34" charset="0"/>
              </a:rPr>
              <a:t>Form UIC-10</a:t>
            </a:r>
          </a:p>
          <a:p>
            <a:pPr marL="682625" lvl="1" indent="-282575">
              <a:spcAft>
                <a:spcPts val="1200"/>
              </a:spcAft>
              <a:buClr>
                <a:schemeClr val="accent3"/>
              </a:buClr>
              <a:buFont typeface="Arial" pitchFamily="34" charset="0"/>
              <a:buChar char="•"/>
            </a:pPr>
            <a:r>
              <a:rPr lang="en-US" sz="2000" dirty="0" smtClean="0">
                <a:latin typeface="Arial Narrow" pitchFamily="34" charset="0"/>
              </a:rPr>
              <a:t>Organization Information</a:t>
            </a:r>
          </a:p>
          <a:p>
            <a:pPr marL="682625" lvl="1" indent="-282575">
              <a:spcAft>
                <a:spcPts val="1200"/>
              </a:spcAft>
              <a:buClr>
                <a:schemeClr val="accent3"/>
              </a:buClr>
              <a:buFont typeface="Arial" pitchFamily="34" charset="0"/>
              <a:buChar char="•"/>
            </a:pPr>
            <a:r>
              <a:rPr lang="en-US" sz="2000" dirty="0" smtClean="0">
                <a:latin typeface="Arial Narrow" pitchFamily="34" charset="0"/>
              </a:rPr>
              <a:t>Injection Pressure, Annulus Pressure, Injection Rate, and Volume Injected each month</a:t>
            </a:r>
          </a:p>
          <a:p>
            <a:pPr marL="682625" lvl="1" indent="-282575">
              <a:spcAft>
                <a:spcPts val="1200"/>
              </a:spcAft>
              <a:buClr>
                <a:schemeClr val="accent3"/>
              </a:buClr>
              <a:buFont typeface="Arial" pitchFamily="34" charset="0"/>
              <a:buChar char="•"/>
            </a:pPr>
            <a:r>
              <a:rPr lang="en-US" sz="2000" dirty="0" smtClean="0">
                <a:latin typeface="Arial Narrow" pitchFamily="34" charset="0"/>
              </a:rPr>
              <a:t>Well Information</a:t>
            </a:r>
          </a:p>
          <a:p>
            <a:pPr marL="682625" lvl="1" indent="-282575">
              <a:spcAft>
                <a:spcPts val="1200"/>
              </a:spcAft>
              <a:buClr>
                <a:schemeClr val="accent3"/>
              </a:buClr>
              <a:buFont typeface="Arial" pitchFamily="34" charset="0"/>
              <a:buChar char="•"/>
            </a:pPr>
            <a:r>
              <a:rPr lang="en-US" sz="2000" dirty="0" smtClean="0">
                <a:latin typeface="Arial Narrow" pitchFamily="34" charset="0"/>
              </a:rPr>
              <a:t>Community or Individual Well</a:t>
            </a:r>
          </a:p>
          <a:p>
            <a:pPr marL="400050" indent="-400050">
              <a:spcAft>
                <a:spcPts val="1200"/>
              </a:spcAft>
              <a:buClr>
                <a:schemeClr val="accent3"/>
              </a:buClr>
              <a:buFont typeface="Courier New" pitchFamily="49" charset="0"/>
              <a:buChar char="»"/>
            </a:pPr>
            <a:r>
              <a:rPr lang="en-US" sz="2400" b="1" dirty="0" smtClean="0">
                <a:latin typeface="Arial Narrow" pitchFamily="34" charset="0"/>
              </a:rPr>
              <a:t>Community Saltwater Disposal Well/System Notification/Certification</a:t>
            </a:r>
          </a:p>
          <a:p>
            <a:pPr marL="682625" lvl="1" indent="-282575">
              <a:spcAft>
                <a:spcPts val="1200"/>
              </a:spcAft>
              <a:buClr>
                <a:schemeClr val="accent3"/>
              </a:buClr>
              <a:buFont typeface="Arial" pitchFamily="34" charset="0"/>
              <a:buChar char="•"/>
            </a:pPr>
            <a:r>
              <a:rPr lang="en-US" sz="2000" dirty="0"/>
              <a:t>R</a:t>
            </a:r>
            <a:r>
              <a:rPr lang="en-US" sz="2000" dirty="0" smtClean="0"/>
              <a:t>eplaces </a:t>
            </a:r>
            <a:r>
              <a:rPr lang="en-US" sz="2000" dirty="0"/>
              <a:t>the need </a:t>
            </a:r>
            <a:r>
              <a:rPr lang="en-US" sz="2000" dirty="0" smtClean="0"/>
              <a:t>to file a  </a:t>
            </a:r>
            <a:r>
              <a:rPr lang="en-US" sz="2000" dirty="0"/>
              <a:t>FORM UIC-13 annually, after the initial FORM UIC-13 is on </a:t>
            </a:r>
            <a:r>
              <a:rPr lang="en-US" sz="2000" dirty="0" smtClean="0"/>
              <a:t>record</a:t>
            </a:r>
            <a:endParaRPr lang="en-US" sz="2000" dirty="0" smtClean="0">
              <a:latin typeface="Arial Narrow" pitchFamily="34" charset="0"/>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4</a:t>
            </a:fld>
            <a:endParaRPr lang="en-US"/>
          </a:p>
        </p:txBody>
      </p:sp>
    </p:spTree>
    <p:extLst>
      <p:ext uri="{BB962C8B-B14F-4D97-AF65-F5344CB8AC3E}">
        <p14:creationId xmlns:p14="http://schemas.microsoft.com/office/powerpoint/2010/main" val="139110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48328" y="6374633"/>
            <a:ext cx="457200" cy="365125"/>
          </a:xfrm>
        </p:spPr>
        <p:txBody>
          <a:bodyPr/>
          <a:lstStyle/>
          <a:p>
            <a:pPr>
              <a:defRPr/>
            </a:pPr>
            <a:fld id="{4BEB1BC9-FB14-4E4D-81B3-CB3334F4DA81}" type="slidenum">
              <a:rPr lang="en-US" smtClean="0"/>
              <a:pPr>
                <a:defRPr/>
              </a:pPr>
              <a:t>5</a:t>
            </a:fld>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000" t="533" r="3085" b="46198"/>
          <a:stretch/>
        </p:blipFill>
        <p:spPr>
          <a:xfrm>
            <a:off x="0" y="1"/>
            <a:ext cx="9144000" cy="6858000"/>
          </a:xfrm>
          <a:prstGeom prst="rect">
            <a:avLst/>
          </a:prstGeom>
        </p:spPr>
      </p:pic>
      <p:sp>
        <p:nvSpPr>
          <p:cNvPr id="5" name="Rectangle 4"/>
          <p:cNvSpPr/>
          <p:nvPr/>
        </p:nvSpPr>
        <p:spPr>
          <a:xfrm>
            <a:off x="120707" y="1844123"/>
            <a:ext cx="3507709" cy="2181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0708" y="2062263"/>
            <a:ext cx="8916288" cy="11867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48328" y="6374633"/>
            <a:ext cx="457200" cy="365125"/>
          </a:xfrm>
        </p:spPr>
        <p:txBody>
          <a:bodyPr/>
          <a:lstStyle/>
          <a:p>
            <a:pPr>
              <a:defRPr/>
            </a:pPr>
            <a:fld id="{4BEB1BC9-FB14-4E4D-81B3-CB3334F4DA81}" type="slidenum">
              <a:rPr lang="en-US" smtClean="0"/>
              <a:pPr>
                <a:defRPr/>
              </a:pPr>
              <a:t>6</a:t>
            </a:fld>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000" t="54181" r="3085" b="34"/>
          <a:stretch/>
        </p:blipFill>
        <p:spPr>
          <a:xfrm>
            <a:off x="0" y="0"/>
            <a:ext cx="9144000" cy="5894960"/>
          </a:xfrm>
          <a:prstGeom prst="rect">
            <a:avLst/>
          </a:prstGeom>
        </p:spPr>
      </p:pic>
      <p:sp>
        <p:nvSpPr>
          <p:cNvPr id="2" name="Rectangle 1"/>
          <p:cNvSpPr/>
          <p:nvPr/>
        </p:nvSpPr>
        <p:spPr>
          <a:xfrm>
            <a:off x="1741251" y="1050587"/>
            <a:ext cx="194553" cy="1945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4553" y="2558374"/>
            <a:ext cx="194553" cy="1945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36596" y="3394953"/>
            <a:ext cx="194553" cy="1945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36595" y="3657600"/>
            <a:ext cx="194553" cy="1945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591455" y="1605063"/>
            <a:ext cx="3258766" cy="243192"/>
            <a:chOff x="4591455" y="1605063"/>
            <a:chExt cx="3258766" cy="243192"/>
          </a:xfrm>
        </p:grpSpPr>
        <p:sp>
          <p:nvSpPr>
            <p:cNvPr id="5" name="Rectangle 4"/>
            <p:cNvSpPr/>
            <p:nvPr/>
          </p:nvSpPr>
          <p:spPr>
            <a:xfrm>
              <a:off x="4591455" y="1653702"/>
              <a:ext cx="194553" cy="1945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05473" y="1605063"/>
              <a:ext cx="544748" cy="2431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741251" y="1940668"/>
            <a:ext cx="7072009" cy="243192"/>
            <a:chOff x="1741251" y="1940668"/>
            <a:chExt cx="7072009" cy="243192"/>
          </a:xfrm>
        </p:grpSpPr>
        <p:sp>
          <p:nvSpPr>
            <p:cNvPr id="6" name="Rectangle 5"/>
            <p:cNvSpPr/>
            <p:nvPr/>
          </p:nvSpPr>
          <p:spPr>
            <a:xfrm>
              <a:off x="1741251" y="1964988"/>
              <a:ext cx="194553" cy="1945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05473" y="1940668"/>
              <a:ext cx="544748" cy="2431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268512" y="1940668"/>
              <a:ext cx="544748" cy="2431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8424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75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75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75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75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114" b="46099"/>
          <a:stretch/>
        </p:blipFill>
        <p:spPr>
          <a:xfrm>
            <a:off x="0" y="428017"/>
            <a:ext cx="9144000" cy="5891529"/>
          </a:xfrm>
          <a:prstGeom prst="rect">
            <a:avLst/>
          </a:prstGeom>
        </p:spPr>
      </p:pic>
      <p:sp>
        <p:nvSpPr>
          <p:cNvPr id="2" name="Slide Number Placeholder 1"/>
          <p:cNvSpPr>
            <a:spLocks noGrp="1"/>
          </p:cNvSpPr>
          <p:nvPr>
            <p:ph type="sldNum" sz="quarter" idx="12"/>
          </p:nvPr>
        </p:nvSpPr>
        <p:spPr/>
        <p:txBody>
          <a:bodyPr/>
          <a:lstStyle/>
          <a:p>
            <a:pPr>
              <a:defRPr/>
            </a:pPr>
            <a:fld id="{27C5B40F-12FC-4FE6-8760-DAF63670FF86}" type="slidenum">
              <a:rPr lang="en-US" smtClean="0"/>
              <a:pPr>
                <a:defRPr/>
              </a:pPr>
              <a:t>7</a:t>
            </a:fld>
            <a:endParaRPr lang="en-US"/>
          </a:p>
        </p:txBody>
      </p:sp>
      <p:sp>
        <p:nvSpPr>
          <p:cNvPr id="4" name="Rectangle 3"/>
          <p:cNvSpPr/>
          <p:nvPr/>
        </p:nvSpPr>
        <p:spPr>
          <a:xfrm>
            <a:off x="1177047" y="1955259"/>
            <a:ext cx="194553" cy="1945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700391" y="2616740"/>
            <a:ext cx="369652" cy="243192"/>
          </a:xfrm>
          <a:prstGeom prst="rightArrow">
            <a:avLst/>
          </a:prstGeom>
          <a:solidFill>
            <a:srgbClr val="C00000"/>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00391" y="4163438"/>
            <a:ext cx="369652" cy="243192"/>
          </a:xfrm>
          <a:prstGeom prst="rightArrow">
            <a:avLst/>
          </a:prstGeom>
          <a:solidFill>
            <a:srgbClr val="C00000"/>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08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395" y="440055"/>
            <a:ext cx="8183880" cy="1051560"/>
          </a:xfrm>
        </p:spPr>
        <p:txBody>
          <a:bodyPr>
            <a:normAutofit fontScale="90000"/>
          </a:bodyPr>
          <a:lstStyle/>
          <a:p>
            <a:r>
              <a:rPr lang="en-US" sz="4000" dirty="0" smtClean="0">
                <a:solidFill>
                  <a:srgbClr val="E37507"/>
                </a:solidFill>
              </a:rPr>
              <a:t>Instructions Continued</a:t>
            </a:r>
            <a:r>
              <a:rPr lang="en-US" sz="4000" dirty="0" smtClean="0"/>
              <a:t/>
            </a:r>
            <a:br>
              <a:rPr lang="en-US" sz="4000" dirty="0" smtClean="0"/>
            </a:br>
            <a:endParaRPr lang="en-US" sz="2700" b="0" dirty="0">
              <a:solidFill>
                <a:schemeClr val="accent3"/>
              </a:solidFill>
              <a:latin typeface="+mn-lt"/>
            </a:endParaRPr>
          </a:p>
        </p:txBody>
      </p:sp>
      <p:sp>
        <p:nvSpPr>
          <p:cNvPr id="5" name="Text Placeholder 4"/>
          <p:cNvSpPr>
            <a:spLocks noGrp="1"/>
          </p:cNvSpPr>
          <p:nvPr>
            <p:ph idx="1"/>
          </p:nvPr>
        </p:nvSpPr>
        <p:spPr>
          <a:xfrm>
            <a:off x="493395" y="1235202"/>
            <a:ext cx="8183880" cy="4670298"/>
          </a:xfrm>
        </p:spPr>
        <p:txBody>
          <a:bodyPr anchor="t">
            <a:normAutofit/>
          </a:bodyPr>
          <a:lstStyle/>
          <a:p>
            <a:pPr marL="400050" indent="-400050">
              <a:spcAft>
                <a:spcPts val="1200"/>
              </a:spcAft>
              <a:buClr>
                <a:schemeClr val="accent3"/>
              </a:buClr>
              <a:buFont typeface="Courier New" pitchFamily="49" charset="0"/>
              <a:buChar char="»"/>
            </a:pPr>
            <a:r>
              <a:rPr lang="en-US" sz="2200" b="1" dirty="0" smtClean="0">
                <a:latin typeface="Arial Narrow" pitchFamily="34" charset="0"/>
              </a:rPr>
              <a:t>Source Fluid Attachment</a:t>
            </a:r>
          </a:p>
          <a:p>
            <a:pPr marL="682625" lvl="1" indent="-282575">
              <a:spcAft>
                <a:spcPts val="1200"/>
              </a:spcAft>
              <a:buClr>
                <a:schemeClr val="accent3"/>
              </a:buClr>
              <a:buFont typeface="Arial" pitchFamily="34" charset="0"/>
              <a:buChar char="•"/>
            </a:pPr>
            <a:r>
              <a:rPr lang="en-US" dirty="0" smtClean="0">
                <a:latin typeface="Arial Narrow" pitchFamily="34" charset="0"/>
              </a:rPr>
              <a:t>Must </a:t>
            </a:r>
            <a:r>
              <a:rPr lang="en-US" dirty="0">
                <a:latin typeface="Arial Narrow" pitchFamily="34" charset="0"/>
              </a:rPr>
              <a:t>be completed for each Class II D</a:t>
            </a:r>
            <a:r>
              <a:rPr lang="en-US" dirty="0" smtClean="0">
                <a:latin typeface="Arial Narrow" pitchFamily="34" charset="0"/>
              </a:rPr>
              <a:t>isposal/Injection </a:t>
            </a:r>
            <a:r>
              <a:rPr lang="en-US" dirty="0">
                <a:latin typeface="Arial Narrow" pitchFamily="34" charset="0"/>
              </a:rPr>
              <a:t>well and submitted with the Form UIC-10 or Form UIC-10A.  All sources of fluid injected into these wells must be reported using this attachment sheet. </a:t>
            </a:r>
          </a:p>
          <a:p>
            <a:pPr marL="682625" lvl="1" indent="-282575">
              <a:spcAft>
                <a:spcPts val="1200"/>
              </a:spcAft>
              <a:buClr>
                <a:schemeClr val="accent3"/>
              </a:buClr>
              <a:buFont typeface="Arial" pitchFamily="34" charset="0"/>
              <a:buChar char="•"/>
            </a:pPr>
            <a:r>
              <a:rPr lang="en-US" dirty="0">
                <a:latin typeface="Arial Narrow" pitchFamily="34" charset="0"/>
              </a:rPr>
              <a:t>Commercial SWD facilities are not required to complete the Source Fluid Attachment sheet of  manifested fluids, however, this sheet must be completed for any non-manifested fluids such as fluids received by </a:t>
            </a:r>
            <a:r>
              <a:rPr lang="en-US" dirty="0" smtClean="0">
                <a:latin typeface="Arial Narrow" pitchFamily="34" charset="0"/>
              </a:rPr>
              <a:t>pipeline.</a:t>
            </a: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8</a:t>
            </a:fld>
            <a:endParaRPr lang="en-US"/>
          </a:p>
        </p:txBody>
      </p:sp>
    </p:spTree>
    <p:extLst>
      <p:ext uri="{BB962C8B-B14F-4D97-AF65-F5344CB8AC3E}">
        <p14:creationId xmlns:p14="http://schemas.microsoft.com/office/powerpoint/2010/main" val="1528796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395" y="440055"/>
            <a:ext cx="8183880" cy="1051560"/>
          </a:xfrm>
        </p:spPr>
        <p:txBody>
          <a:bodyPr>
            <a:normAutofit fontScale="90000"/>
          </a:bodyPr>
          <a:lstStyle/>
          <a:p>
            <a:r>
              <a:rPr lang="en-US" sz="4000" dirty="0" smtClean="0">
                <a:solidFill>
                  <a:srgbClr val="E37507"/>
                </a:solidFill>
              </a:rPr>
              <a:t>Instructions Continued</a:t>
            </a:r>
            <a:r>
              <a:rPr lang="en-US" sz="4000" dirty="0" smtClean="0"/>
              <a:t/>
            </a:r>
            <a:br>
              <a:rPr lang="en-US" sz="4000" dirty="0" smtClean="0"/>
            </a:br>
            <a:endParaRPr lang="en-US" sz="2700" b="0" dirty="0">
              <a:solidFill>
                <a:schemeClr val="accent3"/>
              </a:solidFill>
              <a:latin typeface="+mn-lt"/>
            </a:endParaRPr>
          </a:p>
        </p:txBody>
      </p:sp>
      <p:sp>
        <p:nvSpPr>
          <p:cNvPr id="5" name="Text Placeholder 4"/>
          <p:cNvSpPr>
            <a:spLocks noGrp="1"/>
          </p:cNvSpPr>
          <p:nvPr>
            <p:ph idx="1"/>
          </p:nvPr>
        </p:nvSpPr>
        <p:spPr>
          <a:xfrm>
            <a:off x="493395" y="1235202"/>
            <a:ext cx="8183880" cy="4670298"/>
          </a:xfrm>
        </p:spPr>
        <p:txBody>
          <a:bodyPr anchor="t">
            <a:normAutofit/>
          </a:bodyPr>
          <a:lstStyle/>
          <a:p>
            <a:pPr marL="400050" indent="-400050">
              <a:spcAft>
                <a:spcPts val="1200"/>
              </a:spcAft>
              <a:buClr>
                <a:schemeClr val="accent3"/>
              </a:buClr>
              <a:buFont typeface="Courier New" pitchFamily="49" charset="0"/>
              <a:buChar char="»"/>
            </a:pPr>
            <a:r>
              <a:rPr lang="en-US" sz="2600" b="1" dirty="0" smtClean="0">
                <a:latin typeface="Arial Narrow" pitchFamily="34" charset="0"/>
              </a:rPr>
              <a:t>Source Fluid Attachment- Source Types</a:t>
            </a:r>
            <a:endParaRPr lang="en-US" sz="2600" dirty="0" smtClean="0">
              <a:latin typeface="Arial Narrow" pitchFamily="34" charset="0"/>
            </a:endParaRPr>
          </a:p>
          <a:p>
            <a:pPr marL="741362" lvl="2" indent="-342900">
              <a:spcAft>
                <a:spcPts val="1200"/>
              </a:spcAft>
              <a:buClr>
                <a:schemeClr val="accent3"/>
              </a:buClr>
              <a:buFont typeface="Arial" pitchFamily="34" charset="0"/>
              <a:buChar char="•"/>
            </a:pPr>
            <a:r>
              <a:rPr lang="en-US" sz="2400" b="1" dirty="0" smtClean="0">
                <a:latin typeface="Arial Narrow" pitchFamily="34" charset="0"/>
              </a:rPr>
              <a:t>Source </a:t>
            </a:r>
            <a:r>
              <a:rPr lang="en-US" sz="2400" b="1" dirty="0">
                <a:latin typeface="Arial Narrow" pitchFamily="34" charset="0"/>
              </a:rPr>
              <a:t>Type A </a:t>
            </a:r>
            <a:r>
              <a:rPr lang="en-US" sz="2400" dirty="0">
                <a:latin typeface="Arial Narrow" pitchFamily="34" charset="0"/>
              </a:rPr>
              <a:t/>
            </a:r>
            <a:br>
              <a:rPr lang="en-US" sz="2400" dirty="0">
                <a:latin typeface="Arial Narrow" pitchFamily="34" charset="0"/>
              </a:rPr>
            </a:br>
            <a:r>
              <a:rPr lang="en-US" sz="2400" dirty="0">
                <a:latin typeface="Arial Narrow" pitchFamily="34" charset="0"/>
              </a:rPr>
              <a:t>P</a:t>
            </a:r>
            <a:r>
              <a:rPr lang="en-US" sz="2400" dirty="0" smtClean="0">
                <a:latin typeface="Arial Narrow" pitchFamily="34" charset="0"/>
              </a:rPr>
              <a:t>roduced </a:t>
            </a:r>
            <a:r>
              <a:rPr lang="en-US" sz="2400" dirty="0">
                <a:latin typeface="Arial Narrow" pitchFamily="34" charset="0"/>
              </a:rPr>
              <a:t>fluids from oil and gas production wells operated by your organization located within the field in which the subject injection well is </a:t>
            </a:r>
            <a:r>
              <a:rPr lang="en-US" sz="2400" dirty="0" smtClean="0">
                <a:latin typeface="Arial Narrow" pitchFamily="34" charset="0"/>
              </a:rPr>
              <a:t>located</a:t>
            </a:r>
          </a:p>
          <a:p>
            <a:pPr marL="1025525" lvl="3" indent="-342900">
              <a:spcAft>
                <a:spcPts val="600"/>
              </a:spcAft>
              <a:buClr>
                <a:schemeClr val="accent3"/>
              </a:buClr>
              <a:buSzPct val="75000"/>
              <a:buFont typeface="Webdings" pitchFamily="18" charset="2"/>
              <a:buChar char=""/>
            </a:pPr>
            <a:r>
              <a:rPr lang="en-US" sz="2400" dirty="0" smtClean="0">
                <a:latin typeface="Arial Narrow" pitchFamily="34" charset="0"/>
              </a:rPr>
              <a:t>Group all </a:t>
            </a:r>
            <a:r>
              <a:rPr lang="en-US" sz="2400" b="1" dirty="0" smtClean="0">
                <a:latin typeface="Arial Narrow" pitchFamily="34" charset="0"/>
              </a:rPr>
              <a:t>Source Type A</a:t>
            </a:r>
            <a:r>
              <a:rPr lang="en-US" sz="2400" dirty="0" smtClean="0">
                <a:latin typeface="Arial Narrow" pitchFamily="34" charset="0"/>
              </a:rPr>
              <a:t> Fluids </a:t>
            </a:r>
            <a:r>
              <a:rPr lang="en-US" sz="2400" b="1" u="sng" dirty="0" smtClean="0">
                <a:latin typeface="Arial Narrow" pitchFamily="34" charset="0"/>
              </a:rPr>
              <a:t>LUW Code</a:t>
            </a:r>
            <a:r>
              <a:rPr lang="en-US" sz="2400" dirty="0" smtClean="0">
                <a:latin typeface="Arial Narrow" pitchFamily="34" charset="0"/>
              </a:rPr>
              <a:t>. </a:t>
            </a:r>
          </a:p>
          <a:p>
            <a:pPr marL="1025525" lvl="3" indent="-342900">
              <a:spcAft>
                <a:spcPts val="600"/>
              </a:spcAft>
              <a:buClr>
                <a:schemeClr val="accent3"/>
              </a:buClr>
              <a:buSzPct val="75000"/>
              <a:buFont typeface="Webdings" pitchFamily="18" charset="2"/>
              <a:buChar char=""/>
            </a:pPr>
            <a:r>
              <a:rPr lang="en-US" sz="2400" dirty="0" smtClean="0">
                <a:latin typeface="Arial Narrow" pitchFamily="34" charset="0"/>
              </a:rPr>
              <a:t>Complete each column where “A” is marked in the header</a:t>
            </a:r>
            <a:endParaRPr lang="en-US" sz="2400" dirty="0">
              <a:latin typeface="Arial Narrow" pitchFamily="34" charset="0"/>
            </a:endParaRPr>
          </a:p>
        </p:txBody>
      </p:sp>
      <p:sp>
        <p:nvSpPr>
          <p:cNvPr id="3" name="Slide Number Placeholder 2"/>
          <p:cNvSpPr>
            <a:spLocks noGrp="1"/>
          </p:cNvSpPr>
          <p:nvPr>
            <p:ph type="sldNum" sz="quarter" idx="12"/>
          </p:nvPr>
        </p:nvSpPr>
        <p:spPr/>
        <p:txBody>
          <a:bodyPr/>
          <a:lstStyle/>
          <a:p>
            <a:pPr>
              <a:defRPr/>
            </a:pPr>
            <a:fld id="{4BEB1BC9-FB14-4E4D-81B3-CB3334F4DA81}" type="slidenum">
              <a:rPr lang="en-US" smtClean="0"/>
              <a:pPr>
                <a:defRPr/>
              </a:pPr>
              <a:t>9</a:t>
            </a:fld>
            <a:endParaRPr lang="en-US"/>
          </a:p>
        </p:txBody>
      </p:sp>
    </p:spTree>
    <p:extLst>
      <p:ext uri="{BB962C8B-B14F-4D97-AF65-F5344CB8AC3E}">
        <p14:creationId xmlns:p14="http://schemas.microsoft.com/office/powerpoint/2010/main" val="1116293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ysClr val="windowText" lastClr="000000"/>
      </a:dk1>
      <a:lt1>
        <a:sysClr val="window" lastClr="FFFFFF"/>
      </a:lt1>
      <a:dk2>
        <a:srgbClr val="323232"/>
      </a:dk2>
      <a:lt2>
        <a:srgbClr val="464646"/>
      </a:lt2>
      <a:accent1>
        <a:srgbClr val="B45F06"/>
      </a:accent1>
      <a:accent2>
        <a:srgbClr val="1B587C"/>
      </a:accent2>
      <a:accent3>
        <a:srgbClr val="1B587C"/>
      </a:accent3>
      <a:accent4>
        <a:srgbClr val="1B587C"/>
      </a:accent4>
      <a:accent5>
        <a:srgbClr val="604878"/>
      </a:accent5>
      <a:accent6>
        <a:srgbClr val="C19859"/>
      </a:accent6>
      <a:hlink>
        <a:srgbClr val="1B587C"/>
      </a:hlink>
      <a:folHlink>
        <a:srgbClr val="B45F06"/>
      </a:folHlink>
    </a:clrScheme>
    <a:fontScheme name="Custom 2">
      <a:majorFont>
        <a:latin typeface="Cambria Math"/>
        <a:ea typeface=""/>
        <a:cs typeface=""/>
      </a:majorFont>
      <a:minorFont>
        <a:latin typeface="Arial Narrow"/>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7791</TotalTime>
  <Words>1397</Words>
  <Application>Microsoft Office PowerPoint</Application>
  <PresentationFormat>On-screen Show (4:3)</PresentationFormat>
  <Paragraphs>207</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Aspect</vt:lpstr>
      <vt:lpstr>Reporting , Monitoring,  Inspection &amp; Compliance</vt:lpstr>
      <vt:lpstr>PowerPoint Presentation</vt:lpstr>
      <vt:lpstr>Form UIC-10 Annual Disposal/ Injection Well Monitoring Report</vt:lpstr>
      <vt:lpstr>Form UIC-10 Instructions </vt:lpstr>
      <vt:lpstr>PowerPoint Presentation</vt:lpstr>
      <vt:lpstr>PowerPoint Presentation</vt:lpstr>
      <vt:lpstr>PowerPoint Presentation</vt:lpstr>
      <vt:lpstr>Instructions Continued </vt:lpstr>
      <vt:lpstr>Instructions Continued </vt:lpstr>
      <vt:lpstr>Instructions Continued </vt:lpstr>
      <vt:lpstr>Instructions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Orphaned Wells Taken over by an Active Operator</vt:lpstr>
      <vt:lpstr>Types of Violations </vt:lpstr>
    </vt:vector>
  </TitlesOfParts>
  <Company>LDNR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LADNR</dc:creator>
  <cp:lastModifiedBy>ladnr</cp:lastModifiedBy>
  <cp:revision>313</cp:revision>
  <cp:lastPrinted>2011-11-14T19:50:58Z</cp:lastPrinted>
  <dcterms:created xsi:type="dcterms:W3CDTF">2007-08-30T13:29:58Z</dcterms:created>
  <dcterms:modified xsi:type="dcterms:W3CDTF">2012-04-16T21:36:14Z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1250926293</vt:i4>
  </property>
  <property fmtid="{D5CDD505-2E9C-101B-9397-08002B2CF9AE}" pid="3" name="_NewReviewCycle">
    <vt:lpwstr/>
  </property>
  <property fmtid="{D5CDD505-2E9C-101B-9397-08002B2CF9AE}" pid="4" name="_EmailSubject">
    <vt:lpwstr>Presenation Materials</vt:lpwstr>
  </property>
  <property fmtid="{D5CDD505-2E9C-101B-9397-08002B2CF9AE}" pid="5" name="_AuthorEmail">
    <vt:lpwstr>Angela.Howard@LA.GOV</vt:lpwstr>
  </property>
  <property fmtid="{D5CDD505-2E9C-101B-9397-08002B2CF9AE}" pid="6" name="_AuthorEmailDisplayName">
    <vt:lpwstr>Angela Howard</vt:lpwstr>
  </property>
  <property fmtid="{D5CDD505-2E9C-101B-9397-08002B2CF9AE}" pid="7" name="_PreviousAdHocReviewCycleID">
    <vt:i4>1963340922</vt:i4>
  </property>
</Properties>
</file>