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Lst>
  <p:notesMasterIdLst>
    <p:notesMasterId r:id="rId38"/>
  </p:notesMasterIdLst>
  <p:sldIdLst>
    <p:sldId id="326" r:id="rId6"/>
    <p:sldId id="334" r:id="rId7"/>
    <p:sldId id="263" r:id="rId8"/>
    <p:sldId id="301" r:id="rId9"/>
    <p:sldId id="295" r:id="rId10"/>
    <p:sldId id="349" r:id="rId11"/>
    <p:sldId id="298" r:id="rId12"/>
    <p:sldId id="257" r:id="rId13"/>
    <p:sldId id="338" r:id="rId14"/>
    <p:sldId id="323" r:id="rId15"/>
    <p:sldId id="266" r:id="rId16"/>
    <p:sldId id="353" r:id="rId17"/>
    <p:sldId id="327" r:id="rId18"/>
    <p:sldId id="328" r:id="rId19"/>
    <p:sldId id="325" r:id="rId20"/>
    <p:sldId id="324" r:id="rId21"/>
    <p:sldId id="319" r:id="rId22"/>
    <p:sldId id="369" r:id="rId23"/>
    <p:sldId id="304" r:id="rId24"/>
    <p:sldId id="344" r:id="rId25"/>
    <p:sldId id="287" r:id="rId26"/>
    <p:sldId id="364" r:id="rId27"/>
    <p:sldId id="362" r:id="rId28"/>
    <p:sldId id="356" r:id="rId29"/>
    <p:sldId id="350" r:id="rId30"/>
    <p:sldId id="351" r:id="rId31"/>
    <p:sldId id="358" r:id="rId32"/>
    <p:sldId id="352" r:id="rId33"/>
    <p:sldId id="360" r:id="rId34"/>
    <p:sldId id="365" r:id="rId35"/>
    <p:sldId id="366" r:id="rId36"/>
    <p:sldId id="36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A2DE9-662A-4B3B-A468-B37E6AEF0B16}" type="datetimeFigureOut">
              <a:rPr lang="en-US" smtClean="0"/>
              <a:t>6/16/2014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080E9-44D6-431E-B9E5-67C5297C20AF}" type="slidenum">
              <a:rPr lang="en-US" smtClean="0"/>
              <a:t>‹#›</a:t>
            </a:fld>
            <a:endParaRPr lang="en-US"/>
          </a:p>
        </p:txBody>
      </p:sp>
    </p:spTree>
    <p:extLst>
      <p:ext uri="{BB962C8B-B14F-4D97-AF65-F5344CB8AC3E}">
        <p14:creationId xmlns:p14="http://schemas.microsoft.com/office/powerpoint/2010/main" val="428129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vocabulary development give the students other examples of words that start with hydro. Hydrologist studies water.</a:t>
            </a:r>
            <a:r>
              <a:rPr lang="en-US" baseline="0" dirty="0" smtClean="0"/>
              <a:t> </a:t>
            </a:r>
            <a:r>
              <a:rPr lang="en-US" dirty="0" smtClean="0"/>
              <a:t> Hydropower generates electricity from water such as a dam.</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2</a:t>
            </a:fld>
            <a:endParaRPr lang="en-US"/>
          </a:p>
        </p:txBody>
      </p:sp>
    </p:spTree>
    <p:extLst>
      <p:ext uri="{BB962C8B-B14F-4D97-AF65-F5344CB8AC3E}">
        <p14:creationId xmlns:p14="http://schemas.microsoft.com/office/powerpoint/2010/main" val="588147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deeper the water is filtered through the ground, the purer it is. </a:t>
            </a:r>
            <a:r>
              <a:rPr lang="en-US" baseline="0" dirty="0" smtClean="0"/>
              <a:t>  Baton Rouge drinking water comes from 1500 feet or more below the surface.  It is some of the purest water in the world – but it took a very long time to get there.</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11</a:t>
            </a:fld>
            <a:endParaRPr lang="en-US"/>
          </a:p>
        </p:txBody>
      </p:sp>
    </p:spTree>
    <p:extLst>
      <p:ext uri="{BB962C8B-B14F-4D97-AF65-F5344CB8AC3E}">
        <p14:creationId xmlns:p14="http://schemas.microsoft.com/office/powerpoint/2010/main" val="36283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students know the basics of the water cycle.  Review with students what they know and tell them that they are going to learn how their personal water use is linked to the water</a:t>
            </a:r>
            <a:r>
              <a:rPr lang="en-US" baseline="0" dirty="0" smtClean="0"/>
              <a:t> cycle.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13</a:t>
            </a:fld>
            <a:endParaRPr lang="en-US"/>
          </a:p>
        </p:txBody>
      </p:sp>
    </p:spTree>
    <p:extLst>
      <p:ext uri="{BB962C8B-B14F-4D97-AF65-F5344CB8AC3E}">
        <p14:creationId xmlns:p14="http://schemas.microsoft.com/office/powerpoint/2010/main" val="79974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 ideas from the students about where</a:t>
            </a:r>
            <a:r>
              <a:rPr lang="en-US" baseline="0" dirty="0" smtClean="0"/>
              <a:t> the water in their house comes from and where does it go.  Most students know the basics of the water cycle, but have very little knowledge of personal water use.</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14</a:t>
            </a:fld>
            <a:endParaRPr lang="en-US"/>
          </a:p>
        </p:txBody>
      </p:sp>
    </p:spTree>
    <p:extLst>
      <p:ext uri="{BB962C8B-B14F-4D97-AF65-F5344CB8AC3E}">
        <p14:creationId xmlns:p14="http://schemas.microsoft.com/office/powerpoint/2010/main" val="24616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a:t>
            </a:r>
            <a:r>
              <a:rPr lang="en-US" baseline="0" dirty="0" smtClean="0"/>
              <a:t> multitude of ways in which we rely on the personal use of water in our homes.</a:t>
            </a:r>
            <a:endParaRPr lang="en-US" dirty="0"/>
          </a:p>
        </p:txBody>
      </p:sp>
      <p:sp>
        <p:nvSpPr>
          <p:cNvPr id="4" name="Slide Number Placeholder 3"/>
          <p:cNvSpPr>
            <a:spLocks noGrp="1"/>
          </p:cNvSpPr>
          <p:nvPr>
            <p:ph type="sldNum" sz="quarter" idx="10"/>
          </p:nvPr>
        </p:nvSpPr>
        <p:spPr/>
        <p:txBody>
          <a:bodyPr/>
          <a:lstStyle/>
          <a:p>
            <a:fld id="{8AFCFD0E-4A92-4955-AE12-BE59EB7D5FA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7515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with your students about the importance of keeping </a:t>
            </a:r>
            <a:r>
              <a:rPr lang="en-US" baseline="0" dirty="0" err="1" smtClean="0"/>
              <a:t>stormwater</a:t>
            </a:r>
            <a:r>
              <a:rPr lang="en-US" baseline="0" dirty="0" smtClean="0"/>
              <a:t> drains clean.  They need to remain clear to prevent flooding.  Do not dispose of wastes in storm drains because these go directly to the river.</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16</a:t>
            </a:fld>
            <a:endParaRPr lang="en-US"/>
          </a:p>
        </p:txBody>
      </p:sp>
    </p:spTree>
    <p:extLst>
      <p:ext uri="{BB962C8B-B14F-4D97-AF65-F5344CB8AC3E}">
        <p14:creationId xmlns:p14="http://schemas.microsoft.com/office/powerpoint/2010/main" val="3290798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Sewage</a:t>
            </a:r>
            <a:r>
              <a:rPr lang="en-US" baseline="0" dirty="0" smtClean="0"/>
              <a:t> treatment is an interesting process that your students may want to read more about.  The treatment includes physical separation of wastes as well as chemical and biological treatments.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17</a:t>
            </a:fld>
            <a:endParaRPr lang="en-US"/>
          </a:p>
        </p:txBody>
      </p:sp>
    </p:spTree>
    <p:extLst>
      <p:ext uri="{BB962C8B-B14F-4D97-AF65-F5344CB8AC3E}">
        <p14:creationId xmlns:p14="http://schemas.microsoft.com/office/powerpoint/2010/main" val="195630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students that in some parts</a:t>
            </a:r>
            <a:r>
              <a:rPr lang="en-US" baseline="0" dirty="0" smtClean="0"/>
              <a:t> of our country</a:t>
            </a:r>
            <a:r>
              <a:rPr lang="en-US" dirty="0" smtClean="0"/>
              <a:t>, the treated water goes back into public supply.  The water is safe to drink, but not</a:t>
            </a:r>
            <a:r>
              <a:rPr lang="en-US" baseline="0" dirty="0" smtClean="0"/>
              <a:t> as desirable as our groundwater – motivation to protect our groundwater for future generations to enjoy.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18</a:t>
            </a:fld>
            <a:endParaRPr lang="en-US"/>
          </a:p>
        </p:txBody>
      </p:sp>
    </p:spTree>
    <p:extLst>
      <p:ext uri="{BB962C8B-B14F-4D97-AF65-F5344CB8AC3E}">
        <p14:creationId xmlns:p14="http://schemas.microsoft.com/office/powerpoint/2010/main" val="181077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t>
            </a:r>
            <a:r>
              <a:rPr lang="en-US" i="1" dirty="0" smtClean="0"/>
              <a:t>What determines how or where a river flows?</a:t>
            </a:r>
            <a:r>
              <a:rPr lang="en-US" dirty="0" smtClean="0"/>
              <a:t> Elicit from students that ultimately gravity—which is impacted by elevation, topography, and geology—determines where a river flows, and since the areas of lowest elevation are where the land meets the ocean, that’s where the rivers flow.</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19</a:t>
            </a:fld>
            <a:endParaRPr lang="en-US"/>
          </a:p>
        </p:txBody>
      </p:sp>
    </p:spTree>
    <p:extLst>
      <p:ext uri="{BB962C8B-B14F-4D97-AF65-F5344CB8AC3E}">
        <p14:creationId xmlns:p14="http://schemas.microsoft.com/office/powerpoint/2010/main" val="276960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Organisms all over the Earth need water to survive. Although it's a small amount when compared to oceans, every living creature is filled with water. Our cells are mainly composed of water. The human body is </a:t>
            </a:r>
            <a:r>
              <a:rPr lang="en-US" dirty="0" smtClean="0"/>
              <a:t>60</a:t>
            </a:r>
            <a:r>
              <a:rPr lang="en-US" dirty="0" smtClean="0"/>
              <a:t>% water.</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20</a:t>
            </a:fld>
            <a:endParaRPr lang="en-US"/>
          </a:p>
        </p:txBody>
      </p:sp>
    </p:spTree>
    <p:extLst>
      <p:ext uri="{BB962C8B-B14F-4D97-AF65-F5344CB8AC3E}">
        <p14:creationId xmlns:p14="http://schemas.microsoft.com/office/powerpoint/2010/main" val="293331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Facilitate class discussion and conclude that the hydrosphere (water) connects all humans to all other ecosystems and organisms on Earth.</a:t>
            </a:r>
          </a:p>
          <a:p>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21</a:t>
            </a:fld>
            <a:endParaRPr lang="en-US"/>
          </a:p>
        </p:txBody>
      </p:sp>
    </p:spTree>
    <p:extLst>
      <p:ext uri="{BB962C8B-B14F-4D97-AF65-F5344CB8AC3E}">
        <p14:creationId xmlns:p14="http://schemas.microsoft.com/office/powerpoint/2010/main" val="261519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Elements in water are hydrogen and oxygen.  The number 2 is called a</a:t>
            </a:r>
            <a:r>
              <a:rPr lang="en-US" baseline="0" dirty="0" smtClean="0"/>
              <a:t> subscript in a molecular formula.  This number cannot change or it  will be different compound.  For example H2O2 is hydrogen peroxide.  </a:t>
            </a:r>
            <a:endParaRPr lang="en-US" dirty="0"/>
          </a:p>
        </p:txBody>
      </p:sp>
      <p:sp>
        <p:nvSpPr>
          <p:cNvPr id="4" name="Slide Number Placeholder 3"/>
          <p:cNvSpPr>
            <a:spLocks noGrp="1"/>
          </p:cNvSpPr>
          <p:nvPr>
            <p:ph type="sldNum" sz="quarter" idx="10"/>
          </p:nvPr>
        </p:nvSpPr>
        <p:spPr/>
        <p:txBody>
          <a:bodyPr/>
          <a:lstStyle/>
          <a:p>
            <a:fld id="{9A2AC892-7618-4DEF-BCBA-B87F2135A0FA}"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students to guess how long it takes for parts of the water cycle they can easily visualize.  (rain, puddle, evaporate,</a:t>
            </a:r>
            <a:r>
              <a:rPr lang="en-US" baseline="0" dirty="0" smtClean="0"/>
              <a:t> water vapor condenses on a glass, evaporate, in cloud, rain…..) Emphasize after evaporation, the water is an invisible gas in the air before it becomes part of a cloud.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22</a:t>
            </a:fld>
            <a:endParaRPr lang="en-US"/>
          </a:p>
        </p:txBody>
      </p:sp>
    </p:spTree>
    <p:extLst>
      <p:ext uri="{BB962C8B-B14F-4D97-AF65-F5344CB8AC3E}">
        <p14:creationId xmlns:p14="http://schemas.microsoft.com/office/powerpoint/2010/main" val="288951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star is Baton Rouge.  Most of our groundwater entered the ground in Southern</a:t>
            </a:r>
            <a:r>
              <a:rPr lang="en-US" baseline="0" dirty="0" smtClean="0"/>
              <a:t> Mississippi. (called the recharge area)</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23</a:t>
            </a:fld>
            <a:endParaRPr lang="en-US"/>
          </a:p>
        </p:txBody>
      </p:sp>
    </p:spTree>
    <p:extLst>
      <p:ext uri="{BB962C8B-B14F-4D97-AF65-F5344CB8AC3E}">
        <p14:creationId xmlns:p14="http://schemas.microsoft.com/office/powerpoint/2010/main" val="2012221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to the students that water flows</a:t>
            </a:r>
            <a:r>
              <a:rPr lang="en-US" baseline="0" dirty="0" smtClean="0"/>
              <a:t> downhill – or from high pressure to low pressure.  Excess pumping of fresh water creates a lowered water table with lower pressure.  Therefore, salt water moves in.  </a:t>
            </a:r>
            <a:endParaRPr lang="en-US" dirty="0" smtClean="0"/>
          </a:p>
          <a:p>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24</a:t>
            </a:fld>
            <a:endParaRPr lang="en-US"/>
          </a:p>
        </p:txBody>
      </p:sp>
    </p:spTree>
    <p:extLst>
      <p:ext uri="{BB962C8B-B14F-4D97-AF65-F5344CB8AC3E}">
        <p14:creationId xmlns:p14="http://schemas.microsoft.com/office/powerpoint/2010/main" val="1872268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organisms that live in seawater have special adaptations that enable them to live in salt water and that they could not live in freshwater.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25</a:t>
            </a:fld>
            <a:endParaRPr lang="en-US"/>
          </a:p>
        </p:txBody>
      </p:sp>
    </p:spTree>
    <p:extLst>
      <p:ext uri="{BB962C8B-B14F-4D97-AF65-F5344CB8AC3E}">
        <p14:creationId xmlns:p14="http://schemas.microsoft.com/office/powerpoint/2010/main" val="3678962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we commonly only refer to the salt in seawater (sodium chloride) there are actually many other elements dissolved in seawater in very small quantities.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27</a:t>
            </a:fld>
            <a:endParaRPr lang="en-US"/>
          </a:p>
        </p:txBody>
      </p:sp>
    </p:spTree>
    <p:extLst>
      <p:ext uri="{BB962C8B-B14F-4D97-AF65-F5344CB8AC3E}">
        <p14:creationId xmlns:p14="http://schemas.microsoft.com/office/powerpoint/2010/main" val="2778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review the parts of the atom – positive protons, neutrons (not illustrated here) and negative electrons.  Compare the numbers of protons and electrons of</a:t>
            </a:r>
            <a:r>
              <a:rPr lang="en-US" baseline="0" dirty="0" smtClean="0"/>
              <a:t> oxygen (8) with hydrogen (1)</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4</a:t>
            </a:fld>
            <a:endParaRPr lang="en-US"/>
          </a:p>
        </p:txBody>
      </p:sp>
    </p:spTree>
    <p:extLst>
      <p:ext uri="{BB962C8B-B14F-4D97-AF65-F5344CB8AC3E}">
        <p14:creationId xmlns:p14="http://schemas.microsoft.com/office/powerpoint/2010/main" val="224444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is abundant on Earth so that we take it for granted.  The following slide shows why</a:t>
            </a:r>
            <a:r>
              <a:rPr lang="en-US" baseline="0" dirty="0" smtClean="0"/>
              <a:t> Earth is unique in the Solar System to have liquid water which sustains life as we know it.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5</a:t>
            </a:fld>
            <a:endParaRPr lang="en-US"/>
          </a:p>
        </p:txBody>
      </p:sp>
    </p:spTree>
    <p:extLst>
      <p:ext uri="{BB962C8B-B14F-4D97-AF65-F5344CB8AC3E}">
        <p14:creationId xmlns:p14="http://schemas.microsoft.com/office/powerpoint/2010/main" val="352127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temperature range on Earth allows most of its water to remain in the liquid state. If we were a colder object like Pluto, all water would be frozen. On the other hand, if we were on a very hot planet, like Mercury,  all  the water would be in a gaseous state.  (Interesting</a:t>
            </a:r>
            <a:r>
              <a:rPr lang="en-US" baseline="0" dirty="0" smtClean="0"/>
              <a:t> note:  Mercury is not as not as Venus because it has no atmosphere to trap heat)</a:t>
            </a:r>
            <a:endParaRPr lang="en-US" dirty="0" smtClean="0"/>
          </a:p>
          <a:p>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6</a:t>
            </a:fld>
            <a:endParaRPr lang="en-US"/>
          </a:p>
        </p:txBody>
      </p:sp>
    </p:spTree>
    <p:extLst>
      <p:ext uri="{BB962C8B-B14F-4D97-AF65-F5344CB8AC3E}">
        <p14:creationId xmlns:p14="http://schemas.microsoft.com/office/powerpoint/2010/main" val="180701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help students understand</a:t>
            </a:r>
            <a:r>
              <a:rPr lang="en-US" baseline="0" dirty="0" smtClean="0"/>
              <a:t> why there is so much ocean water compared to freshwater – have the students look at the surface of a globe and tell them that about 70% of the Earth’s surface is ocean.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7</a:t>
            </a:fld>
            <a:endParaRPr lang="en-US"/>
          </a:p>
        </p:txBody>
      </p:sp>
    </p:spTree>
    <p:extLst>
      <p:ext uri="{BB962C8B-B14F-4D97-AF65-F5344CB8AC3E}">
        <p14:creationId xmlns:p14="http://schemas.microsoft.com/office/powerpoint/2010/main" val="150278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Orleans uses river water for their public supply.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8</a:t>
            </a:fld>
            <a:endParaRPr lang="en-US"/>
          </a:p>
        </p:txBody>
      </p:sp>
    </p:spTree>
    <p:extLst>
      <p:ext uri="{BB962C8B-B14F-4D97-AF65-F5344CB8AC3E}">
        <p14:creationId xmlns:p14="http://schemas.microsoft.com/office/powerpoint/2010/main" val="217148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diagram of one confined aquifer layer.  Below Baton Rouge are 10 layers of aquifers from 400 – 2800</a:t>
            </a:r>
            <a:r>
              <a:rPr lang="en-US" baseline="0" dirty="0" smtClean="0"/>
              <a:t> feet below the surface.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9</a:t>
            </a:fld>
            <a:endParaRPr lang="en-US"/>
          </a:p>
        </p:txBody>
      </p:sp>
    </p:spTree>
    <p:extLst>
      <p:ext uri="{BB962C8B-B14F-4D97-AF65-F5344CB8AC3E}">
        <p14:creationId xmlns:p14="http://schemas.microsoft.com/office/powerpoint/2010/main" val="12521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who knows where their water meter is for their home and can they describe it for the class.  The red pipes on this diagram are illustrating the hot water line from the hot water heater.  </a:t>
            </a:r>
            <a:endParaRPr lang="en-US" dirty="0"/>
          </a:p>
        </p:txBody>
      </p:sp>
      <p:sp>
        <p:nvSpPr>
          <p:cNvPr id="4" name="Slide Number Placeholder 3"/>
          <p:cNvSpPr>
            <a:spLocks noGrp="1"/>
          </p:cNvSpPr>
          <p:nvPr>
            <p:ph type="sldNum" sz="quarter" idx="10"/>
          </p:nvPr>
        </p:nvSpPr>
        <p:spPr/>
        <p:txBody>
          <a:bodyPr/>
          <a:lstStyle/>
          <a:p>
            <a:fld id="{F9E080E9-44D6-431E-B9E5-67C5297C20AF}" type="slidenum">
              <a:rPr lang="en-US" smtClean="0"/>
              <a:t>10</a:t>
            </a:fld>
            <a:endParaRPr lang="en-US"/>
          </a:p>
        </p:txBody>
      </p:sp>
    </p:spTree>
    <p:extLst>
      <p:ext uri="{BB962C8B-B14F-4D97-AF65-F5344CB8AC3E}">
        <p14:creationId xmlns:p14="http://schemas.microsoft.com/office/powerpoint/2010/main" val="52986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995126-734A-499D-B969-A574B5CB5116}"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216633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95126-734A-499D-B969-A574B5CB5116}"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126860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95126-734A-499D-B969-A574B5CB5116}"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210627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06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349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59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530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008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337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660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75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95126-734A-499D-B969-A574B5CB5116}"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4267497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174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596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977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61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17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074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35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497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343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62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95126-734A-499D-B969-A574B5CB5116}" type="datetimeFigureOut">
              <a:rPr lang="en-US" smtClean="0"/>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1768872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15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68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411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774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063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378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922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704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763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17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995126-734A-499D-B969-A574B5CB5116}" type="datetimeFigureOut">
              <a:rPr lang="en-US" smtClean="0"/>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4181400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127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10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9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954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62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49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70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901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077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31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95126-734A-499D-B969-A574B5CB5116}" type="datetimeFigureOut">
              <a:rPr lang="en-US" smtClean="0"/>
              <a:t>6/16/2014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81728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3392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868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765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988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27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55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995126-734A-499D-B969-A574B5CB5116}" type="datetimeFigureOut">
              <a:rPr lang="en-US" smtClean="0"/>
              <a:t>6/16/2014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188964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95126-734A-499D-B969-A574B5CB5116}" type="datetimeFigureOut">
              <a:rPr lang="en-US" smtClean="0"/>
              <a:t>6/16/2014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378472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95126-734A-499D-B969-A574B5CB5116}" type="datetimeFigureOut">
              <a:rPr lang="en-US" smtClean="0"/>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216404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95126-734A-499D-B969-A574B5CB5116}" type="datetimeFigureOut">
              <a:rPr lang="en-US" smtClean="0"/>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68FFC-2B42-4FB6-AB6D-0382E6AC372D}" type="slidenum">
              <a:rPr lang="en-US" smtClean="0"/>
              <a:t>‹#›</a:t>
            </a:fld>
            <a:endParaRPr lang="en-US"/>
          </a:p>
        </p:txBody>
      </p:sp>
    </p:spTree>
    <p:extLst>
      <p:ext uri="{BB962C8B-B14F-4D97-AF65-F5344CB8AC3E}">
        <p14:creationId xmlns:p14="http://schemas.microsoft.com/office/powerpoint/2010/main" val="136385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95126-734A-499D-B969-A574B5CB5116}" type="datetimeFigureOut">
              <a:rPr lang="en-US" smtClean="0"/>
              <a:t>6/16/2014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68FFC-2B42-4FB6-AB6D-0382E6AC372D}" type="slidenum">
              <a:rPr lang="en-US" smtClean="0"/>
              <a:t>‹#›</a:t>
            </a:fld>
            <a:endParaRPr lang="en-US"/>
          </a:p>
        </p:txBody>
      </p:sp>
    </p:spTree>
    <p:extLst>
      <p:ext uri="{BB962C8B-B14F-4D97-AF65-F5344CB8AC3E}">
        <p14:creationId xmlns:p14="http://schemas.microsoft.com/office/powerpoint/2010/main" val="2330044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220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D15AA-B293-4E5E-8F00-5CC2873D036F}"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598AE-E7E8-40FD-B02D-6F00267027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415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8300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7A801-9CEC-4BE2-BD97-9B197B2B9F1D}" type="datetimeFigureOut">
              <a:rPr lang="en-US" smtClean="0">
                <a:solidFill>
                  <a:prstClr val="black">
                    <a:tint val="75000"/>
                  </a:prstClr>
                </a:solidFill>
              </a:rPr>
              <a:pPr/>
              <a:t>6/16/2014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B7BB3-1433-436D-8C48-7D447AD821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9906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lidesharecdn.com/hydrosphere-1229305588019441-1/95/slide-1-728.jpg?cb=1229298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4609"/>
            <a:ext cx="9283477" cy="696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9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avingwater.org/groups/public/@spu/@swp/documents/webcontent/04_009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37" y="838199"/>
            <a:ext cx="7571463" cy="56659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0"/>
            <a:ext cx="8991600" cy="1077218"/>
          </a:xfrm>
          <a:prstGeom prst="rect">
            <a:avLst/>
          </a:prstGeom>
          <a:solidFill>
            <a:schemeClr val="tx2">
              <a:lumMod val="40000"/>
              <a:lumOff val="60000"/>
            </a:schemeClr>
          </a:solidFill>
        </p:spPr>
        <p:txBody>
          <a:bodyPr wrap="square" rtlCol="0">
            <a:spAutoFit/>
          </a:bodyPr>
          <a:lstStyle/>
          <a:p>
            <a:r>
              <a:rPr lang="en-US" sz="3200" b="1" dirty="0" smtClean="0"/>
              <a:t>Baton Rouge Water Company pumps water out of the ground and sends it in pipes to your home.</a:t>
            </a:r>
            <a:endParaRPr lang="en-US" sz="3200" b="1" dirty="0"/>
          </a:p>
        </p:txBody>
      </p:sp>
    </p:spTree>
    <p:extLst>
      <p:ext uri="{BB962C8B-B14F-4D97-AF65-F5344CB8AC3E}">
        <p14:creationId xmlns:p14="http://schemas.microsoft.com/office/powerpoint/2010/main" val="2040420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glvirtualwater.net/files/image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6724650" cy="4352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624" y="267511"/>
            <a:ext cx="9096375" cy="1569660"/>
          </a:xfrm>
          <a:prstGeom prst="rect">
            <a:avLst/>
          </a:prstGeom>
          <a:solidFill>
            <a:schemeClr val="tx2">
              <a:lumMod val="40000"/>
              <a:lumOff val="60000"/>
            </a:schemeClr>
          </a:solidFill>
        </p:spPr>
        <p:txBody>
          <a:bodyPr wrap="square" rtlCol="0">
            <a:spAutoFit/>
          </a:bodyPr>
          <a:lstStyle/>
          <a:p>
            <a:r>
              <a:rPr lang="en-US" sz="3200" b="1" dirty="0" smtClean="0"/>
              <a:t>Water in aquifers deep below the surface took a very long time to get there</a:t>
            </a:r>
            <a:r>
              <a:rPr lang="en-US" sz="3200" b="1" dirty="0"/>
              <a:t> </a:t>
            </a:r>
            <a:r>
              <a:rPr lang="en-US" sz="3200" b="1" dirty="0" smtClean="0"/>
              <a:t>– naturally filtered as it travels through the ground.   </a:t>
            </a:r>
            <a:endParaRPr lang="en-US" sz="3200" b="1" dirty="0"/>
          </a:p>
        </p:txBody>
      </p:sp>
    </p:spTree>
    <p:extLst>
      <p:ext uri="{BB962C8B-B14F-4D97-AF65-F5344CB8AC3E}">
        <p14:creationId xmlns:p14="http://schemas.microsoft.com/office/powerpoint/2010/main" val="251629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APDw8QEBAQEBASFRYXFRQQFBIQEA8UGRcWFhQUGBQYHCggGBolHBQWITEiJSkrLi4uFx8zODMsNygtLisBCgoKDg0OGxAQGiwkICQtLC0sNC0sLCwuNiwsLCwsLC0sLCwsLCwsLywsLCwsLCwsLCwsLCwsLCwsLCwsLCwsLP/AABEIANwA5QMBEQACEQEDEQH/xAAcAAEAAQUBAQAAAAAAAAAAAAAAAgEDBQYHBAj/xABCEAABAwICBgcGAwYEBwAAAAABAAIDBBEFIQYSMUFRYQciMnGBkaETQlKxwdEUI2IzU3KCkqJDc7LwFzREg8LS4f/EABsBAQACAwEBAAAAAAAAAAAAAAABAgMEBQYH/8QANREAAgIBAgQDBwMCBwEAAAAAAAECAxEEMQUSIUEyUWETInGBkbHRFKHBBiMzNEJi4fDxUv/aAAwDAQACEQMRAD8A7igCAIAgCA82I1LoonSNjMpbmWtNnEb7cTyVorLwZaK42TUG8Z7mGodNKKWwMhidwlBaP6tiyOiaN+3g+qr2jn4GehnY8XY5rxxaQ4eixNNbnNlCUHiSwXFBUoTbM5BAa9jOnGHUlxLUsc8e5F+a/wAQ3Z4rHK2Me5tVaO6zaP16GkYr0x7RS0t/1zusO/Ubn6hYZanyRv18J/8AuX0NXrekvFJb2mZEOELA23i65WJ3zZuw4dp49s/FmFqdI66Xt1lS7/uPaPJpCxucn3NuGmqjtBfQ8hq5TtllPe95+qq5MzKEfJfQR1EjezI9p/S5wPoVUycqe5lKPSWvh/Z1lQORe548nXVlZJbMxS0tM/FBfT8GfoOk3EorazophwkZYn+ZpCyLUzRrT4PppbZXwZtmEdLED7CpgfCfijPtWeVgVmjq4/6kc+7gdi61yz8ehu+E43S1bdannjl4hp6ze9pzC2YzjLZnJu01tLxZFoyCsYAgCAIAgCAIAgCAIAgCAIAgCA5hp5o9+Hk/ERD8mQ9YDZG85+RW7RZzLD3PXcH1/toeym/eW3qv+DWaapkiN43vYeLCW/JZ2k9zsTrhYsTSfxM/QaaVsVg54mbwkAv/AFCxWKVEH6HOu4NpbNlyv0/BqukdXiVY5xkq3PYdkbSYWAcNVuR8VoW6K1+GWf2IhwuFX+Gl89zVJqCWPtMIHEC48wtCyiyHiiTKqcd0WQFhISJAIWSJAKCyRIBQXSJAIWwTCgukSAUFkiQCgukXYJXRuD2Ocxw2OaS1w8QmWtiXBSWJLKN70c6S6iCzKsGpj+MWEzR6B3jY81s16qS6S6nH1XA6rPep91+Xb/g6lg2M09ZGJKeQPbvGxzDwc3aCt6E4zWYnmNRprdPLlsWDIK5gMZpDjcVDA6aU8mtHakduaP8AeSx2WKuOWbWj0lmqtVcPn6Ino/WvqKSnneAHSsa8gbBrZgeRCmuXNFNldXSqb51x2i2voZBXNcIAgCAIAgCAIAgCAx+OzU7KeT8SWiJwIN9ruQG8q8FJv3TZ0kLpWr2K95HFpNXWdqEltzql2TiN1xxXSR76LeFzbgIXKhSSSQk889DE/tMaTxtY+YWGzT1T8USkq4y3Rh8VwtkTNdpdtAscwuXrNHCqHPFs17aVFZRigFzDCkSAQskSAUF0iQCgskTCgukSAUFkiQCF0iQCgske3CsRmpZWzQPMbxvGxw4OG8clMZuLyil2nrvhyWLK/wC7HXcC0/p5qWSWciKWFoL2fGdxjG+53bl0a9VFxzLo0eR1XBLq7lCtZUtn+TmWkuPS185lkyaMmMvlG378Sufba7HlnrdBoYaSvkjv3fmztei8epQUTeEEQ/sautV4I/BHgtfLm1Vj/wB0vuzKLIagQBAEAQBAEAQBAY/HMXio4TLKeTWjtPduAV4QcnhGzpdLPUWckP8Aw5FjeNTVkpklOQvqMHZjHAc+a34QUFhHtNJpK9NDlgvi/Mx4VzbJAoSSCkkkEJKoSYrSF35bRxd9CubxN/20vUw37GBAXENZIkFBdIkAoLJEgFBdImAoLJEgELpEgFBZIkAoLpEgELJEgFBdIq7Ye5QzJFdT6LwmPVp4G/DGweTQF3YLEUfLdQ+a2T9X9z1KxhCAIAgCAIAgCA8uJV8dNE+aV2qxovzJ3AcSVMYuTwjLTTK6ahBdWcax/GpK2YyvyGxjL5Mbw7+JXQhBQWEe20mlhpq+SPzfmY4LIbRIIWJBCSQQkkFJYkhJh9ITlGOZXJ4o+kUYLuxhgFxzEkSAUFkiQCgskTAQukSAUF0iQCgskSAUF0iQCFkiQCgukSAUFkiWrfLioZdHdtE8abVwNGTZYwA9vhYOHI2XU0eqV8PVbnzfiWilprf9r2f8GcW4c4IAgCAIAgCAIDkWnekRq5/ZRn8iIkC2yR+wv5jcFvU18qy9z13C9F7Cvnl4n+y8vyayFmOqSCFiQUkkkJRIIWJBSSSCEnhrsMqKqRjIIZJSBnqNJAvxOwLj8TTlOKS7Grqbq68Ockj30vRpicguY4o/8yQA+TQVoLTWM5suL6WPdv4L/wAPb/wqxC1/aUt+GvJ89RP0s/QouN6bO0vovyeKs6OsSiBPsWSAfunhx8jYqstPYuxsV8X0k3jma+KNdqqSSF2rLG+N3B7S0nuvtWu+m5065xmswafwLYCgypEwFBZIqELpEgFBdIkAoLJEwFBdImwZjvCh7EvY2nCMRfSzNlZu2jc9u9q0qLpUzU4nD1OnjqK3XL/rOvUNWyaNkrDdrxcfbvXq67I2RUo7M8LdVKqbhLdF9XMYQBAEAQBAal0iY5+Gp/ZMdaWbLLa1nvO+nis1MOZ5Z1eE6X21vPLaP37HJQt09aSCkEwhYqFJJMISVCFiYKElQpJOl9GrLUsjuMh9AFo6nxHkuPyzfFehty1zhBAEBYrKKKdhZLGyRh3PAcPVRKKl0aMlds63zQbT9DnelHRoLOloTY7TC45H+Bx2dxWlbpO8D0Wh46+kNR9fyjmssTmOLHtcxzTYtcC1zTwIOxaDTXRnqoNSSlF5TKAKDIkSAUFkiQCgukSCFkXIR1m94VJeFkT8LM6QuccnJt/R/i2pIaZ56r7ll9zrZjxA9F1uF6jll7J99vicLjWk5oe2jut/gdAXePMBAEAQBAUcQAScgEC6nDdKsVNXVyy3uy+qzkxuQ88z4roVx5Y4Pa6Kj2FMYd938TFAq5uEghJIKSSQQkkFJY92E4bLVStiiF3HaT2WDe4ngqykorLMOo1EKIOc30Nt0h0KEFK2SEufJHnLf3xvLRutw4LBXfzSwzkaLjDtvcLOie3p8fiaUCtk9CdU6PGWoGH4nyH+630WjqPGeM45LOra8kvsbMsByAgCAIAgOLdJGKU9TV/kNbeMFr5R/iuvs5gceZXK1VkZT9093wPS3U0f3Hv1S8v/AE1QBap20iQCgukSCFkVUEl2lH5jO8KlnhZjt8DM8QuccolDI5jmvabOaQQeBGxWjJxakt0VnFTi4y2Z2DC6wTwRyj32g9x3jzuvXUWq2tTXc8JqKXTbKt9mepZTCEAQBAa30gYl+HoJbGz5fy27j1u0R4XWWmOZHQ4ZT7TULOy6/Q4wFvHryQQkkEJJBSSSCEl6mhdI9sbGlz3EBoG0ko3hZYlOMIuUnhI7LoxgTKKEMFjI7OR+9x4DkFz7LHNniddrJamzmey2RlyFjNI5TprgH4SbXjH5EhJFtkbt7Pst+mzmWHue04Vrv1FfLLxL915/k3vQqPVw+m5tJ83OP1Wrc/fZ5zi0s6uf/dkjOLEc4IAgCA570kaXeyDqOnd+YcpXtOcbSOwLe8fQLS1V+Pcj8z0vBOFe0avtXTsvP1+By0Bc09ikSAUF0iQQskTawnYCe4EqraQckt2XWUUp9x3jl81V2wXcxu+tdz1UmHva9rnWAB45rDZdFxaRgt1MHFpGVstQ0MkbITk3vo8rbslgPuHWb3HI+vzXd4TbmMq326/U83xynEo2rv0fyNwXYOCEAQBAcv6W67Wmp4AcmNLyP1ONh6NPmtrTro2ej4LXiEp+bx9DQwtg7ZIKSSQQsSCEkgpJOg9GODXL6t42XZHf+53081q6if8ApPP8b1WEqI/F/wAI6GtU84EB5MVw9lTC+GQdVw272nc4cwrRk4vKM+nvlRYrI7ophFIYKeGEkExsDbjYbb0nLmk2NTb7W2Vnm8nsVTAEAQHixhtQYXtpixszsg6S+qzi6wBueSpPmx7u5n0zqVid2eX07+hz+HoukcS6erBc4kuLGEkk5k3ceK0lom/FI9LL+pIRWK6ui83+DKU3RhSN7cs7+4tYPQLItFDu2as/6l1L8MYr9zKUugmGx/8AT6/+Y97/AEJssi0tS7GpZxzXT/14+CS/gs6TaN07aYvghjjdF1uo0C7fe7+PgtTiGmTp5oLDXX5dzJw/iNzu5bZtqXTq+/Y0fVXnD0ZQhAUshJGykZKWQnJm9Daj2dZHweCw+OY9QFu8Os5NQvXoc/itfPppenU6avUHjwgCAIDiGntT7TEqngwhg/lA+t1vVLEEev4bDl00fXqYAFZDfPT+Ffqh+qdU8M/Ray1tDsdXMuZGlHiWldzp51zIthbRvkgUJJxtLiGjMkgDvOQQNpLLO74LQinp4YR7jADzPvHxN1zpy5pNnhdTc7rZTfdntVTAEAQBAEAQBAEAQBAEBGRgcC05ggg9xUNZWGSm08o5RXU3spZI/gcR65Lx1sPZzcPJnt6bPaVxn5o89ljMuSlkBEhCSlkBeoZfZyxP+F7T5ELJVLlnGXk0Uujz1yj5pnX17I8IEAQBAfPeNza9VVO4zSf6zZdGPRI9tp1y1RXovsVwyk9o657A28zwXN4nrv01eI+J7fk5nGuJrR08sH78tvT1/BsQC8a3nqz50228s81RQsfnax4jJdDTcTvo6J5XkzraLjeq0vRPmj5Pr9O6MZPhz2bOsOW3yXodNxei7pL3X67fU9fov6h0uoxGb5Jeu3yf5PZopB7SvpWEf4gJH8ILj/pXSm/cbR1NbZy6acl5ffodxXPPEBAEAQBAEAQBAEAQBAEAQHOtLYtWsl/Vqn+0D6Ly3EY8uol64f7Hq+GSzpo+mfuYay0joZKWQEbITkpZCSjgoexKOvUzrsYeLQfRe1g8xTPCWLE2vUuqxQIAgPniWF0lRK0bTI/w6xuVt33xoqdktkj2F2phptP7WeyS+2xsNNAI2hrdg9TxXh9RfK+x2S7nzbV6qeqtds93+y8i6sJrBAEBcoZfYzMnY1vtGXsSOIIN/AlbdGtupWIy6eT2NynX6iqDrjJ8r7Pb/g3nDNLoZLNlHsXcTmw+O7xXVo4nXPpPo/2NqrWwl0l0NiY8OALSCDsINwfFdJNNZRtpp7ElJIQBAEAQBAEAQBAEAQGg6Zf82f4G/VeZ4p/mH8Een4V/l/mzBELnnSI2QkpZAUshOSjgoexKOsUH7GL+BvyC9nV/hx+CPEXf4kviz0LIYggKE2zKA40yjbHLO4HW15HkH9JcS23gV57iWueomox8K2/Jp8V4k9XKMI+GKWPV46v8F1c05IQBAEAQBAezD8TmpzeJ5b+na0/yrNTqLKn7jMlds6/CzeMCxuSewkp3tPxtB9mfPZ6rvaXVzt6Sg169jqUXyn4omdW+bQQBAEAQBAEB4zicQkMTnajxudkHA7CDsK1/1VSs9nJ4fqbH6axw9pFZXoesFbBrlUBzvSaTXq5jwIb5AD53XlNfPm1Evp+x6vh8eXTxXzMXZaZu5IkICllJJSyAiQoexKOtU7bMYODQPRe1gsRSPDzeZN+pcVioQGp6Z41qg00Z6x/aEbh8PeVyOJavC9lHfv8Ag5+svx7kfmaUuGc0IAgCAICl0BvGGaJU7mMkc98ocARbqNzF92a7tHDKnFSbbz8jp16ODSbeTO0mE08X7OFjTxsC7zOa369NVX4Yo240wjsj2rOZAgCAIAgCAIAgNf0uw/XjErR1o9vNv/z7rk8V0/PD2i3X2OpwzUck/ZvZ/c1uixWeDsPNvhd1m+R2eC49Oruq8Munl2OvdparfEjYKPSxhFpWFrrbW9ZpPzC61XF4tYsWGcu3hUk/ceTUp3l7nOO1xJPiuFOTlJyfc7kIqMVFdi3ZVLkbIMlLITkpZCcl2ih15Y2fE5o9Vkqjz2Rj5tGO2fLXKXkmdUXszxYQGL0hxYUsRdkZHZMHE8TyC1NZqVRDPd7GDUXKqOe/Y5pLIXOLnG7ibkneV5iUnJ5ZxG23llC0gA2NjsO4phjBG6gFNZTgFC5MAoXKcEkS5MA33QPFBJEadx60ebebD9j8wu7wy/mh7N7r7HU0dmY8j7G1LqG6EAQBAEAQBAEAQFHtBBBzByPMKGk1hkptPKOe4tQmCZ7N21p4tOz7LyOqodNrh27fA9Vpr1dWpfX4niIWubGSlkBEhCSlkJKWQFLITky2itPr1TDuYC7yyHqVv8Nhz6henU0eJWcunfr0OgL1B5cIDXazRs1MplnlNtjWRiwa3hc/Zc2zQO6fPZL4JGnPS+0lzTZ7qTR6litaJrjxf1z6rPXoqIbR+vUyw01cdkY7Tii1qYPaP2Tr5fCcj9Fg4lTzVcy7GLWV5ryuxz4uXAwcoiXKcAoXKcEkS5MAoXKcA9GHYg+nlZKw9Zp2bnDeDyKyVWSrmpRL1zcJcyOs4ZXsqYmyxm7Xbt7TvB5r01VsbIqUTtVzU48yPWshcIAgISyBjS5xAaBck7AFKWXhESkorLMVg+LmpmmDRaJgGrftEknM+SzWVckV5mpp9T7acsbIzCwG4EAQBAYDS+nYYRISGuaQBf3gfd79653EdJK6vmgusevy7m9odXGifLN4Uunz7GoWXmD0YshOSNkBSykkoQhJSyA23Quk1WSSn3jqjuG31+S73CKcRdj79Dh8WuzJVrt1NmXZOOEAQBAW6mFsjHscLteC09xFlWcVKLi+5EoqSwzkGI0zoJZInbWG3eNx8RZeWsrdc3B9jhzg4ScWeUuVMFCJcpwSULkwChcpwCJcpwDK6O4/JRSXHWjd22cRxHBy2NNqJUyytu5mpudb9DqeGYjFUxiSJwc0+bTwI3Fd+u2NkeaLOtCcZrKPWshcjJIGgucQANpOwKUs7ENqKyzScexc1B1W3EQOQ3u5lb1VXJ1e5xNVqXa8LYyGhLMp3c2j0J+qx6p7Gzw1dJM2hah0wgCA8mJYjHTsL5HWG4e848AFeFcpvCMV10Ko80mc3x7F5KuTWd1WDsNGxo48yutTVGtYR5zU6mV8svbsSpJddo4jIrwXFtF+l1DivC+q/HyPoXBtd+r0yk/Euj/PzLtlyzrZKWQkpZAUIUk5I2QZPTSV0sJvG8t5bWnwWarUWVP3HgxW0V2+NZM/Q6WbBMz+Zn/qV1aOL9rV81+DmXcK71v6/kz9JiEMouyRpG/cR3grq1amq1ZhI5dunsreJI9SzmEIAgNL6QsJ1miqYM22bJbe3c7w2eK5fEaMr2i7bmjrKsrnRoJcuPg5xEuU4BQuTBJEuU4BQuU4BEuTBJ6sNxWamfrwvLTvG1rhwI3rLXZOt5iy8Jyg8xOgYHp5DMWsnaYpDkCAXRuPzC61GtVjUZLDZv16uL8XQhjmLGc6rbiIbvi5ldqqvl6vc0NTqXY8LYwzgs6NM2zQ1loZDxf8mtWrqX7yOtw5f22/U2Bax0CxU1ccQvI9rBzNvRWjFy2RSdkYLMng13E9L2tu2Bpcfidk3wG0rZr0rfiOddxKK6VrJqFbVSTO15HF7ue7kBuW/CKisI5FlkrHmTyeVwWQxFyjl1XZ7DkfouTxnRfqdO2vFHqv5R2OCa79LqUpeGXR/wAMytl8/PoxSyElCEGSJCkF6no5JD1GOd3DLzWSumyzwJspO2FfieDK02i8zs3ubGP6neQy9V0KuE3S8TS/c07OKVR8KbMvS6MwM7WtIf1Gw8gujVwqiPi6mhZxO6Xh6GWhpo2CzGNaOAAC3oVQgsRSRoysnJ5k2y6shQIAgISxh7S1wBa4EEHYQdqhpNYZDWVhnIdJsHdRzlmZjdcxu4t4d42Lz2oodU8duxyLqvZyx2MOXLBgxES5TgFC5MAiXKcAprKcEhjS4hrQSTsA2lTGLk8JdQbZhOFCEazs5Dt4N5Bek0WiVC5peL7GOTye9wXRKFtwVkVPRTYlNE3Ujfqtve1htKhwjJ5ZlhfZWsRZCbFah22Z/gbfJSq4LsVlqLZbyZj35m5zPE5lZUYH1LRCsVIOCkqWyFYgg4KSplKKXWbntGRXgeM6L9PqXyr3ZdV/KPofBNd+p0y5n70ej/h/QrLUsbtcO4ZlYNPwvV3+CDx5vov3NnUcW0lHSdiz5Lq/2PFNiY91vifsu3p/6Yb63Tx6L8v8HC1P9VJdKK8+r/CLuDU01bMIw4tYM3luWq3v4rrLhmi0keZQy+2epyVxTX66fJz8q78vTp9/3OowQtja1jRZrRYBax1ksLBcQkIAgCAIAgCAxmkGDsrIHROydtY7ex2493FYb6VbHlZjtrVkcM45iNHJTyvilGq9pz4HgRxBXBnW4S5ZbnIlBxeGeXWVcEFC5MAiXKcArG0uIa0EuJsANpKtGLbwiTc8EwYQN1n2MpGfBg4D7rv6PSKlc0vEVZknBdAoW3BWTKltwViGW3BWRUtuCsVLbgrIggQpKlshWRBAhSVLZCsQQN0cYvq0FKSTSe5bcFcoSpaV8z2xsF3ONgElNQWWTCuU5KMd2dR0fwdlJEGCxec3u+I/Zca612Syz02l0yohjv3MmsJtBAEAQBAEAQBAEBgtKtHI66PcyZo6j/8AxPFq19Rp1avUw3Uqxepx/EKOSnkdFK0se05g7+YO8c1xZQcHiRzJRcXhnlLlGCpQuTBJsehcsXtXtcB7UjqE8N4HNdLhzgptPfsQbg4LtFWW3BWRUtuCsQW3BWRUtuCsQW3BSipbIVirLbgrIgtuCkqQIVipbcFYgtkKSpKmpXyvDI2lzjuHzPJJTUVlkwrlOXLFdToujuAspGXNnSu7TuH6RyXKvvdj9D0Wk0kaFl7mZWA3AgCAIAgCAIAgCAIAgMRpDo/BXR6sos8diRvbYfqORWG6mNqwzHZVGa6nItItHqihfaVt2HsyNuWO+x5Fcm2iVb6nOsqlDcwxcsZjKxTOY5rmmzmm4I3EKYtp5QOk4HibaqEPGThk8cHfY7V6DT3K2Ge/cq0e1wWwVZbcFZFS24KxBbcFZFS24KxUtuCsVLbgpRDLbgrFSBCkhltwVip7MLweWpdZgs3e89kfdUsujXuZqdNO5+7sb5g+DxUrbMF3HtOO132C5tlsrH1O9p9NCldNzIrGbAQBAEAQBAEAQBAEAQBAEBbqIGSNcx7WvY4WLXAEEdyhpNYZDSfRnP8ASLo2a4mSjeGH90/sfyu2juK0bdGt4GrZpVvE53ieGz0rtSeJ8R/UOqe52w+C0pQlHpJGpKDjui9o/i5pZg/Msdk8cRx7ws2nudU89u5XB01jw5oc0gtcLgjYQdhXdTTWUYyLgrohltwVkVLbgpRVltwVkQW3BWKstuCsVLbgpRDLtLQyzG0bHO52yHeUlZGO7LQqnY8RRseG6JtbZ07tY/C3s+J3rVnqW+kTpU8OS62PPobJFG1gDWgNA2AZALWbzudKMVFYRNQSEAQBAEAQBAEAQBAEAQBAEAQBAWqmnZK0skY17TtDgHA+BUNJ7kNJ7mo4r0bUM1zFr07j+7Osz+h2zwsteWkg9uhglpoPboWsL0aqKGNzHysmhbmwgFr2DeCNlvFZ9PGUFyt5XY1bdO4rmLjgto1S2QrZK4ImM8D5FWTI5WRFO87GuPcCp5l5j2cnsi7HhM7tkbvHL5qPaxXcutNa+x7INGZD23Nb3dYqr1C7IzR0E34ngylLo7AyxcDIf1HLyCxSukzahoqo79TKsYGizQAOAyCxG2kl0RJCQgCAIAgCAIAgCAIAgCAIAgCAIAgCAIAgKOFwQdhQNZNZxKk9k8j3TmD9Fmi8nKuq5Jegwdv57PH5JPYaZf3EbOsJ1QgCAIAgCAIAgCAIAgCAIAgCAIAgCAIAgCAIAgCAIAgCA89bTCVhadu48CpTwY7a1OODD4PEROQRYtBuskn0NLTRaswzYFiOiEAQBAEAQBAEAQBAEAQBAEAQBAEAQBAEAQBAEAQBAEAQBAWPYtEofvLSDz2Kc9DHyLn5i+oMgQBAEAQBA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www.clker.com/cliparts/m/b/l/o/S/R/rainbow-circular-arrows-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1807"/>
            <a:ext cx="7086600" cy="6825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0423" y="2171313"/>
            <a:ext cx="8683625" cy="1938992"/>
          </a:xfrm>
          <a:prstGeom prst="rect">
            <a:avLst/>
          </a:prstGeom>
          <a:noFill/>
        </p:spPr>
        <p:txBody>
          <a:bodyPr wrap="square" rtlCol="0">
            <a:spAutoFit/>
          </a:bodyPr>
          <a:lstStyle/>
          <a:p>
            <a:pPr algn="ctr"/>
            <a:r>
              <a:rPr lang="en-US" sz="4000" b="1" dirty="0" smtClean="0"/>
              <a:t>All water moves around Earth in the </a:t>
            </a:r>
            <a:r>
              <a:rPr lang="en-US" sz="4000" b="1" u="sng" dirty="0"/>
              <a:t>water cycle </a:t>
            </a:r>
            <a:r>
              <a:rPr lang="en-US" sz="4000" b="1" dirty="0" smtClean="0"/>
              <a:t>- also </a:t>
            </a:r>
            <a:r>
              <a:rPr lang="en-US" sz="4000" b="1" dirty="0"/>
              <a:t>called the </a:t>
            </a:r>
            <a:r>
              <a:rPr lang="en-US" sz="4000" b="1" u="sng" dirty="0"/>
              <a:t>hydrologic cycle</a:t>
            </a:r>
            <a:r>
              <a:rPr lang="en-US" sz="4000" b="1" dirty="0"/>
              <a:t>. </a:t>
            </a:r>
          </a:p>
        </p:txBody>
      </p:sp>
    </p:spTree>
    <p:extLst>
      <p:ext uri="{BB962C8B-B14F-4D97-AF65-F5344CB8AC3E}">
        <p14:creationId xmlns:p14="http://schemas.microsoft.com/office/powerpoint/2010/main" val="3887608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ata:image/jpeg;base64,/9j/4AAQSkZJRgABAQAAAQABAAD/2wCEAAkGBhQSERUTExQWFRUWFhoYFxgXGRcXFxkaGRcXGhgYFxcXHiceFxkjHRoXIC8gIycpLCwtGB4xNTAqNSYrLCkBCQoKDgwOGg8PGjUkHyQsKSotLCwtLzI0NiopLywsLzQuLCwsLTUsKiosLCwsLCo1LDQvLCwsLDIsLSwqLCwqLP/AABEIAOwA1gMBIgACEQEDEQH/xAAcAAABBAMBAAAAAAAAAAAAAAAAAwQFBgECBwj/xABHEAACAQIEAwYBCQUGBAYDAAABAgMAEQQSITEFQVEGEyIyYXGRBxQjQlJicoGhM4KSscEVQ6Ky0fAkU2PCFkRzo7PhNXSD/8QAGwEBAAIDAQEAAAAAAAAAAAAAAAQFAQMGAgf/xAAxEQABAwMCBAMIAwEBAQAAAAABAAIDBBEhMUEFElHwYXGRFCKBobHB0eETMvEjM4L/2gAMAwEAAhEDEQA/AO40UUURFFFFERRRSc7kKxUAkAkAnKCbaAtY2F+dqIozj088WWeL6RIwe9hCgs6aXaI794oBIXZhcaGxrbiPaBI8OuJUCSElCzA6CJyAZRpqFBDEaaA9Kh8fxaWRlUd5hMYgJjikYGDE7Fow63WS4G4tIl72tcGHwbSzpPBh7R4KUtdpAGZTID84hw6g5HTOW+kJyglwocAEappmQt55DYLIBOAp6HiK4WfiBfSNFjxX5PGUYL6loDp1b1pKPjssAw64hxmEMuIxhIH0aW0UZdrOwRdCWEbcxTB+x6N558U7WQZjMbnu2zR3UAKcreIC29R3EcI2Fm+c4l5MXhyyFhaNZBIlhh+9tlR4VYkjyBXkztfdYMPFKeZ/IDYnqthjcBddBn4pGhiDMQZmyxizZmOUt5bXFlBJJta2tqd1T+C8WgOIEs+IikxcvgSKJu9ECEj6MFL6k2LyG2YgbKoFXCrNakUUUURFFFFERRRRREUUUURFFFFERRRRREUUUURFFFFERRRRREUUUURFI42NGjcShWjKnOGGZSttQQdxblS1M+J4WWRQIpjCwNy2RXuLHSzbcjf0oi5z2lxGGXCzDBysUEbN3Dw4iWEMqkq8L5L4Z1OoIOQW2G9W7h8CpDGiiyrGiqPQKAKYdolxEUJSXGo/fBo1jGFDSylgQVjVZVubHfYDUkAXrPZfG95hY7kZ4x3UoBBtJF4HFxpuL+xB51z/ABxpLGO2ufn/AIpEJyVK0li8IssbxOLpIpRh1DCx/Q0rUdxvjiYZAWsXchYo7gNI5ICqL7C5F2OgGprmmNc5wDNdlIOBlMeymDabCxd9jWQZcrRQd3h9UJRs7reQklTqrLfpVo4JwzDxZzh9bkBz3jykleTM7MbjN+tUDhPZpI8kTRxfOrXeDGxQtHiG3kbDYhVJBJJNrtYboN66TwzCrHEqpEsIsCY0CgKSNR4BY22uOlfRBplQE6oovRWVhFFFFERRRRREUUUE0RFFQ3aHiEi9zFAyrJiJO7DkZgiiN5HcLsxyoQAdLsL3AIphiOD49X7uLFlonAzyTCMzRkMM3chIwhzLceMEKRcXvaiK0UVXZuy7IuaHF4lJALhpZWmjJ/6kcl1y9cuU9CKT7P8AbXv1w5lglhGIUd27ZTG75cxVSGLC4DFS4XMFuKIrNRRRREUUUURFFFFERRRRREUUUURVLFdmSZzHGHUOt8Ri3ctMyFjbDwuTeMG2pWwVbW8TXWBi4Vdlmwrth/nOLEEIiy9383gjYFjEylWJEMrK1r2dNbC1X/jIlOHlEFu9MbCO5sM5BCknoDr+VI4XgESJh0AJ+bACI3ItaIxXIG91Zt+teXMa8crhcLINlScTHihhsTK2Mk+gnMZCRwJdFkQMc2QkNkY7W1FKQ9j1L4qEEnFJch5mdxicNNcrHPcklAyvHdbFSisN7GyJ2aLYXFwOwBxMmIIYXOUSk5DY21Ay6em9TaQC4YgF8uUtYAkbkdQL62vWuOCOP+jQPIIXE6qA4Hw1p8GIsahdb2UTD6YBdB3h2MqtmAlQ+IBXFi1T80yxoWdgqKLlmIAAHMk7D1Na47HJDG0srBEQFmY7AD/e1QWC4Y2MYYjFoRGDmgwzbIPqyzrs0x3CnSPbzXNblkDcpGaP+1CAVZcCviuc0bYlh5CtrMsKnxBtCzBSPCLs54bxCTDSrhcSxcNphpz/AHthfupbaCcDns4FxqGAsNNeJcNjxEbRSrmRtxqCCDcFSNVYGxDDUEAisWWebbZOqKrUXFpMERHjCXhvaPF20AOgXFAaRty7zyNzynQ2QG9ZXkiyzWssoUFmICgEkk2AA3JJ2FbVU+03EfnIOGghkxGSaHvyoQRAJNG8kTNIwDtlBBRc29ja9FhJJiE4hjZBBi5O7iw8RVsPLZRI8k1yQLpIcqJowI1p7h+yrzeLiEi4kjRYwCmHAGgdor2kkbc5rhSbKBa5sYFZoir8XYqCPERTwgwiNmYxJpCxaNkzd35UcBvMoF9jfS1goooiSSRJEuCro1xoQyncEdDzFRnaXhDy4UxwBFkRo3hzaIrRSI63yi4Xw205G1RsfZCT5xiCMRJDh3cSRxwMEIkZFEruSp3ZQQvluzkgk6ZwvadsPI+GxWeWZLNG0ULu00TXyuUiUhHBVlbZbgEWzWBFsq4jD4rDCTEvMs5kjdSkSIGETSK0YRcygd2wszNvvVnqqYl3xssc2FmSNsKXzRTwy5xI6ZR3iFkZBkZrGxvnuL2qZ4FxY4iMll7uRHaOVL5grodQGsMykEMDYXVhoNqIpKiiiiIooooiKKKKIiiiiiIooooiKieJ9pY4n7pQ005FxDEAz2OzOSQsS/ecqOl6je0PHw2KjwCTrA8ilnkJAfJcARwZtGma++uUAm17VOcL4RFh0yRIFBNydSzMd2dzdnY82Yk1herWyVF4fgss8izYwrZCGiw6EmNGGzyMQDNIOWgVTqATZqsFFFZWCbooooosLV0DAggEEWIOoIO4I5iq0+Fk4ec0KtJg/rwC7PB1bDjdo+sW4+p9g2eiiyDZQfaHjgXh8uJgdT9EWjcEFbsLK99rAkH8qT4dxnAYWFIVxWHVY1yi80Vz1ZiW1Ym5J5kk0z41hxgS2IQKcNIw+cYc2td2AMsKnTOSfFH9fceLzWOHh0SeWNF9lUfyFYWSFFv26wA/85hz7Sof5GtP/HuBvYYlCegzMddth6H4VMSIDInorH/KP6miMfSufuoP85/r+tZXlQ3/AI+wV7d9ra9skt7bXtk29aB2+wVyO+1FiR3ctwDexIybGx+BqYKDvr21yEX52zDS/ShEHfMbC5RATzIDSWF+gufiaIohe32CO019SNI5TqNCPJuKynb3AH/zUQ1t4iU1G4OYCxFS2AiAVrAC8jnTTUuSTpzJ1rHD4VVWygAGR2Nha5LsSdOZOt6Io1O1nD7lhi8JdgAT30IJAvYE5rm1z8TUNw/tJGmOkWBkxceKkVycOc7QMIo4yZCLoYiIwc2YEE2sdxZ8Jgow0pCLdpCSbDU5UFz1NgPhT0CiLNFFFERRRWAwO1EWaKwGFYDi9r69OdEW1FYLjrWs06oLswUdSQB8TRFvUN2m7TJg4xpnle4iiBsXI3JP1UXdm5epIBb8f7WCEmKBO/xFr5RoiA7NM48o55RdjyHOqX/Z0zSNLNmkmbRnIsABtGi7Ig1svuSSdajzTCMYyVpll5BjVMMXhpJnE0spM+dXLhVIGQ5kREcMFjVrEC2pFzck1M4DtpiMPKhxE3fQM2V7xKHS4Yh1MKi4uACCvPfrE8Y4jHhFRp8wMkgjRRYEsbXJJ8qgG5PtTqUSDFvh+4bulhEi4nxZWY5fADbKdzseVQI3TD39tVGjfMPe21V64Z22wuIlWGN3zsCVzRTRhsou2VpEAJA1tUvi8WkSNJIwVEUszHQAAXJNctxHDWNj4lZCGDI2WRDsGBGq6EjXQgkag1tPw2eYAzSTzqCCFkYZLjynIiqrHoWBqQ2sx7zcrc2pbbIN10XD9oYHw3zpZB3GQuXNxlC3zZgdQRYgg6gi1R3ZvtkuMlkjETxZFV07wqGdGLAtkFytiouCbjMt7VQJeHsQ6LI8aSspljGUpIVZSCQw8LHKAWW1xob1KS8NjKGSWwWMF85uCgAuxDCxGnQ0FXzEWHmsipabWHn4LoXE+KxYeMyTOsaDmx3PIAbsx5AXJqm8f7eCaFosKuISRyF71ozEEUsM7AvY5sma1he5G1RJ4WgCy5LOVBBcl3XML2zOSQetqRNeJaxww0LxJVcps0eqZScJQkNd86nMrmSRnRgbh0Z2OVgefxuKvnY/tYZj83xFhiFW4YCyzINM6j6rDTMnIkEaEWp9JTwk2KsUdGDRuPMjjZh15gg6EEg71HgqXMd7xuFHjqHNPvG4XWE1lb0VR8SSf6UYfzSH7wHwUf61Xew3aJ8SJxNkWdZBeNb6JkQK631ZGYOQeXlOoqxYTZj1dv0Nv6Vcggi4VmDfIQf2o/Af8woH7U/gH+Zqx/e/ufzb/wCqB+1/cH+Y1lFnCeU/if8AzmjA/s1PXX4kn+tJRvaFj6Of1Y05iSygdAB8BRElhPr/AIz/AEpxSGE2b8bfzpeiIooooiqnyp8Wlw3CcVLCSsgVVDDdc8iIzA8iAxN+Vcj+TvgM5xEAigxCYfFYZ48WzSpIkgkjYCZVUAoA5Fr3I2vcm/f+IYBJ4nilUPHIpV1OxBFiKqnY35KsJwyd54GmZ3Up43BCqSCQAqi+oGpvtRFyvsDjDLi8HBNcLwiLFyTe6yN8bHJ/DUXwb/8AJcOxsMM8KYjGle9kmSTvh3qq4yqilPMwINwb6bEnvXC+wmFgxGKxCKS+Lv3oYgrYklgotoGJJOpqqJ8kPDcC0eJaWdRDMJIw0gKhsylY1XLdrsALDxHqaIuVY3gscx4xPJijE+GxLPDHmHjYzSC9jqToFBXUE1McRxLcWxXDcNjp2hiOBWQsSq55Cr3e7eHM2UankDbekODdksNjcRxGXELITHjmChWC3DPKSraHoNrHfWrP2g7O4bGrGsyMvdDLG0RClUG0fiBBQcgRpy3N40lQxjuUrQ+ZrTylUPE41zwFkzllh4iscbjS6d1I1h6A6gcs1TPbDgiL3HDRHPi58NhpZWdZEiVS7vK0hVlYyEX2uLiw1J0seI7N4V8ImCyOsCOJAEYB2cBgWdypuTm105ACwFq27QdnsNjZxPOJQ4UoTE+TOpvYNodrkaWuNDWr2qO68e0MVI4zCsvBeFSTM3hnliLX2jMhvqQdQEFugFWTiM/zbi2KMBuIeEExG4byQx5GuNDoAbjQ1Jv2fwxwa4FkdoFJZbsO8VizNmDgAX8TDa1janOG4fDHiPnChzJ83XDWYqUMaqqarl1JCi+ttTpT2qP6rHtDFznhuCXCpw7Hw4kyYrETlZYrgkjPZlI82osDm3zgilO1PBxLNxqYu4bDYhDGoPhJeZkuw9Be1rWvVu4X2KwWHxAxMUb51OZFdw0cbcioy3JHLMTb3F6k17M4eT52CJf+NdXm8a7o5cZPD4Rcne9evao76r17Qy6leEYdpEhZtWaGJmPVmjUk+5N6rfb3tAJcTDwyE+EzRriCOZLraL2G59bDkane13aJeGYNRH+2ZBHADqVCqF7xuuUW9yR61yTsc9+I4UsSScTGSTqSS41J5m9ZhiAu5eoowLuXcOOGxNQJqc455jUHVXN/ZV0v9kUUUVqWtJlGDrLG5jlTyONbX3Vhs6NbVTvpsQCLV2S7boQmGxbLHiTexNhHNdjrEeR1AyNZvfeqni8YsS5nNhew5ljyVVGrMegqLmhjsWxMQkllt3cFldgq3yqOQOpLPcAFrX0F7bhzJH3zZg1JWxtSYRa176BdsiN5HPQKv8z/AFFZX9q3oi/qWrlPZniWKwQYqUkWRs7wuW0NlUCKc3a6oqr4wQcumWr72e7Uw4oyZSUkABMT6SKoA8WXZlvfxKWX15VKZKx5s0q0ZK1+ikgPoB6gfqR/rT6kcIPo0/CP5Clq2LYksPGVBvzZj8STStFFERRRRREUUVWO0fbdIGMMK99iBuoNkjvsZn+r1yi7HoBrWCQ0XKwSALlSvHePxYSPvJSdTZEXV5G5Ii8z+gGpIAvXOcXjpcTMJ57Zl/ZRg3SEen25CN3/ACFhvC8R487Ts73xE48LOT3cUYOvdxjXKNrgAk6ZmJpF+0MmUgQ2e3hOdWjB6m9msOmXWq6eR8mGad/JVk9W0nkDgPipqIRIXWNY0aRu8kCnxO2pzMCb8z6a004lxcREKFLuRfKCBZQbXYtoNdB116VXV4eoA+2DfvBpJm3z5t819f02pZUOZnZi7ta7EAaAWAAUAADX4mtX8N3XcbqpfxBhBIydrqxcPx6zJmW41IIO6sN1Nuf8wQac1VYca8EhZUMiyWDqCAQQDlcE6beE/u9KUTj8qyp3h8BzFkjjZsoscvi3JzW10vrpWt1O655dFIjmY8A3ydvqrNRTE8cgCBzIoViVBNwbjcEWutudwLc6ZP2luzd3H3iA2ziRRmta5UEWIvpe/I1pETzoFtd7ou7A8VOAVNcLjVQXcgKgLMTsAouT8BVa4XxRZs1lZSpAYMBcEgEaqSDoRzqck4euKgfDs7RrIAGZLZrXBI8QOhtr6VsibZ9nLdDYuF1xftX2hbG4p52uATaNfsoPKvvzPqTTTg+L7rEQyfYlR/4XBP8AKpzt/wBkU4fNHGkjSB4892ABHiK2032qN7M9m3x0/cRsitkZhnJAOW1xdQTfX9Kuxayt8WXeePxak1VcXxCOIgOwBOy6sx/Ci3Y/kKn40mXDxpicveooRijZlbKLBrkAgkWuLb3qr4KIw4kp4X74PJntaXwlPCx2ZRnsLWta1udQIaZk9R/G51rqmqjyXcM2W/8AaTHywTt7qsY/91lP6Vn/AIh9AqQjqzd6/wCSLZfix9qW4ziGSMZDlzSIhawJUOwXMFOhNyBr1vY2tSH9lk+aeduozhf/AI1U/A1YT09DRODZA5x170UGOSWVvM2wHxJ/CRlRYXsl58URoXNygO7NbSGP0UAtsLmnWCwAjuSc8jeeQ+Zj/wBqjko0H60phcEkQsihQTc23J6sTqx9TS1VlZWmezGDlYNAPut7Gcu9zuT3geCKRxOFV7XuGXVXUlXQ9Ucaqf5870tRVeCQbhbASMhWfst2yJZcNiiBIfDFLbKsv3WGyTemzbrzUXOuRTwK6lWAZTuD/v8AWpjgfbOTC2jxOaaAbSi7SxjpKBrKo+2PEOYOrVbU9UHe6/VWMNQHYdqui0UjhMYkqLJG6ujC6spDKR1BGhpapyloooooipPbLtQ/eHCYdijADv5R5kDC4jj6SMNS31QQdyLVfD4dY1CqLAa+5O5JOpJ5k6moPBySBpZkJfNiJzJGT5vpnGZCfK9gBY6Gw2OtTWExiyrmQ3Gx5EEbqwOqsOhqlqZS9xGwNlCrY5WEF39Tp31VZxEDQFg6tlMhKyAZlPeOSM1tVa7W1FvWlKkO0iMVjIBKLJmfKCSLK2U2GpAY8vQ8qh1x6EgAk3NhZWtfXQm1hsa3xuL23XNVkB5+ZjTm5PTvdOKKRxGMVCoY2zX1OwtbfoNQL0m3FI7gBgzEgBU8RJOgAt/WtlioLYZHW5Wk38EvJLa2hJJAAUFiSeQA32PwrUPnS6m2YaG2ouNDY9K1x2DlAR2+ju4VACGYFlbxsRoCFzWAJ8RBvpalY0CgKNABYD2G3wrAIOQt8sIhY2/9jn4JrgMBkuzHM7bm5NttBfXkNedh0ADy1FANZJuo8kjpHczkrwnHGFwhVSkkp8YJDBn8oYWsRcBbg9NKufDJPEKo/DsMGxQzZiAmdVzHKHRlANufmB91vVsWYqpK6G4F7XygsAWtzsLn8qivAMgA1K6GlcXMaSe9FT/lqP8AxkP/AOsv/wAktQfyc8Q7niWHbkzmM/8A9FKD9SKnfllhAnwzKbhsPve98sja35+aqBDMUYMpsykMD0INx+tXHLYcpV8zLV3/ALQvOWIREX1dif8ACg1/iFV8Rrh8000mZ2spYiwtfSONBfnyF2J66WsGPxJxcMUsbFEkjV2K2zXYeQEg5ba3O/S1QUXCER84Ul/tuWd/yZySPytQ1VNRm7GXf1VFURSSOs82HQfnvySCo8zq8gKIpzJGfMWGzy20BHJOW51sA/otRVHUVD6h/O85WWtDRyt0RRRRWhekUUUURFFFFEWMFLLh3MmGfu2Ju6EZoZD99OTffWzdb7VdeA9uYp2WKUdxOdAjG6Of+jJtJ+HRuq1S6b8QaIRnvsmQ757ZT8eftrUuGqezByFJiqHNwchdiorkvZz5QHwzZJWdsKUPdvMD3gYFfCpPjaMgkguL+He1FW7Hh45grPO4t5qsYDFKsBzu0eaWbxqCcv076lspVfdtN6dQ4ST9orASgkZtMkyDyd4q6bcxqNxobUx4FjSl4mOjs7Rk7ZizFkP5+IdbsOVSEGEkSF1GQMQ2QJmCqSDpdibDNrpYDpVDUsdDK4HBJv5g/ZXEJjqIRuLWPmFIYHiIkupBSRfMh3HqD9ZTyYfodKUxmCSUBZFDgG4BvobEXFjvYn41EY3DRqsZZmDoAkbpmMl7a5QL5r5bkEEEXvTzC8TIYRz2VjorjSOT0F/I/wBw/kTy8NN8t78u/wAqgrOHPgPMzLfmPNOMHwuKK/doFJ0J1JI6Em5t6VCdoZQZEy7QFXa2wZpYiB7hFYn8Qqa4rLIsZMS5n0HLQc2ykjMR9m+tV5pIhG0TMULhgTKGRizDViXAub66VtYTfm1WqihEji5xVoxOFWRSjqGU7g+n8j61F4jsvERdLo4N1Ys8ltwRZ28pBsQLe+lPeFY3vYUfmRZvRho4/iBp3XgOcw2BUAgjBVV4jwmZYpCzxqqoxJTOWNlJsoYWUk6XubXpbgfBYWR43jXPG51AytZgHXxLZuZG/wBWnvG5M7JCNj9JJ+FT4V/ecD8kak8M+TEoeUqMh/El3Q/DvBW0yuItfx7+amQ0gbSuc0Wzf0TzA8FSJy4Z2JXKM7ZrC4JsbX1IG5O1PBjmWWNFyAvmOZyQvhy6C27HNt0Bremc7NK7QKinwqXd7WQPmAyrY5nsrEbAaa16pmulmAtzeChXDcnAUd8seCIiwkpte8iGwsNQhFvg1cvrtXynYLPwrMP7mWNvyN4z/mFcXjjLEKoJJNgALkk7AAbmr6RvI6wVtTv54wV1n5KseuIwcmGcnNC2ZbMykxuT9kjZs38Qp/i+zeHzaxKx6tmY/Fiab9gOwb4IfOZ2KzOhURA6KrWv3lvM2g02Hqdl8VxtnJMULutzZrxopsbeHM1yNN7VLgdFE3mlsPNU/EOd77RE+qaScOMJDQKSuzxBtCOTR5zZWB5XAIJ5gVk8SYanDzgdcqN/hVyx/IGloOLgsEkR4mbRc+Uqx6K6EqW9DY+lZxvEGV1jjTO5UubtkUKCBcmxJJJsAByNeKiiopgZ+aw6jT6KAyadpEZbc+P5utsNiVkUMhDKeY9NwRuCOYOopWoSeRlcuwfDFyA7jJNAx2BfYo2wz2XkCTpT2RMRF4iROo8yqmSQDqlmIcj7JsTyN9DRO4bI4F0JDmjoc+nVTTI0WDsE9fzp80+opPD4lZFDoQynYj/eh5W5UpVYRZbEUUniMQsal3YKo3J2/wB+lRMyNibiQMkJH7Pyu46yW1VeifxdKYAudFJpqWSodys9VviOLlwTCQsag5p21Ww37tfr2+0fD+KkXwyxvG9jIzOFaRyWcZgcpXkgzWFlAGtKsBHhyJSHCIc2nmUA2BXa5Fh0vWnEuNLFZbFpGtZByvzci+RfX4XrA55HckYvfGN+/RdTDSwUjOY6jUlRvbf9in/qf9poqK43G8gBdszX9kUdFX4am5NFdBFTupWCOTXX1Va+obVOMjNNPRLHCI6jOL3uACTbVm2F7ZvXepjhnFLWilNjsj6AN0U8lf8AQ8ulRcUNwpP1WY25XuwF/a5rZnDx3Chgy3CtpcHkelXdVw+KshDXYIGD8B6qhpq+SkmJbkXyPifRT+GlkEbZlLOhK8lElvKwvoLgj0BuKcSRB1yutww1VrH8jyqB4bxkoq5szxEAhtTIg6MN3UdfMPXeplZ1mQ91IPxJla2x5ggadRzrhqqklpn2eLdCNPgu2pqqKoZdhv1G/wAVpHLJB9qWL+KVB6f81f8AEPvVJQYhJUDKQ6HpqPUEdfQ1F4PFNnaJ2RmAuGUqCw55o73Vhz5ajbakWUkvLACsgkKGxXK+U2JdSQGA110bTQ15DtnevffVVlXwtknvw4PTv/FNYbCJGCEVUBNyFAAvoL2HsKVqNi4xlIWcd0x0DXvEx+658p+61j71JV6N9SueljfG7leLFNMVwmKRszL4rWzBmRrDYXQi41PxpOHgkSMHCtmU3BaSRrGxF7MxGxNPyajUQYp/tYdP4Zn/AO6NdfRmPMLUqlgkqXiNh/QWt0xjYSSbLMYOIkcCRlijIX6NrF3Khmu41CqCospGt77VIYHh0cRJRbFrZiSzMbXtdmJJ3PxpaKFVFlUKOigAfAVtXbUtHHTsDQM9bKjmqHSHWw6J7xGDv8HPBzkiZV/Fa6/4gKj+xvYyHh6iRrSYkjV/qpfdYwf1bc+g0pdJiKy+IJrDqUOdzKVHxB7I+QJ1jMeWNVrDJlxEqpcRhQWW/hEjkt4AfLdTcgaXYetS1McVwwlzJHIY3IAbQMjW2zIbai9rgg261qr6QzQFkYF/FaqeotIS86rfEYZZFKOAyncH/ehG4I1FM8Pw51lV2lLhUZAGUZyGKnxOD4rFRrlvqb3rctiF3jjkHWNyh/gkFv8AHWBxhAQJA8RJsO9UqCegfVCf3q5N9PV07S0tIB13CtWva/8AqQe/VPXQEEEAgixB1BB3BHMVHxTHDWVzeDZXO8XRZDzj5B9xoDprT+WUICzEKo3LEAD3J2qNPGhICIYzKDcZjZIjyIzMLsNxoprXSVUlM/nZpv0XsUzqj3A26XxmDaNjNCL31ljH1/vp0lA/i2OtjWkvG47LkPeM4zKiasQebX0RfVrfHSowcOxITIs4Rb6RqGsF+wJf2gXpbYbcqd8JiVUKrF3RBsy9T9rP/eA75t+tjpW7iNVTTESRDO6taHg0w92oONra2WY8KzsJJiGYaoo/Zx+q38z/AHz+QFISjDRSXZUR75g2Q3ub6h8up30vTuLGBgjKGIfYhTYerfZFRXEePGNMiMJJb2ZkFkS7W2uQW1AC3O1z61kTJZn8oBv0GOwN10R/hpo8WAHfqVvxvHBrwpqQVLsfKliGAt9dtjl22v0MNBjVC8y7akatIxOxc8iRbfQUs0BXLkOoJJDHz3PiJO+a+t/9aWkmCkA3uxsAP1PsBqTXe0HD2UbLD+258+nTu64iu4g6rfc/12Hl16923WO6zuoI+qx/VP8AWin3B4s2IA/6Un+aGiodf/7n4fRWHD//AAHx+qj4Scmlibta+g8x51qrswIAMbC24DL+Vtx8CKTwWcqhuAuW/UkkX1vsATyp0kgN7cjY+43q8jyxvl9lQS4e7z+/okInEYVN2PIa2ubk62sovufasTwLfOqkvtmRsjC19S19Lfn7VvHPdBIFJzAGwtf0GtutDSZUZ1U3Iva1iW2FwOd7VhzWubZ2RbpsjXOa67cG/Xf4KT4HjbkpIqia18wA+kXrcAXYaXHsdjo/jK5XSIhWUkHQnKzeK5U2ve9+hqsYuYaAG7qQ1lNnHUpzuAb+u3On2B4rlbvJAz3QKJIwCGW91LxjUMLnVdNToK43iPB3MeXwZb0Gx8tx9F2HD+LNkYGT4d1O/wAdj9VNnC3jMbszXBBJsGN/wgAfCm2HwrRC2HkuF0aNzmS4A0uNYmsQdNNfLWcFjYMpCSLa5uGYggncZXOZfalY0CApHHlAW62ACEnkDfU33/nVDdzCRp4EfZXMkUc7bOAI70KZYriQkmRZonEaIzSKfEoOZQrnLpLGNb9MwJAtpZ4WBUFbFSNCuotysRpb2qusrxxwy6tJCoL82ZSoEovzNvEPVBUn/YeHfxCNSG18N1Vr63KqQrX9RXacFla+Ahlrg576LgeN0gp5Wg35SMb+Y2z+kvh+KRySPGjBmQAtbbcg2OxsdDbYkCnLMACSbAaknQAdSeQprPwqNlUAZMnkMfgKX3C20seYtY8xSP8AYqt+1eSYDZZGGT80RVVv3gau7v6KjtGcg277/ad4PGpKueNgy3IuOo3H+/SlWYAEk2A1JOwA3JpniOFKzF1Z43NgWjIBa22dSCr29QTSZ4Nm/ayySr9hsiofxLGq5/Zrj0pd2lljlYc3x8/x9E9w2JWRFdGDKwuCNiKTx2PWJQzX1IUBQWZj0VRqbC5NuQNN34WQxaGQxZjdlyq6EndsreVjzKkX5gnWlMLw0K3eOzSSWtmawyjmqKoCoDztqeZNLu0ss2jBvfHTf8d6LQ9oMPlzd8hHIKwLk/ZCDxFvS16iuKfODhrSOimWyiNUs5Z72jLlytgPMwXZWt1qwsqgliADbVtAbc7t0qvHGGSVJSpKsckI1FkIJeZtNC1ha/1cvMmq/iNV7NCXE5OAPH9K14VSe1ThrR7osXE5+Axqe9FleDjKMzs8gWyu9myG1gUQ+FT62v1JrfDwRSRBEv3a+EEFlPh+sHFidb+IHU3pWcuHQgZkN1caaX1V/UaEEfeB5Uxx8WGTz3N9BGrOb2AFhErZbWtyA61wTeaQgXJJ0t+F9G5WRNwAAOuE5EiwiyiR85LgKM+9iSG8qgk31O7GkjLDAtypRnHlF2lPoACb2vvew61G4zi8tgFAhUlVVVsZDc238qWGtgDoN6btljINvMbM5NzflmY6m+2p6Ve0vA5ZMznlG/X8BUlTxqKPEI5jt0/JW807yRqiWSIAKFvclRp9Iy77eVTrzPKlIksANBYchYfkOVJx4fKWsdGN7DSxI1I99/e9anEhfD4nYDWwu3oWtYD87V1lNTRUrbMFvv8A6uWqamWqddxv9v8AEoV8QNhsQTzG2g9OZ9hRFLcsLWym3voDf9aThRWbvFJF7hujWNrn1BG9bPI17d3ddr5l/PQ8qkX3/ajEbfpSfZ+QfOQb6d1J/nhrFTXyc9mvnMzSWtBHG0YYCwZ2ZDZORChDcjS7AdaxXP1hDpiR4fRdHRAthAPj9VFdouz74GZo5AREWPcyfUZSSVXNsJFBylTqbXFwai44LZh9pifjuK9EYnDJIpR1V1YWZWAZSOhB0Iqice+SeM3fBt3Lf8p7tCfbdovyuPu1LgrgAGyDTdQ6igLiXRnXZcyy5ctrBACCD0AFrH0tWpnumZPH0tz11t670vxnhUsTCHERtExI0bVZACCQjjwuD6a9QKTkksQLE3PLYepJ2q0a8OF2nCqnMLDZwyk8ZDmWwAJvpc5beoIBsRQ4eydcwzWPIA+17mw251kYUZsxLE3uLsbD2UafpWcQzBSVsSNbdbbj0JrJGpK8g6NHd1oyR57NYs2tm8WnoD5RSkMZj/ZMY/ujVD7odPhY1gSjwkAnNbUDYWuM3P8A0rViHJQ3GUgkbZhyPqt/5VrlijlbyvaDdbY5ZInczHEW77ClcLx3ULMAhOgcaxk8r31Q++nrUhwmbun+bnym7Qn03aL3XcfdP3TVZmluyLoQ2bMNCCoX+V7D86WTEZFySZjECCri/eQkeUg7lRyOpGxuKonUJoJf56YEt0c3w1x5K5NW3iMPs9SQHatd46Z81eKKhcPxaVVBZBMpGkkJUEjqY2IH8LH2FOF7RQfWfuz0lVo/1cAfrVrDXU8w9x48t/Rc7Pw2qgPvsPmMj1CkqKQix8beWRG9nU/yNKGZRuw+IqXcKAQQt6Kj5uPQqbBxI32I/pG+C3t7mwqL4jjs4/4hhFEdogbvJ/6hXVh9xLjqTtUGqr4acZN3bAaqyo+Fz1RwLN3ccD9pTHY0YgG1zh11YgEmYr9VQNTGCP3zoNL3VGNtH3ko7odGINhyvbTMegv+dMG7QrqIo3YjTUCNR0vfxAfu1HO5dwZGzOBdRsqjbwLy6XNzXN+xVfEpeeYcrfHp0A+67BtVScLh/jhPMfDc9SUti+MHxNChQMRmkYXcjRQVjOwA119fDTHEYMDxKGMhN84ILk8yxYjMPT4Wp1ExtdgAegN/ietaJAb3LsfTQL8ALn8zXS0vD4aZtoxk7nVc9U8QmqHXecDYaftYkdrx2Frm7bGwCnS/LWwrfINQxzZr6G23S3Me9YxMxRc1rgat1y8yOpG9vesEIGBsMzaA2vew2vy0+NT9+/JQdRe3eqDMc+RQNACxPIG9gBzJsfhWS6qbWsWN9ATc6akgW6b05wODknk7uCNpZNLhAPCORkY+FB+Ij0vXQuz3yUqLPjWEh37lLiIfjbRpfbRfQ1GmqmRb3PRSoKR82bWHVUbgPZ2fF6YaK6DTvGOSFbcg1iXI6ID62roPBfkmhSzYpziG+xbJCP3Abv8AvMR6VeIoVVQqgKoFgAAAANgANhW9VEtVJJi9h0CuYaSOLNrnqVpDCqKFUBVAsAAAABsABoBRW9FRVKRRRRRE24hw6OeMxzIsiNurAMPgefrXOe0HyVOl3wTZ1/5Mraj0jlP8n/iFdPorZHI6M3abLXJEyQWeLrzk+GKTOJAySAAGN1ysoFzsdwSfMNNrGtUgIckHwtqR97TUe43HpXfOOdnMPjEyTxh7eVtnQ9UceJT7GuZ9ofk3xGGu8F8TF0AAnUeqjSX3Wx+6atYK1jsSYPVVE9C9tzGbjoqeYwpLlmA9WOXXTY6UoYxcNbUAgH0Nrj9BSTIHKm9wpNx97YZgdQV10I39qzlYvfZRsB9YkbnoB0669KsR4DHeVWkHc57wkojGjlQfFe1tSRmOa2g0Fzf86dM1hek++zZlBKsBzHW9mHIjQ/Cs3bMNittTzv7dD/SjcaI7Jzr4pPCuLloXKG/iC6C/342Fr+tgfWpCPjMw0Kxv7Foz8CGH61HyQkyBhl0Fr+LNY7jQ2t73rIhJZ82zAAC/IA39tSfhVfPw6nqDeRmeox9FPg4jPALRvx0OU7kx6t5sIpPqYj+pF6RMq/VwcA/FlP6LH/WtMPKrDw3sNBobH2J3HrSh6Xsbfn72qOzglIMi5/8AoqQ7jVXexsPgsLxGYlkBWJRb9mlt9bAsSNNNcvOksMq3Yi+YGzM2rHQHVjqRYisI0mVgbZh5W+q3TTceorOFQ+JiLFje3MeFRY/CptPSQwH/AJMt47+qh1FXNOD/ACvv4fpEipnUnLn+r9r/AOxW7w3ZWv5QR7g2/wBBWO7C5mVSWOp11PQXOwHSsw5rHNYHkBrYe53P5VLA2I8VEJxcHw7CbsHksrCy5jmPUK5ygD1sCT0230XSM5mYnQ2AHQC9z7kk/AViEMDZmVtNNMre51tb8hT/AIXwubFSd1h0zuLZjtHGDzkf6vtqx5CvBLWDnefVewHPdyMHp+1HLdGIOqsfDuWzMfIF3a52A15dKvXZn5MZZrSYotBHyiU2mYffYaRD7o8Xqu1W7sl2BhwdpGPfYi2sjCwW+6xL9QeurHmeVWmqeetc73WYHzVzBQtb70mT8k04ZwmLDRiOCNY0HJRbXqeZPqdTTuiioCsUUUUURFFFFERRRRREUUUURFFFFEVd7S9hcPjLuwMc1rCaOwf0DjaRfRgfS1cs7R9j8RgzmlXPEt7TR3ya6fSpqY/c3X71d1rBFb4qh8WmnRR5qdkv9hnqvOjOdLAEHc32HUdazJHmFjfXoSD8RrXUe0fyWxS3kwhGHkOpS30Dn1Qfsz95PzBrmeO4TLhZDFOjROzEi9irbaxuPC4FhpuOYFXMNWyXB16H7dVST0b4cjI6j79E2hjRASoVRzIty6nn+dDlg45qdDp5SNQfY6j4VqVRECMRlPh8XO+9ztrr8aUw8eVbZs1tid7cgTzPrUkbDTyUU7u181srG5BFrbG41/qKRZEiBZUFyQNALsSbAX9zWwys9w1ygIIvte2pHXSkLK0oI1FjfewZGAF/UZmrDj6rLRnw378U6klAIB+sbD4E/wAga0OG8WYkkjYEnKDbkBp8b1oHDDvQCSFOUdR6D1sNelqf8J4DNi3DYaFpCNDJfJEPRpD4Wt0XMR0ry+RrRdxFl6jic42YDffvZNbEr9liPext+tqBhzKyxoHkkBDBY1Lvp1C7Ai4JNhqa6Rwb5JF0bFzF/wDpw3jT2Z/2j/lk9qvPDOEQ4dMkESRL0RQt/U23PqdagS140YL+J/CsYeHO1ebeA/K5rwD5KpZSJMWe5W37OMgysN7PIPDGPRbn7wrpfDOFRYeMRQxrGg2VRb3J5knmTqad0VWSSukN3FWscTIxZoRRRRWtbEUUUURFFFFERRRRREUUUURFFFFERRRRREUUUURFNeI8MixEZimjWRG3Vhce/oRyI1FOqKIuU9pfktkiBfCEzR84XIMgH3HbSQfdax+8dqoYYJ4UjIIJDKFCZTzDg2KsOlr16Sqq9tux+HxEbzsCkyISJIyAxCjRXuCrr7g25WqdDWOZh2R81AnomvyzB+S468AJDEajY7H29R6Uvw/hrzymOCIySkDMFsAByaRzoi+p1PIGlewPDhj8UYZmdUUE/R2VjbkSQSP3bGu58J4NDhoxHBGsab2XmerE6s3qSTUmXiDbf8xnqVGh4c6//U46BU/s98lESWfFkTuP7sAiBfTLvL+9p90Ve44goCqAABYACwA6ADYVtRVU57nm7jdWzGNYLNFkUUUV5XpFFFFERRRRREUUUURFFFFERRRRR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hQSERUTExQWFRUWFhoYFxgXGRcXFxkaGRcXGhgYFxcXHiceFxkjHRoXIC8gIycpLCwtGB4xNTAqNSYrLCkBCQoKDgwOGg8PGjUkHyQsKSotLCwtLzI0NiopLywsLzQuLCwsLTUsKiosLCwsLCo1LDQvLCwsLDIsLSwqLCwqLP/AABEIAOwA1gMBIgACEQEDEQH/xAAcAAABBAMBAAAAAAAAAAAAAAAAAwQFBgECBwj/xABHEAACAQIEAwYBCQUGBAYDAAABAgMAEQQSITEFQVEGEyIyYXGRBxQjQlJicoGhM4KSscEVQ6Ky0fAkU2PCFkRzo7PhNXSD/8QAGwEBAAIDAQEAAAAAAAAAAAAAAAQFAQMGAgf/xAAxEQABAwMCBAMIAwEBAQAAAAABAAIDBBEhMUEFElHwYXGRFCKBobHB0eETMvEjM4L/2gAMAwEAAhEDEQA/AO40UUURFFFFERRRSc7kKxUAkAkAnKCbaAtY2F+dqIozj088WWeL6RIwe9hCgs6aXaI794oBIXZhcaGxrbiPaBI8OuJUCSElCzA6CJyAZRpqFBDEaaA9Kh8fxaWRlUd5hMYgJjikYGDE7Fow63WS4G4tIl72tcGHwbSzpPBh7R4KUtdpAGZTID84hw6g5HTOW+kJyglwocAEappmQt55DYLIBOAp6HiK4WfiBfSNFjxX5PGUYL6loDp1b1pKPjssAw64hxmEMuIxhIH0aW0UZdrOwRdCWEbcxTB+x6N558U7WQZjMbnu2zR3UAKcreIC29R3EcI2Fm+c4l5MXhyyFhaNZBIlhh+9tlR4VYkjyBXkztfdYMPFKeZ/IDYnqthjcBddBn4pGhiDMQZmyxizZmOUt5bXFlBJJta2tqd1T+C8WgOIEs+IikxcvgSKJu9ECEj6MFL6k2LyG2YgbKoFXCrNakUUUURFFFFERRRRREUUUURFFFFERRRRREUUUURFFFFERRRRREUUUURFI42NGjcShWjKnOGGZSttQQdxblS1M+J4WWRQIpjCwNy2RXuLHSzbcjf0oi5z2lxGGXCzDBysUEbN3Dw4iWEMqkq8L5L4Z1OoIOQW2G9W7h8CpDGiiyrGiqPQKAKYdolxEUJSXGo/fBo1jGFDSylgQVjVZVubHfYDUkAXrPZfG95hY7kZ4x3UoBBtJF4HFxpuL+xB51z/ABxpLGO2ufn/AIpEJyVK0li8IssbxOLpIpRh1DCx/Q0rUdxvjiYZAWsXchYo7gNI5ICqL7C5F2OgGprmmNc5wDNdlIOBlMeymDabCxd9jWQZcrRQd3h9UJRs7reQklTqrLfpVo4JwzDxZzh9bkBz3jykleTM7MbjN+tUDhPZpI8kTRxfOrXeDGxQtHiG3kbDYhVJBJJNrtYboN66TwzCrHEqpEsIsCY0CgKSNR4BY22uOlfRBplQE6oovRWVhFFFFERRRRREUUUE0RFFQ3aHiEi9zFAyrJiJO7DkZgiiN5HcLsxyoQAdLsL3AIphiOD49X7uLFlonAzyTCMzRkMM3chIwhzLceMEKRcXvaiK0UVXZuy7IuaHF4lJALhpZWmjJ/6kcl1y9cuU9CKT7P8AbXv1w5lglhGIUd27ZTG75cxVSGLC4DFS4XMFuKIrNRRRREUUUURFFFFERRRRREUUUURVLFdmSZzHGHUOt8Ri3ctMyFjbDwuTeMG2pWwVbW8TXWBi4Vdlmwrth/nOLEEIiy9383gjYFjEylWJEMrK1r2dNbC1X/jIlOHlEFu9MbCO5sM5BCknoDr+VI4XgESJh0AJ+bACI3ItaIxXIG91Zt+teXMa8crhcLINlScTHihhsTK2Mk+gnMZCRwJdFkQMc2QkNkY7W1FKQ9j1L4qEEnFJch5mdxicNNcrHPcklAyvHdbFSisN7GyJ2aLYXFwOwBxMmIIYXOUSk5DY21Ay6em9TaQC4YgF8uUtYAkbkdQL62vWuOCOP+jQPIIXE6qA4Hw1p8GIsahdb2UTD6YBdB3h2MqtmAlQ+IBXFi1T80yxoWdgqKLlmIAAHMk7D1Na47HJDG0srBEQFmY7AD/e1QWC4Y2MYYjFoRGDmgwzbIPqyzrs0x3CnSPbzXNblkDcpGaP+1CAVZcCviuc0bYlh5CtrMsKnxBtCzBSPCLs54bxCTDSrhcSxcNphpz/AHthfupbaCcDns4FxqGAsNNeJcNjxEbRSrmRtxqCCDcFSNVYGxDDUEAisWWebbZOqKrUXFpMERHjCXhvaPF20AOgXFAaRty7zyNzynQ2QG9ZXkiyzWssoUFmICgEkk2AA3JJ2FbVU+03EfnIOGghkxGSaHvyoQRAJNG8kTNIwDtlBBRc29ja9FhJJiE4hjZBBi5O7iw8RVsPLZRI8k1yQLpIcqJowI1p7h+yrzeLiEi4kjRYwCmHAGgdor2kkbc5rhSbKBa5sYFZoir8XYqCPERTwgwiNmYxJpCxaNkzd35UcBvMoF9jfS1goooiSSRJEuCro1xoQyncEdDzFRnaXhDy4UxwBFkRo3hzaIrRSI63yi4Xw205G1RsfZCT5xiCMRJDh3cSRxwMEIkZFEruSp3ZQQvluzkgk6ZwvadsPI+GxWeWZLNG0ULu00TXyuUiUhHBVlbZbgEWzWBFsq4jD4rDCTEvMs5kjdSkSIGETSK0YRcygd2wszNvvVnqqYl3xssc2FmSNsKXzRTwy5xI6ZR3iFkZBkZrGxvnuL2qZ4FxY4iMll7uRHaOVL5grodQGsMykEMDYXVhoNqIpKiiiiIooooiKKKKIiiiiiIooooiKieJ9pY4n7pQ005FxDEAz2OzOSQsS/ecqOl6je0PHw2KjwCTrA8ilnkJAfJcARwZtGma++uUAm17VOcL4RFh0yRIFBNydSzMd2dzdnY82Yk1herWyVF4fgss8izYwrZCGiw6EmNGGzyMQDNIOWgVTqATZqsFFFZWCbooooosLV0DAggEEWIOoIO4I5iq0+Fk4ec0KtJg/rwC7PB1bDjdo+sW4+p9g2eiiyDZQfaHjgXh8uJgdT9EWjcEFbsLK99rAkH8qT4dxnAYWFIVxWHVY1yi80Vz1ZiW1Ym5J5kk0z41hxgS2IQKcNIw+cYc2td2AMsKnTOSfFH9fceLzWOHh0SeWNF9lUfyFYWSFFv26wA/85hz7Sof5GtP/HuBvYYlCegzMddth6H4VMSIDInorH/KP6miMfSufuoP85/r+tZXlQ3/AI+wV7d9ra9skt7bXtk29aB2+wVyO+1FiR3ctwDexIybGx+BqYKDvr21yEX52zDS/ShEHfMbC5RATzIDSWF+gufiaIohe32CO019SNI5TqNCPJuKynb3AH/zUQ1t4iU1G4OYCxFS2AiAVrAC8jnTTUuSTpzJ1rHD4VVWygAGR2Nha5LsSdOZOt6Io1O1nD7lhi8JdgAT30IJAvYE5rm1z8TUNw/tJGmOkWBkxceKkVycOc7QMIo4yZCLoYiIwc2YEE2sdxZ8Jgow0pCLdpCSbDU5UFz1NgPhT0CiLNFFFERRRWAwO1EWaKwGFYDi9r69OdEW1FYLjrWs06oLswUdSQB8TRFvUN2m7TJg4xpnle4iiBsXI3JP1UXdm5epIBb8f7WCEmKBO/xFr5RoiA7NM48o55RdjyHOqX/Z0zSNLNmkmbRnIsABtGi7Ig1svuSSdajzTCMYyVpll5BjVMMXhpJnE0spM+dXLhVIGQ5kREcMFjVrEC2pFzck1M4DtpiMPKhxE3fQM2V7xKHS4Yh1MKi4uACCvPfrE8Y4jHhFRp8wMkgjRRYEsbXJJ8qgG5PtTqUSDFvh+4bulhEi4nxZWY5fADbKdzseVQI3TD39tVGjfMPe21V64Z22wuIlWGN3zsCVzRTRhsou2VpEAJA1tUvi8WkSNJIwVEUszHQAAXJNctxHDWNj4lZCGDI2WRDsGBGq6EjXQgkag1tPw2eYAzSTzqCCFkYZLjynIiqrHoWBqQ2sx7zcrc2pbbIN10XD9oYHw3zpZB3GQuXNxlC3zZgdQRYgg6gi1R3ZvtkuMlkjETxZFV07wqGdGLAtkFytiouCbjMt7VQJeHsQ6LI8aSspljGUpIVZSCQw8LHKAWW1xob1KS8NjKGSWwWMF85uCgAuxDCxGnQ0FXzEWHmsipabWHn4LoXE+KxYeMyTOsaDmx3PIAbsx5AXJqm8f7eCaFosKuISRyF71ozEEUsM7AvY5sma1he5G1RJ4WgCy5LOVBBcl3XML2zOSQetqRNeJaxww0LxJVcps0eqZScJQkNd86nMrmSRnRgbh0Z2OVgefxuKvnY/tYZj83xFhiFW4YCyzINM6j6rDTMnIkEaEWp9JTwk2KsUdGDRuPMjjZh15gg6EEg71HgqXMd7xuFHjqHNPvG4XWE1lb0VR8SSf6UYfzSH7wHwUf61Xew3aJ8SJxNkWdZBeNb6JkQK631ZGYOQeXlOoqxYTZj1dv0Nv6Vcggi4VmDfIQf2o/Af8woH7U/gH+Zqx/e/ufzb/wCqB+1/cH+Y1lFnCeU/if8AzmjA/s1PXX4kn+tJRvaFj6Of1Y05iSygdAB8BRElhPr/AIz/AEpxSGE2b8bfzpeiIooooiqnyp8Wlw3CcVLCSsgVVDDdc8iIzA8iAxN+Vcj+TvgM5xEAigxCYfFYZ48WzSpIkgkjYCZVUAoA5Fr3I2vcm/f+IYBJ4nilUPHIpV1OxBFiKqnY35KsJwyd54GmZ3Up43BCqSCQAqi+oGpvtRFyvsDjDLi8HBNcLwiLFyTe6yN8bHJ/DUXwb/8AJcOxsMM8KYjGle9kmSTvh3qq4yqilPMwINwb6bEnvXC+wmFgxGKxCKS+Lv3oYgrYklgotoGJJOpqqJ8kPDcC0eJaWdRDMJIw0gKhsylY1XLdrsALDxHqaIuVY3gscx4xPJijE+GxLPDHmHjYzSC9jqToFBXUE1McRxLcWxXDcNjp2hiOBWQsSq55Cr3e7eHM2UankDbekODdksNjcRxGXELITHjmChWC3DPKSraHoNrHfWrP2g7O4bGrGsyMvdDLG0RClUG0fiBBQcgRpy3N40lQxjuUrQ+ZrTylUPE41zwFkzllh4iscbjS6d1I1h6A6gcs1TPbDgiL3HDRHPi58NhpZWdZEiVS7vK0hVlYyEX2uLiw1J0seI7N4V8ImCyOsCOJAEYB2cBgWdypuTm105ACwFq27QdnsNjZxPOJQ4UoTE+TOpvYNodrkaWuNDWr2qO68e0MVI4zCsvBeFSTM3hnliLX2jMhvqQdQEFugFWTiM/zbi2KMBuIeEExG4byQx5GuNDoAbjQ1Jv2fwxwa4FkdoFJZbsO8VizNmDgAX8TDa1janOG4fDHiPnChzJ83XDWYqUMaqqarl1JCi+ttTpT2qP6rHtDFznhuCXCpw7Hw4kyYrETlZYrgkjPZlI82osDm3zgilO1PBxLNxqYu4bDYhDGoPhJeZkuw9Be1rWvVu4X2KwWHxAxMUb51OZFdw0cbcioy3JHLMTb3F6k17M4eT52CJf+NdXm8a7o5cZPD4Rcne9evao76r17Qy6leEYdpEhZtWaGJmPVmjUk+5N6rfb3tAJcTDwyE+EzRriCOZLraL2G59bDkane13aJeGYNRH+2ZBHADqVCqF7xuuUW9yR61yTsc9+I4UsSScTGSTqSS41J5m9ZhiAu5eoowLuXcOOGxNQJqc455jUHVXN/ZV0v9kUUUVqWtJlGDrLG5jlTyONbX3Vhs6NbVTvpsQCLV2S7boQmGxbLHiTexNhHNdjrEeR1AyNZvfeqni8YsS5nNhew5ljyVVGrMegqLmhjsWxMQkllt3cFldgq3yqOQOpLPcAFrX0F7bhzJH3zZg1JWxtSYRa176BdsiN5HPQKv8z/AFFZX9q3oi/qWrlPZniWKwQYqUkWRs7wuW0NlUCKc3a6oqr4wQcumWr72e7Uw4oyZSUkABMT6SKoA8WXZlvfxKWX15VKZKx5s0q0ZK1+ikgPoB6gfqR/rT6kcIPo0/CP5Clq2LYksPGVBvzZj8STStFFERRRRREUUVWO0fbdIGMMK99iBuoNkjvsZn+r1yi7HoBrWCQ0XKwSALlSvHePxYSPvJSdTZEXV5G5Ii8z+gGpIAvXOcXjpcTMJ57Zl/ZRg3SEen25CN3/ACFhvC8R487Ts73xE48LOT3cUYOvdxjXKNrgAk6ZmJpF+0MmUgQ2e3hOdWjB6m9msOmXWq6eR8mGad/JVk9W0nkDgPipqIRIXWNY0aRu8kCnxO2pzMCb8z6a004lxcREKFLuRfKCBZQbXYtoNdB116VXV4eoA+2DfvBpJm3z5t819f02pZUOZnZi7ta7EAaAWAAUAADX4mtX8N3XcbqpfxBhBIydrqxcPx6zJmW41IIO6sN1Nuf8wQac1VYca8EhZUMiyWDqCAQQDlcE6beE/u9KUTj8qyp3h8BzFkjjZsoscvi3JzW10vrpWt1O655dFIjmY8A3ydvqrNRTE8cgCBzIoViVBNwbjcEWutudwLc6ZP2luzd3H3iA2ziRRmta5UEWIvpe/I1pETzoFtd7ou7A8VOAVNcLjVQXcgKgLMTsAouT8BVa4XxRZs1lZSpAYMBcEgEaqSDoRzqck4euKgfDs7RrIAGZLZrXBI8QOhtr6VsibZ9nLdDYuF1xftX2hbG4p52uATaNfsoPKvvzPqTTTg+L7rEQyfYlR/4XBP8AKpzt/wBkU4fNHGkjSB4892ABHiK2032qN7M9m3x0/cRsitkZhnJAOW1xdQTfX9Kuxayt8WXeePxak1VcXxCOIgOwBOy6sx/Ci3Y/kKn40mXDxpicveooRijZlbKLBrkAgkWuLb3qr4KIw4kp4X74PJntaXwlPCx2ZRnsLWta1udQIaZk9R/G51rqmqjyXcM2W/8AaTHywTt7qsY/91lP6Vn/AIh9AqQjqzd6/wCSLZfix9qW4ziGSMZDlzSIhawJUOwXMFOhNyBr1vY2tSH9lk+aeduozhf/AI1U/A1YT09DRODZA5x170UGOSWVvM2wHxJ/CRlRYXsl58URoXNygO7NbSGP0UAtsLmnWCwAjuSc8jeeQ+Zj/wBqjko0H60phcEkQsihQTc23J6sTqx9TS1VlZWmezGDlYNAPut7Gcu9zuT3geCKRxOFV7XuGXVXUlXQ9Ucaqf5870tRVeCQbhbASMhWfst2yJZcNiiBIfDFLbKsv3WGyTemzbrzUXOuRTwK6lWAZTuD/v8AWpjgfbOTC2jxOaaAbSi7SxjpKBrKo+2PEOYOrVbU9UHe6/VWMNQHYdqui0UjhMYkqLJG6ujC6spDKR1BGhpapyloooooipPbLtQ/eHCYdijADv5R5kDC4jj6SMNS31QQdyLVfD4dY1CqLAa+5O5JOpJ5k6moPBySBpZkJfNiJzJGT5vpnGZCfK9gBY6Gw2OtTWExiyrmQ3Gx5EEbqwOqsOhqlqZS9xGwNlCrY5WEF39Tp31VZxEDQFg6tlMhKyAZlPeOSM1tVa7W1FvWlKkO0iMVjIBKLJmfKCSLK2U2GpAY8vQ8qh1x6EgAk3NhZWtfXQm1hsa3xuL23XNVkB5+ZjTm5PTvdOKKRxGMVCoY2zX1OwtbfoNQL0m3FI7gBgzEgBU8RJOgAt/WtlioLYZHW5Wk38EvJLa2hJJAAUFiSeQA32PwrUPnS6m2YaG2ouNDY9K1x2DlAR2+ju4VACGYFlbxsRoCFzWAJ8RBvpalY0CgKNABYD2G3wrAIOQt8sIhY2/9jn4JrgMBkuzHM7bm5NttBfXkNedh0ADy1FANZJuo8kjpHczkrwnHGFwhVSkkp8YJDBn8oYWsRcBbg9NKufDJPEKo/DsMGxQzZiAmdVzHKHRlANufmB91vVsWYqpK6G4F7XygsAWtzsLn8qivAMgA1K6GlcXMaSe9FT/lqP8AxkP/AOsv/wAktQfyc8Q7niWHbkzmM/8A9FKD9SKnfllhAnwzKbhsPve98sja35+aqBDMUYMpsykMD0INx+tXHLYcpV8zLV3/ALQvOWIREX1dif8ACg1/iFV8Rrh8000mZ2spYiwtfSONBfnyF2J66WsGPxJxcMUsbFEkjV2K2zXYeQEg5ba3O/S1QUXCER84Ul/tuWd/yZySPytQ1VNRm7GXf1VFURSSOs82HQfnvySCo8zq8gKIpzJGfMWGzy20BHJOW51sA/otRVHUVD6h/O85WWtDRyt0RRRRWhekUUUURFFFFEWMFLLh3MmGfu2Ju6EZoZD99OTffWzdb7VdeA9uYp2WKUdxOdAjG6Of+jJtJ+HRuq1S6b8QaIRnvsmQ757ZT8eftrUuGqezByFJiqHNwchdiorkvZz5QHwzZJWdsKUPdvMD3gYFfCpPjaMgkguL+He1FW7Hh45grPO4t5qsYDFKsBzu0eaWbxqCcv076lspVfdtN6dQ4ST9orASgkZtMkyDyd4q6bcxqNxobUx4FjSl4mOjs7Rk7ZizFkP5+IdbsOVSEGEkSF1GQMQ2QJmCqSDpdibDNrpYDpVDUsdDK4HBJv5g/ZXEJjqIRuLWPmFIYHiIkupBSRfMh3HqD9ZTyYfodKUxmCSUBZFDgG4BvobEXFjvYn41EY3DRqsZZmDoAkbpmMl7a5QL5r5bkEEEXvTzC8TIYRz2VjorjSOT0F/I/wBw/kTy8NN8t78u/wAqgrOHPgPMzLfmPNOMHwuKK/doFJ0J1JI6Em5t6VCdoZQZEy7QFXa2wZpYiB7hFYn8Qqa4rLIsZMS5n0HLQc2ykjMR9m+tV5pIhG0TMULhgTKGRizDViXAub66VtYTfm1WqihEji5xVoxOFWRSjqGU7g+n8j61F4jsvERdLo4N1Ys8ltwRZ28pBsQLe+lPeFY3vYUfmRZvRho4/iBp3XgOcw2BUAgjBVV4jwmZYpCzxqqoxJTOWNlJsoYWUk6XubXpbgfBYWR43jXPG51AytZgHXxLZuZG/wBWnvG5M7JCNj9JJ+FT4V/ecD8kak8M+TEoeUqMh/El3Q/DvBW0yuItfx7+amQ0gbSuc0Wzf0TzA8FSJy4Z2JXKM7ZrC4JsbX1IG5O1PBjmWWNFyAvmOZyQvhy6C27HNt0Bremc7NK7QKinwqXd7WQPmAyrY5nsrEbAaa16pmulmAtzeChXDcnAUd8seCIiwkpte8iGwsNQhFvg1cvrtXynYLPwrMP7mWNvyN4z/mFcXjjLEKoJJNgALkk7AAbmr6RvI6wVtTv54wV1n5KseuIwcmGcnNC2ZbMykxuT9kjZs38Qp/i+zeHzaxKx6tmY/Fiab9gOwb4IfOZ2KzOhURA6KrWv3lvM2g02Hqdl8VxtnJMULutzZrxopsbeHM1yNN7VLgdFE3mlsPNU/EOd77RE+qaScOMJDQKSuzxBtCOTR5zZWB5XAIJ5gVk8SYanDzgdcqN/hVyx/IGloOLgsEkR4mbRc+Uqx6K6EqW9DY+lZxvEGV1jjTO5UubtkUKCBcmxJJJsAByNeKiiopgZ+aw6jT6KAyadpEZbc+P5utsNiVkUMhDKeY9NwRuCOYOopWoSeRlcuwfDFyA7jJNAx2BfYo2wz2XkCTpT2RMRF4iROo8yqmSQDqlmIcj7JsTyN9DRO4bI4F0JDmjoc+nVTTI0WDsE9fzp80+opPD4lZFDoQynYj/eh5W5UpVYRZbEUUniMQsal3YKo3J2/wB+lRMyNibiQMkJH7Pyu46yW1VeifxdKYAudFJpqWSodys9VviOLlwTCQsag5p21Ww37tfr2+0fD+KkXwyxvG9jIzOFaRyWcZgcpXkgzWFlAGtKsBHhyJSHCIc2nmUA2BXa5Fh0vWnEuNLFZbFpGtZByvzci+RfX4XrA55HckYvfGN+/RdTDSwUjOY6jUlRvbf9in/qf9poqK43G8gBdszX9kUdFX4am5NFdBFTupWCOTXX1Va+obVOMjNNPRLHCI6jOL3uACTbVm2F7ZvXepjhnFLWilNjsj6AN0U8lf8AQ8ulRcUNwpP1WY25XuwF/a5rZnDx3Chgy3CtpcHkelXdVw+KshDXYIGD8B6qhpq+SkmJbkXyPifRT+GlkEbZlLOhK8lElvKwvoLgj0BuKcSRB1yutww1VrH8jyqB4bxkoq5szxEAhtTIg6MN3UdfMPXeplZ1mQ91IPxJla2x5ggadRzrhqqklpn2eLdCNPgu2pqqKoZdhv1G/wAVpHLJB9qWL+KVB6f81f8AEPvVJQYhJUDKQ6HpqPUEdfQ1F4PFNnaJ2RmAuGUqCw55o73Vhz5ajbakWUkvLACsgkKGxXK+U2JdSQGA110bTQ15DtnevffVVlXwtknvw4PTv/FNYbCJGCEVUBNyFAAvoL2HsKVqNi4xlIWcd0x0DXvEx+658p+61j71JV6N9SueljfG7leLFNMVwmKRszL4rWzBmRrDYXQi41PxpOHgkSMHCtmU3BaSRrGxF7MxGxNPyajUQYp/tYdP4Zn/AO6NdfRmPMLUqlgkqXiNh/QWt0xjYSSbLMYOIkcCRlijIX6NrF3Khmu41CqCospGt77VIYHh0cRJRbFrZiSzMbXtdmJJ3PxpaKFVFlUKOigAfAVtXbUtHHTsDQM9bKjmqHSHWw6J7xGDv8HPBzkiZV/Fa6/4gKj+xvYyHh6iRrSYkjV/qpfdYwf1bc+g0pdJiKy+IJrDqUOdzKVHxB7I+QJ1jMeWNVrDJlxEqpcRhQWW/hEjkt4AfLdTcgaXYetS1McVwwlzJHIY3IAbQMjW2zIbai9rgg261qr6QzQFkYF/FaqeotIS86rfEYZZFKOAyncH/ehG4I1FM8Pw51lV2lLhUZAGUZyGKnxOD4rFRrlvqb3rctiF3jjkHWNyh/gkFv8AHWBxhAQJA8RJsO9UqCegfVCf3q5N9PV07S0tIB13CtWva/8AqQe/VPXQEEEAgixB1BB3BHMVHxTHDWVzeDZXO8XRZDzj5B9xoDprT+WUICzEKo3LEAD3J2qNPGhICIYzKDcZjZIjyIzMLsNxoprXSVUlM/nZpv0XsUzqj3A26XxmDaNjNCL31ljH1/vp0lA/i2OtjWkvG47LkPeM4zKiasQebX0RfVrfHSowcOxITIs4Rb6RqGsF+wJf2gXpbYbcqd8JiVUKrF3RBsy9T9rP/eA75t+tjpW7iNVTTESRDO6taHg0w92oONra2WY8KzsJJiGYaoo/Zx+q38z/AHz+QFISjDRSXZUR75g2Q3ub6h8up30vTuLGBgjKGIfYhTYerfZFRXEePGNMiMJJb2ZkFkS7W2uQW1AC3O1z61kTJZn8oBv0GOwN10R/hpo8WAHfqVvxvHBrwpqQVLsfKliGAt9dtjl22v0MNBjVC8y7akatIxOxc8iRbfQUs0BXLkOoJJDHz3PiJO+a+t/9aWkmCkA3uxsAP1PsBqTXe0HD2UbLD+258+nTu64iu4g6rfc/12Hl16923WO6zuoI+qx/VP8AWin3B4s2IA/6Un+aGiodf/7n4fRWHD//AAHx+qj4Scmlibta+g8x51qrswIAMbC24DL+Vtx8CKTwWcqhuAuW/UkkX1vsATyp0kgN7cjY+43q8jyxvl9lQS4e7z+/okInEYVN2PIa2ubk62sovufasTwLfOqkvtmRsjC19S19Lfn7VvHPdBIFJzAGwtf0GtutDSZUZ1U3Iva1iW2FwOd7VhzWubZ2RbpsjXOa67cG/Xf4KT4HjbkpIqia18wA+kXrcAXYaXHsdjo/jK5XSIhWUkHQnKzeK5U2ve9+hqsYuYaAG7qQ1lNnHUpzuAb+u3On2B4rlbvJAz3QKJIwCGW91LxjUMLnVdNToK43iPB3MeXwZb0Gx8tx9F2HD+LNkYGT4d1O/wAdj9VNnC3jMbszXBBJsGN/wgAfCm2HwrRC2HkuF0aNzmS4A0uNYmsQdNNfLWcFjYMpCSLa5uGYggncZXOZfalY0CApHHlAW62ACEnkDfU33/nVDdzCRp4EfZXMkUc7bOAI70KZYriQkmRZonEaIzSKfEoOZQrnLpLGNb9MwJAtpZ4WBUFbFSNCuotysRpb2qusrxxwy6tJCoL82ZSoEovzNvEPVBUn/YeHfxCNSG18N1Vr63KqQrX9RXacFla+Ahlrg576LgeN0gp5Wg35SMb+Y2z+kvh+KRySPGjBmQAtbbcg2OxsdDbYkCnLMACSbAaknQAdSeQprPwqNlUAZMnkMfgKX3C20seYtY8xSP8AYqt+1eSYDZZGGT80RVVv3gau7v6KjtGcg277/ad4PGpKueNgy3IuOo3H+/SlWYAEk2A1JOwA3JpniOFKzF1Z43NgWjIBa22dSCr29QTSZ4Nm/ayySr9hsiofxLGq5/Zrj0pd2lljlYc3x8/x9E9w2JWRFdGDKwuCNiKTx2PWJQzX1IUBQWZj0VRqbC5NuQNN34WQxaGQxZjdlyq6EndsreVjzKkX5gnWlMLw0K3eOzSSWtmawyjmqKoCoDztqeZNLu0ss2jBvfHTf8d6LQ9oMPlzd8hHIKwLk/ZCDxFvS16iuKfODhrSOimWyiNUs5Z72jLlytgPMwXZWt1qwsqgliADbVtAbc7t0qvHGGSVJSpKsckI1FkIJeZtNC1ha/1cvMmq/iNV7NCXE5OAPH9K14VSe1ThrR7osXE5+Axqe9FleDjKMzs8gWyu9myG1gUQ+FT62v1JrfDwRSRBEv3a+EEFlPh+sHFidb+IHU3pWcuHQgZkN1caaX1V/UaEEfeB5Uxx8WGTz3N9BGrOb2AFhErZbWtyA61wTeaQgXJJ0t+F9G5WRNwAAOuE5EiwiyiR85LgKM+9iSG8qgk31O7GkjLDAtypRnHlF2lPoACb2vvew61G4zi8tgFAhUlVVVsZDc238qWGtgDoN6btljINvMbM5NzflmY6m+2p6Ve0vA5ZMznlG/X8BUlTxqKPEI5jt0/JW807yRqiWSIAKFvclRp9Iy77eVTrzPKlIksANBYchYfkOVJx4fKWsdGN7DSxI1I99/e9anEhfD4nYDWwu3oWtYD87V1lNTRUrbMFvv8A6uWqamWqddxv9v8AEoV8QNhsQTzG2g9OZ9hRFLcsLWym3voDf9aThRWbvFJF7hujWNrn1BG9bPI17d3ddr5l/PQ8qkX3/ajEbfpSfZ+QfOQb6d1J/nhrFTXyc9mvnMzSWtBHG0YYCwZ2ZDZORChDcjS7AdaxXP1hDpiR4fRdHRAthAPj9VFdouz74GZo5AREWPcyfUZSSVXNsJFBylTqbXFwai44LZh9pifjuK9EYnDJIpR1V1YWZWAZSOhB0Iqice+SeM3fBt3Lf8p7tCfbdovyuPu1LgrgAGyDTdQ6igLiXRnXZcyy5ctrBACCD0AFrH0tWpnumZPH0tz11t670vxnhUsTCHERtExI0bVZACCQjjwuD6a9QKTkksQLE3PLYepJ2q0a8OF2nCqnMLDZwyk8ZDmWwAJvpc5beoIBsRQ4eydcwzWPIA+17mw251kYUZsxLE3uLsbD2UafpWcQzBSVsSNbdbbj0JrJGpK8g6NHd1oyR57NYs2tm8WnoD5RSkMZj/ZMY/ujVD7odPhY1gSjwkAnNbUDYWuM3P8A0rViHJQ3GUgkbZhyPqt/5VrlijlbyvaDdbY5ZInczHEW77ClcLx3ULMAhOgcaxk8r31Q++nrUhwmbun+bnym7Qn03aL3XcfdP3TVZmluyLoQ2bMNCCoX+V7D86WTEZFySZjECCri/eQkeUg7lRyOpGxuKonUJoJf56YEt0c3w1x5K5NW3iMPs9SQHatd46Z81eKKhcPxaVVBZBMpGkkJUEjqY2IH8LH2FOF7RQfWfuz0lVo/1cAfrVrDXU8w9x48t/Rc7Pw2qgPvsPmMj1CkqKQix8beWRG9nU/yNKGZRuw+IqXcKAQQt6Kj5uPQqbBxI32I/pG+C3t7mwqL4jjs4/4hhFEdogbvJ/6hXVh9xLjqTtUGqr4acZN3bAaqyo+Fz1RwLN3ccD9pTHY0YgG1zh11YgEmYr9VQNTGCP3zoNL3VGNtH3ko7odGINhyvbTMegv+dMG7QrqIo3YjTUCNR0vfxAfu1HO5dwZGzOBdRsqjbwLy6XNzXN+xVfEpeeYcrfHp0A+67BtVScLh/jhPMfDc9SUti+MHxNChQMRmkYXcjRQVjOwA119fDTHEYMDxKGMhN84ILk8yxYjMPT4Wp1ExtdgAegN/ietaJAb3LsfTQL8ALn8zXS0vD4aZtoxk7nVc9U8QmqHXecDYaftYkdrx2Frm7bGwCnS/LWwrfINQxzZr6G23S3Me9YxMxRc1rgat1y8yOpG9vesEIGBsMzaA2vew2vy0+NT9+/JQdRe3eqDMc+RQNACxPIG9gBzJsfhWS6qbWsWN9ATc6akgW6b05wODknk7uCNpZNLhAPCORkY+FB+Ij0vXQuz3yUqLPjWEh37lLiIfjbRpfbRfQ1GmqmRb3PRSoKR82bWHVUbgPZ2fF6YaK6DTvGOSFbcg1iXI6ID62roPBfkmhSzYpziG+xbJCP3Abv8AvMR6VeIoVVQqgKoFgAAAANgANhW9VEtVJJi9h0CuYaSOLNrnqVpDCqKFUBVAsAAAABsABoBRW9FRVKRRRRRE24hw6OeMxzIsiNurAMPgefrXOe0HyVOl3wTZ1/5Mraj0jlP8n/iFdPorZHI6M3abLXJEyQWeLrzk+GKTOJAySAAGN1ysoFzsdwSfMNNrGtUgIckHwtqR97TUe43HpXfOOdnMPjEyTxh7eVtnQ9UceJT7GuZ9ofk3xGGu8F8TF0AAnUeqjSX3Wx+6atYK1jsSYPVVE9C9tzGbjoqeYwpLlmA9WOXXTY6UoYxcNbUAgH0Nrj9BSTIHKm9wpNx97YZgdQV10I39qzlYvfZRsB9YkbnoB0669KsR4DHeVWkHc57wkojGjlQfFe1tSRmOa2g0Fzf86dM1hek++zZlBKsBzHW9mHIjQ/Cs3bMNittTzv7dD/SjcaI7Jzr4pPCuLloXKG/iC6C/342Fr+tgfWpCPjMw0Kxv7Foz8CGH61HyQkyBhl0Fr+LNY7jQ2t73rIhJZ82zAAC/IA39tSfhVfPw6nqDeRmeox9FPg4jPALRvx0OU7kx6t5sIpPqYj+pF6RMq/VwcA/FlP6LH/WtMPKrDw3sNBobH2J3HrSh6Xsbfn72qOzglIMi5/8AoqQ7jVXexsPgsLxGYlkBWJRb9mlt9bAsSNNNcvOksMq3Yi+YGzM2rHQHVjqRYisI0mVgbZh5W+q3TTceorOFQ+JiLFje3MeFRY/CptPSQwH/AJMt47+qh1FXNOD/ACvv4fpEipnUnLn+r9r/AOxW7w3ZWv5QR7g2/wBBWO7C5mVSWOp11PQXOwHSsw5rHNYHkBrYe53P5VLA2I8VEJxcHw7CbsHksrCy5jmPUK5ygD1sCT0230XSM5mYnQ2AHQC9z7kk/AViEMDZmVtNNMre51tb8hT/AIXwubFSd1h0zuLZjtHGDzkf6vtqx5CvBLWDnefVewHPdyMHp+1HLdGIOqsfDuWzMfIF3a52A15dKvXZn5MZZrSYotBHyiU2mYffYaRD7o8Xqu1W7sl2BhwdpGPfYi2sjCwW+6xL9QeurHmeVWmqeetc73WYHzVzBQtb70mT8k04ZwmLDRiOCNY0HJRbXqeZPqdTTuiioCsUUUUURFFFFERRRRREUUUURFFFFEVd7S9hcPjLuwMc1rCaOwf0DjaRfRgfS1cs7R9j8RgzmlXPEt7TR3ya6fSpqY/c3X71d1rBFb4qh8WmnRR5qdkv9hnqvOjOdLAEHc32HUdazJHmFjfXoSD8RrXUe0fyWxS3kwhGHkOpS30Dn1Qfsz95PzBrmeO4TLhZDFOjROzEi9irbaxuPC4FhpuOYFXMNWyXB16H7dVST0b4cjI6j79E2hjRASoVRzIty6nn+dDlg45qdDp5SNQfY6j4VqVRECMRlPh8XO+9ztrr8aUw8eVbZs1tid7cgTzPrUkbDTyUU7u181srG5BFrbG41/qKRZEiBZUFyQNALsSbAX9zWwys9w1ygIIvte2pHXSkLK0oI1FjfewZGAF/UZmrDj6rLRnw378U6klAIB+sbD4E/wAga0OG8WYkkjYEnKDbkBp8b1oHDDvQCSFOUdR6D1sNelqf8J4DNi3DYaFpCNDJfJEPRpD4Wt0XMR0ry+RrRdxFl6jic42YDffvZNbEr9liPext+tqBhzKyxoHkkBDBY1Lvp1C7Ai4JNhqa6Rwb5JF0bFzF/wDpw3jT2Z/2j/lk9qvPDOEQ4dMkESRL0RQt/U23PqdagS140YL+J/CsYeHO1ebeA/K5rwD5KpZSJMWe5W37OMgysN7PIPDGPRbn7wrpfDOFRYeMRQxrGg2VRb3J5knmTqad0VWSSukN3FWscTIxZoRRRRWtbEUUUURFFFFERRRRREUUUURFFFFERRRRREUUUURFNeI8MixEZimjWRG3Vhce/oRyI1FOqKIuU9pfktkiBfCEzR84XIMgH3HbSQfdax+8dqoYYJ4UjIIJDKFCZTzDg2KsOlr16Sqq9tux+HxEbzsCkyISJIyAxCjRXuCrr7g25WqdDWOZh2R81AnomvyzB+S468AJDEajY7H29R6Uvw/hrzymOCIySkDMFsAByaRzoi+p1PIGlewPDhj8UYZmdUUE/R2VjbkSQSP3bGu58J4NDhoxHBGsab2XmerE6s3qSTUmXiDbf8xnqVGh4c6//U46BU/s98lESWfFkTuP7sAiBfTLvL+9p90Ve44goCqAABYACwA6ADYVtRVU57nm7jdWzGNYLNFkUUUV5XpFFFFERRRRREUUUURFFFFERRRRR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8" name="Picture 8" descr="http://www.goldridge08.com/weather/w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295400"/>
            <a:ext cx="4757416" cy="52419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509" y="14422"/>
            <a:ext cx="9144000" cy="1200329"/>
          </a:xfrm>
          <a:prstGeom prst="rect">
            <a:avLst/>
          </a:prstGeom>
          <a:solidFill>
            <a:schemeClr val="tx2">
              <a:lumMod val="40000"/>
              <a:lumOff val="60000"/>
            </a:schemeClr>
          </a:solidFill>
          <a:ln w="28575">
            <a:solidFill>
              <a:schemeClr val="tx2">
                <a:lumMod val="60000"/>
                <a:lumOff val="40000"/>
              </a:schemeClr>
            </a:solidFill>
          </a:ln>
        </p:spPr>
        <p:txBody>
          <a:bodyPr wrap="square" rtlCol="0">
            <a:spAutoFit/>
          </a:bodyPr>
          <a:lstStyle/>
          <a:p>
            <a:r>
              <a:rPr lang="en-US" sz="3600" b="1" dirty="0" smtClean="0"/>
              <a:t>The energy to move the water comes from the sun.</a:t>
            </a:r>
            <a:endParaRPr lang="en-US" sz="3600" b="1" dirty="0"/>
          </a:p>
        </p:txBody>
      </p:sp>
    </p:spTree>
    <p:extLst>
      <p:ext uri="{BB962C8B-B14F-4D97-AF65-F5344CB8AC3E}">
        <p14:creationId xmlns:p14="http://schemas.microsoft.com/office/powerpoint/2010/main" val="3933031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geology.com/satellite/cities/map/baton-rouge-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5752904" cy="381993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2532" name="Picture 4" descr="http://www.enchantedlearning.com/usa/states/louisiana/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128" y="990600"/>
            <a:ext cx="3514230" cy="367746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www.worldatlas.com/webimage/countrys/namerica/usstates/batonrougema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34" y="3203845"/>
            <a:ext cx="3326118" cy="3637942"/>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s://encrypted-tbn2.gstatic.com/images?q=tbn:ANd9GcT1mWYqanzg1L5Gopx7Hg7hSCe4rAPQavE0dyWu38axy-M1sLZ2y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800600"/>
            <a:ext cx="1381125" cy="1374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1332131"/>
            <a:ext cx="4343400" cy="1077218"/>
          </a:xfrm>
          <a:prstGeom prst="rect">
            <a:avLst/>
          </a:prstGeom>
          <a:noFill/>
        </p:spPr>
        <p:txBody>
          <a:bodyPr wrap="square" rtlCol="0">
            <a:spAutoFit/>
          </a:bodyPr>
          <a:lstStyle/>
          <a:p>
            <a:r>
              <a:rPr lang="en-US" sz="3200" dirty="0" smtClean="0"/>
              <a:t>How does Baton Rouge fit into the water cycle?</a:t>
            </a:r>
            <a:endParaRPr lang="en-US" sz="3200" dirty="0"/>
          </a:p>
        </p:txBody>
      </p:sp>
      <p:sp>
        <p:nvSpPr>
          <p:cNvPr id="3" name="TextBox 2"/>
          <p:cNvSpPr txBox="1"/>
          <p:nvPr/>
        </p:nvSpPr>
        <p:spPr>
          <a:xfrm>
            <a:off x="5334000" y="5334000"/>
            <a:ext cx="3676358" cy="1077218"/>
          </a:xfrm>
          <a:prstGeom prst="rect">
            <a:avLst/>
          </a:prstGeom>
          <a:noFill/>
        </p:spPr>
        <p:txBody>
          <a:bodyPr wrap="square" rtlCol="0">
            <a:spAutoFit/>
          </a:bodyPr>
          <a:lstStyle/>
          <a:p>
            <a:r>
              <a:rPr lang="en-US" sz="3200" dirty="0" smtClean="0"/>
              <a:t>How do you fit into the water cycle?</a:t>
            </a:r>
            <a:endParaRPr lang="en-US" sz="3200" dirty="0"/>
          </a:p>
        </p:txBody>
      </p:sp>
    </p:spTree>
    <p:extLst>
      <p:ext uri="{BB962C8B-B14F-4D97-AF65-F5344CB8AC3E}">
        <p14:creationId xmlns:p14="http://schemas.microsoft.com/office/powerpoint/2010/main" val="634173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uperfund.ciesin.columbia.edu/sfund_files/imported/images/dshwas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951" y="15240"/>
            <a:ext cx="3845832" cy="2908849"/>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886200"/>
            <a:ext cx="5715000" cy="276225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367" y="3886200"/>
            <a:ext cx="3683000" cy="276225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2" y="4113099"/>
            <a:ext cx="3077935" cy="2308451"/>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1" y="105136"/>
            <a:ext cx="1905000" cy="2381251"/>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0" y="105136"/>
            <a:ext cx="28575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9" y="2403661"/>
            <a:ext cx="3077935" cy="148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6400" y="2924089"/>
            <a:ext cx="6705600" cy="954107"/>
          </a:xfrm>
          <a:prstGeom prst="rect">
            <a:avLst/>
          </a:prstGeom>
          <a:solidFill>
            <a:schemeClr val="tx2">
              <a:lumMod val="40000"/>
              <a:lumOff val="60000"/>
            </a:schemeClr>
          </a:solidFill>
          <a:ln w="38100">
            <a:solidFill>
              <a:schemeClr val="accent1"/>
            </a:solidFill>
          </a:ln>
        </p:spPr>
        <p:txBody>
          <a:bodyPr wrap="square" rtlCol="0">
            <a:spAutoFit/>
          </a:bodyPr>
          <a:lstStyle/>
          <a:p>
            <a:pPr algn="ctr"/>
            <a:r>
              <a:rPr lang="en-US" sz="2800" dirty="0" smtClean="0">
                <a:solidFill>
                  <a:prstClr val="black"/>
                </a:solidFill>
                <a:latin typeface="Arial Black" pitchFamily="34" charset="0"/>
              </a:rPr>
              <a:t>Your Personal Water Uses are an important part of the water cycle</a:t>
            </a:r>
            <a:endParaRPr lang="en-US" sz="2800" dirty="0">
              <a:solidFill>
                <a:prstClr val="black"/>
              </a:solidFill>
              <a:latin typeface="Arial Black" pitchFamily="34" charset="0"/>
            </a:endParaRPr>
          </a:p>
        </p:txBody>
      </p:sp>
    </p:spTree>
    <p:extLst>
      <p:ext uri="{BB962C8B-B14F-4D97-AF65-F5344CB8AC3E}">
        <p14:creationId xmlns:p14="http://schemas.microsoft.com/office/powerpoint/2010/main" val="1272978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mountisa.qld.gov.au/image/image_gallery?uuid=f7a1d01a-fe75-41d7-971a-abbe9a1e9007&amp;groupId=311561&amp;t=13242629617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3" y="1489244"/>
            <a:ext cx="9055267" cy="5334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28600"/>
            <a:ext cx="8763000" cy="1200329"/>
          </a:xfrm>
          <a:prstGeom prst="rect">
            <a:avLst/>
          </a:prstGeom>
          <a:solidFill>
            <a:schemeClr val="tx2">
              <a:lumMod val="40000"/>
              <a:lumOff val="60000"/>
            </a:schemeClr>
          </a:solidFill>
          <a:ln w="19050">
            <a:solidFill>
              <a:schemeClr val="tx2">
                <a:lumMod val="60000"/>
                <a:lumOff val="40000"/>
              </a:schemeClr>
            </a:solidFill>
          </a:ln>
        </p:spPr>
        <p:txBody>
          <a:bodyPr wrap="square" rtlCol="0">
            <a:spAutoFit/>
          </a:bodyPr>
          <a:lstStyle/>
          <a:p>
            <a:r>
              <a:rPr lang="en-US" sz="3600" b="1" dirty="0" smtClean="0"/>
              <a:t>Your wastewater (sewage) and storm water drains are also part of the water cycle.</a:t>
            </a:r>
            <a:endParaRPr lang="en-US" sz="3600" b="1" dirty="0"/>
          </a:p>
        </p:txBody>
      </p:sp>
    </p:spTree>
    <p:extLst>
      <p:ext uri="{BB962C8B-B14F-4D97-AF65-F5344CB8AC3E}">
        <p14:creationId xmlns:p14="http://schemas.microsoft.com/office/powerpoint/2010/main" val="693956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city-parish is moving forward with developing a buyout plan for homeowners living adjacent to the North Baton Rouge Waste Water Treatment Plant. In April, the Metro Council passed a resolution ordering the parish attorney’s office to develop a buyout plan for some residents of University Place subdivision. Residents have complained of a stench and flies. Parish Attorney Mary Roper said Wednesday she is about 30 days away from finalizing a plan to present to the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85" y="1600200"/>
            <a:ext cx="8481367" cy="5135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9452" y="-76200"/>
            <a:ext cx="8458200" cy="1569660"/>
          </a:xfrm>
          <a:prstGeom prst="rect">
            <a:avLst/>
          </a:prstGeom>
          <a:noFill/>
        </p:spPr>
        <p:txBody>
          <a:bodyPr wrap="square" rtlCol="0">
            <a:spAutoFit/>
          </a:bodyPr>
          <a:lstStyle/>
          <a:p>
            <a:r>
              <a:rPr lang="en-US" sz="3200" dirty="0" smtClean="0"/>
              <a:t>Your sewage travels underground to wastewater treatment plants where it is treated before released into local rivers.  </a:t>
            </a:r>
            <a:endParaRPr lang="en-US" sz="3200" dirty="0"/>
          </a:p>
        </p:txBody>
      </p:sp>
    </p:spTree>
    <p:extLst>
      <p:ext uri="{BB962C8B-B14F-4D97-AF65-F5344CB8AC3E}">
        <p14:creationId xmlns:p14="http://schemas.microsoft.com/office/powerpoint/2010/main" val="342580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eakwater.org/wp-content/uploads/2011/04/groundwate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15" y="152400"/>
            <a:ext cx="8200685" cy="54413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4374" y="5543538"/>
            <a:ext cx="7086600" cy="1077218"/>
          </a:xfrm>
          <a:prstGeom prst="rect">
            <a:avLst/>
          </a:prstGeom>
          <a:noFill/>
        </p:spPr>
        <p:txBody>
          <a:bodyPr wrap="square" rtlCol="0">
            <a:spAutoFit/>
          </a:bodyPr>
          <a:lstStyle/>
          <a:p>
            <a:pPr algn="ctr"/>
            <a:r>
              <a:rPr lang="en-US" sz="3200" b="1" dirty="0" smtClean="0"/>
              <a:t>Wastewater discharge pipe – treated sewage goes into the river.</a:t>
            </a:r>
            <a:endParaRPr lang="en-US" sz="3200" b="1" dirty="0"/>
          </a:p>
        </p:txBody>
      </p:sp>
    </p:spTree>
    <p:extLst>
      <p:ext uri="{BB962C8B-B14F-4D97-AF65-F5344CB8AC3E}">
        <p14:creationId xmlns:p14="http://schemas.microsoft.com/office/powerpoint/2010/main" val="4285402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uisiana Lakes and River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486"/>
            <a:ext cx="7086600" cy="6670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1425617"/>
            <a:ext cx="3581400" cy="1938992"/>
          </a:xfrm>
          <a:prstGeom prst="rect">
            <a:avLst/>
          </a:prstGeom>
          <a:noFill/>
        </p:spPr>
        <p:txBody>
          <a:bodyPr wrap="square" rtlCol="0">
            <a:spAutoFit/>
          </a:bodyPr>
          <a:lstStyle/>
          <a:p>
            <a:r>
              <a:rPr lang="en-US" sz="2400" dirty="0" smtClean="0"/>
              <a:t>Water follows the pull of gravity and flows downhill.  Generally – that is towards the coast into the Gulf of Mexico</a:t>
            </a:r>
            <a:endParaRPr lang="en-US" sz="2400" dirty="0"/>
          </a:p>
        </p:txBody>
      </p:sp>
      <p:sp>
        <p:nvSpPr>
          <p:cNvPr id="5" name="TextBox 4"/>
          <p:cNvSpPr txBox="1"/>
          <p:nvPr/>
        </p:nvSpPr>
        <p:spPr>
          <a:xfrm>
            <a:off x="152400" y="5791200"/>
            <a:ext cx="2819400" cy="584775"/>
          </a:xfrm>
          <a:prstGeom prst="rect">
            <a:avLst/>
          </a:prstGeom>
          <a:solidFill>
            <a:schemeClr val="tx2">
              <a:lumMod val="40000"/>
              <a:lumOff val="60000"/>
            </a:schemeClr>
          </a:solidFill>
        </p:spPr>
        <p:txBody>
          <a:bodyPr wrap="square" rtlCol="0">
            <a:spAutoFit/>
          </a:bodyPr>
          <a:lstStyle/>
          <a:p>
            <a:pPr algn="ctr"/>
            <a:r>
              <a:rPr lang="en-US" sz="3200" dirty="0" smtClean="0"/>
              <a:t>Gulf of Mexico</a:t>
            </a:r>
            <a:endParaRPr lang="en-US" sz="3200" dirty="0"/>
          </a:p>
        </p:txBody>
      </p:sp>
      <p:sp>
        <p:nvSpPr>
          <p:cNvPr id="6" name="TextBox 5"/>
          <p:cNvSpPr txBox="1"/>
          <p:nvPr/>
        </p:nvSpPr>
        <p:spPr>
          <a:xfrm>
            <a:off x="5181600" y="51971"/>
            <a:ext cx="3657600" cy="1384995"/>
          </a:xfrm>
          <a:prstGeom prst="rect">
            <a:avLst/>
          </a:prstGeom>
          <a:noFill/>
        </p:spPr>
        <p:txBody>
          <a:bodyPr wrap="square" rtlCol="0">
            <a:spAutoFit/>
          </a:bodyPr>
          <a:lstStyle/>
          <a:p>
            <a:r>
              <a:rPr lang="en-US" sz="2800" u="sng" dirty="0" smtClean="0"/>
              <a:t>Rivers of Louisiana</a:t>
            </a:r>
            <a:r>
              <a:rPr lang="en-US" sz="2800" dirty="0" smtClean="0"/>
              <a:t>:  Where does the water go?</a:t>
            </a:r>
            <a:endParaRPr lang="en-US" sz="2800" dirty="0"/>
          </a:p>
        </p:txBody>
      </p:sp>
    </p:spTree>
    <p:extLst>
      <p:ext uri="{BB962C8B-B14F-4D97-AF65-F5344CB8AC3E}">
        <p14:creationId xmlns:p14="http://schemas.microsoft.com/office/powerpoint/2010/main" val="1041638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llgraphics123.com/ag/01/13680/136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0" y="-49964"/>
            <a:ext cx="9059621" cy="6907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5410200" cy="1200329"/>
          </a:xfrm>
          <a:prstGeom prst="rect">
            <a:avLst/>
          </a:prstGeom>
          <a:solidFill>
            <a:schemeClr val="tx2">
              <a:lumMod val="60000"/>
              <a:lumOff val="40000"/>
            </a:schemeClr>
          </a:solidFill>
          <a:effectLst>
            <a:innerShdw blurRad="114300">
              <a:prstClr val="black"/>
            </a:innerShdw>
          </a:effectLst>
        </p:spPr>
        <p:txBody>
          <a:bodyPr wrap="square" rtlCol="0">
            <a:spAutoFit/>
          </a:bodyPr>
          <a:lstStyle/>
          <a:p>
            <a:r>
              <a:rPr lang="en-US" sz="3600" dirty="0" smtClean="0"/>
              <a:t>The prefix “hydro” means water in Latin.  </a:t>
            </a:r>
            <a:endParaRPr lang="en-US" sz="3600" dirty="0"/>
          </a:p>
        </p:txBody>
      </p:sp>
      <p:sp>
        <p:nvSpPr>
          <p:cNvPr id="3" name="TextBox 2"/>
          <p:cNvSpPr txBox="1"/>
          <p:nvPr/>
        </p:nvSpPr>
        <p:spPr>
          <a:xfrm>
            <a:off x="1981200" y="3657600"/>
            <a:ext cx="5715000" cy="1200329"/>
          </a:xfrm>
          <a:prstGeom prst="rect">
            <a:avLst/>
          </a:prstGeom>
          <a:solidFill>
            <a:schemeClr val="tx2">
              <a:lumMod val="60000"/>
              <a:lumOff val="40000"/>
            </a:schemeClr>
          </a:solidFill>
          <a:effectLst>
            <a:innerShdw blurRad="114300">
              <a:prstClr val="black"/>
            </a:innerShdw>
          </a:effectLst>
        </p:spPr>
        <p:txBody>
          <a:bodyPr wrap="square" rtlCol="0">
            <a:spAutoFit/>
          </a:bodyPr>
          <a:lstStyle/>
          <a:p>
            <a:r>
              <a:rPr lang="en-US" sz="3600" dirty="0" smtClean="0"/>
              <a:t>The </a:t>
            </a:r>
            <a:r>
              <a:rPr lang="en-US" sz="3600" u="sng" dirty="0" smtClean="0"/>
              <a:t>hydrosphere</a:t>
            </a:r>
            <a:r>
              <a:rPr lang="en-US" sz="3600" dirty="0" smtClean="0"/>
              <a:t> </a:t>
            </a:r>
            <a:r>
              <a:rPr lang="en-US" sz="3600" dirty="0"/>
              <a:t> </a:t>
            </a:r>
            <a:r>
              <a:rPr lang="en-US" sz="3600" dirty="0" smtClean="0"/>
              <a:t>includes all the water on the planet.</a:t>
            </a:r>
            <a:endParaRPr lang="en-US" sz="3600" dirty="0"/>
          </a:p>
        </p:txBody>
      </p:sp>
    </p:spTree>
    <p:extLst>
      <p:ext uri="{BB962C8B-B14F-4D97-AF65-F5344CB8AC3E}">
        <p14:creationId xmlns:p14="http://schemas.microsoft.com/office/powerpoint/2010/main" val="4208052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asknature.org/images/uploads/strategy/2386af151126ef7579cf5c506b6dc7de/0e24e6bff88afb0c4ca74e1661f0d8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53" y="3618601"/>
            <a:ext cx="6656667"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796" name="Picture 4" descr="http://wwwdelivery.superstock.com/WI/223/4187/PreviewComp/SuperStock_4187-8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515" y="992585"/>
            <a:ext cx="3944658" cy="2626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798" name="Picture 6" descr="Brown Peli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49" y="967499"/>
            <a:ext cx="4038600" cy="269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52400"/>
            <a:ext cx="8544220" cy="584775"/>
          </a:xfrm>
          <a:prstGeom prst="rect">
            <a:avLst/>
          </a:prstGeom>
          <a:noFill/>
        </p:spPr>
        <p:txBody>
          <a:bodyPr wrap="square" rtlCol="0">
            <a:spAutoFit/>
          </a:bodyPr>
          <a:lstStyle/>
          <a:p>
            <a:pPr algn="ctr"/>
            <a:r>
              <a:rPr lang="en-US" sz="3200" dirty="0"/>
              <a:t>Plants and Animals are part of the water cycle too. </a:t>
            </a:r>
          </a:p>
        </p:txBody>
      </p:sp>
    </p:spTree>
    <p:extLst>
      <p:ext uri="{BB962C8B-B14F-4D97-AF65-F5344CB8AC3E}">
        <p14:creationId xmlns:p14="http://schemas.microsoft.com/office/powerpoint/2010/main" val="875366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ater cycle for kids poste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7870" r="7888"/>
          <a:stretch/>
        </p:blipFill>
        <p:spPr bwMode="auto">
          <a:xfrm>
            <a:off x="595745" y="0"/>
            <a:ext cx="8007928" cy="677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00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UUEhQWFBUUGB4YGBMWGBoVHBwYGBUYHB4dFxkcHSYeGBslGhUYIS8gIycpLCwsHB4xNTAqNSYtLCkBCQoKDgwOGg8PGi8kHSIpKSwpMCwpLCwqLCkpNCwqLCwsKSwuKSwsLCwsNSwsLCwsLCwsLCksLCksLCwsLCwsLP/AABEIAPAAoAMBIgACEQEDEQH/xAAcAAEAAgIDAQAAAAAAAAAAAAAABgcEBQIDCAH/xABQEAABAwICBQUKCgcGBQUAAAABAAIDBBEFIQYSMUFRBxNhcYEiMkJSU5GhscHRCBQjcoKSk6KywhUWM2Jj0tMkJUNEVFU0c4OzwxcYdKPj/8QAGQEBAQADAQAAAAAAAAAAAAAAAAQBAgMF/8QALhEAAgIABAQEBQUBAAAAAAAAAAECAxETITESI0FSBCIycTNRYYGhFGKx0fBC/9oADAMBAAIRAxEAPwC8UREARa/H8dio6eSondqxxi53knYA0bySQAFVWJ6e4nUAuiLKOMi7WNaJpiNuZdZjXW3DYtZTUdzaMXLYuVa+r0hpov2tRDHbx5WN9ZXnjEMcY+/x6bEH8RMXtZ9VhDbLrpqzChsEQ+cxx9YK5u75JnRVfNovWflLw1m2tg7Hh34brAk5ZcJBt8bB6mSH8qqyPGKEbH04+i0flXe3HqTdNCOogexc899rNsldxY8nLZhQ2VBd82KQ/lXT/wCuWF+Ul+xk9ygTdIKbdPF9cBc/05B5eL7RvvWP1D7TbIXcTocueF+Ul+xk9y7f/W3Cv9Q4dcUn8qgAxyDy8X2jfevjsbp988X2jT7U/UPtGQu4seLlkwl3+baOtkg/KsuHlQwx2ytg7XavrAVSyaQUm+aE9od7Fg1GL4ae+MDv+nf0hq2V77WauldyL+otJ6Sa3NVMEl9zZWOPmButmCvLbxhcpsyN7ncImSX8y3WF4PNAA+jq6qlPk3OD2/SZfV9a2z0t1ga5Le2p6KRVfoJyjVLqxlDiAY58rSYaiMaocW3Ja9uwGwOYts2G91aC7JprFHJprRhERZMBERAQrlfwWWpwt4gBe+J7ZebGeuIzci2/LO2+yqvD9M6aVoJkEbjtY/Kx69hHSvRKgHKPyd0U1JU1ApWmobE97Xsuwl4aTdwaQHnfmM1ysqVm50hY4bEIhxKJ/eyxu6ntPouvkuFRPzdFG7pLGn02UQ0Y0SpailZI4OLzcOs62YJ3dVk0l0TipqZ0sT5GuaRYF+WbgOCi4I8XCnr7FfHLhxaJLJotSnbTs7AW+orq/U6k8g3zu964Y1oTT0WGU9TJV1fxmpjaY6Zjx3Uj2A2A1bhoLhc9Q2kLcYJyQVbqdrqivmhmcLuiaOcDOAJLxd1ttsh0rvkT6SOWdDtNO7QqkP8Agjsc73riNB6PyX33e9SMcjVR/us32f8A+qO5HandisvbEf6qZNncM2vtI7+pFH5L7zven6kUfkvvO9637uRyr/3V/wBk7+ouQ5Hav/dZPsj/AFUybO4ZtfaaFuhlJ5EfWd713xaMUrdlPH2jW9d1rNKtD6rD5mOqaud9G86rqmIHWYT48ZdlnwdmNmeS6+ULRMUUNHJBXT1Lasmzy6zLAMsW2O/X47ljJn1kM2HSJJooGsFmtDBwADR6FiVmOwRC8kzBbcHBx8wuVrf1Fpz3xlf86Q+5a2o0ehp8Rw8RMBEk7Wujf8oHDnGDMOve4cQuMIQlLDE7TnKKxwJxyZ4TJX18deYyylpmubE52RkkeLEgeKBfPjYcbXQuLGAAACwGQAyAA4LkvQjFRWCIJScniwiItjAREQBfCF9RAUJjWjP6MxcxRf8ADVjHSxt8R7Tm0dA3dDm8FqdMi1/xeB7gxksw13HdGzvj2B1+xWJysgfHcO42qfNqRe2yrPSTBnVuIUdK2/yl7kbml3dHsa0lSSis5FMXymTzQfCziFW7FqhpDAebooXbI4mZB9uO23TrHgrHXTSUjIo2xxjVZG0Na0bmtFgPMF3KsmCIiAIiIDqqqVkrHRyND2PBa5jhcFp2ghefOUbCZsNApM5KUy8/SSE5sOx8d+1pI6Gu3leiFGeUXRsVuHTR2GuxpkiJ3PYCfS3Wb2oCFwzB7WuGxwDh1OF/asPk/wAPOIY8ZDnDQC44a9yG9pdrH6Cw9H6s/o6N+9sR+4HW/CFN/g9YeGYW+W3dTTOJPEMAaPTrecqLw8MJN/IrvljFfUtFERWkgREQBERAEREBVfKlODidEze2Cd1vnFg/IVqtEYQcbjJ2tpJCOvnAPU4ppxNzmkD/AOBSMZ2vfrepy4aOThmNUt8udgmjHWAHexSt85exSlyS1kRFUTBERAEREAXF4uCOI9i5LprJdWN7vFY531Wk+xAUZoiy+HBvRIPS4K0eQxwOCQW3OkB6+dcq20OhtQwg+ECfrOKn3IHJ/dbmb4qiRv4T7VNS/NL3KLV5Y+xZKIipJwiIgCIiAIiICicTl18bxJ3iujjH0WZ+kLS6XYk6lfSVTO+gmv1gi5HaGkdqzqGo16/Encatw+qXD2LA0/ivRl1r6j2ut5x7VC3zyxLkl4UmKxSwMnY9vNPaHh7iGjVI3k5A7jfeCtVU8oGHR99WwdTX6/4bqlcQwyaCtp6R7H1dE75alpjJzbZI5RrCztheCbW4g275Tyk0mo6dtpMInprbf7I14+uBn2rvZa4aJYk0YY9Tfv5WsLH+baepkh/KuA5X8L/1X/1yfyrUu5R8KcxwD2Qv1SAZKbY4g2Jbq52NjZQml0nla461ZhU7NxlpyOrJsAcFrG6T3jh/vYy4JdSzm8rmFn/NDtjk/lWbS8ouHSZNrYbnc5xZ+IBV9h+PUWsHVNVhcjfCiZQEZfuvsCD1tKzarFNG3982n+jFI38ICO9r/ljg+paVNUskbrRva9vjMcHjztJC0XKFiwpsLqpCbExmNvzpBqD8RPYqrdieDRSa1BPW00pORpw9wJ3Asee6HQtDptp7V1kcdHUt1TFIS52qY3PuAGF8fgOALiQPG6M+sJ8XTD3NXHAmODxalPC3xY2D7oUl5CpbDEIvEqtb67T/ACLStbYW4ZebJZPJHPqYzXxeUiZJ9Ugf+QqXwz8zKr15UXKiIriMIiIAiIgCIhQHnLRV+s+sf41VIfTf2rJ0ti1qKccG38zgVgaDu7mp/wDkO9QW6xiHWp5m8Y3/AIT7l5tjwtx+pfDWv7EswnRiPGNHqNrzqSxxARTDbG+PuL9R1Bce0ArF0a0vmhm+IYqOaqRlHOTZk7dgIds1vX0HI5vwf67XwcN8lM9nYdV/51MNK9EKfEYOZqWaw2teMnMdxY7cejYd4VttUbFgyOMnFmLNTtdk9rXdDmh3rC1smidG43dSU5PHmWe5ReetrsGBiqyKmm2QVzg7uD4LKrVu4NOzWF7dOwbzRvTOOqeYXtMNQ1oeYnODw5h2PhkGUrDxC8udNlevQpU4yMj9TKH/AEdN9k33Lk3Q+iBuKOm+xZ7l1Y1pbHBKIGNdPUuGsII7AhvjSvPcxM3lzt2ailZygVNWRSYXG2WpOUtSy5hiufAc4d1byjgAfBaVmFVs9VsJSjEzdM9KIsPAp6GGM1s1mxxRRtBZrZBzg0bc+5bv27NsK0p5PP0fQ00tQdetqqthkcTrajbOcWg+E4uILnbz5zbOgHJjHh95pnfGKyTN9Q65sTtEd8x0uOZ6Bko9y9Oyw4car1BvvXo11KuP1J3LiZqjtXXoRLzekbP41M5va25/8a7FrcNm1NIcOO5wczziQeshS+H9ZXf6C/0RF6JAEREAREQBERAebdDm2fWN8Wod6yPYpFIy7SOII84stBo4NWsxFni1Lv8AuSj2KRLzLviM9Cn0I2Hwb5f7DUt4Tg/WiaPyq3VTXwb3fI1o4Ss9LXe5SzlA5RPirm0lG3n6+bJkQzDL+FJ2ZgdpsNvpnnmRyhaXsgiNLG0VFXUtLIqYDWvrgjWkG5gzOe23WRDqnQ91DT4U8HXlpJ2xyvHk6l9nNHFrXvsOsnepDoVoT8U1p6l/xitmzlndna/gRnc0cd9twACklbRtlYWPzBLT2se1wI6nNC1ksU0ZWjKtl0fklwSSpa10k1ZKKipaw2kkp2yu+RYczYMANug5blZegVbQSUjThojbENrGgNc13CUbdbpN78Su6goWwxNjjuGsFmgm+VydvaoTpToBK2c12EyfF6va+MG0c28gjvQ48D3JPA5rKWCDLUVQ8vr/AJTDBuM7iT1GL3lSjk+5SGV4dDM3mKyLKSndcXtkXMvnbiNo6Rmo78IOD+z0cu6OpAPU5t/yI9gtzVFaCtl1cZws/wAZo88rR7VvytBio/vTC+Pxlv8A3Yl5tHrRfd6GejERF6Z54REQBERAEREB50o4tTGMUb/GJ88jj+Zb1xWvxmLm9I69u6RjX+dsZ9pWTXyasUjvFY4+ZpXnXrmF9L8hoeTXTR1DQVDKdvO1lVM2OCIZm4Z37hwBflxPQCrS0G0HFE100zuerZs5qgnWNzmWsJz1eJ39VgoZyDaItETq94u9xMcX7rRk93WT3PQAeKt5eiQBERAEREBB+UHQJ1SW1dEearoM2PadXnANjSfG3AnbsOWyJaV6c/pTAJWytDKykkjM0VrbH6mu0HMC7rEeCct4Vyqm+W3RAx3r6e7ecHN1LRv1u9eesgA9IaeKAyoX6zWniAfOAfatFWPvjWGM4Std55R/ItngkutTQnjGz8IHsWswiLnNJqRu3U1T9Vj3+tefQuYXXPyHo1ERegQhERAEREAREQFJcodPzekTHeWpfOWlw/IFrdJJdWjnP8Nw8+XtUm5YaUNxDDZvG52I+Zpb+Jyh2m77UMvTqj74UVy5q+xZU+W/uWVyW0nN4PSDxmF/13uPqIUqWBgFJzVJTx+JDG3zRtv6brPVpGFq8f0npqKMPqpWxg5NBuXOI8VozK56QY9FRU7553WYwbN7nbmt4uJy9OwKqtFtGJcYqTiOJA8yf2NObgFoOQA3RD7xueN9LLFBYs2jFyeCLL0b0zpK8ONLKHlvfMILXgcS07ukZLdqptONDzQuZiWFsET4M5YmDuXM3u1eFsnNGVs8rKeaHaXRYjTCaLI7JIiblj+B4g7Qd46isV2KyOKEouLwZvViYrhrKiCSCQXbKwsI+cNo6QbEdIWWjTmuhqUhokT8SiB2tDmnra9wWdyb0nOaSyu28zAT1EtYz85XRg7A01MY2RVUzB1c4SPQVvuRik1sSxObxTHGO3WJ/AFHUubIqsfLRcCIisJQiIgCIiAIiICueWuL+z0cnk6yPzPa9vuVd6YtBp2tdk100bSejWz9Cs/loZ/dZPizwuH2rR7VV+mVA6dkMDCA6aoZG0nZrO1gL9tlLauZEorfkkXq4ZnrWq0j0lgoYTLUOsNjWDN73eKxu8+gb1GdHNMaiow+IQQ85VNBildIdSOKSPuS6U984kWdqNFzfcsvCtCwJ/jVZIauq8F7xaOPohj2NA47d+S2t8RCv3Oca3I0FHoxUYrUNq8TaY4GZwUGeQ4y9dhfeegZKw2tsLDIDIAZZdHBfUXlWWyseLKoxUVoCFWOO6J1GF1Jr8KGsw/t6OxILb3Oq0Zlm+wzacxlss5Fmu2VbxQlFSWpgaJ6WwYhTiaB3Q+Mnuo3cHDsNjsPntulB8X0Mcyc1mGvFPUnv4z+xnG9sjfBJ8Yb88jmpBo/pG2pa5r2GCeO3PU7++Zfwgdj4zY2eMuNivWqujYtCSUHErRo1cQxFmy1UXW+e0H2KV8hsXyde/xqxzfqtH8yr/AcZ+NV1fMO9klDm/Mu8N+6ArD5DZP7PWtO1tbIT9JrLeorWHxZHSfw4lloiKg4BERAEREARFXfKLyo/FJPilEwTVjxsObYgRtfxdbO2wbTuBN4AzOWKQfo3UJsZJ4WgXtf5ZhNuOQKrLSas5kQVFi4QVMUpaNpDXXsOk7FqqujmkrqZ1XO+oncXSOJPcMYwZBjdgBdwsMlI8UoBPC+I5B7bX4HcewgKK2xccWiuuD4WmYWH6bGlxOWqdTSU1HWuHOMcQ7Vl8oAALXJJI33dtsFcMcgc0OaQ5rgCHA3BB2EHeCFTGCTCqpTFONZzCYpWni3Yeu1jfiCuWC47V4QdTVNXRXvq+HHc+Dw6u9P7q4WxzH+7+TKXCtNi50UWwflNw+pA1ahsbj4E3yR857k9hUhhxGJ4uyWNw4te13qKkcJR3RummZCLqfVMG17Bbi5o9qj+L8o+H0wOvUsc4eBF8qfu5DtKKLlsg2luSVVdyqaWMc4UdI3naohzXSMzMTHAh7A4b3Nyc3YBtz2YGNcptXXgxYdE6GN2Tql5s63QRkzsu7qWPg2BR0MT331nhpc+Q7wBew4DLt3qmFeW+KW/Rf2a+vRbGJojK2SaqkZGYmXjjbG43LRGwtsTYXOWeW0lS7kmxXmcYrKVxyqGtmZ85gzA6S15P0VGdCKcikD3d9K50h7Tb2LVaaRyRVVNPDI6J5OpzjSQWkHI5dDjlvsqoT5zNZR5SPUKKoNFeWKSCYUuLgNccmVbRZjs7XkGwD94bN4G1W6x4IBBuDmCM8uhVpp6olaw0ZyREWTAREQHwrzZojUGaasnl/byTHXvtAJJ1egXuPojgvSiojlO0Tmw2sfiNK3XppzeeMeC5xub8GuOYduJI3587YuUWkdK5KMsWaysmbBWiWU6rJIhG2Q7GuD7kOPg3Gd+grby1jGt1nPa1u3WLha3Xv7Fr6DF4K2ItY4XcO6jcAXDrabgjpzC0cmigjfrGkZUN4xvdGe2JxI8xUHCnpLRosxa1jqjL0QcZJaqoAIjlkGpfK+rrXPpHbdSdaKHSmnYAx7X09sgySMtA6iARZbGDGYH95NG7oD238xN1rNNvHA2g0lhiY9fozTTG74m3PhN7g+jatY7k7pT5QfSHuUmab7M+rNfbLCsktmZcIvoRlnJ7SjaJD1v9wWdTaI0keYhaTxdd/rNluLJZHZJ9Qq4rocWtAFgAANgGQ8yxMZpzJTysbmXRuAHTbILMe4DM5DicvWtfU6RU0ffTR9QdrHzNusRxx0MvDDUx9GcUjkpow1wDmMDHMJsQWixuDnuWBpE9tTNBBGQ8sk5yQg3DGN8YjIE55dSxqqCCrcXw0bpC7bK4mBh6SdruwLbYXo6Ix8pq5Z81GNWMEbzfupCOLz2LtpF8XU5ayXD0O7SjDGz00gcM2tc9p3hzQTl12sVM/g/Y3JPhro5CXfF5NRhPiFocG9hJ7LBVxpXpG3mnQw3dLL3AaAb2dtI43vYcSVdHJboicOw5kT/wBq8mSW257gMuxoaOsFUeHTUdThe05aEuREVJOEREAXGSMOBa4AgixBzBB2gjeFyRAVXpjyD08xMtA74rNtDBfmiegDOPrbcdCrvEafGMN/4qnMsY/xLc423/MZs+kvTCLWUVLdG0ZOOx5hp+UiFwtLE9t9trSD029S5mswufvhG0ni10R84sFf+KaD0NSSZqSF5O1xYA76wsfSo1V8hWFPJIifHfxJXZdQcSFyyI9MUdM6XXUqdmiVE/OGYtv5OZp9d12fqU7wayoHDO/qIU7n+DjRHvJ6hvQTG78gWBL8G1v+HXvb1xA+qQLGVLu/BnMj2kROhc/+un+9/Ovv6kPPf1lQ7tI9bipT/wC3KTdiRt/yT/WXwfBvcduIk/8AQP8AWTKn3fgZkO38kZZyf04ze+V/zngeoLMgwyhp8wIWkeE9zSfvEqTUvwboP8Wsmf8ANYxnr1lt6T4PuGM77n5PnSW/CAsOmT3kZVsVtErjENOoYzZpD7b2nW8wHvWLQy4jiJtR07y3ZzpGrGL5Xue5vt2k9SvLC+S7Dacgx0kRI8KQGU/fJClDGAAAAADYBl5lvGiETSV0mVtyc8jzKJ4qatwnqtoOZZGeLb5ud+8dm4b1ZaIuxyCIiAIiIAiIgCIiAIiIAiIgCIiAIiIAiIgCIiAIiIAiIgCIiAIiIAiIgCIiAIiIAiIgCIiAIiIA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4vector.com/i/free-vector-hourglass-with-sand-clip-art_104859_Hourglass_With_Sand_clip_art_h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86" y="1014919"/>
            <a:ext cx="2781300" cy="5380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5575" y="160338"/>
            <a:ext cx="8836025" cy="646331"/>
          </a:xfrm>
          <a:prstGeom prst="rect">
            <a:avLst/>
          </a:prstGeom>
          <a:noFill/>
        </p:spPr>
        <p:txBody>
          <a:bodyPr wrap="square" rtlCol="0">
            <a:spAutoFit/>
          </a:bodyPr>
          <a:lstStyle/>
          <a:p>
            <a:r>
              <a:rPr lang="en-US" sz="3600" b="1" dirty="0" smtClean="0"/>
              <a:t>How long does the water cycle take?</a:t>
            </a:r>
            <a:endParaRPr lang="en-US" sz="3600" b="1" dirty="0"/>
          </a:p>
        </p:txBody>
      </p:sp>
      <p:sp>
        <p:nvSpPr>
          <p:cNvPr id="6" name="TextBox 5"/>
          <p:cNvSpPr txBox="1"/>
          <p:nvPr/>
        </p:nvSpPr>
        <p:spPr>
          <a:xfrm>
            <a:off x="3429000" y="990600"/>
            <a:ext cx="5562600" cy="5078313"/>
          </a:xfrm>
          <a:prstGeom prst="rect">
            <a:avLst/>
          </a:prstGeom>
          <a:noFill/>
        </p:spPr>
        <p:txBody>
          <a:bodyPr wrap="square" rtlCol="0">
            <a:spAutoFit/>
          </a:bodyPr>
          <a:lstStyle/>
          <a:p>
            <a:pPr algn="ctr"/>
            <a:r>
              <a:rPr lang="en-US" sz="3200" b="1" u="sng" dirty="0" smtClean="0"/>
              <a:t>Many variables</a:t>
            </a:r>
          </a:p>
          <a:p>
            <a:pPr algn="ctr"/>
            <a:endParaRPr lang="en-US" sz="3200" dirty="0" smtClean="0"/>
          </a:p>
          <a:p>
            <a:pPr marL="285750" indent="-285750">
              <a:buFont typeface="Arial" panose="020B0604020202020204" pitchFamily="34" charset="0"/>
              <a:buChar char="•"/>
            </a:pPr>
            <a:r>
              <a:rPr lang="en-US" sz="3200" b="1" dirty="0"/>
              <a:t>A water </a:t>
            </a:r>
            <a:r>
              <a:rPr lang="en-US" sz="3200" b="1" dirty="0" smtClean="0"/>
              <a:t>drop </a:t>
            </a:r>
            <a:r>
              <a:rPr lang="en-US" sz="3200" b="1" dirty="0"/>
              <a:t>in the ocean may spend 3,000 years in the ocean.</a:t>
            </a:r>
          </a:p>
          <a:p>
            <a:pPr marL="285750" indent="-285750">
              <a:buFont typeface="Arial" panose="020B0604020202020204" pitchFamily="34" charset="0"/>
              <a:buChar char="•"/>
            </a:pPr>
            <a:r>
              <a:rPr lang="en-US" sz="3200" b="1" dirty="0"/>
              <a:t>A water </a:t>
            </a:r>
            <a:r>
              <a:rPr lang="en-US" sz="3200" b="1" dirty="0" smtClean="0"/>
              <a:t>drop </a:t>
            </a:r>
            <a:r>
              <a:rPr lang="en-US" sz="3200" b="1" dirty="0"/>
              <a:t>in a cloud may spend 10 days in the cloud.</a:t>
            </a:r>
          </a:p>
          <a:p>
            <a:pPr marL="285750" indent="-285750">
              <a:buFont typeface="Arial" panose="020B0604020202020204" pitchFamily="34" charset="0"/>
              <a:buChar char="•"/>
            </a:pPr>
            <a:r>
              <a:rPr lang="en-US" sz="3200" b="1" dirty="0"/>
              <a:t>Groundwater may be months to 10,000 years!</a:t>
            </a:r>
          </a:p>
          <a:p>
            <a:pPr algn="ctr"/>
            <a:endParaRPr lang="en-US" dirty="0"/>
          </a:p>
          <a:p>
            <a:pPr algn="ctr"/>
            <a:endParaRPr lang="en-US" dirty="0"/>
          </a:p>
        </p:txBody>
      </p:sp>
    </p:spTree>
    <p:extLst>
      <p:ext uri="{BB962C8B-B14F-4D97-AF65-F5344CB8AC3E}">
        <p14:creationId xmlns:p14="http://schemas.microsoft.com/office/powerpoint/2010/main" val="5906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rmAutofit fontScale="90000"/>
          </a:bodyPr>
          <a:lstStyle/>
          <a:p>
            <a:r>
              <a:rPr lang="en-US" b="1" dirty="0" smtClean="0">
                <a:latin typeface="+mn-lt"/>
              </a:rPr>
              <a:t>Groundwater is a very slow part of the hydrologic cycle.</a:t>
            </a:r>
            <a:endParaRPr lang="en-US" b="1" dirty="0">
              <a:latin typeface="+mn-lt"/>
            </a:endParaRPr>
          </a:p>
        </p:txBody>
      </p:sp>
      <p:sp>
        <p:nvSpPr>
          <p:cNvPr id="3" name="Content Placeholder 2"/>
          <p:cNvSpPr>
            <a:spLocks noGrp="1"/>
          </p:cNvSpPr>
          <p:nvPr>
            <p:ph idx="1"/>
          </p:nvPr>
        </p:nvSpPr>
        <p:spPr>
          <a:xfrm>
            <a:off x="457200" y="1295400"/>
            <a:ext cx="8229600" cy="4830763"/>
          </a:xfrm>
        </p:spPr>
        <p:txBody>
          <a:bodyPr/>
          <a:lstStyle/>
          <a:p>
            <a:pPr marL="0" indent="0">
              <a:buNone/>
            </a:pPr>
            <a:r>
              <a:rPr lang="en-US" b="1" dirty="0" smtClean="0"/>
              <a:t>The aquifers that we use below Baton Rouge get new water from the </a:t>
            </a:r>
            <a:r>
              <a:rPr lang="en-US" b="1" u="sng" dirty="0" smtClean="0"/>
              <a:t>recharge area</a:t>
            </a:r>
            <a:r>
              <a:rPr lang="en-US" b="1" dirty="0" smtClean="0"/>
              <a:t>.  (where surface water is absorbed into the ground)</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66209"/>
            <a:ext cx="4098277" cy="397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10537" y="3124200"/>
            <a:ext cx="3886200" cy="3539430"/>
          </a:xfrm>
          <a:prstGeom prst="rect">
            <a:avLst/>
          </a:prstGeom>
          <a:noFill/>
        </p:spPr>
        <p:txBody>
          <a:bodyPr wrap="square" rtlCol="0">
            <a:spAutoFit/>
          </a:bodyPr>
          <a:lstStyle/>
          <a:p>
            <a:r>
              <a:rPr lang="en-US" sz="2800" b="1" dirty="0" smtClean="0"/>
              <a:t>Hundreds or thousands of years may pass before the water has drifted through many layers of soil and rock to reach the deep aquifers we use for our drinking water.</a:t>
            </a:r>
            <a:endParaRPr lang="en-US" sz="2800" b="1" dirty="0"/>
          </a:p>
        </p:txBody>
      </p:sp>
    </p:spTree>
    <p:extLst>
      <p:ext uri="{BB962C8B-B14F-4D97-AF65-F5344CB8AC3E}">
        <p14:creationId xmlns:p14="http://schemas.microsoft.com/office/powerpoint/2010/main" val="764189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1661993"/>
          </a:xfrm>
          <a:prstGeom prst="rect">
            <a:avLst/>
          </a:prstGeom>
          <a:solidFill>
            <a:schemeClr val="bg1"/>
          </a:solidFill>
        </p:spPr>
        <p:txBody>
          <a:bodyPr wrap="square" rtlCol="0">
            <a:spAutoFit/>
          </a:bodyPr>
          <a:lstStyle/>
          <a:p>
            <a:r>
              <a:rPr lang="en-US" sz="2800" b="1" dirty="0"/>
              <a:t>In some </a:t>
            </a:r>
            <a:r>
              <a:rPr lang="en-US" sz="2800" b="1" dirty="0" smtClean="0"/>
              <a:t>areas, </a:t>
            </a:r>
            <a:r>
              <a:rPr lang="en-US" sz="2800" b="1" dirty="0"/>
              <a:t>people have taken too much freshwater out of the ground </a:t>
            </a:r>
            <a:r>
              <a:rPr lang="en-US" sz="2800" b="1" dirty="0" smtClean="0"/>
              <a:t>which causes </a:t>
            </a:r>
            <a:r>
              <a:rPr lang="en-US" sz="2800" b="1" dirty="0"/>
              <a:t>saltwater to </a:t>
            </a:r>
            <a:r>
              <a:rPr lang="en-US" sz="2800" b="1" dirty="0" smtClean="0"/>
              <a:t>move through the ground and contaminate the freshwater wells.  </a:t>
            </a:r>
            <a:endParaRPr lang="en-US" sz="2800" b="1" dirty="0"/>
          </a:p>
          <a:p>
            <a:endParaRPr lang="en-US" dirty="0"/>
          </a:p>
        </p:txBody>
      </p:sp>
      <p:pic>
        <p:nvPicPr>
          <p:cNvPr id="6146" name="Picture 2" descr="http://www.elmhurst.edu/~chm/onlcourse/chm110/outlines/images/saltwaterintrus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12" y="1421605"/>
            <a:ext cx="8352507" cy="542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42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ulk.destructoid.com/ul/164360-review-endless-ocean-blue-world/EndlessOceanReview2-62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3" y="1371600"/>
            <a:ext cx="8951968" cy="5197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0"/>
            <a:ext cx="8610600" cy="1200329"/>
          </a:xfrm>
          <a:prstGeom prst="rect">
            <a:avLst/>
          </a:prstGeom>
          <a:noFill/>
        </p:spPr>
        <p:txBody>
          <a:bodyPr wrap="square" rtlCol="0">
            <a:spAutoFit/>
          </a:bodyPr>
          <a:lstStyle/>
          <a:p>
            <a:pPr algn="ctr"/>
            <a:r>
              <a:rPr lang="en-US" sz="3600" dirty="0" smtClean="0"/>
              <a:t>Salty seawater is perfect for all the plants and animals that live in the ocean.</a:t>
            </a:r>
            <a:endParaRPr lang="en-US" sz="3600" dirty="0"/>
          </a:p>
        </p:txBody>
      </p:sp>
    </p:spTree>
    <p:extLst>
      <p:ext uri="{BB962C8B-B14F-4D97-AF65-F5344CB8AC3E}">
        <p14:creationId xmlns:p14="http://schemas.microsoft.com/office/powerpoint/2010/main" val="2245953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P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410168" cy="5257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52400"/>
            <a:ext cx="8410168" cy="1323439"/>
          </a:xfrm>
          <a:prstGeom prst="rect">
            <a:avLst/>
          </a:prstGeom>
          <a:noFill/>
        </p:spPr>
        <p:txBody>
          <a:bodyPr wrap="square" rtlCol="0">
            <a:spAutoFit/>
          </a:bodyPr>
          <a:lstStyle/>
          <a:p>
            <a:pPr algn="ctr"/>
            <a:r>
              <a:rPr lang="en-US" sz="4000" dirty="0" smtClean="0"/>
              <a:t>But all the rest of life on Earth depends on freshwater.</a:t>
            </a:r>
            <a:endParaRPr lang="en-US" sz="4000" dirty="0"/>
          </a:p>
        </p:txBody>
      </p:sp>
    </p:spTree>
    <p:extLst>
      <p:ext uri="{BB962C8B-B14F-4D97-AF65-F5344CB8AC3E}">
        <p14:creationId xmlns:p14="http://schemas.microsoft.com/office/powerpoint/2010/main" val="2923234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lstStyle/>
          <a:p>
            <a:r>
              <a:rPr lang="en-US" dirty="0" smtClean="0"/>
              <a:t>How salty is seawater?</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371600"/>
            <a:ext cx="9017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1600200"/>
            <a:ext cx="7848600" cy="830997"/>
          </a:xfrm>
          <a:prstGeom prst="rect">
            <a:avLst/>
          </a:prstGeom>
          <a:solidFill>
            <a:schemeClr val="bg1"/>
          </a:solidFill>
        </p:spPr>
        <p:txBody>
          <a:bodyPr wrap="square" rtlCol="0">
            <a:spAutoFit/>
          </a:bodyPr>
          <a:lstStyle/>
          <a:p>
            <a:r>
              <a:rPr lang="en-US" sz="2400" dirty="0" smtClean="0"/>
              <a:t>Seawater is about 3.5% salt, Freshwater has less than 0.1% salt.  </a:t>
            </a:r>
            <a:endParaRPr lang="en-US" sz="2400" dirty="0"/>
          </a:p>
        </p:txBody>
      </p:sp>
    </p:spTree>
    <p:extLst>
      <p:ext uri="{BB962C8B-B14F-4D97-AF65-F5344CB8AC3E}">
        <p14:creationId xmlns:p14="http://schemas.microsoft.com/office/powerpoint/2010/main" val="1319032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RUUERQWFhIWGRIWGRcYFxceGhoWFhYXGh8ZGBcaHykgGB4nHh0aITEpJyosLi4uGyAzODMsNykwLisBCgoKBQUFDgUFDisZExkrKysrKysrKysrKysrKysrKysrKysrKysrKysrKysrKysrKysrKysrKysrKysrKysrK//AABEIAIIBhAMBIgACEQEDEQH/xAAcAAEAAgMBAQEAAAAAAAAAAAAABQYBAwQHAgj/xABEEAACAgECBQIDAgkKBQUBAAABAgADEQQSBQYTITFBUSIyYRRxByNCUnKBkZKhFRYkM1ViosHR4kNTgtLjREVjk6Ml/8QAFAEBAAAAAAAAAAAAAAAAAAAAAP/EABQRAQAAAAAAAAAAAAAAAAAAAAD/2gAMAwEAAhEDEQA/APa4iIGJmIgIkJxrmavT2ClUtv1DDcKaV3MF/Oc5C1g+AWIzPng/NFd1posrt0+pwW6VygFlHk1sCUsA7Z2k4zAnYiICIiAiYlP092q4kXem9tLoQxWtq0HWu2nBs3WAitM5AwuTjOe8C4xKdqLtVw3a917avQ5VbGsVRdTuIAsLIALK8+e2R57y4AwMxEQEREBERAREQEREBERAREQEREBERAREQEREBESvc0cxPpbKK0oNpvYoHNipWrgZCM5BwzenviBYYlO4nzlfpENms4fYlQIDWV3UuBk4HwkqxOT4Als01wdFcAgMAwDAggEZ7g9wfpA2xEQEREDBOPPiFYEZByD4IlW5zsa9qeH1sQdTua8jymkT5+/oXOKx+kfaaeEoeG6pNJknQ6jd9mJJJptALNpyT32FQWTPjDD2gXCIiAiIgIiICfLNgE+2T+yfUwRAq/4Oq92jGqY7rdYzah2I7/EcIn3KgVR902fhDp/oNl64F2l/pNTeoen4iM+zLuUj1BMjuC8RXhe7Sa1unp1Zjpr2GKjUxJFTv4R08fFjIxifPMHGK+JqdDoWFwtKrqLk71VU5BYdQfC1jAbQoPrn0gXLSX9StHHbeqt+8AZunzWgUBVGAAAB9B2n1ARIvjPMGn0u0X2BWfOxAGZ2x52ooLHH3TRwrmrS6izpV2EXdyK7EetyB6qlgBYfdA6+Ya3bSaha89Q1WhcHB3FDjB9O85uTHQ8P0pq/q+jTt/Ug/wA8yZlWfguq0ru3Dmqaqxi7aW7cqK7HLNVYoJTcckqQRnuMd8hIc5WIvD9Ubfk6N2e2fKEePU5nXwNWGmoFnziqrd+lsGfMgv5E1WrdDxFqkoRg401BZld1OVN1rAFgDg7QAM+cy1wEREBERAREQEREBERAREQEREBERAREQEREBERASk83619aNRoNLpeuVCpZc9ipXTawDKQe7M65VvhHbt3l2lT5cuFWv4nXYyj8ZTqBkgfA9KqT39AUIzA5ObbmeqvQ9G/UakV03F6WqTY9bALbusIGd4zjB+ssXLD6o6Ws65VXU4IcKQR2Jwe3bJGCcdpB6HWrreJV6jSfFp6KrqrL++y0uVIrrP5YUqWLDsM4HrLjARE5uI6+uitrbnWutRlmY4AgdM4OOcUTS6ey+wEqgztXG5iewVc+pJAH3yv3852KFtOitXRtZXX1XZVf8YwQP0D8QXJHnB+ksXGuFpqqHotzscYJU4YEHIZT6EEAg/SBF8q8JtQ26nV4Or1G0so7rVWvyUofULkkn1Ykzi5v1SnW6Cp7FREezV2FiAAtK7FySe2XsH7Jsqv4jpQVsrXXVj5bK2Wu/HoHrbCMfqGGfaQnG+DfyzfR1dE9NVRDWW3hQ5UHd0akVj2Y/Mx9Ow8wPRBMzAEzAREQERObiWtWimy5/lrR7D9yKW/ygaeK8a0+mAOpvrqB8b3C5+4HzN3D+IVXoLKLEsrPhkYMP2iQPJ/BR0hqtSofWahRZY7AHarfEtSZ+VFBAwPJBPrObmHTrob6tbQoRbLaqNSigBbEuYIthHgOjle/5pI9oFttqVgVYBlPkEAg/eDMUUqg2ooVfZQAP2CbIgJ82PgEnwAT+yfUwy5BB8HsfuMCqfg+0wsp+32fFqNXmwufK1bj061/NULjsPXJkrzRwddTp2U/DagL1WD5q7FGVZT6d/PuOxkHy1xNNABoNYwq6ZZdPY+BXbTuJQK57b1B2lT37Z9Z2cyc0Vqho0jLfrbQUrqQ7tpbtvsK9kRfJJ9u0CT5Y4n9q0dF57GytGI/vY7/AMcyUnBwLhq6XTU0KcipETPvgdz+s953wEREBERAREQEREBERAREQEREBERAREQERNGn1aOXVGDNW2xwD3VsA4I9OxB/XA3xEQEjOPcbr0las4d2dhXXXWMvY58Kg7DwCckgAAkyTlVvbrcZRT8ml0zW49Ope5QE/UIjY/SMDs4VzRXbb0LKrtPqCCVruQDcB52OpKP9wOZ08X5b0uqZW1NFdrKMAsPTOcH84Z74PaQmkb+Udal6j+haNn6Tf87UEFGdf/jQEgH1JPtLhA+KqlVQqgKo7AAAAD2AHifcRASnfhCoCnS6uwCyjTXKbKW8Hqla1tA/KdGIIB+vriXGeY6jiX2m9HuRtTb19RXptEhC11nTPtN2oZvmbw3fIAIwCe8C0fhIbHDrvzs0hfq/WTaB9cyyiVR+FazWPX9u6NWnrsS3oVFrGses5XfawUBQe+AO5A7y2QEREBERAREQE4uN6AajTXUH/i12V5/TUjP8Z2xAr/JPFevpUWztqaQKb6z8y2oMHI9jjcD6gicPPLjUNRoa/itstptsA/4dFLh2d/zckBR7k/QyU4zyvp9S/UcOl2AvVqseuzaPQshBYffmdHBeB0aRSKE2lsFmJLO5Hq7sSzfrMCSkbxvjdWlUG0ks52pWilrLG/NRB3b3PoB3MkpVOXa+vxDW6izu1Ni6SnP5Fa1o74HoWdu584AHpAz/ADyKfFqNDrKKfW1kRlUe7rW7Mo+uO3rLNRcrqrowZGAKsDkEHwQfUT7IlX5LTpW67Sr/AFVN4NYz8iXVrYUA9AGLYHoCIFj1WlS1SlqK6HyrAEH9RmjhnCqNMu3T011L7IoX9uPM7YgIiVnU8xX22PXw6hbum2yy6x9lIceUUgFrGHrgYHjOYFmiVZOY79O6LxGhKksYIl9Ll6gzHCrZuAask9gcEZ7ZlpgJgzMQPLrua+PBiF4UhAJAO7yM+fnnz/O3j/8AZK/vf756nEDy0cz8w/2XUP8Aq/8AJNi8xcwn/wBtoH3v/vnp0QPMjx/mH+ztP+//AOSYHG+Y+39B0373++enRA80HFuYz/6LS/v/AO+fR4tzER20WlB/T/j889JiB5meI8yEdtLpAf0h/wB8wNZzL/yNH+8P+6emxA8ubUczE/1ejH617f4o6vM/5mj/AIf6z1GIHlTWc0Z+XS/4P9Zgnmg+mlH/ANc9WiB5SF5o99L/APn/AKTzwrxn+V9R0N327cnWNP8AV/KuN35OMY8/WfpmaaNKiFyihTY29yB3ZsAZPucAD9UCF5TXiIT/APonTk4GOiG3Z/vE/D+wSwREBKlw7TLZxDiZsJ2GvS0nvgBek7HuO4PxmW2V3jHJmm1NrWublewKtnTusRbFXttdVOGGO33QIr8FnD1rpvspLjSWWn7MjuzYprG0MNx7B2DMPoRLvNdFKoqogCooCqoGAABgACbIHzZYFBZiAoGSScAAepJ8StXc+6IfI9lw7/FRTbYox6F0UiaOcuKM1g0FdFVp1FTswvuNasgIUohVSWfvnHoJGcmLxbT3pRdp1+w4wGa1GeoAH4VZcGweANwz7mBeOHa6u+pbaWD1uMqw9R/kZDnlCj+UF16bkuAcMqn4HLALuZfzsAdx5wM+Jp5Hq6f22sfImsv2j2DhLD/iZjLPAREQESO47xivSVdS3JyQqIoy9ljdlRF9WJkG/HeIVjrW6Bfs/lkru36hF9Sa9u1iPZWJ9swLbE5eG8Qr1FSXUsHrcZVh6j7vQ+hHpOqAiIgIiICIiAlS1btw/V23lGfRaoo1jICxpvVQm9lHc1soXJA7Fcnsci2xArWq560KqDXet7t8lVH4yxz7BF7j7zgCb+UuH2VpbdqAF1GpsN1ig52DAVK8+u1AAT75kzXpkU5VFB9woB/aJtgIiIHBx69q9Le9fzrVay/pBCR/GcvJulSrQaZa+69Kts+SzMoYsT6kkk5kwRnz4lT0tGo4cDXVS2p0WSa1QqLqQxz09rELYgz2wQQO2DAnuPaNLtNdVaM1vXYrZ9tp7/THmcfJGre7h2kssOXemosfc7R3kXxD7ZxBTT0W0mlbta9jL1nT1StEJCbvBYnIHgestdFKoqogwqgKAPQAYAgbIiICIiAiIgIiICIiAiIgIiICIiAiIgIiICIiAiIgRXM3DKdRp7FvQMqqzA/lIygkMjDurAjIIlf4HzxQnD9LZqL1s1L01k1oQ1r2FR2FaZO4/dLoROTS8LoqYtVTWjHyVRQT+sCBGcl8OsqoZ9QMajUWWaixc52mw9kz/dUKv6pPxEBERAq/OGhtFum1tKdY6Q2lqO2WSxQGavPYWKB2z5BI7ZmeYuZ2q0dWp0lfWrtKHfhytdbrnquqAswHbIE1c+LrXWurSVF6H3ddksRLdn5iM/Zd3q3kDOO8xpLOILWtWn0Wm09SKqL1Ly20AY+StMEY/vQOrkbh3S07P10v+0WWajdUMVA2YyKlycDtnz3JJljkFyjwFtHXYHsDvba9zbF2VqzgZFaZO1e2fPckmTsBERAREQEREBExMwEREBERAREQEREBERAREQEREBERAREQEREBERAREQEREBERAREQEREBERAREQEREBERAREQEREDAH8ZmIgIiICIiAiIgIiICIiAiIgIiICIiAiYmYCIiAiIgIiICIiAiIgImCZrvvVBl2VR4yxAGfvMDbEwDMwETBMzARPlLAc4IODg4Pg+x9jNQ1SEqA6fEWA+IdyvkL37kesDfERARNN+qRMb3Vc+NzAZ+7M2wMxNdV6tnayttO04IOD7HHgzF+oRMb2VcnA3EDJ9hnzA2xNSalCWAdSV+YBgdv6Xt+ufVNquoZGDKfBBBB+4jzA+4iICIiBUvwg6vUUJTdpWbdU7WWVDuLqUXc9eMfNtBIP0+sjeZuY3t1GgTSWMNNZfp1tdDjf1q2sWsHz8q5b9JZctdoOo9Tb2XpMWwApDgqV2tkE4wfTBkLRyRp66qaqS1aU3nUrt297MscHI+UA4+4CB91c1j7V9nsqZCRqSp3KWxp9uSyA5QMDlc+R5xOOnnncllnQJRNKNYCtqHdUc4Uj8l+x+nbzN38zxXab6rrjYrayxKyyBN2pGWUnbnG4DBz2wPSQvKnK1wptotS6mi2p6rep9k3szLjdW1AJOMt3c+viB3cQ5wzVqBZRYhqr0t34u5Qxq1DEAhx8rAqcj29Zy8e1btqdc1os6Gk09VqinUWVv3Sxj8uASQPXxtEndbyhVatitZbiyinTHBXstLFlYfD82Sfp38TZqeVq7G1Ray3GrpWixcrgKqsu5e2Q2GMCO1HOJV1qo09txVdMXChyQLlz2YKVJVcMdxGc9pzcb43bbbpWp+ChdeNOzb2DOUDqwKAYKbgR3PpmTFnKVe/el2orJSquwV2bRatQ2rv7ZBx2yuDPl+TaDYHD3KovGq6a2fB1x+VjGe/kjOO594Eb+EG3Zfoc9c1vZcjpQ7qzKKWf5UI3YKg+/b9U18t8csr0Lahi91Nt6rpQzb7elYyqotYZOQ2447sAMHvLNxTgyX20WMzq2nc2JtIALFdp3du4wSP1zis5P05FwHURb3W1lRyFW5WDdWsfkPkAnHn2gc+j5luc11Np+nqLDqNodiENVOPxgON3xblwCM+faauRL2t4UDYSWP2oHLEkEWWDG49zjxn6TublSohCbdR1q2Zhf1T1csMEE4xtIAG3GOwPmdnCuCV6fTnT1F9h6hyzEvmwlmO4+uSYHnfK+usVeFW4vQWtsuve0ulxKuAjJuOGZwCpIGMY+knOEcWbT2XUqN738Qupr3uSqDoi058kAAHAHqR4EluG8k6ekUqGveuht9VdlpKK3f4toA3EEkjOcTf8AzTow/ezc9/2rfv8AjS7AXchx8PwjGPGIHHpOaLLLhpRXWurH2jeC7dMCnZgqQMnd1FPjt3z47xmp5ps1mlurpREtXS32WhmYhWDWVbEZQCfiRzu7eB27ywfzUoAXabVsR7bBcLD1d1vz5Y+Qe3YjHYYxgTVfyVpWCgCxNtbUk12upetiSVsIPx5JJye+SfeBF8Y4nZRwOqytirmrRIbPVFt6aNZk+oUk5PtJKzljTUbL6wyNRmwursWtARsiwk/jMjvk+sl6+F1DTjTbA1AQVbG+IFAMbTnz2nFouWqamBDXMq5CJZdY6LkY7Kx9u3fOIFQ5g41qdTwvWNdpunQ2l61Vm4ZDHvswGJJAw24Y9e0kvtTU6zXPSjWWDTaB9gySSTapYLnucDOB3OMSTq5H0i1PUFsNbo1e022EJWxyUryfxan6e2J2ty3QWdyH32JTWzdRs7aSShBB7MCSc/WBs5c4l9p06270fJcbk3AEKxAyrd0bHlT3ByJJzj4XwyvToUqBwWd2JJLM7nLMxPkkzsgIiICIiAiIgIiIFA571dxt6mmruc6A12jp7SjOe9iPlge1J9j8/wBJ0cTuGr1/DWrsDaa6nU2BSisrDbX3Ib1wcfTvLZp+G1ViwIgXqsz2Yz8TMMFj9SO00aXgGmr6XTpReju6WBjZv+bb7Z9YFH4LzHq3poqSwPfceIN1GCKFFFxRUAPYjv7Z2iTXC+Kay3XLRZZp1RdPRe4rUvudmZHVbCwwuV7HGZMW8raNlKtpaSpc2YKA/jGzlhnwTk+Pczs0/C6a36ldSK+xatyqAemvhO3oPQQIfnV+pWulVbWN+8P0du9aVHxMCxAGWKr/ANRx4kPwnmqwaGpLfg1aX06K4vj4HJAFhGcfEuCO+Mt6y6HR19UW7R1QpQP67Cc7fuzOazgWmbqlqKz1ipsyoO8r4LZ8kentAovB+KWU6u7Tq4DajiNqNbtXKqumWzAHjc2Aoz9TPrlfWtU2mqDVsLNbxStmKAtuBtcMjA4XsO4A7/SXT+bek2FPs1W1mWwjYO7r4cnzuHv5mzT8D0ybNlFa7HaxcKBtsYEFxj8ogkZgVHgfMmrZ6Oq9dvWHEF2LXsAfSsQpDFj82CDn3+k7uS+K6vUWBrTnTNp6bcmraRe5O6tWz3VQPY5z5k3fy9Qa9taJUyrctbqozWbQQxQHt3z395E8qcn/AGSwWE0hlQoBRSalYHHewF23HtntgdzAj+cNGVt1GqRadVUKVq1WmsIDLWodt1TnsrbWJwfPbvPnifNbIUbTWjpKeGjpFPyNU4U9R277tpBAXxjJzmWvW8A01zl7aK3dgAzEd2C+A35wHsciNby9pbn33ael3wq7mrUnapyBkj0MDzoap6n1fStakHjFKOUCZKW11rj4gRjdgmXrnbhB1WjsVADcm22kn0uqIdf2kYP0JnbbwHTMjo2nqKWMHdSi4Zx4Zh6ke8kFUAADsB2A+ggeR6bjN5ubVVVBK+LKNPV8HdNRWAoe0euQbT91Ylg5h4udB+K09qrXpqtFikKgG17hV8bN3O5R2C4IwSfIl2XSVgKAi4Q5UbRhT37r7Huf2maNdwbT3NuuoqsbG3c9aMdvtkjxAodnMV9LasLYzO/EU0wNjIqU1vUrBlO07c/KCQRkg4795BOI6zOmobV0dWy3VUu9aK7DbUbE9l3qMBvhx3HiWx+Dadt+6ik9QKtma0+NV8B+3xAemfEzRwmhBWEoqUVZNYWtBsJ8lMD4SfpA66wQACcnAyfGT749In1EBERAREQEREBERAREQEREBERAREQEREBERAREQEREBERAREQEREBERAREQEREBERAREQEREBERAREQEREBER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RUUERQWFhIWGRIWGRcYFxceGhoWFhYXGh8ZGBcaHykgGB4nHh0aITEpJyosLi4uGyAzODMsNykwLisBCgoKBQUFDgUFDisZExkrKysrKysrKysrKysrKysrKysrKysrKysrKysrKysrKysrKysrKysrKysrKysrKysrK//AABEIAIIBhAMBIgACEQEDEQH/xAAcAAEAAgMBAQEAAAAAAAAAAAAABQYBAwQHAgj/xABEEAACAgECBQIDAgkKBQUBAAABAgADEQQSBQYTITFBUSIyYRRxByNCUnKBkZKhFRYkM1ViosHR4kNTgtLjREVjk6Ml/8QAFAEBAAAAAAAAAAAAAAAAAAAAAP/EABQRAQAAAAAAAAAAAAAAAAAAAAD/2gAMAwEAAhEDEQA/APa4iIGJmIgIkJxrmavT2ClUtv1DDcKaV3MF/Oc5C1g+AWIzPng/NFd1posrt0+pwW6VygFlHk1sCUsA7Z2k4zAnYiICIiAiYlP092q4kXem9tLoQxWtq0HWu2nBs3WAitM5AwuTjOe8C4xKdqLtVw3a917avQ5VbGsVRdTuIAsLIALK8+e2R57y4AwMxEQEREBERAREQEREBERAREQEREBERAREQEREBESvc0cxPpbKK0oNpvYoHNipWrgZCM5BwzenviBYYlO4nzlfpENms4fYlQIDWV3UuBk4HwkqxOT4Als01wdFcAgMAwDAggEZ7g9wfpA2xEQEREDBOPPiFYEZByD4IlW5zsa9qeH1sQdTua8jymkT5+/oXOKx+kfaaeEoeG6pNJknQ6jd9mJJJptALNpyT32FQWTPjDD2gXCIiAiIgIiICfLNgE+2T+yfUwRAq/4Oq92jGqY7rdYzah2I7/EcIn3KgVR902fhDp/oNl64F2l/pNTeoen4iM+zLuUj1BMjuC8RXhe7Sa1unp1Zjpr2GKjUxJFTv4R08fFjIxifPMHGK+JqdDoWFwtKrqLk71VU5BYdQfC1jAbQoPrn0gXLSX9StHHbeqt+8AZunzWgUBVGAAAB9B2n1ARIvjPMGn0u0X2BWfOxAGZ2x52ooLHH3TRwrmrS6izpV2EXdyK7EetyB6qlgBYfdA6+Ya3bSaha89Q1WhcHB3FDjB9O85uTHQ8P0pq/q+jTt/Ug/wA8yZlWfguq0ru3Dmqaqxi7aW7cqK7HLNVYoJTcckqQRnuMd8hIc5WIvD9Ubfk6N2e2fKEePU5nXwNWGmoFnziqrd+lsGfMgv5E1WrdDxFqkoRg401BZld1OVN1rAFgDg7QAM+cy1wEREBERAREQEREBERAREQEREBERAREQEREBERASk83619aNRoNLpeuVCpZc9ipXTawDKQe7M65VvhHbt3l2lT5cuFWv4nXYyj8ZTqBkgfA9KqT39AUIzA5ObbmeqvQ9G/UakV03F6WqTY9bALbusIGd4zjB+ssXLD6o6Ws65VXU4IcKQR2Jwe3bJGCcdpB6HWrreJV6jSfFp6KrqrL++y0uVIrrP5YUqWLDsM4HrLjARE5uI6+uitrbnWutRlmY4AgdM4OOcUTS6ey+wEqgztXG5iewVc+pJAH3yv3852KFtOitXRtZXX1XZVf8YwQP0D8QXJHnB+ksXGuFpqqHotzscYJU4YEHIZT6EEAg/SBF8q8JtQ26nV4Or1G0so7rVWvyUofULkkn1Ykzi5v1SnW6Cp7FREezV2FiAAtK7FySe2XsH7Jsqv4jpQVsrXXVj5bK2Wu/HoHrbCMfqGGfaQnG+DfyzfR1dE9NVRDWW3hQ5UHd0akVj2Y/Mx9Ow8wPRBMzAEzAREQERObiWtWimy5/lrR7D9yKW/ygaeK8a0+mAOpvrqB8b3C5+4HzN3D+IVXoLKLEsrPhkYMP2iQPJ/BR0hqtSofWahRZY7AHarfEtSZ+VFBAwPJBPrObmHTrob6tbQoRbLaqNSigBbEuYIthHgOjle/5pI9oFttqVgVYBlPkEAg/eDMUUqg2ooVfZQAP2CbIgJ82PgEnwAT+yfUwy5BB8HsfuMCqfg+0wsp+32fFqNXmwufK1bj061/NULjsPXJkrzRwddTp2U/DagL1WD5q7FGVZT6d/PuOxkHy1xNNABoNYwq6ZZdPY+BXbTuJQK57b1B2lT37Z9Z2cyc0Vqho0jLfrbQUrqQ7tpbtvsK9kRfJJ9u0CT5Y4n9q0dF57GytGI/vY7/AMcyUnBwLhq6XTU0KcipETPvgdz+s953wEREBERAREQEREBERAREQEREBERAREQERNGn1aOXVGDNW2xwD3VsA4I9OxB/XA3xEQEjOPcbr0las4d2dhXXXWMvY58Kg7DwCckgAAkyTlVvbrcZRT8ml0zW49Ope5QE/UIjY/SMDs4VzRXbb0LKrtPqCCVruQDcB52OpKP9wOZ08X5b0uqZW1NFdrKMAsPTOcH84Z74PaQmkb+Udal6j+haNn6Tf87UEFGdf/jQEgH1JPtLhA+KqlVQqgKo7AAAAD2AHifcRASnfhCoCnS6uwCyjTXKbKW8Hqla1tA/KdGIIB+vriXGeY6jiX2m9HuRtTb19RXptEhC11nTPtN2oZvmbw3fIAIwCe8C0fhIbHDrvzs0hfq/WTaB9cyyiVR+FazWPX9u6NWnrsS3oVFrGses5XfawUBQe+AO5A7y2QEREBERAREQE4uN6AajTXUH/i12V5/TUjP8Z2xAr/JPFevpUWztqaQKb6z8y2oMHI9jjcD6gicPPLjUNRoa/itstptsA/4dFLh2d/zckBR7k/QyU4zyvp9S/UcOl2AvVqseuzaPQshBYffmdHBeB0aRSKE2lsFmJLO5Hq7sSzfrMCSkbxvjdWlUG0ks52pWilrLG/NRB3b3PoB3MkpVOXa+vxDW6izu1Ni6SnP5Fa1o74HoWdu584AHpAz/ADyKfFqNDrKKfW1kRlUe7rW7Mo+uO3rLNRcrqrowZGAKsDkEHwQfUT7IlX5LTpW67Sr/AFVN4NYz8iXVrYUA9AGLYHoCIFj1WlS1SlqK6HyrAEH9RmjhnCqNMu3T011L7IoX9uPM7YgIiVnU8xX22PXw6hbum2yy6x9lIceUUgFrGHrgYHjOYFmiVZOY79O6LxGhKksYIl9Ll6gzHCrZuAask9gcEZ7ZlpgJgzMQPLrua+PBiF4UhAJAO7yM+fnnz/O3j/8AZK/vf756nEDy0cz8w/2XUP8Aq/8AJNi8xcwn/wBtoH3v/vnp0QPMjx/mH+ztP+//AOSYHG+Y+39B0373++enRA80HFuYz/6LS/v/AO+fR4tzER20WlB/T/j889JiB5meI8yEdtLpAf0h/wB8wNZzL/yNH+8P+6emxA8ubUczE/1ejH617f4o6vM/5mj/AIf6z1GIHlTWc0Z+XS/4P9Zgnmg+mlH/ANc9WiB5SF5o99L/APn/AKTzwrxn+V9R0N327cnWNP8AV/KuN35OMY8/WfpmaaNKiFyihTY29yB3ZsAZPucAD9UCF5TXiIT/APonTk4GOiG3Z/vE/D+wSwREBKlw7TLZxDiZsJ2GvS0nvgBek7HuO4PxmW2V3jHJmm1NrWublewKtnTusRbFXttdVOGGO33QIr8FnD1rpvspLjSWWn7MjuzYprG0MNx7B2DMPoRLvNdFKoqogCooCqoGAABgACbIHzZYFBZiAoGSScAAepJ8StXc+6IfI9lw7/FRTbYox6F0UiaOcuKM1g0FdFVp1FTswvuNasgIUohVSWfvnHoJGcmLxbT3pRdp1+w4wGa1GeoAH4VZcGweANwz7mBeOHa6u+pbaWD1uMqw9R/kZDnlCj+UF16bkuAcMqn4HLALuZfzsAdx5wM+Jp5Hq6f22sfImsv2j2DhLD/iZjLPAREQESO47xivSVdS3JyQqIoy9ljdlRF9WJkG/HeIVjrW6Bfs/lkru36hF9Sa9u1iPZWJ9swLbE5eG8Qr1FSXUsHrcZVh6j7vQ+hHpOqAiIgIiICIiAlS1btw/V23lGfRaoo1jICxpvVQm9lHc1soXJA7Fcnsci2xArWq560KqDXet7t8lVH4yxz7BF7j7zgCb+UuH2VpbdqAF1GpsN1ig52DAVK8+u1AAT75kzXpkU5VFB9woB/aJtgIiIHBx69q9Le9fzrVay/pBCR/GcvJulSrQaZa+69Kts+SzMoYsT6kkk5kwRnz4lT0tGo4cDXVS2p0WSa1QqLqQxz09rELYgz2wQQO2DAnuPaNLtNdVaM1vXYrZ9tp7/THmcfJGre7h2kssOXemosfc7R3kXxD7ZxBTT0W0mlbta9jL1nT1StEJCbvBYnIHgestdFKoqogwqgKAPQAYAgbIiICIiAiIgIiICIiAiIgIiICIiAiIgIiICIiAiIgRXM3DKdRp7FvQMqqzA/lIygkMjDurAjIIlf4HzxQnD9LZqL1s1L01k1oQ1r2FR2FaZO4/dLoROTS8LoqYtVTWjHyVRQT+sCBGcl8OsqoZ9QMajUWWaixc52mw9kz/dUKv6pPxEBERAq/OGhtFum1tKdY6Q2lqO2WSxQGavPYWKB2z5BI7ZmeYuZ2q0dWp0lfWrtKHfhytdbrnquqAswHbIE1c+LrXWurSVF6H3ddksRLdn5iM/Zd3q3kDOO8xpLOILWtWn0Wm09SKqL1Ly20AY+StMEY/vQOrkbh3S07P10v+0WWajdUMVA2YyKlycDtnz3JJljkFyjwFtHXYHsDvba9zbF2VqzgZFaZO1e2fPckmTsBERAREQEREBExMwEREBERAREQEREBERAREQEREBERAREQEREBERAREQEREBERAREQEREBERAREQEREBERAREQEREDAH8ZmIgIiICIiAiIgIiICIiAiIgIiICIiAiYmYCIiAiIgIiICIiAiIgImCZrvvVBl2VR4yxAGfvMDbEwDMwETBMzARPlLAc4IODg4Pg+x9jNQ1SEqA6fEWA+IdyvkL37kesDfERARNN+qRMb3Vc+NzAZ+7M2wMxNdV6tnayttO04IOD7HHgzF+oRMb2VcnA3EDJ9hnzA2xNSalCWAdSV+YBgdv6Xt+ufVNquoZGDKfBBBB+4jzA+4iICIiBUvwg6vUUJTdpWbdU7WWVDuLqUXc9eMfNtBIP0+sjeZuY3t1GgTSWMNNZfp1tdDjf1q2sWsHz8q5b9JZctdoOo9Tb2XpMWwApDgqV2tkE4wfTBkLRyRp66qaqS1aU3nUrt297MscHI+UA4+4CB91c1j7V9nsqZCRqSp3KWxp9uSyA5QMDlc+R5xOOnnncllnQJRNKNYCtqHdUc4Uj8l+x+nbzN38zxXab6rrjYrayxKyyBN2pGWUnbnG4DBz2wPSQvKnK1wptotS6mi2p6rep9k3szLjdW1AJOMt3c+viB3cQ5wzVqBZRYhqr0t34u5Qxq1DEAhx8rAqcj29Zy8e1btqdc1os6Gk09VqinUWVv3Sxj8uASQPXxtEndbyhVatitZbiyinTHBXstLFlYfD82Sfp38TZqeVq7G1Ray3GrpWixcrgKqsu5e2Q2GMCO1HOJV1qo09txVdMXChyQLlz2YKVJVcMdxGc9pzcb43bbbpWp+ChdeNOzb2DOUDqwKAYKbgR3PpmTFnKVe/el2orJSquwV2bRatQ2rv7ZBx2yuDPl+TaDYHD3KovGq6a2fB1x+VjGe/kjOO594Eb+EG3Zfoc9c1vZcjpQ7qzKKWf5UI3YKg+/b9U18t8csr0Lahi91Nt6rpQzb7elYyqotYZOQ2447sAMHvLNxTgyX20WMzq2nc2JtIALFdp3du4wSP1zis5P05FwHURb3W1lRyFW5WDdWsfkPkAnHn2gc+j5luc11Np+nqLDqNodiENVOPxgON3xblwCM+faauRL2t4UDYSWP2oHLEkEWWDG49zjxn6TublSohCbdR1q2Zhf1T1csMEE4xtIAG3GOwPmdnCuCV6fTnT1F9h6hyzEvmwlmO4+uSYHnfK+usVeFW4vQWtsuve0ulxKuAjJuOGZwCpIGMY+knOEcWbT2XUqN738Qupr3uSqDoi058kAAHAHqR4EluG8k6ekUqGveuht9VdlpKK3f4toA3EEkjOcTf8AzTow/ezc9/2rfv8AjS7AXchx8PwjGPGIHHpOaLLLhpRXWurH2jeC7dMCnZgqQMnd1FPjt3z47xmp5ps1mlurpREtXS32WhmYhWDWVbEZQCfiRzu7eB27ywfzUoAXabVsR7bBcLD1d1vz5Y+Qe3YjHYYxgTVfyVpWCgCxNtbUk12upetiSVsIPx5JJye+SfeBF8Y4nZRwOqytirmrRIbPVFt6aNZk+oUk5PtJKzljTUbL6wyNRmwursWtARsiwk/jMjvk+sl6+F1DTjTbA1AQVbG+IFAMbTnz2nFouWqamBDXMq5CJZdY6LkY7Kx9u3fOIFQ5g41qdTwvWNdpunQ2l61Vm4ZDHvswGJJAw24Y9e0kvtTU6zXPSjWWDTaB9gySSTapYLnucDOB3OMSTq5H0i1PUFsNbo1e022EJWxyUryfxan6e2J2ty3QWdyH32JTWzdRs7aSShBB7MCSc/WBs5c4l9p06270fJcbk3AEKxAyrd0bHlT3ByJJzj4XwyvToUqBwWd2JJLM7nLMxPkkzsgIiICIiAiIgIiIFA571dxt6mmruc6A12jp7SjOe9iPlge1J9j8/wBJ0cTuGr1/DWrsDaa6nU2BSisrDbX3Ib1wcfTvLZp+G1ViwIgXqsz2Yz8TMMFj9SO00aXgGmr6XTpReju6WBjZv+bb7Z9YFH4LzHq3poqSwPfceIN1GCKFFFxRUAPYjv7Z2iTXC+Kay3XLRZZp1RdPRe4rUvudmZHVbCwwuV7HGZMW8raNlKtpaSpc2YKA/jGzlhnwTk+Pczs0/C6a36ldSK+xatyqAemvhO3oPQQIfnV+pWulVbWN+8P0du9aVHxMCxAGWKr/ANRx4kPwnmqwaGpLfg1aX06K4vj4HJAFhGcfEuCO+Mt6y6HR19UW7R1QpQP67Cc7fuzOazgWmbqlqKz1ipsyoO8r4LZ8kentAovB+KWU6u7Tq4DajiNqNbtXKqumWzAHjc2Aoz9TPrlfWtU2mqDVsLNbxStmKAtuBtcMjA4XsO4A7/SXT+bek2FPs1W1mWwjYO7r4cnzuHv5mzT8D0ybNlFa7HaxcKBtsYEFxj8ogkZgVHgfMmrZ6Oq9dvWHEF2LXsAfSsQpDFj82CDn3+k7uS+K6vUWBrTnTNp6bcmraRe5O6tWz3VQPY5z5k3fy9Qa9taJUyrctbqozWbQQxQHt3z395E8qcn/AGSwWE0hlQoBRSalYHHewF23HtntgdzAj+cNGVt1GqRadVUKVq1WmsIDLWodt1TnsrbWJwfPbvPnifNbIUbTWjpKeGjpFPyNU4U9R277tpBAXxjJzmWvW8A01zl7aK3dgAzEd2C+A35wHsciNby9pbn33ael3wq7mrUnapyBkj0MDzoap6n1fStakHjFKOUCZKW11rj4gRjdgmXrnbhB1WjsVADcm22kn0uqIdf2kYP0JnbbwHTMjo2nqKWMHdSi4Zx4Zh6ke8kFUAADsB2A+ggeR6bjN5ubVVVBK+LKNPV8HdNRWAoe0euQbT91Ylg5h4udB+K09qrXpqtFikKgG17hV8bN3O5R2C4IwSfIl2XSVgKAi4Q5UbRhT37r7Huf2maNdwbT3NuuoqsbG3c9aMdvtkjxAodnMV9LasLYzO/EU0wNjIqU1vUrBlO07c/KCQRkg4795BOI6zOmobV0dWy3VUu9aK7DbUbE9l3qMBvhx3HiWx+Dadt+6ik9QKtma0+NV8B+3xAemfEzRwmhBWEoqUVZNYWtBsJ8lMD4SfpA66wQACcnAyfGT749In1EBERAREQEREBERAREQEREBERAREQEREBERAREQEREBERAREQEREBERAREQEREBERAREQEREBERAREQEREBER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istarassessment.org/wp-content/uploads/2011/04/HD1-300x1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38" y="3689926"/>
            <a:ext cx="8589819" cy="28632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3338" y="160338"/>
            <a:ext cx="8589819" cy="707886"/>
          </a:xfrm>
          <a:prstGeom prst="rect">
            <a:avLst/>
          </a:prstGeom>
          <a:noFill/>
        </p:spPr>
        <p:txBody>
          <a:bodyPr wrap="square" rtlCol="0">
            <a:spAutoFit/>
          </a:bodyPr>
          <a:lstStyle/>
          <a:p>
            <a:pPr algn="ctr"/>
            <a:r>
              <a:rPr lang="en-US" sz="4000" dirty="0"/>
              <a:t>Why can’t we drink seawater?</a:t>
            </a:r>
          </a:p>
        </p:txBody>
      </p:sp>
      <p:sp>
        <p:nvSpPr>
          <p:cNvPr id="7" name="TextBox 6"/>
          <p:cNvSpPr txBox="1"/>
          <p:nvPr/>
        </p:nvSpPr>
        <p:spPr>
          <a:xfrm>
            <a:off x="307975" y="990600"/>
            <a:ext cx="8555182" cy="2339102"/>
          </a:xfrm>
          <a:prstGeom prst="rect">
            <a:avLst/>
          </a:prstGeom>
          <a:noFill/>
        </p:spPr>
        <p:txBody>
          <a:bodyPr wrap="square" rtlCol="0">
            <a:spAutoFit/>
          </a:bodyPr>
          <a:lstStyle/>
          <a:p>
            <a:r>
              <a:rPr lang="en-US" sz="3200" dirty="0"/>
              <a:t>Drinking water as salty as the sea would make you </a:t>
            </a:r>
            <a:r>
              <a:rPr lang="en-US" sz="3200" dirty="0" smtClean="0"/>
              <a:t>sick, because </a:t>
            </a:r>
            <a:r>
              <a:rPr lang="en-US" sz="3200" dirty="0"/>
              <a:t>it would create an </a:t>
            </a:r>
            <a:r>
              <a:rPr lang="en-US" sz="3200" dirty="0" smtClean="0"/>
              <a:t>imbalance </a:t>
            </a:r>
            <a:r>
              <a:rPr lang="en-US" sz="3200" dirty="0"/>
              <a:t>of your body fluids</a:t>
            </a:r>
            <a:r>
              <a:rPr lang="en-US" sz="3200" dirty="0" smtClean="0"/>
              <a:t>.   For the same reason we cannot water our plants with seawater.  </a:t>
            </a:r>
            <a:endParaRPr lang="en-US" sz="3200" dirty="0"/>
          </a:p>
          <a:p>
            <a:endParaRPr lang="en-US" dirty="0"/>
          </a:p>
        </p:txBody>
      </p:sp>
      <p:sp>
        <p:nvSpPr>
          <p:cNvPr id="2" name="TextBox 1"/>
          <p:cNvSpPr txBox="1"/>
          <p:nvPr/>
        </p:nvSpPr>
        <p:spPr>
          <a:xfrm>
            <a:off x="3124200" y="3810000"/>
            <a:ext cx="2743200" cy="830997"/>
          </a:xfrm>
          <a:prstGeom prst="rect">
            <a:avLst/>
          </a:prstGeom>
          <a:solidFill>
            <a:schemeClr val="tx2">
              <a:lumMod val="40000"/>
              <a:lumOff val="60000"/>
            </a:schemeClr>
          </a:solidFill>
        </p:spPr>
        <p:txBody>
          <a:bodyPr wrap="square" rtlCol="0">
            <a:spAutoFit/>
          </a:bodyPr>
          <a:lstStyle/>
          <a:p>
            <a:r>
              <a:rPr lang="en-US" sz="2400" dirty="0" smtClean="0"/>
              <a:t>Your cells actually shrivel in salt water!</a:t>
            </a:r>
            <a:endParaRPr lang="en-US" sz="2400" dirty="0"/>
          </a:p>
        </p:txBody>
      </p:sp>
    </p:spTree>
    <p:extLst>
      <p:ext uri="{BB962C8B-B14F-4D97-AF65-F5344CB8AC3E}">
        <p14:creationId xmlns:p14="http://schemas.microsoft.com/office/powerpoint/2010/main" val="2938306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7200"/>
            <a:ext cx="2480363" cy="30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047" y="1661926"/>
            <a:ext cx="4582906" cy="321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8562" y="152400"/>
            <a:ext cx="6454454" cy="2062103"/>
          </a:xfrm>
          <a:prstGeom prst="rect">
            <a:avLst/>
          </a:prstGeom>
          <a:noFill/>
        </p:spPr>
        <p:txBody>
          <a:bodyPr wrap="square" rtlCol="0">
            <a:spAutoFit/>
          </a:bodyPr>
          <a:lstStyle/>
          <a:p>
            <a:r>
              <a:rPr lang="en-US" sz="3200" dirty="0"/>
              <a:t>It is important to treat our groundwater as a valuable resource and manage its use responsibly.  </a:t>
            </a:r>
          </a:p>
          <a:p>
            <a:endParaRPr lang="en-US" sz="3200" dirty="0"/>
          </a:p>
        </p:txBody>
      </p:sp>
      <p:sp>
        <p:nvSpPr>
          <p:cNvPr id="5" name="TextBox 4"/>
          <p:cNvSpPr txBox="1"/>
          <p:nvPr/>
        </p:nvSpPr>
        <p:spPr>
          <a:xfrm>
            <a:off x="609599" y="5181600"/>
            <a:ext cx="7814941" cy="1077218"/>
          </a:xfrm>
          <a:prstGeom prst="rect">
            <a:avLst/>
          </a:prstGeom>
          <a:noFill/>
        </p:spPr>
        <p:txBody>
          <a:bodyPr wrap="square" rtlCol="0">
            <a:spAutoFit/>
          </a:bodyPr>
          <a:lstStyle/>
          <a:p>
            <a:r>
              <a:rPr lang="en-US" sz="3200" dirty="0" smtClean="0"/>
              <a:t>Water </a:t>
            </a:r>
            <a:r>
              <a:rPr lang="en-US" sz="3200" dirty="0" smtClean="0"/>
              <a:t>cycles</a:t>
            </a:r>
            <a:r>
              <a:rPr lang="en-US" sz="3200" dirty="0" smtClean="0"/>
              <a:t> around </a:t>
            </a:r>
            <a:r>
              <a:rPr lang="en-US" sz="3200" dirty="0" smtClean="0"/>
              <a:t>and </a:t>
            </a:r>
            <a:r>
              <a:rPr lang="en-US" sz="3200" dirty="0" smtClean="0"/>
              <a:t>around</a:t>
            </a:r>
            <a:r>
              <a:rPr lang="en-US" sz="3200" dirty="0" smtClean="0"/>
              <a:t>, but needs our protection for future use.</a:t>
            </a:r>
            <a:endParaRPr lang="en-US" sz="3200" dirty="0"/>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1692730"/>
            <a:ext cx="16398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196736"/>
            <a:ext cx="1040762" cy="156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2951" y="3200210"/>
            <a:ext cx="1042987"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196734"/>
            <a:ext cx="1042987"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863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67328"/>
            <a:ext cx="8763000" cy="2923877"/>
          </a:xfrm>
          <a:prstGeom prst="rect">
            <a:avLst/>
          </a:prstGeom>
          <a:noFill/>
        </p:spPr>
        <p:txBody>
          <a:bodyPr wrap="square" rtlCol="0">
            <a:spAutoFit/>
          </a:bodyPr>
          <a:lstStyle/>
          <a:p>
            <a:r>
              <a:rPr lang="en-US" sz="3600" b="1" dirty="0" smtClean="0">
                <a:solidFill>
                  <a:prstClr val="black"/>
                </a:solidFill>
              </a:rPr>
              <a:t>H</a:t>
            </a:r>
            <a:r>
              <a:rPr lang="en-US" sz="3600" b="1" baseline="-25000" dirty="0" smtClean="0">
                <a:solidFill>
                  <a:prstClr val="black"/>
                </a:solidFill>
              </a:rPr>
              <a:t>2</a:t>
            </a:r>
            <a:r>
              <a:rPr lang="en-US" sz="3600" b="1" dirty="0">
                <a:solidFill>
                  <a:prstClr val="black"/>
                </a:solidFill>
              </a:rPr>
              <a:t>O</a:t>
            </a:r>
            <a:r>
              <a:rPr lang="en-US" sz="3600" b="1" dirty="0" smtClean="0">
                <a:solidFill>
                  <a:prstClr val="black"/>
                </a:solidFill>
              </a:rPr>
              <a:t> </a:t>
            </a:r>
            <a:r>
              <a:rPr lang="en-US" sz="3600" b="1" dirty="0">
                <a:solidFill>
                  <a:prstClr val="black"/>
                </a:solidFill>
              </a:rPr>
              <a:t>is </a:t>
            </a:r>
            <a:r>
              <a:rPr lang="en-US" sz="3600" b="1" dirty="0" smtClean="0">
                <a:solidFill>
                  <a:prstClr val="black"/>
                </a:solidFill>
              </a:rPr>
              <a:t>how we write the </a:t>
            </a:r>
            <a:r>
              <a:rPr lang="en-US" sz="3600" b="1" dirty="0">
                <a:solidFill>
                  <a:prstClr val="black"/>
                </a:solidFill>
              </a:rPr>
              <a:t>formula for a molecule of water.  </a:t>
            </a:r>
            <a:r>
              <a:rPr lang="en-US" sz="3600" b="1" dirty="0" smtClean="0">
                <a:solidFill>
                  <a:prstClr val="black"/>
                </a:solidFill>
              </a:rPr>
              <a:t>This formula shows that the “recipe” for water is 2 atoms of hydrogen for every atom of oxygen.</a:t>
            </a:r>
            <a:endParaRPr lang="en-US" sz="3600" b="1" dirty="0">
              <a:solidFill>
                <a:prstClr val="black"/>
              </a:solidFill>
            </a:endParaRPr>
          </a:p>
          <a:p>
            <a:endParaRPr lang="en-US" sz="4000" dirty="0">
              <a:solidFill>
                <a:prstClr val="black"/>
              </a:solidFill>
            </a:endParaRPr>
          </a:p>
        </p:txBody>
      </p:sp>
      <p:pic>
        <p:nvPicPr>
          <p:cNvPr id="4" name="Picture 2" descr="http://thumbs.dreamstime.com/x/h2o-water-letters-119943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077"/>
            <a:ext cx="4673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61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1800" dirty="0"/>
              <a:t>Allen, Rebekah., </a:t>
            </a:r>
            <a:r>
              <a:rPr lang="en-US" sz="1800" i="1" dirty="0"/>
              <a:t>The </a:t>
            </a:r>
            <a:r>
              <a:rPr lang="en-US" sz="1800" dirty="0"/>
              <a:t>Advocate. August 12, 2011. “Home Buyouts Discussed”. </a:t>
            </a:r>
            <a:r>
              <a:rPr lang="en-US" sz="1800" dirty="0" smtClean="0"/>
              <a:t>	http</a:t>
            </a:r>
            <a:r>
              <a:rPr lang="en-US" sz="1800" dirty="0"/>
              <a:t>://theadvocate.com/home/571583-79/home-buyouts-discussed.html Waste </a:t>
            </a:r>
            <a:r>
              <a:rPr lang="en-US" sz="1800" dirty="0" smtClean="0"/>
              <a:t>	water </a:t>
            </a:r>
            <a:r>
              <a:rPr lang="en-US" sz="1800" dirty="0"/>
              <a:t>treatment plant.  (April 20, 2014).</a:t>
            </a:r>
          </a:p>
          <a:p>
            <a:pPr marL="0" indent="0">
              <a:buNone/>
            </a:pPr>
            <a:endParaRPr lang="en-US" sz="1800" dirty="0" smtClean="0"/>
          </a:p>
          <a:p>
            <a:pPr marL="0" indent="0">
              <a:buNone/>
            </a:pPr>
            <a:r>
              <a:rPr lang="en-US" sz="1800" dirty="0" smtClean="0"/>
              <a:t>Climate </a:t>
            </a:r>
            <a:r>
              <a:rPr lang="en-US" sz="1800" dirty="0"/>
              <a:t>Science Investigations . “Water molecule”. http://</a:t>
            </a:r>
            <a:r>
              <a:rPr lang="en-US" sz="1800" dirty="0" smtClean="0"/>
              <a:t>www.ces.fau.edu/nasa/module-	3/why-does-temperature-vary/land-and-</a:t>
            </a:r>
            <a:r>
              <a:rPr lang="en-US" sz="1800" dirty="0" err="1" smtClean="0"/>
              <a:t>water.php</a:t>
            </a:r>
            <a:r>
              <a:rPr lang="en-US" sz="1800" dirty="0" smtClean="0"/>
              <a:t> </a:t>
            </a:r>
            <a:r>
              <a:rPr lang="en-US" sz="1800" dirty="0"/>
              <a:t>diagram. (April 20, 2014</a:t>
            </a:r>
            <a:r>
              <a:rPr lang="en-US" sz="1800" dirty="0" smtClean="0"/>
              <a:t>).</a:t>
            </a:r>
          </a:p>
          <a:p>
            <a:pPr marL="0" indent="0">
              <a:buNone/>
            </a:pPr>
            <a:endParaRPr lang="en-US" sz="1800" dirty="0"/>
          </a:p>
          <a:p>
            <a:pPr marL="0" indent="0">
              <a:buNone/>
            </a:pPr>
            <a:r>
              <a:rPr lang="en-US" sz="1800" dirty="0"/>
              <a:t>Cooperative Extension, University of Georgia. “Home water use”. 	http://spock.fcs.uga.edu/ext/housing/water_use.php.  (May 15, 2014</a:t>
            </a:r>
            <a:r>
              <a:rPr lang="en-US" sz="1800" dirty="0" smtClean="0"/>
              <a:t>).</a:t>
            </a:r>
          </a:p>
          <a:p>
            <a:pPr marL="0" indent="0">
              <a:buNone/>
            </a:pPr>
            <a:endParaRPr lang="en-US" sz="1800" dirty="0"/>
          </a:p>
          <a:p>
            <a:pPr marL="0" indent="0">
              <a:buNone/>
            </a:pPr>
            <a:r>
              <a:rPr lang="en-US" sz="1800" dirty="0"/>
              <a:t>Elmhurst College General Education. Chemistry and Issues in the Environment, 	“Saltwater intrusion in coastal areas”.   	http://www.elmhurst.edu/~chm/onlcourse/chm110/outlines/saltintrusion.h	</a:t>
            </a:r>
            <a:r>
              <a:rPr lang="en-US" sz="1800" dirty="0" err="1"/>
              <a:t>tml</a:t>
            </a:r>
            <a:r>
              <a:rPr lang="en-US" sz="1800" dirty="0"/>
              <a:t> . (April 20, 2014</a:t>
            </a:r>
            <a:r>
              <a:rPr lang="en-US" sz="1800" dirty="0" smtClean="0"/>
              <a:t>).</a:t>
            </a:r>
          </a:p>
          <a:p>
            <a:pPr marL="0" indent="0">
              <a:buNone/>
            </a:pPr>
            <a:endParaRPr lang="en-US" sz="1800" dirty="0"/>
          </a:p>
          <a:p>
            <a:pPr marL="0" indent="0">
              <a:buNone/>
            </a:pPr>
            <a:r>
              <a:rPr lang="en-US" sz="1800" dirty="0"/>
              <a:t>Enchanted Learning. “Temperature on the planets”.  </a:t>
            </a:r>
            <a:r>
              <a:rPr lang="en-US" sz="1800" dirty="0" smtClean="0"/>
              <a:t>	http</a:t>
            </a:r>
            <a:r>
              <a:rPr lang="en-US" sz="1800" dirty="0"/>
              <a:t>://www.enchantedlearning.com/subjects/astronomy/planets/.  (April 20, </a:t>
            </a:r>
            <a:r>
              <a:rPr lang="en-US" sz="1800" dirty="0" smtClean="0"/>
              <a:t>	2014</a:t>
            </a:r>
            <a:r>
              <a:rPr lang="en-US" sz="1800" dirty="0"/>
              <a:t>).</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70387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smtClean="0"/>
              <a:t>Earth </a:t>
            </a:r>
            <a:r>
              <a:rPr lang="en-US" sz="1800" dirty="0"/>
              <a:t>Form:  Houston Museum of Natural Science. “Distribution of World’s Water”.  	http://earth.rice.edu/mtpe/hydro/hydrosphere/hot/freshwater/0water_cha	rt.html. (April 20, 2014</a:t>
            </a:r>
            <a:r>
              <a:rPr lang="en-US" sz="1800" dirty="0" smtClean="0"/>
              <a:t>).</a:t>
            </a:r>
          </a:p>
          <a:p>
            <a:pPr marL="0" indent="0">
              <a:buNone/>
            </a:pPr>
            <a:endParaRPr lang="en-US" sz="1800" dirty="0"/>
          </a:p>
          <a:p>
            <a:pPr marL="0" indent="0">
              <a:buNone/>
            </a:pPr>
            <a:r>
              <a:rPr lang="en-US" sz="1800" dirty="0" err="1"/>
              <a:t>Geology.Com</a:t>
            </a:r>
            <a:r>
              <a:rPr lang="en-US" sz="1800" dirty="0"/>
              <a:t>. “Rivers of Louisiana”.  http://geology.com/lakes-rivers-	water/louisiana.shtml.  (April 20, 2014.)</a:t>
            </a:r>
          </a:p>
          <a:p>
            <a:pPr marL="0" indent="0">
              <a:buNone/>
            </a:pPr>
            <a:endParaRPr lang="en-US" sz="1800" dirty="0" smtClean="0"/>
          </a:p>
          <a:p>
            <a:pPr marL="0" indent="0">
              <a:buNone/>
            </a:pPr>
            <a:r>
              <a:rPr lang="en-US" sz="1800" dirty="0" smtClean="0"/>
              <a:t>Mount </a:t>
            </a:r>
            <a:r>
              <a:rPr lang="en-US" sz="1800" dirty="0"/>
              <a:t>Isa City Council, “From Drains to Drinking Water”. 	http://www.mountisa.qld.gov.au/drains2drinking (May 20, 2014). </a:t>
            </a:r>
          </a:p>
          <a:p>
            <a:pPr marL="0" indent="0">
              <a:buNone/>
            </a:pPr>
            <a:endParaRPr lang="en-US" sz="1800" dirty="0"/>
          </a:p>
          <a:p>
            <a:pPr marL="0" indent="0">
              <a:buNone/>
            </a:pPr>
            <a:r>
              <a:rPr lang="en-US" sz="1800" dirty="0"/>
              <a:t>Peakwater.org. “Groundwater report: Regional approach is better than state mandates.” </a:t>
            </a:r>
            <a:r>
              <a:rPr lang="en-US" sz="1800" dirty="0" smtClean="0"/>
              <a:t>	Photo </a:t>
            </a:r>
            <a:r>
              <a:rPr lang="en-US" sz="1800" dirty="0"/>
              <a:t>retrieved from www.scipeeps.com </a:t>
            </a:r>
            <a:r>
              <a:rPr lang="en-US" sz="1800" dirty="0" smtClean="0"/>
              <a:t>	http</a:t>
            </a:r>
            <a:r>
              <a:rPr lang="en-US" sz="1800" dirty="0"/>
              <a:t>://</a:t>
            </a:r>
            <a:r>
              <a:rPr lang="en-US" sz="1800" dirty="0" smtClean="0"/>
              <a:t>peakwater.org/2011/04/groundwater-report-regional-approach-is-better-	than-statewide-mandates</a:t>
            </a:r>
            <a:r>
              <a:rPr lang="en-US" sz="1800" dirty="0"/>
              <a:t>/ (June 15, 2014).</a:t>
            </a:r>
          </a:p>
          <a:p>
            <a:pPr marL="0" indent="0">
              <a:buNone/>
            </a:pPr>
            <a:endParaRPr lang="en-US" sz="1800" dirty="0" smtClean="0"/>
          </a:p>
          <a:p>
            <a:pPr marL="0" indent="0">
              <a:buNone/>
            </a:pPr>
            <a:r>
              <a:rPr lang="en-US" sz="1800" dirty="0" smtClean="0"/>
              <a:t>Science </a:t>
            </a:r>
            <a:r>
              <a:rPr lang="en-US" sz="1800" dirty="0"/>
              <a:t>Class AIPCV. “Hydrosphere”.  	http://cacaballero.blogspot.com/2010_09_01_archive.html.  (April 20, 	2014).</a:t>
            </a:r>
          </a:p>
          <a:p>
            <a:pPr marL="0" indent="0">
              <a:buNone/>
            </a:pPr>
            <a:endParaRPr lang="en-US" sz="1800" dirty="0" smtClean="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452949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endParaRPr lang="en-US" sz="1800" dirty="0"/>
          </a:p>
          <a:p>
            <a:pPr marL="0" indent="0">
              <a:buNone/>
            </a:pPr>
            <a:r>
              <a:rPr lang="en-US" sz="1800" dirty="0"/>
              <a:t>USGS: Water Cycle – Water Science for Schools. 	http://water.usgs.gov/edu/watercyclegwdischarge.html . (January 10, 2013).</a:t>
            </a:r>
          </a:p>
          <a:p>
            <a:pPr marL="0" indent="0">
              <a:buNone/>
            </a:pPr>
            <a:endParaRPr lang="en-US" sz="1800" dirty="0"/>
          </a:p>
          <a:p>
            <a:pPr marL="0" indent="0">
              <a:buNone/>
            </a:pPr>
            <a:r>
              <a:rPr lang="en-US" sz="1800" dirty="0"/>
              <a:t>Wikipedia. “Sea water salts”. http://en.wikipedia.org/wiki/Seawater (May 15, 2014)</a:t>
            </a:r>
          </a:p>
          <a:p>
            <a:pPr marL="0" indent="0">
              <a:buNone/>
            </a:pPr>
            <a:endParaRPr lang="en-US" sz="1800" dirty="0"/>
          </a:p>
          <a:p>
            <a:pPr marL="0" indent="0">
              <a:buNone/>
            </a:pPr>
            <a:r>
              <a:rPr lang="en-US" sz="1800" dirty="0"/>
              <a:t>Wikipedia. “Solar System”.  http://en.wikipedia.org/wiki/Solar_System (April 20, 	2014). </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73813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es.fau.edu/ces/nasa/images/module_3/WaterMolecu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7143750" cy="6010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6010275"/>
            <a:ext cx="8229600" cy="523220"/>
          </a:xfrm>
          <a:prstGeom prst="rect">
            <a:avLst/>
          </a:prstGeom>
          <a:noFill/>
        </p:spPr>
        <p:txBody>
          <a:bodyPr wrap="square" rtlCol="0">
            <a:spAutoFit/>
          </a:bodyPr>
          <a:lstStyle/>
          <a:p>
            <a:pPr algn="ctr"/>
            <a:r>
              <a:rPr lang="en-US" sz="2800" b="1" dirty="0" smtClean="0"/>
              <a:t>Two atoms of hydrogen and one atom of oxygen</a:t>
            </a:r>
            <a:endParaRPr lang="en-US" sz="2800" b="1" dirty="0"/>
          </a:p>
        </p:txBody>
      </p:sp>
    </p:spTree>
    <p:extLst>
      <p:ext uri="{BB962C8B-B14F-4D97-AF65-F5344CB8AC3E}">
        <p14:creationId xmlns:p14="http://schemas.microsoft.com/office/powerpoint/2010/main" val="4086276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a/a9/Planets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907632" cy="52578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ncrypted-tbn0.gstatic.com/images?q=tbn:ANd9GcSQvHoS74yWqic4m9YqFg3JcQuPEAlGSUJ2l1f6kcG5gIm56lK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712067"/>
            <a:ext cx="3657601" cy="3657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152400"/>
            <a:ext cx="7391400" cy="646331"/>
          </a:xfrm>
          <a:prstGeom prst="rect">
            <a:avLst/>
          </a:prstGeom>
          <a:noFill/>
        </p:spPr>
        <p:txBody>
          <a:bodyPr wrap="square" rtlCol="0">
            <a:spAutoFit/>
          </a:bodyPr>
          <a:lstStyle/>
          <a:p>
            <a:pPr algn="ctr"/>
            <a:r>
              <a:rPr lang="en-US" sz="3600" dirty="0" smtClean="0"/>
              <a:t>Within our Solar System</a:t>
            </a:r>
            <a:endParaRPr lang="en-US" sz="3600" dirty="0"/>
          </a:p>
        </p:txBody>
      </p:sp>
      <p:sp>
        <p:nvSpPr>
          <p:cNvPr id="5" name="TextBox 4"/>
          <p:cNvSpPr txBox="1"/>
          <p:nvPr/>
        </p:nvSpPr>
        <p:spPr>
          <a:xfrm>
            <a:off x="713361" y="5791200"/>
            <a:ext cx="8077200" cy="1200329"/>
          </a:xfrm>
          <a:prstGeom prst="rect">
            <a:avLst/>
          </a:prstGeom>
          <a:noFill/>
        </p:spPr>
        <p:txBody>
          <a:bodyPr wrap="square" rtlCol="0">
            <a:spAutoFit/>
          </a:bodyPr>
          <a:lstStyle/>
          <a:p>
            <a:pPr algn="ctr"/>
            <a:r>
              <a:rPr lang="en-US" sz="3600" dirty="0" smtClean="0"/>
              <a:t>Liquid water makes Earth a very special place.</a:t>
            </a:r>
            <a:endParaRPr lang="en-US" sz="3600" dirty="0"/>
          </a:p>
        </p:txBody>
      </p:sp>
    </p:spTree>
    <p:extLst>
      <p:ext uri="{BB962C8B-B14F-4D97-AF65-F5344CB8AC3E}">
        <p14:creationId xmlns:p14="http://schemas.microsoft.com/office/powerpoint/2010/main" val="103008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fade">
                                      <p:cBhvr>
                                        <p:cTn id="10"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chantedlearning.com/pgifs/Planettemp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80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733800" y="1066800"/>
            <a:ext cx="28956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69923" y="1435627"/>
            <a:ext cx="2286000" cy="1015663"/>
          </a:xfrm>
          <a:prstGeom prst="rect">
            <a:avLst/>
          </a:prstGeom>
          <a:noFill/>
        </p:spPr>
        <p:txBody>
          <a:bodyPr wrap="square" rtlCol="0">
            <a:spAutoFit/>
          </a:bodyPr>
          <a:lstStyle/>
          <a:p>
            <a:r>
              <a:rPr lang="en-US" sz="2000" dirty="0" smtClean="0"/>
              <a:t>Earth is the right temperature for lots of liquid water.</a:t>
            </a:r>
            <a:endParaRPr lang="en-US" sz="2000" dirty="0"/>
          </a:p>
        </p:txBody>
      </p:sp>
      <p:cxnSp>
        <p:nvCxnSpPr>
          <p:cNvPr id="5" name="Straight Arrow Connector 4"/>
          <p:cNvCxnSpPr/>
          <p:nvPr/>
        </p:nvCxnSpPr>
        <p:spPr>
          <a:xfrm flipH="1">
            <a:off x="3276600" y="2133600"/>
            <a:ext cx="685800" cy="10668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117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earth.rice.edu/mtpe/hydro/hydrosphere/hot/freshwater/WaterPie-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4" y="134566"/>
            <a:ext cx="928998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32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b="1" dirty="0" smtClean="0">
                <a:latin typeface="+mn-lt"/>
              </a:rPr>
              <a:t>Where do we get our water?</a:t>
            </a:r>
            <a:endParaRPr lang="en-US" b="1" dirty="0">
              <a:latin typeface="+mn-lt"/>
            </a:endParaRPr>
          </a:p>
        </p:txBody>
      </p:sp>
      <p:sp>
        <p:nvSpPr>
          <p:cNvPr id="3" name="Content Placeholder 2"/>
          <p:cNvSpPr>
            <a:spLocks noGrp="1"/>
          </p:cNvSpPr>
          <p:nvPr>
            <p:ph sz="half" idx="1"/>
          </p:nvPr>
        </p:nvSpPr>
        <p:spPr>
          <a:xfrm>
            <a:off x="457200" y="1371600"/>
            <a:ext cx="4038600" cy="4525963"/>
          </a:xfrm>
        </p:spPr>
        <p:txBody>
          <a:bodyPr/>
          <a:lstStyle/>
          <a:p>
            <a:pPr marL="0" indent="0">
              <a:buNone/>
            </a:pPr>
            <a:r>
              <a:rPr lang="en-US" b="1" dirty="0" smtClean="0"/>
              <a:t>Surface water (lakes or rivers)  - About 75% of water use in Louisiana</a:t>
            </a:r>
          </a:p>
          <a:p>
            <a:pPr marL="0" indent="0">
              <a:buNone/>
            </a:pPr>
            <a:endParaRPr lang="en-US" dirty="0"/>
          </a:p>
        </p:txBody>
      </p:sp>
      <p:sp>
        <p:nvSpPr>
          <p:cNvPr id="4" name="Content Placeholder 3"/>
          <p:cNvSpPr>
            <a:spLocks noGrp="1"/>
          </p:cNvSpPr>
          <p:nvPr>
            <p:ph sz="half" idx="2"/>
          </p:nvPr>
        </p:nvSpPr>
        <p:spPr>
          <a:xfrm>
            <a:off x="4644154" y="1371600"/>
            <a:ext cx="4038600" cy="4525963"/>
          </a:xfrm>
        </p:spPr>
        <p:txBody>
          <a:bodyPr/>
          <a:lstStyle/>
          <a:p>
            <a:pPr marL="0" indent="0">
              <a:buNone/>
            </a:pPr>
            <a:r>
              <a:rPr lang="en-US" b="1" dirty="0"/>
              <a:t>Groundwater wells – </a:t>
            </a:r>
            <a:r>
              <a:rPr lang="en-US" b="1" dirty="0" smtClean="0"/>
              <a:t>About </a:t>
            </a:r>
            <a:r>
              <a:rPr lang="en-US" b="1" dirty="0"/>
              <a:t>25% of water use in Louisiana</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3158218"/>
            <a:ext cx="3405997" cy="331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dnr.wi.gov/org/caer/ce/eek/earth/groundwater/images/infi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965" y="3200400"/>
            <a:ext cx="3132978" cy="313298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5181600"/>
            <a:ext cx="1828800" cy="400110"/>
          </a:xfrm>
          <a:prstGeom prst="rect">
            <a:avLst/>
          </a:prstGeom>
          <a:noFill/>
        </p:spPr>
        <p:txBody>
          <a:bodyPr wrap="square" rtlCol="0">
            <a:spAutoFit/>
          </a:bodyPr>
          <a:lstStyle/>
          <a:p>
            <a:r>
              <a:rPr lang="en-US" sz="2000" b="1" dirty="0" smtClean="0"/>
              <a:t>Surface Water</a:t>
            </a:r>
            <a:endParaRPr lang="en-US" sz="2000" b="1" dirty="0"/>
          </a:p>
        </p:txBody>
      </p:sp>
    </p:spTree>
    <p:extLst>
      <p:ext uri="{BB962C8B-B14F-4D97-AF65-F5344CB8AC3E}">
        <p14:creationId xmlns:p14="http://schemas.microsoft.com/office/powerpoint/2010/main" val="158982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90676"/>
            <a:ext cx="6312108" cy="513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0"/>
            <a:ext cx="9144000" cy="1200329"/>
          </a:xfrm>
          <a:prstGeom prst="rect">
            <a:avLst/>
          </a:prstGeom>
          <a:solidFill>
            <a:schemeClr val="tx2">
              <a:lumMod val="40000"/>
              <a:lumOff val="60000"/>
            </a:schemeClr>
          </a:solidFill>
        </p:spPr>
        <p:txBody>
          <a:bodyPr wrap="square" rtlCol="0">
            <a:spAutoFit/>
          </a:bodyPr>
          <a:lstStyle/>
          <a:p>
            <a:pPr algn="ctr"/>
            <a:r>
              <a:rPr lang="en-US" sz="3600" b="1" dirty="0" smtClean="0">
                <a:solidFill>
                  <a:prstClr val="black"/>
                </a:solidFill>
                <a:latin typeface="Calibri" panose="020F0502020204030204" pitchFamily="34" charset="0"/>
              </a:rPr>
              <a:t>The water comes from very deep in the ground in regions called aquifers.</a:t>
            </a:r>
            <a:endParaRPr lang="en-US" sz="3600" b="1" dirty="0">
              <a:solidFill>
                <a:prstClr val="black"/>
              </a:solidFill>
              <a:latin typeface="Calibri" panose="020F0502020204030204" pitchFamily="34" charset="0"/>
            </a:endParaRPr>
          </a:p>
        </p:txBody>
      </p:sp>
      <p:cxnSp>
        <p:nvCxnSpPr>
          <p:cNvPr id="4" name="Straight Arrow Connector 3"/>
          <p:cNvCxnSpPr/>
          <p:nvPr/>
        </p:nvCxnSpPr>
        <p:spPr>
          <a:xfrm flipV="1">
            <a:off x="609600" y="4572000"/>
            <a:ext cx="16764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5302" y="5901358"/>
            <a:ext cx="8413898" cy="830997"/>
          </a:xfrm>
          <a:prstGeom prst="rect">
            <a:avLst/>
          </a:prstGeom>
          <a:noFill/>
        </p:spPr>
        <p:txBody>
          <a:bodyPr wrap="square" rtlCol="0">
            <a:spAutoFit/>
          </a:bodyPr>
          <a:lstStyle/>
          <a:p>
            <a:r>
              <a:rPr lang="en-US" sz="2400" b="1" dirty="0" smtClean="0">
                <a:solidFill>
                  <a:srgbClr val="FF0000"/>
                </a:solidFill>
              </a:rPr>
              <a:t>Water is found in the layer with sand.  Screens  located at the bottom of the pipe keep the sand out while pumping.</a:t>
            </a:r>
            <a:endParaRPr lang="en-US" sz="2400" b="1" dirty="0">
              <a:solidFill>
                <a:srgbClr val="FF0000"/>
              </a:solidFill>
            </a:endParaRPr>
          </a:p>
        </p:txBody>
      </p:sp>
    </p:spTree>
    <p:extLst>
      <p:ext uri="{BB962C8B-B14F-4D97-AF65-F5344CB8AC3E}">
        <p14:creationId xmlns:p14="http://schemas.microsoft.com/office/powerpoint/2010/main" val="3261234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8516</TotalTime>
  <Words>1541</Words>
  <Application>Microsoft Office PowerPoint</Application>
  <PresentationFormat>On-screen Show (4:3)</PresentationFormat>
  <Paragraphs>133</Paragraphs>
  <Slides>32</Slides>
  <Notes>24</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get our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Groundwater is a very slow part of the hydrologic cycle.</vt:lpstr>
      <vt:lpstr>PowerPoint Presentation</vt:lpstr>
      <vt:lpstr>PowerPoint Presentation</vt:lpstr>
      <vt:lpstr>PowerPoint Presentation</vt:lpstr>
      <vt:lpstr>How salty is seawater?</vt:lpstr>
      <vt:lpstr>PowerPoint Presentation</vt:lpstr>
      <vt:lpstr>PowerPoint Presentation</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125</cp:revision>
  <dcterms:created xsi:type="dcterms:W3CDTF">2014-05-07T14:18:05Z</dcterms:created>
  <dcterms:modified xsi:type="dcterms:W3CDTF">2014-06-16T18:44:28Z</dcterms:modified>
</cp:coreProperties>
</file>