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49" r:id="rId2"/>
    <p:sldId id="258" r:id="rId3"/>
    <p:sldId id="264" r:id="rId4"/>
    <p:sldId id="350" r:id="rId5"/>
    <p:sldId id="374" r:id="rId6"/>
    <p:sldId id="259" r:id="rId7"/>
    <p:sldId id="379" r:id="rId8"/>
    <p:sldId id="277" r:id="rId9"/>
    <p:sldId id="298" r:id="rId10"/>
    <p:sldId id="283" r:id="rId11"/>
    <p:sldId id="292" r:id="rId12"/>
    <p:sldId id="397" r:id="rId13"/>
    <p:sldId id="393" r:id="rId14"/>
    <p:sldId id="325" r:id="rId15"/>
    <p:sldId id="327" r:id="rId16"/>
    <p:sldId id="317" r:id="rId17"/>
    <p:sldId id="376" r:id="rId18"/>
    <p:sldId id="328" r:id="rId19"/>
    <p:sldId id="380" r:id="rId20"/>
    <p:sldId id="381" r:id="rId21"/>
    <p:sldId id="377" r:id="rId22"/>
    <p:sldId id="310" r:id="rId23"/>
    <p:sldId id="296" r:id="rId24"/>
    <p:sldId id="386" r:id="rId25"/>
    <p:sldId id="394" r:id="rId26"/>
    <p:sldId id="363" r:id="rId27"/>
    <p:sldId id="369" r:id="rId28"/>
    <p:sldId id="390" r:id="rId29"/>
    <p:sldId id="354" r:id="rId30"/>
    <p:sldId id="356" r:id="rId31"/>
    <p:sldId id="389" r:id="rId32"/>
    <p:sldId id="400" r:id="rId33"/>
    <p:sldId id="332" r:id="rId34"/>
    <p:sldId id="392" r:id="rId35"/>
    <p:sldId id="348" r:id="rId36"/>
    <p:sldId id="410" r:id="rId37"/>
    <p:sldId id="271" r:id="rId38"/>
    <p:sldId id="352" r:id="rId39"/>
    <p:sldId id="368" r:id="rId40"/>
    <p:sldId id="398" r:id="rId41"/>
    <p:sldId id="362" r:id="rId42"/>
    <p:sldId id="391" r:id="rId43"/>
    <p:sldId id="404" r:id="rId44"/>
    <p:sldId id="409" r:id="rId45"/>
    <p:sldId id="405" r:id="rId46"/>
    <p:sldId id="408" r:id="rId47"/>
  </p:sldIdLst>
  <p:sldSz cx="9144000" cy="6858000" type="screen4x3"/>
  <p:notesSz cx="9372600" cy="7086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68" autoAdjust="0"/>
  </p:normalViewPr>
  <p:slideViewPr>
    <p:cSldViewPr>
      <p:cViewPr varScale="1">
        <p:scale>
          <a:sx n="104" d="100"/>
          <a:sy n="104" d="100"/>
        </p:scale>
        <p:origin x="-174" y="-84"/>
      </p:cViewPr>
      <p:guideLst>
        <p:guide orient="horz" pos="2160"/>
        <p:guide pos="2880"/>
      </p:guideLst>
    </p:cSldViewPr>
  </p:slideViewPr>
  <p:notesTextViewPr>
    <p:cViewPr>
      <p:scale>
        <a:sx n="1" d="1"/>
        <a:sy n="1" d="1"/>
      </p:scale>
      <p:origin x="0" y="0"/>
    </p:cViewPr>
  </p:notesTextViewPr>
  <p:sorterViewPr>
    <p:cViewPr>
      <p:scale>
        <a:sx n="50" d="100"/>
        <a:sy n="50" d="100"/>
      </p:scale>
      <p:origin x="0" y="15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1460" cy="3543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5308971" y="0"/>
            <a:ext cx="4061460" cy="354330"/>
          </a:xfrm>
          <a:prstGeom prst="rect">
            <a:avLst/>
          </a:prstGeom>
        </p:spPr>
        <p:txBody>
          <a:bodyPr vert="horz" lIns="94046" tIns="47023" rIns="94046" bIns="47023" rtlCol="0"/>
          <a:lstStyle>
            <a:lvl1pPr algn="r">
              <a:defRPr sz="1200"/>
            </a:lvl1pPr>
          </a:lstStyle>
          <a:p>
            <a:fld id="{767BE834-744D-4EAC-A9DC-CD1A7AD2E90A}" type="datetimeFigureOut">
              <a:rPr lang="en-US" smtClean="0"/>
              <a:pPr/>
              <a:t>1/31/2013</a:t>
            </a:fld>
            <a:endParaRPr lang="en-US"/>
          </a:p>
        </p:txBody>
      </p:sp>
      <p:sp>
        <p:nvSpPr>
          <p:cNvPr id="4" name="Footer Placeholder 3"/>
          <p:cNvSpPr>
            <a:spLocks noGrp="1"/>
          </p:cNvSpPr>
          <p:nvPr>
            <p:ph type="ftr" sz="quarter" idx="2"/>
          </p:nvPr>
        </p:nvSpPr>
        <p:spPr>
          <a:xfrm>
            <a:off x="0" y="6731040"/>
            <a:ext cx="4061460" cy="354330"/>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5308971" y="6731040"/>
            <a:ext cx="4061460" cy="354330"/>
          </a:xfrm>
          <a:prstGeom prst="rect">
            <a:avLst/>
          </a:prstGeom>
        </p:spPr>
        <p:txBody>
          <a:bodyPr vert="horz" lIns="94046" tIns="47023" rIns="94046" bIns="47023" rtlCol="0" anchor="b"/>
          <a:lstStyle>
            <a:lvl1pPr algn="r">
              <a:defRPr sz="1200"/>
            </a:lvl1pPr>
          </a:lstStyle>
          <a:p>
            <a:fld id="{196834BB-2291-4C5D-9296-76C041F179B5}" type="slidenum">
              <a:rPr lang="en-US" smtClean="0"/>
              <a:pPr/>
              <a:t>‹#›</a:t>
            </a:fld>
            <a:endParaRPr lang="en-US"/>
          </a:p>
        </p:txBody>
      </p:sp>
    </p:spTree>
    <p:extLst>
      <p:ext uri="{BB962C8B-B14F-4D97-AF65-F5344CB8AC3E}">
        <p14:creationId xmlns="" xmlns:p14="http://schemas.microsoft.com/office/powerpoint/2010/main" val="1123097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1460" cy="3543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5308971" y="0"/>
            <a:ext cx="4061460" cy="354330"/>
          </a:xfrm>
          <a:prstGeom prst="rect">
            <a:avLst/>
          </a:prstGeom>
        </p:spPr>
        <p:txBody>
          <a:bodyPr vert="horz" lIns="94046" tIns="47023" rIns="94046" bIns="47023" rtlCol="0"/>
          <a:lstStyle>
            <a:lvl1pPr algn="r">
              <a:defRPr sz="1200"/>
            </a:lvl1pPr>
          </a:lstStyle>
          <a:p>
            <a:fld id="{9ACB0DB8-81F3-49E5-B169-B1C56366EDF3}" type="datetimeFigureOut">
              <a:rPr lang="en-US" smtClean="0"/>
              <a:pPr/>
              <a:t>1/31/2013</a:t>
            </a:fld>
            <a:endParaRPr lang="en-US"/>
          </a:p>
        </p:txBody>
      </p:sp>
      <p:sp>
        <p:nvSpPr>
          <p:cNvPr id="4" name="Slide Image Placeholder 3"/>
          <p:cNvSpPr>
            <a:spLocks noGrp="1" noRot="1" noChangeAspect="1"/>
          </p:cNvSpPr>
          <p:nvPr>
            <p:ph type="sldImg" idx="2"/>
          </p:nvPr>
        </p:nvSpPr>
        <p:spPr>
          <a:xfrm>
            <a:off x="2914650" y="531813"/>
            <a:ext cx="3543300" cy="265747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937260" y="3366135"/>
            <a:ext cx="7498080" cy="3188970"/>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31040"/>
            <a:ext cx="4061460" cy="3543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5308971" y="6731040"/>
            <a:ext cx="4061460" cy="354330"/>
          </a:xfrm>
          <a:prstGeom prst="rect">
            <a:avLst/>
          </a:prstGeom>
        </p:spPr>
        <p:txBody>
          <a:bodyPr vert="horz" lIns="94046" tIns="47023" rIns="94046" bIns="47023" rtlCol="0" anchor="b"/>
          <a:lstStyle>
            <a:lvl1pPr algn="r">
              <a:defRPr sz="1200"/>
            </a:lvl1pPr>
          </a:lstStyle>
          <a:p>
            <a:fld id="{8AFCFD0E-4A92-4955-AE12-BE59EB7D5FA4}" type="slidenum">
              <a:rPr lang="en-US" smtClean="0"/>
              <a:pPr/>
              <a:t>‹#›</a:t>
            </a:fld>
            <a:endParaRPr lang="en-US"/>
          </a:p>
        </p:txBody>
      </p:sp>
    </p:spTree>
    <p:extLst>
      <p:ext uri="{BB962C8B-B14F-4D97-AF65-F5344CB8AC3E}">
        <p14:creationId xmlns="" xmlns:p14="http://schemas.microsoft.com/office/powerpoint/2010/main" val="132993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a:t>
            </a:r>
            <a:r>
              <a:rPr lang="en-US" baseline="0" dirty="0" smtClean="0"/>
              <a:t> multitude of ways in which we rely on the personal use of water in our homes.</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a:t>
            </a:fld>
            <a:endParaRPr lang="en-US"/>
          </a:p>
        </p:txBody>
      </p:sp>
    </p:spTree>
    <p:extLst>
      <p:ext uri="{BB962C8B-B14F-4D97-AF65-F5344CB8AC3E}">
        <p14:creationId xmlns="" xmlns:p14="http://schemas.microsoft.com/office/powerpoint/2010/main" val="207515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12</a:t>
            </a:fld>
            <a:endParaRPr lang="en-US"/>
          </a:p>
        </p:txBody>
      </p:sp>
    </p:spTree>
    <p:extLst>
      <p:ext uri="{BB962C8B-B14F-4D97-AF65-F5344CB8AC3E}">
        <p14:creationId xmlns="" xmlns:p14="http://schemas.microsoft.com/office/powerpoint/2010/main" val="353526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Aquifers</a:t>
            </a:r>
            <a:r>
              <a:rPr lang="en-US" baseline="0" dirty="0" smtClean="0"/>
              <a:t> below Baton Rouge are named according to their depths.  </a:t>
            </a:r>
            <a:r>
              <a:rPr lang="en-US" dirty="0" smtClean="0"/>
              <a:t>Point out to students the</a:t>
            </a:r>
            <a:r>
              <a:rPr lang="en-US" baseline="0" dirty="0" smtClean="0"/>
              <a:t> references to units of Geologic Time.  (System = Period, Series = Epoch)</a:t>
            </a:r>
          </a:p>
          <a:p>
            <a:r>
              <a:rPr lang="en-US" baseline="0" dirty="0" smtClean="0"/>
              <a:t>Older deposits are deeper and younger deposits are on top.  (Law of Superposition).   Have the students look at the Geologic Time Scale in their textbook in order to place these times in perspective. A stratigraphic unit is a</a:t>
            </a:r>
            <a:r>
              <a:rPr lang="en-US" dirty="0"/>
              <a:t> stratum of rock or a body of strata classified as a unit on the basis of character, property, or attribute.</a:t>
            </a:r>
          </a:p>
        </p:txBody>
      </p:sp>
      <p:sp>
        <p:nvSpPr>
          <p:cNvPr id="4" name="Slide Number Placeholder 3"/>
          <p:cNvSpPr>
            <a:spLocks noGrp="1"/>
          </p:cNvSpPr>
          <p:nvPr>
            <p:ph type="sldNum" sz="quarter" idx="10"/>
          </p:nvPr>
        </p:nvSpPr>
        <p:spPr/>
        <p:txBody>
          <a:bodyPr/>
          <a:lstStyle/>
          <a:p>
            <a:fld id="{8AFCFD0E-4A92-4955-AE12-BE59EB7D5FA4}" type="slidenum">
              <a:rPr lang="en-US" smtClean="0"/>
              <a:pPr/>
              <a:t>14</a:t>
            </a:fld>
            <a:endParaRPr lang="en-US"/>
          </a:p>
        </p:txBody>
      </p:sp>
    </p:spTree>
    <p:extLst>
      <p:ext uri="{BB962C8B-B14F-4D97-AF65-F5344CB8AC3E}">
        <p14:creationId xmlns="" xmlns:p14="http://schemas.microsoft.com/office/powerpoint/2010/main" val="78029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horizontal</a:t>
            </a:r>
            <a:r>
              <a:rPr lang="en-US" baseline="0" dirty="0" smtClean="0"/>
              <a:t> distance is extremely exaggerated in this diagram in order to illustrate where our aquifers are recharged and discharged.  Point out to students that the aquifer slopes only appear to be very steep.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15</a:t>
            </a:fld>
            <a:endParaRPr lang="en-US"/>
          </a:p>
        </p:txBody>
      </p:sp>
    </p:spTree>
    <p:extLst>
      <p:ext uri="{BB962C8B-B14F-4D97-AF65-F5344CB8AC3E}">
        <p14:creationId xmlns="" xmlns:p14="http://schemas.microsoft.com/office/powerpoint/2010/main" val="362454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Instructions for math calculations</a:t>
            </a:r>
            <a:r>
              <a:rPr lang="en-US" baseline="0" dirty="0" smtClean="0"/>
              <a:t> are included in a word file on this CD from La. Dept. of Resources.</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17</a:t>
            </a:fld>
            <a:endParaRPr lang="en-US"/>
          </a:p>
        </p:txBody>
      </p:sp>
    </p:spTree>
    <p:extLst>
      <p:ext uri="{BB962C8B-B14F-4D97-AF65-F5344CB8AC3E}">
        <p14:creationId xmlns="" xmlns:p14="http://schemas.microsoft.com/office/powerpoint/2010/main" val="213582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Groundwater flow is variable – dependent</a:t>
            </a:r>
            <a:r>
              <a:rPr lang="en-US" baseline="0" dirty="0" smtClean="0"/>
              <a:t> on the hydrologic gradient, the permeability, and porosity of the ground components.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18</a:t>
            </a:fld>
            <a:endParaRPr lang="en-US"/>
          </a:p>
        </p:txBody>
      </p:sp>
    </p:spTree>
    <p:extLst>
      <p:ext uri="{BB962C8B-B14F-4D97-AF65-F5344CB8AC3E}">
        <p14:creationId xmlns="" xmlns:p14="http://schemas.microsoft.com/office/powerpoint/2010/main" val="371454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your students to explore the Baton Rouge Water Company’s web site.</a:t>
            </a:r>
            <a:r>
              <a:rPr lang="en-US" baseline="0" dirty="0" smtClean="0"/>
              <a:t>  They will find reports about our water as well as employment opportunities.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21</a:t>
            </a:fld>
            <a:endParaRPr lang="en-US"/>
          </a:p>
        </p:txBody>
      </p:sp>
    </p:spTree>
    <p:extLst>
      <p:ext uri="{BB962C8B-B14F-4D97-AF65-F5344CB8AC3E}">
        <p14:creationId xmlns="" xmlns:p14="http://schemas.microsoft.com/office/powerpoint/2010/main" val="3887599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Cones</a:t>
            </a:r>
            <a:r>
              <a:rPr lang="en-US" baseline="0" dirty="0" smtClean="0"/>
              <a:t> of depression play a large roll in saltwater intrusion which is introduced later in this power point, so it is important for students to grasp this concept.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22</a:t>
            </a:fld>
            <a:endParaRPr lang="en-US"/>
          </a:p>
        </p:txBody>
      </p:sp>
    </p:spTree>
    <p:extLst>
      <p:ext uri="{BB962C8B-B14F-4D97-AF65-F5344CB8AC3E}">
        <p14:creationId xmlns="" xmlns:p14="http://schemas.microsoft.com/office/powerpoint/2010/main" val="40729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Emphasize</a:t>
            </a:r>
            <a:r>
              <a:rPr lang="en-US" baseline="0" dirty="0" smtClean="0"/>
              <a:t> to students that this is a map of water levels in </a:t>
            </a:r>
            <a:r>
              <a:rPr lang="en-US" u="sng" baseline="0" dirty="0" smtClean="0"/>
              <a:t>one </a:t>
            </a:r>
            <a:r>
              <a:rPr lang="en-US" u="none" baseline="0" dirty="0" smtClean="0"/>
              <a:t>aquifer. </a:t>
            </a:r>
            <a:r>
              <a:rPr lang="en-US" u="none" dirty="0" smtClean="0"/>
              <a:t>Blue</a:t>
            </a:r>
            <a:r>
              <a:rPr lang="en-US" dirty="0" smtClean="0"/>
              <a:t> lines (</a:t>
            </a:r>
            <a:r>
              <a:rPr lang="en-US" dirty="0" err="1" smtClean="0"/>
              <a:t>Potentiometic</a:t>
            </a:r>
            <a:r>
              <a:rPr lang="en-US" dirty="0" smtClean="0"/>
              <a:t> Contour) show the water level within the 2000 </a:t>
            </a:r>
            <a:r>
              <a:rPr lang="en-US" dirty="0" err="1" smtClean="0"/>
              <a:t>ft</a:t>
            </a:r>
            <a:r>
              <a:rPr lang="en-US" dirty="0" smtClean="0"/>
              <a:t> aquifer “sinks” to -240 </a:t>
            </a:r>
            <a:r>
              <a:rPr lang="en-US" dirty="0" err="1" smtClean="0"/>
              <a:t>ft</a:t>
            </a:r>
            <a:r>
              <a:rPr lang="en-US" dirty="0" smtClean="0"/>
              <a:t> in the Baton Rouge Industrial District.  Reference the topographic contour lines that students are familiar</a:t>
            </a:r>
            <a:r>
              <a:rPr lang="en-US" baseline="0" dirty="0" smtClean="0"/>
              <a:t> with to assist in their understanding that these lines represent slope.  Topographic contour lines represent slope of the terrain and potentiometric contour lines represent water level.  As on land, water will flow from high pressure to low pressure and in response to gravity (“downhill”)</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24</a:t>
            </a:fld>
            <a:endParaRPr lang="en-US"/>
          </a:p>
        </p:txBody>
      </p:sp>
    </p:spTree>
    <p:extLst>
      <p:ext uri="{BB962C8B-B14F-4D97-AF65-F5344CB8AC3E}">
        <p14:creationId xmlns="" xmlns:p14="http://schemas.microsoft.com/office/powerpoint/2010/main" val="14387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27</a:t>
            </a:fld>
            <a:endParaRPr lang="en-US"/>
          </a:p>
        </p:txBody>
      </p:sp>
    </p:spTree>
    <p:extLst>
      <p:ext uri="{BB962C8B-B14F-4D97-AF65-F5344CB8AC3E}">
        <p14:creationId xmlns="" xmlns:p14="http://schemas.microsoft.com/office/powerpoint/2010/main" val="160760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Instructions and hand-outs are included on the CD provided</a:t>
            </a:r>
            <a:r>
              <a:rPr lang="en-US" baseline="0" dirty="0" smtClean="0"/>
              <a:t> by the La. Department of Resources.</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28</a:t>
            </a:fld>
            <a:endParaRPr lang="en-US"/>
          </a:p>
        </p:txBody>
      </p:sp>
    </p:spTree>
    <p:extLst>
      <p:ext uri="{BB962C8B-B14F-4D97-AF65-F5344CB8AC3E}">
        <p14:creationId xmlns="" xmlns:p14="http://schemas.microsoft.com/office/powerpoint/2010/main" val="206410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other uses of public water (from left to right) – crawfish farming, livestock.</a:t>
            </a:r>
            <a:r>
              <a:rPr lang="en-US" baseline="0" dirty="0" smtClean="0"/>
              <a:t> industry, aquaculture, hydraulic fracture, sugarcane</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4</a:t>
            </a:fld>
            <a:endParaRPr lang="en-US"/>
          </a:p>
        </p:txBody>
      </p:sp>
    </p:spTree>
    <p:extLst>
      <p:ext uri="{BB962C8B-B14F-4D97-AF65-F5344CB8AC3E}">
        <p14:creationId xmlns="" xmlns:p14="http://schemas.microsoft.com/office/powerpoint/2010/main" val="185230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diagram to review point and non-point pollution sources.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30</a:t>
            </a:fld>
            <a:endParaRPr lang="en-US"/>
          </a:p>
        </p:txBody>
      </p:sp>
    </p:spTree>
    <p:extLst>
      <p:ext uri="{BB962C8B-B14F-4D97-AF65-F5344CB8AC3E}">
        <p14:creationId xmlns="" xmlns:p14="http://schemas.microsoft.com/office/powerpoint/2010/main" val="1030613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saltwater is denser than freshwater, saltwater</a:t>
            </a:r>
            <a:r>
              <a:rPr lang="en-US" baseline="0" dirty="0" smtClean="0"/>
              <a:t> forms a wedge along the base of the aquifer.  Water withdrawn from the well is a mixture of water from various depths within that aquifer as it enters the screen that may be 20 or 30 feet long.</a:t>
            </a:r>
            <a:endParaRPr lang="en-US" dirty="0" smtClean="0"/>
          </a:p>
          <a:p>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34</a:t>
            </a:fld>
            <a:endParaRPr lang="en-US"/>
          </a:p>
        </p:txBody>
      </p:sp>
    </p:spTree>
    <p:extLst>
      <p:ext uri="{BB962C8B-B14F-4D97-AF65-F5344CB8AC3E}">
        <p14:creationId xmlns="" xmlns:p14="http://schemas.microsoft.com/office/powerpoint/2010/main" val="3328194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35</a:t>
            </a:fld>
            <a:endParaRPr lang="en-US"/>
          </a:p>
        </p:txBody>
      </p:sp>
    </p:spTree>
    <p:extLst>
      <p:ext uri="{BB962C8B-B14F-4D97-AF65-F5344CB8AC3E}">
        <p14:creationId xmlns="" xmlns:p14="http://schemas.microsoft.com/office/powerpoint/2010/main" val="2026259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differences in fresh and salt water on either side of the fault.  Saltwater intrusion has</a:t>
            </a:r>
            <a:r>
              <a:rPr lang="en-US" baseline="0" dirty="0" smtClean="0"/>
              <a:t> been documented in more than ½ of the aquifers below Baton Rouge.</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37</a:t>
            </a:fld>
            <a:endParaRPr lang="en-US"/>
          </a:p>
        </p:txBody>
      </p:sp>
    </p:spTree>
    <p:extLst>
      <p:ext uri="{BB962C8B-B14F-4D97-AF65-F5344CB8AC3E}">
        <p14:creationId xmlns="" xmlns:p14="http://schemas.microsoft.com/office/powerpoint/2010/main" val="91270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 - #’s all</a:t>
            </a:r>
            <a:r>
              <a:rPr lang="en-US" baseline="0" dirty="0" smtClean="0"/>
              <a:t> specific well numbers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39</a:t>
            </a:fld>
            <a:endParaRPr lang="en-US"/>
          </a:p>
        </p:txBody>
      </p:sp>
    </p:spTree>
    <p:extLst>
      <p:ext uri="{BB962C8B-B14F-4D97-AF65-F5344CB8AC3E}">
        <p14:creationId xmlns="" xmlns:p14="http://schemas.microsoft.com/office/powerpoint/2010/main" val="2238446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your students to follow news</a:t>
            </a:r>
            <a:r>
              <a:rPr lang="en-US" baseline="0" dirty="0" smtClean="0"/>
              <a:t> stories about saltwater intrusion in Baton Rouge.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41</a:t>
            </a:fld>
            <a:endParaRPr lang="en-US"/>
          </a:p>
        </p:txBody>
      </p:sp>
    </p:spTree>
    <p:extLst>
      <p:ext uri="{BB962C8B-B14F-4D97-AF65-F5344CB8AC3E}">
        <p14:creationId xmlns="" xmlns:p14="http://schemas.microsoft.com/office/powerpoint/2010/main" val="1914542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Cards to cut out are included</a:t>
            </a:r>
            <a:r>
              <a:rPr lang="en-US" baseline="0" dirty="0" smtClean="0"/>
              <a:t> on the CD provided by the La. Dept. of Natural Resources.  Emphasize to students that you did not expect them to memorize exact values, but they should be able to apply number sense of size and scale for correct matching.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42</a:t>
            </a:fld>
            <a:endParaRPr lang="en-US"/>
          </a:p>
        </p:txBody>
      </p:sp>
    </p:spTree>
    <p:extLst>
      <p:ext uri="{BB962C8B-B14F-4D97-AF65-F5344CB8AC3E}">
        <p14:creationId xmlns="" xmlns:p14="http://schemas.microsoft.com/office/powerpoint/2010/main" val="84705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 to share some of their own stories</a:t>
            </a:r>
            <a:r>
              <a:rPr lang="en-US" baseline="0" dirty="0" smtClean="0"/>
              <a:t> about what water tastes like in other areas.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5</a:t>
            </a:fld>
            <a:endParaRPr lang="en-US"/>
          </a:p>
        </p:txBody>
      </p:sp>
    </p:spTree>
    <p:extLst>
      <p:ext uri="{BB962C8B-B14F-4D97-AF65-F5344CB8AC3E}">
        <p14:creationId xmlns="" xmlns:p14="http://schemas.microsoft.com/office/powerpoint/2010/main" val="388101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may record their individual answers, or teacher may choose to quickly</a:t>
            </a:r>
            <a:r>
              <a:rPr lang="en-US" baseline="0" dirty="0" smtClean="0"/>
              <a:t> poll the class with hand votes.</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6</a:t>
            </a:fld>
            <a:endParaRPr lang="en-US"/>
          </a:p>
        </p:txBody>
      </p:sp>
    </p:spTree>
    <p:extLst>
      <p:ext uri="{BB962C8B-B14F-4D97-AF65-F5344CB8AC3E}">
        <p14:creationId xmlns="" xmlns:p14="http://schemas.microsoft.com/office/powerpoint/2010/main" val="299408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Baton Rouge Water Company provides our</a:t>
            </a:r>
            <a:r>
              <a:rPr lang="en-US" baseline="0" dirty="0" smtClean="0"/>
              <a:t> water and the City of Baton Rouge provides sewage service – two separate companies although billed together.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7</a:t>
            </a:fld>
            <a:endParaRPr lang="en-US"/>
          </a:p>
        </p:txBody>
      </p:sp>
    </p:spTree>
    <p:extLst>
      <p:ext uri="{BB962C8B-B14F-4D97-AF65-F5344CB8AC3E}">
        <p14:creationId xmlns="" xmlns:p14="http://schemas.microsoft.com/office/powerpoint/2010/main" val="93576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 well at Lula Pump Station brings water from a natural source hundreds of feet underground to a treatment center in the background before the water is sent to a distribution center. </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8</a:t>
            </a:fld>
            <a:endParaRPr lang="en-US"/>
          </a:p>
        </p:txBody>
      </p:sp>
    </p:spTree>
    <p:extLst>
      <p:ext uri="{BB962C8B-B14F-4D97-AF65-F5344CB8AC3E}">
        <p14:creationId xmlns="" xmlns:p14="http://schemas.microsoft.com/office/powerpoint/2010/main" val="145881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hydrologic cycle,</a:t>
            </a:r>
            <a:r>
              <a:rPr lang="en-US" baseline="0" dirty="0" smtClean="0"/>
              <a:t> emphasizing groundwater.</a:t>
            </a:r>
            <a:endParaRPr lang="en-US" dirty="0"/>
          </a:p>
        </p:txBody>
      </p:sp>
      <p:sp>
        <p:nvSpPr>
          <p:cNvPr id="4" name="Slide Number Placeholder 3"/>
          <p:cNvSpPr>
            <a:spLocks noGrp="1"/>
          </p:cNvSpPr>
          <p:nvPr>
            <p:ph type="sldNum" sz="quarter" idx="10"/>
          </p:nvPr>
        </p:nvSpPr>
        <p:spPr/>
        <p:txBody>
          <a:bodyPr/>
          <a:lstStyle/>
          <a:p>
            <a:fld id="{8AFCFD0E-4A92-4955-AE12-BE59EB7D5FA4}" type="slidenum">
              <a:rPr lang="en-US" smtClean="0"/>
              <a:pPr/>
              <a:t>9</a:t>
            </a:fld>
            <a:endParaRPr lang="en-US"/>
          </a:p>
        </p:txBody>
      </p:sp>
    </p:spTree>
    <p:extLst>
      <p:ext uri="{BB962C8B-B14F-4D97-AF65-F5344CB8AC3E}">
        <p14:creationId xmlns="" xmlns:p14="http://schemas.microsoft.com/office/powerpoint/2010/main" val="116662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FCFD0E-4A92-4955-AE12-BE59EB7D5FA4}"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FCFD0E-4A92-4955-AE12-BE59EB7D5FA4}"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17A801-9CEC-4BE2-BD97-9B197B2B9F1D}" type="datetimeFigureOut">
              <a:rPr lang="en-US" smtClean="0"/>
              <a:pPr/>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129573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7A801-9CEC-4BE2-BD97-9B197B2B9F1D}" type="datetimeFigureOut">
              <a:rPr lang="en-US" smtClean="0"/>
              <a:pPr/>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257624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7A801-9CEC-4BE2-BD97-9B197B2B9F1D}" type="datetimeFigureOut">
              <a:rPr lang="en-US" smtClean="0"/>
              <a:pPr/>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365250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7A801-9CEC-4BE2-BD97-9B197B2B9F1D}" type="datetimeFigureOut">
              <a:rPr lang="en-US" smtClean="0"/>
              <a:pPr/>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92189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7A801-9CEC-4BE2-BD97-9B197B2B9F1D}" type="datetimeFigureOut">
              <a:rPr lang="en-US" smtClean="0"/>
              <a:pPr/>
              <a:t>1/31/2013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47824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17A801-9CEC-4BE2-BD97-9B197B2B9F1D}" type="datetimeFigureOut">
              <a:rPr lang="en-US" smtClean="0"/>
              <a:pPr/>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3551905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17A801-9CEC-4BE2-BD97-9B197B2B9F1D}" type="datetimeFigureOut">
              <a:rPr lang="en-US" smtClean="0"/>
              <a:pPr/>
              <a:t>1/31/2013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299124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17A801-9CEC-4BE2-BD97-9B197B2B9F1D}" type="datetimeFigureOut">
              <a:rPr lang="en-US" smtClean="0"/>
              <a:pPr/>
              <a:t>1/31/2013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167072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7A801-9CEC-4BE2-BD97-9B197B2B9F1D}" type="datetimeFigureOut">
              <a:rPr lang="en-US" smtClean="0"/>
              <a:pPr/>
              <a:t>1/31/2013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44262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7A801-9CEC-4BE2-BD97-9B197B2B9F1D}" type="datetimeFigureOut">
              <a:rPr lang="en-US" smtClean="0"/>
              <a:pPr/>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245908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7A801-9CEC-4BE2-BD97-9B197B2B9F1D}" type="datetimeFigureOut">
              <a:rPr lang="en-US" smtClean="0"/>
              <a:pPr/>
              <a:t>1/31/2013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93119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7A801-9CEC-4BE2-BD97-9B197B2B9F1D}" type="datetimeFigureOut">
              <a:rPr lang="en-US" smtClean="0"/>
              <a:pPr/>
              <a:t>1/31/2013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B7BB3-1433-436D-8C48-7D447AD8212D}" type="slidenum">
              <a:rPr lang="en-US" smtClean="0"/>
              <a:pPr/>
              <a:t>‹#›</a:t>
            </a:fld>
            <a:endParaRPr lang="en-US"/>
          </a:p>
        </p:txBody>
      </p:sp>
    </p:spTree>
    <p:extLst>
      <p:ext uri="{BB962C8B-B14F-4D97-AF65-F5344CB8AC3E}">
        <p14:creationId xmlns="" xmlns:p14="http://schemas.microsoft.com/office/powerpoint/2010/main" val="208979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igerdroppings.com/rant/p/16113325/why-does-baton-rouge-tap-water-taste-" TargetMode="External"/><Relationship Id="rId2" Type="http://schemas.openxmlformats.org/officeDocument/2006/relationships/hyperlink" Target="http://en.wikipedia.org/wiki/File:OKC_BatonRougeSkyline.JPG" TargetMode="External"/><Relationship Id="rId1" Type="http://schemas.openxmlformats.org/officeDocument/2006/relationships/slideLayout" Target="../slideLayouts/slideLayout2.xml"/><Relationship Id="rId5" Type="http://schemas.openxmlformats.org/officeDocument/2006/relationships/hyperlink" Target="http://www.mlive.com/news/kalamazoo/index.ssf/2010/04/spring_rains_offer_reminder_to.html.%20/" TargetMode="External"/><Relationship Id="rId4" Type="http://schemas.openxmlformats.org/officeDocument/2006/relationships/hyperlink" Target="http://www.brwater.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deq.louisiana.gov/portal/Portals/0/evaluation/aeps/gwbroch2-3.gif" TargetMode="External"/><Relationship Id="rId2" Type="http://schemas.openxmlformats.org/officeDocument/2006/relationships/hyperlink" Target="http://dnr.louisiana.gov/assets/docs/conservation/documents/20091202-presentation.pdf" TargetMode="External"/><Relationship Id="rId1" Type="http://schemas.openxmlformats.org/officeDocument/2006/relationships/slideLayout" Target="../slideLayouts/slideLayout2.xml"/><Relationship Id="rId5" Type="http://schemas.openxmlformats.org/officeDocument/2006/relationships/hyperlink" Target="http://eponline.com/portals/hydraulic-fracturing.aspx" TargetMode="External"/><Relationship Id="rId4" Type="http://schemas.openxmlformats.org/officeDocument/2006/relationships/hyperlink" Target="http://www.fayettecountygroundwater.com/educational_info.ht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pubs.usgs.gov/sir/2007/5069/" TargetMode="External"/><Relationship Id="rId2" Type="http://schemas.openxmlformats.org/officeDocument/2006/relationships/hyperlink" Target="http://www.siteselection.com/features/2009/mar/sw-louisiana/" TargetMode="External"/><Relationship Id="rId1" Type="http://schemas.openxmlformats.org/officeDocument/2006/relationships/slideLayout" Target="../slideLayouts/slideLayout2.xml"/><Relationship Id="rId4" Type="http://schemas.openxmlformats.org/officeDocument/2006/relationships/hyperlink" Target="http://la.water.usgs.gov/projects.html"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la.water.usgs.gov/publications/pdfs/SIM_2862.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152400"/>
            <a:ext cx="11940619" cy="723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914400"/>
            <a:ext cx="9753600" cy="1754326"/>
          </a:xfrm>
          <a:prstGeom prst="rect">
            <a:avLst/>
          </a:prstGeom>
          <a:noFill/>
        </p:spPr>
        <p:txBody>
          <a:bodyPr wrap="square" rtlCol="0">
            <a:spAutoFit/>
          </a:bodyPr>
          <a:lstStyle/>
          <a:p>
            <a:pPr algn="ctr"/>
            <a:r>
              <a:rPr lang="en-US" sz="5400" dirty="0" smtClean="0">
                <a:latin typeface="Arial Black" pitchFamily="34" charset="0"/>
              </a:rPr>
              <a:t>Our Groundwater in Baton Rouge, La.</a:t>
            </a:r>
            <a:endParaRPr lang="en-US" sz="5400" dirty="0">
              <a:latin typeface="Arial Black" pitchFamily="34" charset="0"/>
            </a:endParaRPr>
          </a:p>
        </p:txBody>
      </p:sp>
      <p:sp>
        <p:nvSpPr>
          <p:cNvPr id="2" name="TextBox 1"/>
          <p:cNvSpPr txBox="1"/>
          <p:nvPr/>
        </p:nvSpPr>
        <p:spPr>
          <a:xfrm>
            <a:off x="7162800" y="6553200"/>
            <a:ext cx="3505200" cy="369332"/>
          </a:xfrm>
          <a:prstGeom prst="rect">
            <a:avLst/>
          </a:prstGeom>
          <a:noFill/>
        </p:spPr>
        <p:txBody>
          <a:bodyPr wrap="square" rtlCol="0">
            <a:spAutoFit/>
          </a:bodyPr>
          <a:lstStyle/>
          <a:p>
            <a:r>
              <a:rPr lang="en-US" dirty="0" err="1" smtClean="0">
                <a:solidFill>
                  <a:schemeClr val="bg1"/>
                </a:solidFill>
              </a:rPr>
              <a:t>UrbanPlanet</a:t>
            </a:r>
            <a:r>
              <a:rPr lang="en-US" dirty="0" smtClean="0">
                <a:solidFill>
                  <a:schemeClr val="bg1"/>
                </a:solidFill>
              </a:rPr>
              <a:t>, BR</a:t>
            </a:r>
            <a:endParaRPr lang="en-US" dirty="0">
              <a:solidFill>
                <a:schemeClr val="bg1"/>
              </a:solidFill>
            </a:endParaRPr>
          </a:p>
        </p:txBody>
      </p:sp>
    </p:spTree>
    <p:extLst>
      <p:ext uri="{BB962C8B-B14F-4D97-AF65-F5344CB8AC3E}">
        <p14:creationId xmlns="" xmlns:p14="http://schemas.microsoft.com/office/powerpoint/2010/main" val="2109009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1524000"/>
          </a:xfrm>
          <a:blipFill>
            <a:blip r:embed="rId3" cstate="print"/>
            <a:tile tx="0" ty="0" sx="100000" sy="100000" flip="none" algn="tl"/>
          </a:blipFill>
        </p:spPr>
        <p:txBody>
          <a:bodyPr>
            <a:normAutofit/>
          </a:bodyPr>
          <a:lstStyle/>
          <a:p>
            <a:r>
              <a:rPr lang="en-US" dirty="0" smtClean="0">
                <a:latin typeface="Arial Black" pitchFamily="34" charset="0"/>
                <a:cs typeface="Aharoni" pitchFamily="2" charset="-79"/>
              </a:rPr>
              <a:t>Groundwater stored in Aquifers</a:t>
            </a:r>
            <a:endParaRPr lang="en-US" dirty="0">
              <a:latin typeface="Arial Black" pitchFamily="34" charset="0"/>
              <a:cs typeface="Aharoni" pitchFamily="2" charset="-79"/>
            </a:endParaRPr>
          </a:p>
        </p:txBody>
      </p:sp>
      <p:sp>
        <p:nvSpPr>
          <p:cNvPr id="3" name="Content Placeholder 2"/>
          <p:cNvSpPr>
            <a:spLocks noGrp="1"/>
          </p:cNvSpPr>
          <p:nvPr>
            <p:ph idx="1"/>
          </p:nvPr>
        </p:nvSpPr>
        <p:spPr>
          <a:ln w="38100">
            <a:solidFill>
              <a:schemeClr val="bg2">
                <a:lumMod val="50000"/>
              </a:schemeClr>
            </a:solidFill>
          </a:ln>
        </p:spPr>
        <p:txBody>
          <a:bodyPr/>
          <a:lstStyle/>
          <a:p>
            <a:r>
              <a:rPr lang="en-US" dirty="0" smtClean="0"/>
              <a:t>aqua = “water” +  </a:t>
            </a:r>
            <a:r>
              <a:rPr lang="en-US" dirty="0" err="1" smtClean="0"/>
              <a:t>fer</a:t>
            </a:r>
            <a:r>
              <a:rPr lang="en-US" dirty="0" smtClean="0"/>
              <a:t> = “bearing”</a:t>
            </a:r>
          </a:p>
          <a:p>
            <a:endParaRPr lang="en-US" dirty="0" smtClean="0"/>
          </a:p>
          <a:p>
            <a:r>
              <a:rPr lang="en-US" dirty="0" smtClean="0"/>
              <a:t>an underground layer of rock, sediment or soil that is filled with water and allows the flow of groundwater</a:t>
            </a:r>
          </a:p>
          <a:p>
            <a:endParaRPr lang="en-US" dirty="0"/>
          </a:p>
          <a:p>
            <a:r>
              <a:rPr lang="en-US" dirty="0" smtClean="0"/>
              <a:t>water is held in spaces between the rock or soil particles</a:t>
            </a:r>
            <a:endParaRPr lang="en-US" dirty="0"/>
          </a:p>
        </p:txBody>
      </p:sp>
    </p:spTree>
    <p:extLst>
      <p:ext uri="{BB962C8B-B14F-4D97-AF65-F5344CB8AC3E}">
        <p14:creationId xmlns="" xmlns:p14="http://schemas.microsoft.com/office/powerpoint/2010/main" val="3517734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1090676"/>
            <a:ext cx="6312108" cy="5133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1384995"/>
          </a:xfrm>
          <a:prstGeom prst="rect">
            <a:avLst/>
          </a:prstGeom>
          <a:blipFill>
            <a:blip r:embed="rId4" cstate="print"/>
            <a:tile tx="0" ty="0" sx="100000" sy="100000" flip="none" algn="tl"/>
          </a:blipFill>
        </p:spPr>
        <p:txBody>
          <a:bodyPr wrap="square" rtlCol="0">
            <a:spAutoFit/>
          </a:bodyPr>
          <a:lstStyle/>
          <a:p>
            <a:pPr algn="ctr"/>
            <a:r>
              <a:rPr lang="en-US" sz="2800" dirty="0" smtClean="0">
                <a:latin typeface="Arial Black" pitchFamily="34" charset="0"/>
              </a:rPr>
              <a:t>Southern Hills aquifers are composed of unconsolidated sands confined between layers of clay and silt.</a:t>
            </a:r>
            <a:endParaRPr lang="en-US" sz="2800" dirty="0">
              <a:latin typeface="Arial Black" pitchFamily="34" charset="0"/>
            </a:endParaRPr>
          </a:p>
        </p:txBody>
      </p:sp>
      <p:cxnSp>
        <p:nvCxnSpPr>
          <p:cNvPr id="4" name="Straight Arrow Connector 3"/>
          <p:cNvCxnSpPr/>
          <p:nvPr/>
        </p:nvCxnSpPr>
        <p:spPr>
          <a:xfrm flipV="1">
            <a:off x="609600" y="4572000"/>
            <a:ext cx="167640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5302" y="5901358"/>
            <a:ext cx="8413898" cy="830997"/>
          </a:xfrm>
          <a:prstGeom prst="rect">
            <a:avLst/>
          </a:prstGeom>
          <a:noFill/>
        </p:spPr>
        <p:txBody>
          <a:bodyPr wrap="square" rtlCol="0">
            <a:spAutoFit/>
          </a:bodyPr>
          <a:lstStyle/>
          <a:p>
            <a:r>
              <a:rPr lang="en-US" sz="2400" b="1" dirty="0" smtClean="0">
                <a:solidFill>
                  <a:srgbClr val="FF0000"/>
                </a:solidFill>
              </a:rPr>
              <a:t>Water is found in the layer with sand.  Screens  located at the bottom of the pipe keep the sand out while pumping.</a:t>
            </a:r>
            <a:endParaRPr lang="en-US" sz="2400" b="1" dirty="0">
              <a:solidFill>
                <a:srgbClr val="FF0000"/>
              </a:solidFill>
            </a:endParaRPr>
          </a:p>
        </p:txBody>
      </p:sp>
    </p:spTree>
    <p:extLst>
      <p:ext uri="{BB962C8B-B14F-4D97-AF65-F5344CB8AC3E}">
        <p14:creationId xmlns="" xmlns:p14="http://schemas.microsoft.com/office/powerpoint/2010/main" val="3988496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014" y="0"/>
            <a:ext cx="9321084"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57137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0"/>
            <a:ext cx="7292109" cy="7070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55535" y="762000"/>
            <a:ext cx="4267200" cy="1661993"/>
          </a:xfrm>
          <a:prstGeom prst="rect">
            <a:avLst/>
          </a:prstGeom>
          <a:blipFill>
            <a:blip r:embed="rId3" cstate="print"/>
            <a:tile tx="0" ty="0" sx="100000" sy="100000" flip="none" algn="tl"/>
          </a:blipFill>
          <a:ln w="38100">
            <a:solidFill>
              <a:schemeClr val="bg1"/>
            </a:solidFill>
          </a:ln>
        </p:spPr>
        <p:txBody>
          <a:bodyPr wrap="square" rtlCol="0">
            <a:spAutoFit/>
          </a:bodyPr>
          <a:lstStyle/>
          <a:p>
            <a:r>
              <a:rPr lang="en-US" sz="2800" dirty="0">
                <a:latin typeface="Arial" pitchFamily="34" charset="0"/>
                <a:cs typeface="Arial" pitchFamily="34" charset="0"/>
              </a:rPr>
              <a:t>The </a:t>
            </a:r>
            <a:r>
              <a:rPr lang="en-US" sz="2800" b="1" dirty="0">
                <a:latin typeface="Arial" pitchFamily="34" charset="0"/>
                <a:cs typeface="Arial" pitchFamily="34" charset="0"/>
              </a:rPr>
              <a:t>recharge area </a:t>
            </a:r>
            <a:r>
              <a:rPr lang="en-US" sz="2800" dirty="0">
                <a:latin typeface="Arial" pitchFamily="34" charset="0"/>
                <a:cs typeface="Arial" pitchFamily="34" charset="0"/>
              </a:rPr>
              <a:t>is the area on the land which supplies the aquifer.  </a:t>
            </a:r>
          </a:p>
          <a:p>
            <a:endParaRPr lang="en-US" dirty="0"/>
          </a:p>
        </p:txBody>
      </p:sp>
    </p:spTree>
    <p:extLst>
      <p:ext uri="{BB962C8B-B14F-4D97-AF65-F5344CB8AC3E}">
        <p14:creationId xmlns="" xmlns:p14="http://schemas.microsoft.com/office/powerpoint/2010/main" val="942530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0"/>
            <a:ext cx="8305800" cy="693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val 1"/>
          <p:cNvSpPr/>
          <p:nvPr/>
        </p:nvSpPr>
        <p:spPr>
          <a:xfrm>
            <a:off x="4724400" y="1259114"/>
            <a:ext cx="4419600" cy="502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914498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46486"/>
            <a:ext cx="7696200" cy="68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52342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n-US" dirty="0">
                <a:latin typeface="Arial Black" pitchFamily="34" charset="0"/>
              </a:rPr>
              <a:t>Groundwater Flow </a:t>
            </a:r>
            <a:r>
              <a:rPr lang="en-US" dirty="0" smtClean="0">
                <a:latin typeface="Arial Black" pitchFamily="34" charset="0"/>
              </a:rPr>
              <a:t>Rates</a:t>
            </a:r>
            <a:endParaRPr lang="en-US" dirty="0">
              <a:latin typeface="Arial Black" pitchFamily="34" charset="0"/>
            </a:endParaRPr>
          </a:p>
        </p:txBody>
      </p:sp>
      <p:sp>
        <p:nvSpPr>
          <p:cNvPr id="3" name="Content Placeholder 2"/>
          <p:cNvSpPr>
            <a:spLocks noGrp="1"/>
          </p:cNvSpPr>
          <p:nvPr>
            <p:ph idx="1"/>
          </p:nvPr>
        </p:nvSpPr>
        <p:spPr>
          <a:xfrm>
            <a:off x="457200" y="1600200"/>
            <a:ext cx="8229600" cy="4800600"/>
          </a:xfrm>
          <a:ln w="38100">
            <a:solidFill>
              <a:schemeClr val="bg2">
                <a:lumMod val="50000"/>
              </a:schemeClr>
            </a:solidFill>
          </a:ln>
        </p:spPr>
        <p:txBody>
          <a:bodyPr>
            <a:normAutofit/>
          </a:bodyPr>
          <a:lstStyle/>
          <a:p>
            <a:pPr marL="0" indent="0">
              <a:buNone/>
            </a:pPr>
            <a:r>
              <a:rPr lang="en-US" dirty="0" smtClean="0">
                <a:latin typeface="Arial" pitchFamily="34" charset="0"/>
                <a:cs typeface="Arial" pitchFamily="34" charset="0"/>
              </a:rPr>
              <a:t>Groundwater </a:t>
            </a:r>
            <a:r>
              <a:rPr lang="en-US" dirty="0">
                <a:latin typeface="Arial" pitchFamily="34" charset="0"/>
                <a:cs typeface="Arial" pitchFamily="34" charset="0"/>
              </a:rPr>
              <a:t>movement is slow relative to </a:t>
            </a:r>
            <a:r>
              <a:rPr lang="en-US" dirty="0" smtClean="0">
                <a:latin typeface="Arial" pitchFamily="34" charset="0"/>
                <a:cs typeface="Arial" pitchFamily="34" charset="0"/>
              </a:rPr>
              <a:t>surface water.</a:t>
            </a:r>
            <a:endParaRPr lang="en-US" dirty="0">
              <a:latin typeface="Arial" pitchFamily="34" charset="0"/>
              <a:cs typeface="Arial" pitchFamily="34" charset="0"/>
            </a:endParaRPr>
          </a:p>
          <a:p>
            <a:pPr marL="0" indent="0">
              <a:buNone/>
            </a:pPr>
            <a:endParaRPr lang="en-US" dirty="0"/>
          </a:p>
          <a:p>
            <a:pPr marL="0" indent="0">
              <a:buNone/>
            </a:pPr>
            <a:r>
              <a:rPr lang="en-US" dirty="0" smtClean="0"/>
              <a:t> </a:t>
            </a:r>
            <a:r>
              <a:rPr lang="en-US" dirty="0">
                <a:latin typeface="Arial" pitchFamily="34" charset="0"/>
                <a:cs typeface="Arial" pitchFamily="34" charset="0"/>
              </a:rPr>
              <a:t>Typical rates of flow:</a:t>
            </a:r>
          </a:p>
          <a:p>
            <a:r>
              <a:rPr lang="en-US" dirty="0" smtClean="0">
                <a:latin typeface="Arial" pitchFamily="34" charset="0"/>
                <a:cs typeface="Arial" pitchFamily="34" charset="0"/>
              </a:rPr>
              <a:t>Ocean </a:t>
            </a:r>
            <a:r>
              <a:rPr lang="en-US" dirty="0">
                <a:latin typeface="Arial" pitchFamily="34" charset="0"/>
                <a:cs typeface="Arial" pitchFamily="34" charset="0"/>
              </a:rPr>
              <a:t>current = </a:t>
            </a:r>
            <a:r>
              <a:rPr lang="en-US" dirty="0" smtClean="0">
                <a:latin typeface="Arial" pitchFamily="34" charset="0"/>
                <a:cs typeface="Arial" pitchFamily="34" charset="0"/>
              </a:rPr>
              <a:t>2 miles </a:t>
            </a:r>
            <a:r>
              <a:rPr lang="en-US" dirty="0">
                <a:latin typeface="Arial" pitchFamily="34" charset="0"/>
                <a:cs typeface="Arial" pitchFamily="34" charset="0"/>
              </a:rPr>
              <a:t>per hour</a:t>
            </a:r>
          </a:p>
          <a:p>
            <a:r>
              <a:rPr lang="en-US" dirty="0" smtClean="0">
                <a:latin typeface="Arial" pitchFamily="34" charset="0"/>
                <a:cs typeface="Arial" pitchFamily="34" charset="0"/>
              </a:rPr>
              <a:t>Mississippi River = 1 - 3  miles per hour</a:t>
            </a:r>
            <a:endParaRPr lang="en-US" dirty="0">
              <a:latin typeface="Arial" pitchFamily="34" charset="0"/>
              <a:cs typeface="Arial" pitchFamily="34" charset="0"/>
            </a:endParaRPr>
          </a:p>
          <a:p>
            <a:r>
              <a:rPr lang="en-US" dirty="0" smtClean="0">
                <a:latin typeface="Arial" pitchFamily="34" charset="0"/>
                <a:cs typeface="Arial" pitchFamily="34" charset="0"/>
              </a:rPr>
              <a:t>Groundwater </a:t>
            </a:r>
            <a:r>
              <a:rPr lang="en-US" dirty="0">
                <a:latin typeface="Arial" pitchFamily="34" charset="0"/>
                <a:cs typeface="Arial" pitchFamily="34" charset="0"/>
              </a:rPr>
              <a:t>= </a:t>
            </a:r>
            <a:r>
              <a:rPr lang="en-US" dirty="0" smtClean="0">
                <a:latin typeface="Arial" pitchFamily="34" charset="0"/>
                <a:cs typeface="Arial" pitchFamily="34" charset="0"/>
              </a:rPr>
              <a:t>ranges from tens of feet   per day to one foot per year</a:t>
            </a:r>
            <a:endParaRPr lang="en-US" dirty="0">
              <a:latin typeface="Arial" pitchFamily="34" charset="0"/>
              <a:cs typeface="Arial" pitchFamily="34" charset="0"/>
            </a:endParaRPr>
          </a:p>
        </p:txBody>
      </p:sp>
    </p:spTree>
    <p:extLst>
      <p:ext uri="{BB962C8B-B14F-4D97-AF65-F5344CB8AC3E}">
        <p14:creationId xmlns="" xmlns:p14="http://schemas.microsoft.com/office/powerpoint/2010/main" val="3978007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5029200" cy="1143000"/>
          </a:xfrm>
          <a:solidFill>
            <a:schemeClr val="bg1"/>
          </a:solidFill>
          <a:ln w="57150">
            <a:solidFill>
              <a:schemeClr val="tx1"/>
            </a:solidFill>
          </a:ln>
        </p:spPr>
        <p:txBody>
          <a:bodyPr/>
          <a:lstStyle/>
          <a:p>
            <a:r>
              <a:rPr lang="en-US" dirty="0" smtClean="0">
                <a:latin typeface="Arial Black" pitchFamily="34" charset="0"/>
              </a:rPr>
              <a:t>Activity!</a:t>
            </a:r>
            <a:endParaRPr lang="en-US" dirty="0">
              <a:latin typeface="Arial Black" pitchFamily="34" charset="0"/>
            </a:endParaRPr>
          </a:p>
        </p:txBody>
      </p:sp>
      <p:sp>
        <p:nvSpPr>
          <p:cNvPr id="3" name="Content Placeholder 2"/>
          <p:cNvSpPr>
            <a:spLocks noGrp="1"/>
          </p:cNvSpPr>
          <p:nvPr>
            <p:ph idx="1"/>
          </p:nvPr>
        </p:nvSpPr>
        <p:spPr>
          <a:xfrm>
            <a:off x="288925" y="1550194"/>
            <a:ext cx="8229600" cy="4525963"/>
          </a:xfrm>
        </p:spPr>
        <p:txBody>
          <a:bodyPr>
            <a:normAutofit/>
          </a:bodyPr>
          <a:lstStyle/>
          <a:p>
            <a:pPr marL="0" indent="0" algn="ctr">
              <a:buNone/>
            </a:pPr>
            <a:r>
              <a:rPr lang="en-US" sz="2800" dirty="0" smtClean="0">
                <a:latin typeface="Arial" pitchFamily="34" charset="0"/>
                <a:cs typeface="Arial" pitchFamily="34" charset="0"/>
              </a:rPr>
              <a:t>How fast is groundwater (.00002 km per hour?)</a:t>
            </a:r>
            <a:endParaRPr lang="en-US" sz="2800" dirty="0">
              <a:latin typeface="Arial" pitchFamily="34" charset="0"/>
              <a:cs typeface="Arial" pitchFamily="34" charset="0"/>
            </a:endParaRPr>
          </a:p>
        </p:txBody>
      </p:sp>
      <p:pic>
        <p:nvPicPr>
          <p:cNvPr id="2050" name="Picture 2" descr="C:\Users\Owner\AppData\Local\Microsoft\Windows\Temporary Internet Files\Content.IE5\BA0772DM\MC900052966[1].wm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8475" y="4575176"/>
            <a:ext cx="1809750" cy="1770062"/>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Owner\AppData\Local\Microsoft\Windows\Temporary Internet Files\Content.IE5\LH6U9OWC\MC900343839[1].wm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86200" y="4383357"/>
            <a:ext cx="2443162" cy="215369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Owner\AppData\Local\Microsoft\Windows\Temporary Internet Files\Content.IE5\BA0772DM\MC900238187[1].wm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 y="4653789"/>
            <a:ext cx="2991799" cy="1627981"/>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C:\Users\Owner\AppData\Local\Microsoft\Windows\Temporary Internet Files\Content.IE5\03PM7HZC\MC900326480[1].wm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90522" y="2133600"/>
            <a:ext cx="2780425" cy="1627981"/>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C:\Users\Owner\AppData\Local\Microsoft\Windows\Temporary Internet Files\Content.IE5\SU9SA5YG\MC900391038[1].wmf"/>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09637" y="2685594"/>
            <a:ext cx="1612184" cy="1682413"/>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C:\Users\Owner\AppData\Local\Microsoft\Windows\Temporary Internet Files\Content.IE5\03PM7HZC\MM900040930[1].gif"/>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00400" y="2362200"/>
            <a:ext cx="2501900" cy="161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73566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5923" y="2438400"/>
            <a:ext cx="8184444"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228600"/>
            <a:ext cx="9525000" cy="1200329"/>
          </a:xfrm>
          <a:prstGeom prst="rect">
            <a:avLst/>
          </a:prstGeom>
          <a:blipFill>
            <a:blip r:embed="rId4" cstate="print"/>
            <a:tile tx="0" ty="0" sx="100000" sy="100000" flip="none" algn="tl"/>
          </a:blipFill>
        </p:spPr>
        <p:txBody>
          <a:bodyPr wrap="square" rtlCol="0">
            <a:spAutoFit/>
          </a:bodyPr>
          <a:lstStyle/>
          <a:p>
            <a:pPr algn="ctr"/>
            <a:r>
              <a:rPr lang="en-US" sz="3600" b="1" dirty="0" smtClean="0">
                <a:latin typeface="Arial" pitchFamily="34" charset="0"/>
                <a:cs typeface="Arial" pitchFamily="34" charset="0"/>
              </a:rPr>
              <a:t>The groundwater we access today may have fallen as rain 2000 years ago! </a:t>
            </a:r>
            <a:endParaRPr lang="en-US" sz="3600" b="1" dirty="0">
              <a:latin typeface="Arial" pitchFamily="34" charset="0"/>
              <a:cs typeface="Arial" pitchFamily="34" charset="0"/>
            </a:endParaRPr>
          </a:p>
        </p:txBody>
      </p:sp>
    </p:spTree>
    <p:extLst>
      <p:ext uri="{BB962C8B-B14F-4D97-AF65-F5344CB8AC3E}">
        <p14:creationId xmlns="" xmlns:p14="http://schemas.microsoft.com/office/powerpoint/2010/main" val="4187315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886" y="-304800"/>
            <a:ext cx="6188192" cy="8285018"/>
          </a:xfrm>
        </p:spPr>
      </p:pic>
      <p:sp>
        <p:nvSpPr>
          <p:cNvPr id="6" name="TextBox 5"/>
          <p:cNvSpPr txBox="1"/>
          <p:nvPr/>
        </p:nvSpPr>
        <p:spPr>
          <a:xfrm>
            <a:off x="6248400" y="457200"/>
            <a:ext cx="2667000" cy="4832092"/>
          </a:xfrm>
          <a:prstGeom prst="rect">
            <a:avLst/>
          </a:prstGeom>
          <a:noFill/>
          <a:ln w="38100">
            <a:solidFill>
              <a:schemeClr val="bg2">
                <a:lumMod val="50000"/>
              </a:schemeClr>
            </a:solidFill>
          </a:ln>
        </p:spPr>
        <p:txBody>
          <a:bodyPr wrap="square" rtlCol="0">
            <a:spAutoFit/>
          </a:bodyPr>
          <a:lstStyle/>
          <a:p>
            <a:r>
              <a:rPr lang="en-US" sz="2800" dirty="0" smtClean="0">
                <a:latin typeface="Arial Black" pitchFamily="34" charset="0"/>
              </a:rPr>
              <a:t>Each of these water pumps are bringing up water from the aquifers below Baton Rouge – some go as deep as 2800 feet.</a:t>
            </a:r>
            <a:endParaRPr lang="en-US" sz="2800" dirty="0">
              <a:latin typeface="Arial Black" pitchFamily="34" charset="0"/>
            </a:endParaRPr>
          </a:p>
        </p:txBody>
      </p:sp>
    </p:spTree>
    <p:extLst>
      <p:ext uri="{BB962C8B-B14F-4D97-AF65-F5344CB8AC3E}">
        <p14:creationId xmlns="" xmlns:p14="http://schemas.microsoft.com/office/powerpoint/2010/main" val="836582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581400" cy="6236732"/>
          </a:xfrm>
          <a:blipFill>
            <a:blip r:embed="rId2" cstate="print"/>
            <a:tile tx="0" ty="0" sx="100000" sy="100000" flip="none" algn="tl"/>
          </a:blipFill>
        </p:spPr>
        <p:txBody>
          <a:bodyPr>
            <a:normAutofit/>
          </a:bodyPr>
          <a:lstStyle/>
          <a:p>
            <a:r>
              <a:rPr lang="en-US" dirty="0" smtClean="0">
                <a:latin typeface="Arial Black" pitchFamily="34" charset="0"/>
                <a:cs typeface="Aharoni" pitchFamily="2" charset="-79"/>
              </a:rPr>
              <a:t>Do you ever think about the clean drinking water that comes out of your faucet? </a:t>
            </a:r>
            <a:endParaRPr lang="en-US" dirty="0">
              <a:latin typeface="Arial Black" pitchFamily="34" charset="0"/>
              <a:cs typeface="Aharoni" pitchFamily="2" charset="-79"/>
            </a:endParaRPr>
          </a:p>
        </p:txBody>
      </p:sp>
      <p:pic>
        <p:nvPicPr>
          <p:cNvPr id="10242" name="Picture 2" descr="http://spoutingoff.files.wordpress.com/2008/09/water_faucet.jpg"/>
          <p:cNvPicPr>
            <a:picLocks noGrp="1" noChangeAspect="1" noChangeArrowheads="1"/>
          </p:cNvPicPr>
          <p:nvPr>
            <p:ph idx="1"/>
          </p:nvPr>
        </p:nvPicPr>
        <p:blipFill>
          <a:blip r:embed="rId3" cstate="print"/>
          <a:srcRect/>
          <a:stretch>
            <a:fillRect/>
          </a:stretch>
        </p:blipFill>
        <p:spPr bwMode="auto">
          <a:xfrm>
            <a:off x="3810000" y="0"/>
            <a:ext cx="5181600" cy="6517734"/>
          </a:xfrm>
          <a:prstGeom prst="rect">
            <a:avLst/>
          </a:prstGeom>
          <a:noFill/>
        </p:spPr>
      </p:pic>
    </p:spTree>
    <p:extLst>
      <p:ext uri="{BB962C8B-B14F-4D97-AF65-F5344CB8AC3E}">
        <p14:creationId xmlns="" xmlns:p14="http://schemas.microsoft.com/office/powerpoint/2010/main" val="35617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2899" y="-11290"/>
            <a:ext cx="9196899" cy="6869290"/>
          </a:xfrm>
        </p:spPr>
      </p:pic>
      <p:sp>
        <p:nvSpPr>
          <p:cNvPr id="5" name="TextBox 4"/>
          <p:cNvSpPr txBox="1"/>
          <p:nvPr/>
        </p:nvSpPr>
        <p:spPr>
          <a:xfrm>
            <a:off x="0" y="914400"/>
            <a:ext cx="3352800" cy="3108543"/>
          </a:xfrm>
          <a:prstGeom prst="rect">
            <a:avLst/>
          </a:prstGeom>
          <a:solidFill>
            <a:schemeClr val="bg1"/>
          </a:solidFill>
          <a:ln w="57150">
            <a:solidFill>
              <a:schemeClr val="bg2">
                <a:lumMod val="50000"/>
              </a:schemeClr>
            </a:solidFill>
          </a:ln>
        </p:spPr>
        <p:txBody>
          <a:bodyPr wrap="square" rtlCol="0">
            <a:spAutoFit/>
          </a:bodyPr>
          <a:lstStyle/>
          <a:p>
            <a:r>
              <a:rPr lang="en-US" sz="2800" dirty="0" smtClean="0">
                <a:latin typeface="Arial" pitchFamily="34" charset="0"/>
                <a:cs typeface="Arial" pitchFamily="34" charset="0"/>
              </a:rPr>
              <a:t>What would you guess is the temperature of the water coming straight out of the ground from 2000 feet below?  </a:t>
            </a:r>
            <a:endParaRPr lang="en-US" sz="2800" dirty="0">
              <a:latin typeface="Arial" pitchFamily="34" charset="0"/>
              <a:cs typeface="Arial" pitchFamily="34" charset="0"/>
            </a:endParaRPr>
          </a:p>
        </p:txBody>
      </p:sp>
      <p:sp>
        <p:nvSpPr>
          <p:cNvPr id="6" name="TextBox 5"/>
          <p:cNvSpPr txBox="1"/>
          <p:nvPr/>
        </p:nvSpPr>
        <p:spPr>
          <a:xfrm>
            <a:off x="4495800" y="4648200"/>
            <a:ext cx="4343400" cy="954107"/>
          </a:xfrm>
          <a:prstGeom prst="rect">
            <a:avLst/>
          </a:prstGeom>
          <a:solidFill>
            <a:schemeClr val="bg1"/>
          </a:solidFill>
          <a:ln w="57150">
            <a:solidFill>
              <a:schemeClr val="bg2">
                <a:lumMod val="50000"/>
              </a:schemeClr>
            </a:solidFill>
          </a:ln>
        </p:spPr>
        <p:txBody>
          <a:bodyPr wrap="square" rtlCol="0">
            <a:spAutoFit/>
          </a:bodyPr>
          <a:lstStyle/>
          <a:p>
            <a:pPr algn="ctr"/>
            <a:r>
              <a:rPr lang="en-US" sz="2800" dirty="0" smtClean="0">
                <a:latin typeface="Arial" pitchFamily="34" charset="0"/>
                <a:cs typeface="Arial" pitchFamily="34" charset="0"/>
              </a:rPr>
              <a:t> Warm!</a:t>
            </a:r>
          </a:p>
          <a:p>
            <a:pPr algn="ctr"/>
            <a:r>
              <a:rPr lang="en-US" sz="2800" dirty="0" smtClean="0">
                <a:latin typeface="Arial" pitchFamily="34" charset="0"/>
                <a:cs typeface="Arial" pitchFamily="34" charset="0"/>
              </a:rPr>
              <a:t>  Average 85 degrees F. </a:t>
            </a:r>
            <a:endParaRPr lang="en-US" sz="2800" dirty="0">
              <a:latin typeface="Arial" pitchFamily="34" charset="0"/>
              <a:cs typeface="Arial" pitchFamily="34" charset="0"/>
            </a:endParaRPr>
          </a:p>
        </p:txBody>
      </p:sp>
    </p:spTree>
    <p:extLst>
      <p:ext uri="{BB962C8B-B14F-4D97-AF65-F5344CB8AC3E}">
        <p14:creationId xmlns="" xmlns:p14="http://schemas.microsoft.com/office/powerpoint/2010/main" val="371018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30712" y="838200"/>
            <a:ext cx="9900623" cy="7058910"/>
          </a:xfrm>
        </p:spPr>
      </p:pic>
      <p:sp>
        <p:nvSpPr>
          <p:cNvPr id="2" name="Title 1"/>
          <p:cNvSpPr>
            <a:spLocks noGrp="1"/>
          </p:cNvSpPr>
          <p:nvPr>
            <p:ph type="title"/>
          </p:nvPr>
        </p:nvSpPr>
        <p:spPr>
          <a:xfrm>
            <a:off x="0" y="0"/>
            <a:ext cx="9144000" cy="2286000"/>
          </a:xfrm>
          <a:blipFill>
            <a:blip r:embed="rId4" cstate="print"/>
            <a:tile tx="0" ty="0" sx="100000" sy="100000" flip="none" algn="tl"/>
          </a:blipFill>
        </p:spPr>
        <p:txBody>
          <a:bodyPr>
            <a:normAutofit fontScale="90000"/>
          </a:bodyPr>
          <a:lstStyle/>
          <a:p>
            <a:r>
              <a:rPr lang="en-US" sz="3200" dirty="0" smtClean="0">
                <a:solidFill>
                  <a:schemeClr val="bg1"/>
                </a:solidFill>
                <a:latin typeface="Arial Black" pitchFamily="34" charset="0"/>
              </a:rPr>
              <a:t/>
            </a:r>
            <a:br>
              <a:rPr lang="en-US" sz="3200" dirty="0" smtClean="0">
                <a:solidFill>
                  <a:schemeClr val="bg1"/>
                </a:solidFill>
                <a:latin typeface="Arial Black" pitchFamily="34" charset="0"/>
              </a:rPr>
            </a:br>
            <a:r>
              <a:rPr lang="en-US" sz="3200" dirty="0" smtClean="0">
                <a:latin typeface="Arial Black" pitchFamily="34" charset="0"/>
              </a:rPr>
              <a:t>Baton Rouge Water Co. operates 97 groundwater wells in EBR Parish.</a:t>
            </a:r>
            <a:br>
              <a:rPr lang="en-US" sz="3200" dirty="0" smtClean="0">
                <a:latin typeface="Arial Black" pitchFamily="34" charset="0"/>
              </a:rPr>
            </a:br>
            <a:r>
              <a:rPr lang="en-US" sz="2800" dirty="0">
                <a:latin typeface="Arial Black" pitchFamily="34" charset="0"/>
              </a:rPr>
              <a:t>Technicians in the control room monitor a variety of pump information for all wells – 24 hours a day.</a:t>
            </a:r>
            <a:br>
              <a:rPr lang="en-US" sz="2800" dirty="0">
                <a:latin typeface="Arial Black" pitchFamily="34" charset="0"/>
              </a:rPr>
            </a:br>
            <a:r>
              <a:rPr lang="en-US" sz="3200" dirty="0" smtClean="0">
                <a:solidFill>
                  <a:schemeClr val="bg1"/>
                </a:solidFill>
                <a:latin typeface="Arial Black" pitchFamily="34" charset="0"/>
              </a:rPr>
              <a:t> </a:t>
            </a:r>
            <a:endParaRPr lang="en-US" sz="3200" dirty="0">
              <a:solidFill>
                <a:schemeClr val="bg1"/>
              </a:solidFill>
              <a:latin typeface="Arial Black" pitchFamily="34" charset="0"/>
            </a:endParaRPr>
          </a:p>
        </p:txBody>
      </p:sp>
    </p:spTree>
    <p:extLst>
      <p:ext uri="{BB962C8B-B14F-4D97-AF65-F5344CB8AC3E}">
        <p14:creationId xmlns="" xmlns:p14="http://schemas.microsoft.com/office/powerpoint/2010/main" val="2114655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3" cstate="print"/>
            <a:tile tx="0" ty="0" sx="100000" sy="100000" flip="none" algn="tl"/>
          </a:blipFill>
        </p:spPr>
        <p:txBody>
          <a:bodyPr>
            <a:normAutofit/>
          </a:bodyPr>
          <a:lstStyle/>
          <a:p>
            <a:r>
              <a:rPr lang="en-US" sz="3600" dirty="0" smtClean="0">
                <a:latin typeface="Arial Black" pitchFamily="34" charset="0"/>
              </a:rPr>
              <a:t>What if we are using groundwater faster than it is replaced?</a:t>
            </a:r>
            <a:endParaRPr lang="en-US" sz="3600" dirty="0">
              <a:latin typeface="Arial Black" pitchFamily="34" charset="0"/>
            </a:endParaRPr>
          </a:p>
        </p:txBody>
      </p:sp>
      <p:sp>
        <p:nvSpPr>
          <p:cNvPr id="3" name="Content Placeholder 2"/>
          <p:cNvSpPr>
            <a:spLocks noGrp="1"/>
          </p:cNvSpPr>
          <p:nvPr>
            <p:ph idx="1"/>
          </p:nvPr>
        </p:nvSpPr>
        <p:spPr>
          <a:ln w="38100">
            <a:solidFill>
              <a:schemeClr val="bg2">
                <a:lumMod val="50000"/>
              </a:schemeClr>
            </a:solidFill>
          </a:ln>
        </p:spPr>
        <p:txBody>
          <a:bodyPr>
            <a:noAutofit/>
          </a:bodyPr>
          <a:lstStyle/>
          <a:p>
            <a:pPr marL="0" indent="0">
              <a:buNone/>
            </a:pPr>
            <a:r>
              <a:rPr lang="en-US" dirty="0" smtClean="0">
                <a:latin typeface="Arial" pitchFamily="34" charset="0"/>
                <a:cs typeface="Arial" pitchFamily="34" charset="0"/>
              </a:rPr>
              <a:t>When an aquifer is pumped faster than it can be replenished,  a </a:t>
            </a:r>
            <a:r>
              <a:rPr lang="en-US" b="1" dirty="0" smtClean="0">
                <a:latin typeface="Arial" pitchFamily="34" charset="0"/>
                <a:cs typeface="Arial" pitchFamily="34" charset="0"/>
              </a:rPr>
              <a:t>cone of depression </a:t>
            </a:r>
            <a:r>
              <a:rPr lang="en-US" dirty="0" smtClean="0">
                <a:latin typeface="Arial" pitchFamily="34" charset="0"/>
                <a:cs typeface="Arial" pitchFamily="34" charset="0"/>
              </a:rPr>
              <a:t>is formed. </a:t>
            </a:r>
          </a:p>
          <a:p>
            <a:pPr marL="0" indent="0">
              <a:buNone/>
            </a:pPr>
            <a:endParaRPr lang="en-US" dirty="0" smtClean="0">
              <a:latin typeface="Arial" pitchFamily="34" charset="0"/>
              <a:cs typeface="Arial" pitchFamily="34" charset="0"/>
            </a:endParaRPr>
          </a:p>
          <a:p>
            <a:pPr marL="0" indent="0">
              <a:buNone/>
            </a:pPr>
            <a:r>
              <a:rPr lang="en-US" dirty="0">
                <a:latin typeface="Arial" pitchFamily="34" charset="0"/>
                <a:cs typeface="Arial" pitchFamily="34" charset="0"/>
              </a:rPr>
              <a:t>The </a:t>
            </a:r>
            <a:r>
              <a:rPr lang="en-US" b="1" dirty="0">
                <a:latin typeface="Arial" pitchFamily="34" charset="0"/>
                <a:cs typeface="Arial" pitchFamily="34" charset="0"/>
              </a:rPr>
              <a:t>cone of depression </a:t>
            </a:r>
            <a:r>
              <a:rPr lang="en-US" dirty="0">
                <a:latin typeface="Arial" pitchFamily="34" charset="0"/>
                <a:cs typeface="Arial" pitchFamily="34" charset="0"/>
              </a:rPr>
              <a:t>describes a three-dimensional inverted cone surrounding the well that represents the volume of water removed as a result of pumping</a:t>
            </a:r>
            <a:r>
              <a:rPr lang="en-US" dirty="0" smtClean="0">
                <a:latin typeface="Arial" pitchFamily="34" charset="0"/>
                <a:cs typeface="Arial" pitchFamily="34" charset="0"/>
              </a:rPr>
              <a:t>.</a:t>
            </a:r>
          </a:p>
          <a:p>
            <a:pPr marL="0" indent="0">
              <a:buNone/>
            </a:pPr>
            <a:endParaRPr lang="en-US" sz="2800" dirty="0">
              <a:latin typeface="Arial" pitchFamily="34" charset="0"/>
              <a:cs typeface="Arial" pitchFamily="34" charset="0"/>
            </a:endParaRPr>
          </a:p>
          <a:p>
            <a:pPr marL="0" indent="0">
              <a:buNone/>
            </a:pPr>
            <a:endParaRPr lang="en-US" sz="2800" dirty="0" smtClean="0">
              <a:latin typeface="Arial" pitchFamily="34" charset="0"/>
              <a:cs typeface="Arial" pitchFamily="34" charset="0"/>
            </a:endParaRPr>
          </a:p>
          <a:p>
            <a:pPr marL="0" indent="0">
              <a:buNone/>
            </a:pPr>
            <a:endParaRPr lang="en-US" sz="2800" dirty="0" smtClean="0">
              <a:latin typeface="Arial" pitchFamily="34" charset="0"/>
              <a:cs typeface="Arial" pitchFamily="34" charset="0"/>
            </a:endParaRPr>
          </a:p>
          <a:p>
            <a:pPr marL="0" indent="0">
              <a:buNone/>
            </a:pPr>
            <a:endParaRPr lang="en-US" dirty="0" smtClean="0"/>
          </a:p>
          <a:p>
            <a:pPr marL="0" indent="0">
              <a:buNone/>
            </a:pPr>
            <a:r>
              <a:rPr lang="en-US" dirty="0" smtClean="0"/>
              <a:t>    </a:t>
            </a:r>
            <a:endParaRPr lang="en-US" dirty="0"/>
          </a:p>
        </p:txBody>
      </p:sp>
    </p:spTree>
    <p:extLst>
      <p:ext uri="{BB962C8B-B14F-4D97-AF65-F5344CB8AC3E}">
        <p14:creationId xmlns="" xmlns:p14="http://schemas.microsoft.com/office/powerpoint/2010/main" val="2210483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514" y="607786"/>
            <a:ext cx="9036904" cy="632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3903" y="381000"/>
            <a:ext cx="8458200" cy="2092881"/>
          </a:xfrm>
          <a:prstGeom prst="rect">
            <a:avLst/>
          </a:prstGeom>
          <a:solidFill>
            <a:schemeClr val="bg1"/>
          </a:solidFill>
          <a:ln w="38100">
            <a:solidFill>
              <a:schemeClr val="bg2">
                <a:lumMod val="50000"/>
              </a:schemeClr>
            </a:solidFill>
          </a:ln>
        </p:spPr>
        <p:txBody>
          <a:bodyPr wrap="square" rtlCol="0">
            <a:spAutoFit/>
          </a:bodyPr>
          <a:lstStyle/>
          <a:p>
            <a:r>
              <a:rPr lang="en-US" sz="2800" dirty="0">
                <a:latin typeface="Arial" pitchFamily="34" charset="0"/>
                <a:cs typeface="Arial" pitchFamily="34" charset="0"/>
              </a:rPr>
              <a:t>The </a:t>
            </a:r>
            <a:r>
              <a:rPr lang="en-US" sz="2800" b="1" dirty="0">
                <a:latin typeface="Arial" pitchFamily="34" charset="0"/>
                <a:cs typeface="Arial" pitchFamily="34" charset="0"/>
              </a:rPr>
              <a:t>cone of depression </a:t>
            </a:r>
            <a:r>
              <a:rPr lang="en-US" sz="2800" dirty="0">
                <a:latin typeface="Arial" pitchFamily="34" charset="0"/>
                <a:cs typeface="Arial" pitchFamily="34" charset="0"/>
              </a:rPr>
              <a:t>is like a “valley” in the water table with a vertical drop in the height between the water level in the well prior to pumping and the water level in the well during pumping. </a:t>
            </a:r>
          </a:p>
          <a:p>
            <a:endParaRPr lang="en-US" dirty="0"/>
          </a:p>
        </p:txBody>
      </p:sp>
    </p:spTree>
    <p:extLst>
      <p:ext uri="{BB962C8B-B14F-4D97-AF65-F5344CB8AC3E}">
        <p14:creationId xmlns="" xmlns:p14="http://schemas.microsoft.com/office/powerpoint/2010/main" val="1058182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16200000">
            <a:off x="1768577" y="-310926"/>
            <a:ext cx="6771949" cy="7565903"/>
          </a:xfrm>
        </p:spPr>
      </p:pic>
      <p:sp>
        <p:nvSpPr>
          <p:cNvPr id="5" name="TextBox 4"/>
          <p:cNvSpPr txBox="1"/>
          <p:nvPr/>
        </p:nvSpPr>
        <p:spPr>
          <a:xfrm>
            <a:off x="92149" y="4549676"/>
            <a:ext cx="4495800" cy="1938992"/>
          </a:xfrm>
          <a:prstGeom prst="rect">
            <a:avLst/>
          </a:prstGeom>
          <a:blipFill>
            <a:blip r:embed="rId4" cstate="print"/>
            <a:tile tx="0" ty="0" sx="100000" sy="100000" flip="none" algn="tl"/>
          </a:blipFill>
        </p:spPr>
        <p:txBody>
          <a:bodyPr wrap="square" rtlCol="0">
            <a:spAutoFit/>
          </a:bodyPr>
          <a:lstStyle/>
          <a:p>
            <a:r>
              <a:rPr lang="en-US" sz="2400" b="1" dirty="0" smtClean="0">
                <a:latin typeface="Arial" pitchFamily="34" charset="0"/>
                <a:cs typeface="Arial" pitchFamily="34" charset="0"/>
              </a:rPr>
              <a:t>A cone of depression on a static water level map.  The lowest water levels are in the circular contour line marked -240 feet.</a:t>
            </a:r>
            <a:endParaRPr lang="en-US" sz="2400" b="1" dirty="0">
              <a:latin typeface="Arial" pitchFamily="34" charset="0"/>
              <a:cs typeface="Arial" pitchFamily="34" charset="0"/>
            </a:endParaRPr>
          </a:p>
        </p:txBody>
      </p:sp>
      <p:cxnSp>
        <p:nvCxnSpPr>
          <p:cNvPr id="7" name="Straight Arrow Connector 6"/>
          <p:cNvCxnSpPr/>
          <p:nvPr/>
        </p:nvCxnSpPr>
        <p:spPr>
          <a:xfrm>
            <a:off x="457200" y="2438400"/>
            <a:ext cx="21336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2149" y="257390"/>
            <a:ext cx="2498651" cy="461665"/>
          </a:xfrm>
          <a:prstGeom prst="rect">
            <a:avLst/>
          </a:prstGeom>
          <a:noFill/>
          <a:ln w="19050">
            <a:solidFill>
              <a:schemeClr val="bg2">
                <a:lumMod val="50000"/>
              </a:schemeClr>
            </a:solidFill>
          </a:ln>
        </p:spPr>
        <p:txBody>
          <a:bodyPr wrap="square" rtlCol="0">
            <a:spAutoFit/>
          </a:bodyPr>
          <a:lstStyle/>
          <a:p>
            <a:r>
              <a:rPr lang="en-US" sz="2400" dirty="0" smtClean="0"/>
              <a:t>2000 foot aquifer</a:t>
            </a:r>
            <a:endParaRPr lang="en-US" sz="2400" dirty="0"/>
          </a:p>
        </p:txBody>
      </p:sp>
      <p:sp>
        <p:nvSpPr>
          <p:cNvPr id="6" name="TextBox 5"/>
          <p:cNvSpPr txBox="1"/>
          <p:nvPr/>
        </p:nvSpPr>
        <p:spPr>
          <a:xfrm>
            <a:off x="92149" y="1754855"/>
            <a:ext cx="1431851" cy="646331"/>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Lowest water level </a:t>
            </a:r>
            <a:endParaRPr lang="en-US"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3315376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 y="338138"/>
            <a:ext cx="9105900" cy="6181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597130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fontScale="90000"/>
          </a:bodyPr>
          <a:lstStyle/>
          <a:p>
            <a:r>
              <a:rPr lang="en-US" b="1" dirty="0" smtClean="0"/>
              <a:t>There are two substantial cones of depression in Baton Rouge</a:t>
            </a:r>
            <a:endParaRPr lang="en-US" b="1" dirty="0"/>
          </a:p>
        </p:txBody>
      </p:sp>
      <p:sp>
        <p:nvSpPr>
          <p:cNvPr id="3" name="Content Placeholder 2"/>
          <p:cNvSpPr>
            <a:spLocks noGrp="1"/>
          </p:cNvSpPr>
          <p:nvPr>
            <p:ph idx="1"/>
          </p:nvPr>
        </p:nvSpPr>
        <p:spPr>
          <a:ln w="38100">
            <a:solidFill>
              <a:schemeClr val="bg2">
                <a:lumMod val="50000"/>
              </a:schemeClr>
            </a:solidFill>
          </a:ln>
        </p:spPr>
        <p:txBody>
          <a:bodyPr>
            <a:normAutofit fontScale="92500"/>
          </a:bodyPr>
          <a:lstStyle/>
          <a:p>
            <a:pPr marL="0" indent="0">
              <a:buNone/>
            </a:pPr>
            <a:r>
              <a:rPr lang="en-US" dirty="0" smtClean="0"/>
              <a:t>1500 foot sands – water level has dropped approximately 175 feet since 1945</a:t>
            </a:r>
          </a:p>
          <a:p>
            <a:pPr marL="0" indent="0">
              <a:buNone/>
            </a:pPr>
            <a:endParaRPr lang="en-US" dirty="0"/>
          </a:p>
          <a:p>
            <a:pPr marL="0" indent="0">
              <a:buNone/>
            </a:pPr>
            <a:r>
              <a:rPr lang="en-US" dirty="0" smtClean="0"/>
              <a:t>2000 foot sands –  water level has dropped approximately 240 feet since 1945</a:t>
            </a:r>
          </a:p>
          <a:p>
            <a:pPr marL="0" indent="0">
              <a:buNone/>
            </a:pPr>
            <a:endParaRPr lang="en-US" dirty="0" smtClean="0"/>
          </a:p>
          <a:p>
            <a:pPr marL="0" indent="0">
              <a:buNone/>
            </a:pPr>
            <a:endParaRPr lang="en-US" i="1" dirty="0" smtClean="0"/>
          </a:p>
          <a:p>
            <a:pPr marL="0" indent="0" algn="r">
              <a:buNone/>
            </a:pPr>
            <a:r>
              <a:rPr lang="en-US" sz="2600" i="1" dirty="0" smtClean="0">
                <a:latin typeface="Arial" pitchFamily="34" charset="0"/>
                <a:cs typeface="Arial" pitchFamily="34" charset="0"/>
              </a:rPr>
              <a:t>Managing Louisiana’s Groundwater Resources, </a:t>
            </a:r>
            <a:r>
              <a:rPr lang="en-US" sz="2600" dirty="0" smtClean="0">
                <a:latin typeface="Arial" pitchFamily="34" charset="0"/>
                <a:cs typeface="Arial" pitchFamily="34" charset="0"/>
              </a:rPr>
              <a:t>Louisiana Groundwater Resources Commission, March 2012</a:t>
            </a:r>
            <a:r>
              <a:rPr lang="en-US" sz="2600" i="1" dirty="0" smtClean="0">
                <a:latin typeface="Arial" pitchFamily="34" charset="0"/>
                <a:cs typeface="Arial" pitchFamily="34" charset="0"/>
              </a:rPr>
              <a:t> </a:t>
            </a:r>
          </a:p>
          <a:p>
            <a:pPr marL="0" indent="0">
              <a:buNone/>
            </a:pPr>
            <a:endParaRPr lang="en-US" dirty="0"/>
          </a:p>
          <a:p>
            <a:pPr marL="0" indent="0">
              <a:buNone/>
            </a:pPr>
            <a:endParaRPr lang="en-US" dirty="0"/>
          </a:p>
        </p:txBody>
      </p:sp>
    </p:spTree>
    <p:extLst>
      <p:ext uri="{BB962C8B-B14F-4D97-AF65-F5344CB8AC3E}">
        <p14:creationId xmlns="" xmlns:p14="http://schemas.microsoft.com/office/powerpoint/2010/main" val="3442798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16200000">
            <a:off x="996086" y="-1011937"/>
            <a:ext cx="6995557" cy="9019429"/>
          </a:xfrm>
        </p:spPr>
      </p:pic>
      <p:sp>
        <p:nvSpPr>
          <p:cNvPr id="3" name="TextBox 2"/>
          <p:cNvSpPr txBox="1"/>
          <p:nvPr/>
        </p:nvSpPr>
        <p:spPr>
          <a:xfrm>
            <a:off x="533400" y="304800"/>
            <a:ext cx="2743200" cy="1938992"/>
          </a:xfrm>
          <a:prstGeom prst="rect">
            <a:avLst/>
          </a:prstGeom>
          <a:blipFill>
            <a:blip r:embed="rId4" cstate="print"/>
            <a:tile tx="0" ty="0" sx="100000" sy="100000" flip="none" algn="tl"/>
          </a:blipFill>
        </p:spPr>
        <p:txBody>
          <a:bodyPr wrap="square" rtlCol="0">
            <a:spAutoFit/>
          </a:bodyPr>
          <a:lstStyle/>
          <a:p>
            <a:r>
              <a:rPr lang="en-US" sz="2000" dirty="0" smtClean="0">
                <a:latin typeface="Arial Black" pitchFamily="34" charset="0"/>
              </a:rPr>
              <a:t>Darker green areas indicate regions with the greatest groundwater level declines.</a:t>
            </a:r>
            <a:endParaRPr lang="en-US" sz="2000" dirty="0">
              <a:latin typeface="Arial Black" pitchFamily="34" charset="0"/>
            </a:endParaRPr>
          </a:p>
        </p:txBody>
      </p:sp>
      <p:sp>
        <p:nvSpPr>
          <p:cNvPr id="5" name="TextBox 4"/>
          <p:cNvSpPr txBox="1"/>
          <p:nvPr/>
        </p:nvSpPr>
        <p:spPr>
          <a:xfrm>
            <a:off x="5943600" y="6519162"/>
            <a:ext cx="3429000" cy="369332"/>
          </a:xfrm>
          <a:prstGeom prst="rect">
            <a:avLst/>
          </a:prstGeom>
          <a:noFill/>
        </p:spPr>
        <p:txBody>
          <a:bodyPr wrap="square" rtlCol="0">
            <a:spAutoFit/>
          </a:bodyPr>
          <a:lstStyle/>
          <a:p>
            <a:r>
              <a:rPr lang="en-US" dirty="0" err="1" smtClean="0"/>
              <a:t>Tomaszewski</a:t>
            </a:r>
            <a:r>
              <a:rPr lang="en-US" dirty="0" smtClean="0"/>
              <a:t>, 2002</a:t>
            </a:r>
            <a:endParaRPr lang="en-US" dirty="0"/>
          </a:p>
        </p:txBody>
      </p:sp>
    </p:spTree>
    <p:extLst>
      <p:ext uri="{BB962C8B-B14F-4D97-AF65-F5344CB8AC3E}">
        <p14:creationId xmlns="" xmlns:p14="http://schemas.microsoft.com/office/powerpoint/2010/main" val="157624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4876800" cy="1143000"/>
          </a:xfrm>
          <a:solidFill>
            <a:schemeClr val="bg1"/>
          </a:solidFill>
        </p:spPr>
        <p:txBody>
          <a:bodyPr/>
          <a:lstStyle/>
          <a:p>
            <a:r>
              <a:rPr lang="en-US" dirty="0" smtClean="0">
                <a:latin typeface="Arial Black" pitchFamily="34" charset="0"/>
              </a:rPr>
              <a:t>Activity!</a:t>
            </a:r>
            <a:endParaRPr lang="en-US" dirty="0">
              <a:latin typeface="Arial Black" pitchFamily="34" charset="0"/>
            </a:endParaRPr>
          </a:p>
        </p:txBody>
      </p:sp>
      <p:sp>
        <p:nvSpPr>
          <p:cNvPr id="3" name="Content Placeholder 2"/>
          <p:cNvSpPr>
            <a:spLocks noGrp="1"/>
          </p:cNvSpPr>
          <p:nvPr>
            <p:ph idx="1"/>
          </p:nvPr>
        </p:nvSpPr>
        <p:spPr/>
        <p:txBody>
          <a:bodyPr/>
          <a:lstStyle/>
          <a:p>
            <a:pPr marL="0" indent="0" algn="ctr">
              <a:buNone/>
            </a:pPr>
            <a:r>
              <a:rPr lang="en-US" b="1" dirty="0" smtClean="0">
                <a:latin typeface="Arial" pitchFamily="34" charset="0"/>
                <a:cs typeface="Arial" pitchFamily="34" charset="0"/>
              </a:rPr>
              <a:t>Draw a static water level map from a model of a cone of depression.</a:t>
            </a:r>
          </a:p>
          <a:p>
            <a:pPr marL="0" indent="0" algn="ctr">
              <a:buNone/>
            </a:pPr>
            <a:endParaRPr lang="en-US" b="1" dirty="0">
              <a:latin typeface="Arial" pitchFamily="34" charset="0"/>
              <a:cs typeface="Arial" pitchFamily="34" charset="0"/>
            </a:endParaRPr>
          </a:p>
          <a:p>
            <a:pPr marL="0" indent="0" algn="ctr">
              <a:buNone/>
            </a:pPr>
            <a:r>
              <a:rPr lang="en-US" b="1" dirty="0" smtClean="0">
                <a:latin typeface="Arial" pitchFamily="34" charset="0"/>
                <a:cs typeface="Arial" pitchFamily="34" charset="0"/>
              </a:rPr>
              <a:t>How do static water level maps compare with topographic maps?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290326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fontScale="90000"/>
          </a:bodyPr>
          <a:lstStyle/>
          <a:p>
            <a:r>
              <a:rPr lang="en-US" b="1" dirty="0">
                <a:latin typeface="Arial Black" pitchFamily="34" charset="0"/>
              </a:rPr>
              <a:t>Is our groundwater clean?</a:t>
            </a:r>
            <a:br>
              <a:rPr lang="en-US" b="1" dirty="0">
                <a:latin typeface="Arial Black" pitchFamily="34" charset="0"/>
              </a:rPr>
            </a:br>
            <a:endParaRPr lang="en-US" dirty="0"/>
          </a:p>
        </p:txBody>
      </p:sp>
      <p:sp>
        <p:nvSpPr>
          <p:cNvPr id="3" name="Content Placeholder 2"/>
          <p:cNvSpPr>
            <a:spLocks noGrp="1"/>
          </p:cNvSpPr>
          <p:nvPr>
            <p:ph idx="1"/>
          </p:nvPr>
        </p:nvSpPr>
        <p:spPr>
          <a:xfrm>
            <a:off x="381000" y="1600200"/>
            <a:ext cx="8229600" cy="4876800"/>
          </a:xfrm>
          <a:ln w="38100">
            <a:solidFill>
              <a:schemeClr val="bg2">
                <a:lumMod val="50000"/>
              </a:schemeClr>
            </a:solidFill>
          </a:ln>
        </p:spPr>
        <p:txBody>
          <a:bodyPr>
            <a:normAutofit lnSpcReduction="10000"/>
          </a:bodyPr>
          <a:lstStyle/>
          <a:p>
            <a:r>
              <a:rPr lang="en-US" b="1" dirty="0" smtClean="0"/>
              <a:t>Groundwater </a:t>
            </a:r>
            <a:r>
              <a:rPr lang="en-US" b="1" dirty="0"/>
              <a:t>contamination </a:t>
            </a:r>
            <a:r>
              <a:rPr lang="en-US" dirty="0"/>
              <a:t>occurs when </a:t>
            </a:r>
            <a:r>
              <a:rPr lang="en-US" dirty="0" smtClean="0"/>
              <a:t>products </a:t>
            </a:r>
            <a:r>
              <a:rPr lang="en-US" dirty="0"/>
              <a:t>such as gasoline, oil, road salts and chemicals get into the groundwater and cause it to become unsafe and unfit for human use. </a:t>
            </a:r>
            <a:endParaRPr lang="en-US" dirty="0" smtClean="0"/>
          </a:p>
          <a:p>
            <a:pPr marL="0" indent="0">
              <a:buNone/>
            </a:pPr>
            <a:endParaRPr lang="en-US" dirty="0" smtClean="0"/>
          </a:p>
          <a:p>
            <a:r>
              <a:rPr lang="en-US" dirty="0" smtClean="0"/>
              <a:t>Some </a:t>
            </a:r>
            <a:r>
              <a:rPr lang="en-US" dirty="0"/>
              <a:t>of the major sources of these </a:t>
            </a:r>
            <a:r>
              <a:rPr lang="en-US" dirty="0" smtClean="0"/>
              <a:t>products </a:t>
            </a:r>
            <a:r>
              <a:rPr lang="en-US" dirty="0"/>
              <a:t>are storage tanks, septic systems, hazardous waste sites, landfills, and the widespread use of road salts, fertilizers, pesticides and other chemicals.</a:t>
            </a:r>
          </a:p>
        </p:txBody>
      </p:sp>
    </p:spTree>
    <p:extLst>
      <p:ext uri="{BB962C8B-B14F-4D97-AF65-F5344CB8AC3E}">
        <p14:creationId xmlns="" xmlns:p14="http://schemas.microsoft.com/office/powerpoint/2010/main" val="3701027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9000" y="3886200"/>
            <a:ext cx="5715000" cy="2762250"/>
          </a:xfrm>
          <a:prstGeom prst="rect">
            <a:avLst/>
          </a:prstGeom>
          <a:noFill/>
          <a:ln w="38100">
            <a:solidFill>
              <a:srgbClr val="0070C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18719" y="15240"/>
            <a:ext cx="5267906" cy="393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81600" y="3608497"/>
            <a:ext cx="1917513" cy="253916"/>
          </a:xfrm>
          <a:prstGeom prst="rect">
            <a:avLst/>
          </a:prstGeom>
        </p:spPr>
        <p:txBody>
          <a:bodyPr wrap="none">
            <a:spAutoFit/>
          </a:bodyPr>
          <a:lstStyle/>
          <a:p>
            <a:r>
              <a:rPr lang="en-US" sz="1050" dirty="0" smtClean="0">
                <a:effectLst/>
              </a:rPr>
              <a:t>NBC33 Photographer Doug Fain</a:t>
            </a:r>
            <a:endParaRPr lang="en-US" sz="1050" dirty="0"/>
          </a:p>
        </p:txBody>
      </p:sp>
      <p:pic>
        <p:nvPicPr>
          <p:cNvPr id="409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07367" y="3886200"/>
            <a:ext cx="3683000" cy="2762250"/>
          </a:xfrm>
          <a:prstGeom prst="rect">
            <a:avLst/>
          </a:prstGeom>
          <a:noFill/>
          <a:ln w="38100">
            <a:solidFill>
              <a:srgbClr val="0070C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242" y="4113099"/>
            <a:ext cx="3077935" cy="2308451"/>
          </a:xfrm>
          <a:prstGeom prst="rect">
            <a:avLst/>
          </a:prstGeom>
          <a:noFill/>
          <a:ln w="38100">
            <a:solidFill>
              <a:srgbClr val="0070C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04801" y="105136"/>
            <a:ext cx="1905000" cy="2381251"/>
          </a:xfrm>
          <a:prstGeom prst="rect">
            <a:avLst/>
          </a:prstGeom>
          <a:noFill/>
          <a:ln w="38100">
            <a:solidFill>
              <a:srgbClr val="0070C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81800" y="15240"/>
            <a:ext cx="2857500" cy="2266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629" y="2403661"/>
            <a:ext cx="3077935" cy="1482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18972" y="2654367"/>
            <a:ext cx="5867400" cy="523220"/>
          </a:xfrm>
          <a:prstGeom prst="rect">
            <a:avLst/>
          </a:prstGeom>
          <a:solidFill>
            <a:schemeClr val="bg1"/>
          </a:solidFill>
        </p:spPr>
        <p:txBody>
          <a:bodyPr wrap="square" rtlCol="0">
            <a:spAutoFit/>
          </a:bodyPr>
          <a:lstStyle/>
          <a:p>
            <a:pPr algn="ctr"/>
            <a:r>
              <a:rPr lang="en-US" sz="2800" dirty="0" smtClean="0">
                <a:latin typeface="Arial Black" pitchFamily="34" charset="0"/>
              </a:rPr>
              <a:t>Your Personal Water Uses</a:t>
            </a:r>
            <a:endParaRPr lang="en-US" sz="2800" dirty="0">
              <a:latin typeface="Arial Black" pitchFamily="34" charset="0"/>
            </a:endParaRPr>
          </a:p>
        </p:txBody>
      </p:sp>
    </p:spTree>
    <p:extLst>
      <p:ext uri="{BB962C8B-B14F-4D97-AF65-F5344CB8AC3E}">
        <p14:creationId xmlns="" xmlns:p14="http://schemas.microsoft.com/office/powerpoint/2010/main" val="1608471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29029"/>
            <a:ext cx="8610600" cy="70633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40416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lstStyle/>
          <a:p>
            <a:r>
              <a:rPr lang="en-US" dirty="0" smtClean="0">
                <a:latin typeface="Arial Black" pitchFamily="34" charset="0"/>
              </a:rPr>
              <a:t>Drinking Water Guidelines</a:t>
            </a:r>
            <a:endParaRPr lang="en-US" dirty="0">
              <a:latin typeface="Arial Black" pitchFamily="34" charset="0"/>
            </a:endParaRPr>
          </a:p>
        </p:txBody>
      </p:sp>
      <p:sp>
        <p:nvSpPr>
          <p:cNvPr id="3" name="Content Placeholder 2"/>
          <p:cNvSpPr>
            <a:spLocks noGrp="1"/>
          </p:cNvSpPr>
          <p:nvPr>
            <p:ph idx="1"/>
          </p:nvPr>
        </p:nvSpPr>
        <p:spPr>
          <a:ln w="38100">
            <a:solidFill>
              <a:schemeClr val="bg2">
                <a:lumMod val="50000"/>
              </a:schemeClr>
            </a:solidFill>
          </a:ln>
        </p:spPr>
        <p:txBody>
          <a:bodyPr>
            <a:normAutofit/>
          </a:bodyPr>
          <a:lstStyle/>
          <a:p>
            <a:pPr marL="0" indent="0">
              <a:buNone/>
            </a:pPr>
            <a:r>
              <a:rPr lang="en-US" dirty="0" smtClean="0"/>
              <a:t>There are many federal guidelines that must be followed to ensure safe drinking water supplies.</a:t>
            </a:r>
          </a:p>
          <a:p>
            <a:pPr marL="0" indent="0">
              <a:buNone/>
            </a:pPr>
            <a:r>
              <a:rPr lang="en-US" dirty="0"/>
              <a:t>Water quality data for </a:t>
            </a:r>
            <a:r>
              <a:rPr lang="en-US" dirty="0" smtClean="0"/>
              <a:t>community water </a:t>
            </a:r>
            <a:r>
              <a:rPr lang="en-US" dirty="0"/>
              <a:t>systems throughout the </a:t>
            </a:r>
            <a:r>
              <a:rPr lang="en-US" dirty="0" smtClean="0"/>
              <a:t>United States </a:t>
            </a:r>
            <a:r>
              <a:rPr lang="en-US" dirty="0"/>
              <a:t>is </a:t>
            </a:r>
            <a:r>
              <a:rPr lang="en-US" dirty="0" smtClean="0"/>
              <a:t> </a:t>
            </a:r>
            <a:r>
              <a:rPr lang="en-US" dirty="0"/>
              <a:t>available </a:t>
            </a:r>
            <a:r>
              <a:rPr lang="en-US" dirty="0" smtClean="0"/>
              <a:t>at:</a:t>
            </a:r>
            <a:endParaRPr lang="en-US" dirty="0"/>
          </a:p>
          <a:p>
            <a:pPr marL="0" indent="0" algn="ctr">
              <a:buNone/>
            </a:pPr>
            <a:r>
              <a:rPr lang="en-US" b="1" dirty="0" smtClean="0"/>
              <a:t>www.epa.gov/safewater</a:t>
            </a:r>
            <a:endParaRPr lang="en-US" b="1" dirty="0"/>
          </a:p>
          <a:p>
            <a:pPr marL="0" indent="0">
              <a:buNone/>
            </a:pPr>
            <a:r>
              <a:rPr lang="en-US" dirty="0" smtClean="0"/>
              <a:t>Baton Rouge data is also found:</a:t>
            </a:r>
            <a:endParaRPr lang="en-US" dirty="0"/>
          </a:p>
          <a:p>
            <a:pPr marL="0" indent="0" algn="ctr">
              <a:buNone/>
            </a:pPr>
            <a:r>
              <a:rPr lang="en-US" b="1" dirty="0"/>
              <a:t>www.batonrougewater.com</a:t>
            </a:r>
            <a:endParaRPr lang="en-US" dirty="0"/>
          </a:p>
          <a:p>
            <a:pPr marL="0" indent="0">
              <a:buNone/>
            </a:pPr>
            <a:endParaRPr lang="en-US" dirty="0"/>
          </a:p>
        </p:txBody>
      </p:sp>
    </p:spTree>
    <p:extLst>
      <p:ext uri="{BB962C8B-B14F-4D97-AF65-F5344CB8AC3E}">
        <p14:creationId xmlns="" xmlns:p14="http://schemas.microsoft.com/office/powerpoint/2010/main" val="1321374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n-US" sz="4000" dirty="0" smtClean="0">
                <a:latin typeface="Arial Black" pitchFamily="34" charset="0"/>
              </a:rPr>
              <a:t>Saltwater threat to BR Water</a:t>
            </a:r>
            <a:endParaRPr lang="en-US" sz="4000" dirty="0">
              <a:latin typeface="Arial Black" pitchFamily="34" charset="0"/>
            </a:endParaRPr>
          </a:p>
        </p:txBody>
      </p:sp>
      <p:sp>
        <p:nvSpPr>
          <p:cNvPr id="3" name="Content Placeholder 2"/>
          <p:cNvSpPr>
            <a:spLocks noGrp="1"/>
          </p:cNvSpPr>
          <p:nvPr>
            <p:ph idx="1"/>
          </p:nvPr>
        </p:nvSpPr>
        <p:spPr>
          <a:ln w="38100">
            <a:solidFill>
              <a:schemeClr val="bg2">
                <a:lumMod val="50000"/>
              </a:schemeClr>
            </a:solidFill>
          </a:ln>
        </p:spPr>
        <p:txBody>
          <a:bodyPr>
            <a:normAutofit lnSpcReduction="10000"/>
          </a:bodyPr>
          <a:lstStyle/>
          <a:p>
            <a:pPr marL="0" indent="0">
              <a:buNone/>
            </a:pPr>
            <a:r>
              <a:rPr lang="en-US" dirty="0"/>
              <a:t>“Saltwater encroachment has been detected in six aquifers, including </a:t>
            </a:r>
            <a:r>
              <a:rPr lang="en-US" dirty="0" smtClean="0"/>
              <a:t>the “</a:t>
            </a:r>
            <a:r>
              <a:rPr lang="en-US" dirty="0"/>
              <a:t>1,500-foot” and “2,000-foot” sands, north of the Baton Rouge fault in </a:t>
            </a:r>
            <a:r>
              <a:rPr lang="en-US" dirty="0" smtClean="0"/>
              <a:t>East Baton </a:t>
            </a:r>
            <a:r>
              <a:rPr lang="en-US" dirty="0"/>
              <a:t>Rouge Parish. The encroachment is in response to ground-water</a:t>
            </a:r>
          </a:p>
          <a:p>
            <a:pPr marL="0" indent="0">
              <a:buNone/>
            </a:pPr>
            <a:r>
              <a:rPr lang="en-US" dirty="0"/>
              <a:t>withdrawals, primarily for public supply and industrial uses, in </a:t>
            </a:r>
            <a:r>
              <a:rPr lang="en-US" dirty="0" smtClean="0"/>
              <a:t>Baton Rouge.”</a:t>
            </a:r>
          </a:p>
          <a:p>
            <a:pPr marL="0" indent="0">
              <a:buNone/>
            </a:pPr>
            <a:endParaRPr lang="en-US" dirty="0" smtClean="0"/>
          </a:p>
          <a:p>
            <a:pPr marL="0" indent="0" algn="r">
              <a:buNone/>
            </a:pPr>
            <a:r>
              <a:rPr lang="en-US" i="1" dirty="0" smtClean="0"/>
              <a:t>USGS Louisiana Water Science Center (LAWSC)</a:t>
            </a:r>
            <a:endParaRPr lang="en-US" i="1" dirty="0"/>
          </a:p>
        </p:txBody>
      </p:sp>
    </p:spTree>
    <p:extLst>
      <p:ext uri="{BB962C8B-B14F-4D97-AF65-F5344CB8AC3E}">
        <p14:creationId xmlns="" xmlns:p14="http://schemas.microsoft.com/office/powerpoint/2010/main" val="3062797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96400" cy="1417638"/>
          </a:xfrm>
          <a:blipFill>
            <a:blip r:embed="rId2" cstate="print"/>
            <a:tile tx="0" ty="0" sx="100000" sy="100000" flip="none" algn="tl"/>
          </a:blipFill>
        </p:spPr>
        <p:txBody>
          <a:bodyPr>
            <a:normAutofit fontScale="90000"/>
          </a:bodyPr>
          <a:lstStyle/>
          <a:p>
            <a:r>
              <a:rPr lang="en-US" dirty="0" smtClean="0">
                <a:latin typeface="Arial Black" pitchFamily="34" charset="0"/>
              </a:rPr>
              <a:t>Where does the saltwater come from?</a:t>
            </a:r>
            <a:endParaRPr lang="en-US" dirty="0">
              <a:latin typeface="Arial Black"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2400" y="1447800"/>
            <a:ext cx="5106869" cy="4525963"/>
          </a:xfrm>
          <a:ln w="38100">
            <a:solidFill>
              <a:schemeClr val="bg2">
                <a:lumMod val="50000"/>
              </a:schemeClr>
            </a:solidFill>
          </a:ln>
        </p:spPr>
      </p:pic>
      <p:sp>
        <p:nvSpPr>
          <p:cNvPr id="5" name="Right Brace 4"/>
          <p:cNvSpPr/>
          <p:nvPr/>
        </p:nvSpPr>
        <p:spPr>
          <a:xfrm>
            <a:off x="5410200" y="4419600"/>
            <a:ext cx="381000" cy="160020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H="1" flipV="1">
            <a:off x="4343400" y="3505200"/>
            <a:ext cx="6858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33607" y="2192685"/>
            <a:ext cx="3124200" cy="3539430"/>
          </a:xfrm>
          <a:prstGeom prst="rect">
            <a:avLst/>
          </a:prstGeom>
          <a:noFill/>
          <a:ln w="38100">
            <a:solidFill>
              <a:schemeClr val="bg2">
                <a:lumMod val="50000"/>
              </a:schemeClr>
            </a:solidFill>
          </a:ln>
        </p:spPr>
        <p:txBody>
          <a:bodyPr wrap="square" rtlCol="0">
            <a:spAutoFit/>
          </a:bodyPr>
          <a:lstStyle/>
          <a:p>
            <a:r>
              <a:rPr lang="en-US" sz="2800" dirty="0" smtClean="0">
                <a:latin typeface="Arial Black" pitchFamily="34" charset="0"/>
                <a:cs typeface="Arial" pitchFamily="34" charset="0"/>
              </a:rPr>
              <a:t>Aquifers in South Louisiana are filled with saltwater—left behind from ancient oceans</a:t>
            </a:r>
            <a:endParaRPr lang="en-US" sz="2800" dirty="0">
              <a:latin typeface="Arial Black" pitchFamily="34" charset="0"/>
              <a:cs typeface="Arial" pitchFamily="34" charset="0"/>
            </a:endParaRPr>
          </a:p>
        </p:txBody>
      </p:sp>
      <p:sp>
        <p:nvSpPr>
          <p:cNvPr id="6" name="Oval 5"/>
          <p:cNvSpPr/>
          <p:nvPr/>
        </p:nvSpPr>
        <p:spPr>
          <a:xfrm>
            <a:off x="3124200" y="3276600"/>
            <a:ext cx="12192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651374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120" y="0"/>
            <a:ext cx="8496300" cy="72876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155943"/>
            <a:ext cx="3007685" cy="1384995"/>
          </a:xfrm>
          <a:prstGeom prst="rect">
            <a:avLst/>
          </a:prstGeom>
          <a:noFill/>
          <a:ln w="38100">
            <a:solidFill>
              <a:schemeClr val="bg2">
                <a:lumMod val="50000"/>
              </a:schemeClr>
            </a:solidFill>
          </a:ln>
        </p:spPr>
        <p:txBody>
          <a:bodyPr wrap="square" rtlCol="0">
            <a:spAutoFit/>
          </a:bodyPr>
          <a:lstStyle/>
          <a:p>
            <a:r>
              <a:rPr lang="en-US" sz="2800" dirty="0" smtClean="0"/>
              <a:t>Denser saltwater moves  underneath the freshwater </a:t>
            </a:r>
            <a:endParaRPr lang="en-US" sz="2800" dirty="0"/>
          </a:p>
        </p:txBody>
      </p:sp>
    </p:spTree>
    <p:extLst>
      <p:ext uri="{BB962C8B-B14F-4D97-AF65-F5344CB8AC3E}">
        <p14:creationId xmlns="" xmlns:p14="http://schemas.microsoft.com/office/powerpoint/2010/main" val="848962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16200000">
            <a:off x="1591555" y="-525329"/>
            <a:ext cx="6341889" cy="8248890"/>
          </a:xfrm>
        </p:spPr>
      </p:pic>
      <p:sp>
        <p:nvSpPr>
          <p:cNvPr id="5" name="TextBox 4"/>
          <p:cNvSpPr txBox="1"/>
          <p:nvPr/>
        </p:nvSpPr>
        <p:spPr>
          <a:xfrm>
            <a:off x="870857" y="5457371"/>
            <a:ext cx="4419600" cy="523220"/>
          </a:xfrm>
          <a:prstGeom prst="rect">
            <a:avLst/>
          </a:prstGeom>
          <a:solidFill>
            <a:schemeClr val="bg1"/>
          </a:solidFill>
        </p:spPr>
        <p:txBody>
          <a:bodyPr wrap="square" rtlCol="0">
            <a:spAutoFit/>
          </a:bodyPr>
          <a:lstStyle/>
          <a:p>
            <a:endParaRPr lang="en-US" sz="2800" dirty="0">
              <a:latin typeface="Arial Black" pitchFamily="34" charset="0"/>
            </a:endParaRPr>
          </a:p>
        </p:txBody>
      </p:sp>
      <p:sp>
        <p:nvSpPr>
          <p:cNvPr id="3" name="TextBox 2"/>
          <p:cNvSpPr txBox="1"/>
          <p:nvPr/>
        </p:nvSpPr>
        <p:spPr>
          <a:xfrm>
            <a:off x="0" y="3544"/>
            <a:ext cx="9144000" cy="1384995"/>
          </a:xfrm>
          <a:prstGeom prst="rect">
            <a:avLst/>
          </a:prstGeom>
          <a:blipFill>
            <a:blip r:embed="rId4" cstate="print"/>
            <a:tile tx="0" ty="0" sx="100000" sy="100000" flip="none" algn="tl"/>
          </a:blipFill>
        </p:spPr>
        <p:txBody>
          <a:bodyPr wrap="square" rtlCol="0">
            <a:spAutoFit/>
          </a:bodyPr>
          <a:lstStyle/>
          <a:p>
            <a:pPr algn="ctr"/>
            <a:r>
              <a:rPr lang="en-US" sz="2800" b="1" dirty="0" smtClean="0">
                <a:latin typeface="Arial Black" pitchFamily="34" charset="0"/>
              </a:rPr>
              <a:t>The Baton Rouge fault has </a:t>
            </a:r>
            <a:r>
              <a:rPr lang="en-US" sz="2800" b="1" dirty="0">
                <a:latin typeface="Arial Black" pitchFamily="34" charset="0"/>
              </a:rPr>
              <a:t>served as a barrier between freshwater to the north and saltwater to the south. </a:t>
            </a:r>
          </a:p>
        </p:txBody>
      </p:sp>
      <p:sp>
        <p:nvSpPr>
          <p:cNvPr id="6" name="TextBox 5"/>
          <p:cNvSpPr txBox="1"/>
          <p:nvPr/>
        </p:nvSpPr>
        <p:spPr>
          <a:xfrm>
            <a:off x="1066800" y="5867400"/>
            <a:ext cx="4419600" cy="369332"/>
          </a:xfrm>
          <a:prstGeom prst="rect">
            <a:avLst/>
          </a:prstGeom>
          <a:solidFill>
            <a:schemeClr val="bg1"/>
          </a:solidFill>
        </p:spPr>
        <p:txBody>
          <a:bodyPr wrap="square" rtlCol="0">
            <a:spAutoFit/>
          </a:bodyPr>
          <a:lstStyle/>
          <a:p>
            <a:endParaRPr lang="en-US" dirty="0"/>
          </a:p>
        </p:txBody>
      </p:sp>
      <p:cxnSp>
        <p:nvCxnSpPr>
          <p:cNvPr id="8" name="Straight Arrow Connector 7"/>
          <p:cNvCxnSpPr/>
          <p:nvPr/>
        </p:nvCxnSpPr>
        <p:spPr>
          <a:xfrm flipV="1">
            <a:off x="3886200" y="4800600"/>
            <a:ext cx="19050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1139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2446" y="517451"/>
            <a:ext cx="9576435" cy="435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165881"/>
            <a:ext cx="9144000" cy="1661993"/>
          </a:xfrm>
          <a:prstGeom prst="rect">
            <a:avLst/>
          </a:prstGeom>
          <a:blipFill>
            <a:blip r:embed="rId3" cstate="print"/>
            <a:tile tx="0" ty="0" sx="100000" sy="100000" flip="none" algn="tl"/>
          </a:blipFill>
          <a:ln w="38100">
            <a:solidFill>
              <a:schemeClr val="bg2">
                <a:lumMod val="50000"/>
              </a:schemeClr>
            </a:solidFill>
          </a:ln>
        </p:spPr>
        <p:txBody>
          <a:bodyPr wrap="square" rtlCol="0">
            <a:spAutoFit/>
          </a:bodyPr>
          <a:lstStyle/>
          <a:p>
            <a:pPr algn="ctr"/>
            <a:r>
              <a:rPr lang="en-US" sz="2800" dirty="0">
                <a:latin typeface="Arial" pitchFamily="34" charset="0"/>
                <a:cs typeface="Arial" pitchFamily="34" charset="0"/>
              </a:rPr>
              <a:t>If saltwater is in the </a:t>
            </a:r>
            <a:r>
              <a:rPr lang="en-US" sz="2800" dirty="0" smtClean="0">
                <a:latin typeface="Arial" pitchFamily="34" charset="0"/>
                <a:cs typeface="Arial" pitchFamily="34" charset="0"/>
              </a:rPr>
              <a:t>aquifer  </a:t>
            </a:r>
            <a:r>
              <a:rPr lang="en-US" sz="2800" dirty="0">
                <a:latin typeface="Arial" pitchFamily="34" charset="0"/>
                <a:cs typeface="Arial" pitchFamily="34" charset="0"/>
              </a:rPr>
              <a:t>next to the </a:t>
            </a:r>
            <a:r>
              <a:rPr lang="en-US" sz="2800" dirty="0" smtClean="0">
                <a:latin typeface="Arial" pitchFamily="34" charset="0"/>
                <a:cs typeface="Arial" pitchFamily="34" charset="0"/>
              </a:rPr>
              <a:t>aquifer with a </a:t>
            </a:r>
            <a:r>
              <a:rPr lang="en-US" sz="2800" b="1" dirty="0" smtClean="0">
                <a:latin typeface="Arial" pitchFamily="34" charset="0"/>
                <a:cs typeface="Arial" pitchFamily="34" charset="0"/>
              </a:rPr>
              <a:t>cone </a:t>
            </a:r>
            <a:r>
              <a:rPr lang="en-US" sz="2800" b="1" dirty="0">
                <a:latin typeface="Arial" pitchFamily="34" charset="0"/>
                <a:cs typeface="Arial" pitchFamily="34" charset="0"/>
              </a:rPr>
              <a:t>of depression</a:t>
            </a:r>
            <a:r>
              <a:rPr lang="en-US" sz="2800" dirty="0">
                <a:latin typeface="Arial" pitchFamily="34" charset="0"/>
                <a:cs typeface="Arial" pitchFamily="34" charset="0"/>
              </a:rPr>
              <a:t>, the saltwater will intrude into the freshwater aquifer, crossing the Baton Rouge </a:t>
            </a:r>
            <a:r>
              <a:rPr lang="en-US" sz="2800" b="1" dirty="0">
                <a:latin typeface="Arial" pitchFamily="34" charset="0"/>
                <a:cs typeface="Arial" pitchFamily="34" charset="0"/>
              </a:rPr>
              <a:t>fault.</a:t>
            </a:r>
          </a:p>
          <a:p>
            <a:endParaRPr lang="en-US" dirty="0"/>
          </a:p>
        </p:txBody>
      </p:sp>
      <p:sp>
        <p:nvSpPr>
          <p:cNvPr id="5" name="TextBox 4"/>
          <p:cNvSpPr txBox="1"/>
          <p:nvPr/>
        </p:nvSpPr>
        <p:spPr>
          <a:xfrm>
            <a:off x="5036665" y="3916269"/>
            <a:ext cx="4305300" cy="954107"/>
          </a:xfrm>
          <a:prstGeom prst="rect">
            <a:avLst/>
          </a:prstGeom>
          <a:noFill/>
        </p:spPr>
        <p:txBody>
          <a:bodyPr wrap="square" rtlCol="0">
            <a:spAutoFit/>
          </a:bodyPr>
          <a:lstStyle/>
          <a:p>
            <a:r>
              <a:rPr lang="en-US" sz="2800" b="1" dirty="0" smtClean="0">
                <a:solidFill>
                  <a:srgbClr val="FF0000"/>
                </a:solidFill>
              </a:rPr>
              <a:t>SALTWATER AQUIFERS South of Baton Rouge fault</a:t>
            </a:r>
            <a:endParaRPr lang="en-US" sz="2800" b="1" dirty="0">
              <a:solidFill>
                <a:srgbClr val="FF0000"/>
              </a:solidFill>
            </a:endParaRPr>
          </a:p>
        </p:txBody>
      </p:sp>
      <p:sp>
        <p:nvSpPr>
          <p:cNvPr id="6" name="TextBox 5"/>
          <p:cNvSpPr txBox="1"/>
          <p:nvPr/>
        </p:nvSpPr>
        <p:spPr>
          <a:xfrm>
            <a:off x="244549" y="3208317"/>
            <a:ext cx="2133600" cy="830997"/>
          </a:xfrm>
          <a:prstGeom prst="rect">
            <a:avLst/>
          </a:prstGeom>
          <a:noFill/>
          <a:ln w="28575">
            <a:solidFill>
              <a:schemeClr val="bg2">
                <a:lumMod val="50000"/>
              </a:schemeClr>
            </a:solidFill>
          </a:ln>
        </p:spPr>
        <p:txBody>
          <a:bodyPr wrap="square" rtlCol="0">
            <a:spAutoFit/>
          </a:bodyPr>
          <a:lstStyle/>
          <a:p>
            <a:r>
              <a:rPr lang="en-US" sz="2400" dirty="0" smtClean="0"/>
              <a:t>1500 foot Aquifer</a:t>
            </a:r>
            <a:endParaRPr lang="en-US" sz="2400" dirty="0"/>
          </a:p>
        </p:txBody>
      </p:sp>
    </p:spTree>
    <p:extLst>
      <p:ext uri="{BB962C8B-B14F-4D97-AF65-F5344CB8AC3E}">
        <p14:creationId xmlns="" xmlns:p14="http://schemas.microsoft.com/office/powerpoint/2010/main" val="1667790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1620756" y="-1636920"/>
            <a:ext cx="5791200" cy="9065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5334000"/>
            <a:ext cx="7467600" cy="954107"/>
          </a:xfrm>
          <a:prstGeom prst="rect">
            <a:avLst/>
          </a:prstGeom>
          <a:blipFill>
            <a:blip r:embed="rId4" cstate="print"/>
            <a:tile tx="0" ty="0" sx="100000" sy="100000" flip="none" algn="tl"/>
          </a:blipFill>
        </p:spPr>
        <p:txBody>
          <a:bodyPr wrap="square" rtlCol="0">
            <a:spAutoFit/>
          </a:bodyPr>
          <a:lstStyle/>
          <a:p>
            <a:r>
              <a:rPr lang="en-US" sz="2800" b="1" dirty="0" smtClean="0">
                <a:latin typeface="Arial" pitchFamily="34" charset="0"/>
                <a:cs typeface="Arial" pitchFamily="34" charset="0"/>
              </a:rPr>
              <a:t>Pink sections represent regions in which salt water intrusion has been documented.</a:t>
            </a:r>
            <a:endParaRPr lang="en-US" sz="2800" b="1" dirty="0">
              <a:latin typeface="Arial" pitchFamily="34" charset="0"/>
              <a:cs typeface="Arial" pitchFamily="34" charset="0"/>
            </a:endParaRPr>
          </a:p>
        </p:txBody>
      </p:sp>
      <p:cxnSp>
        <p:nvCxnSpPr>
          <p:cNvPr id="4" name="Straight Arrow Connector 3"/>
          <p:cNvCxnSpPr/>
          <p:nvPr/>
        </p:nvCxnSpPr>
        <p:spPr>
          <a:xfrm flipH="1">
            <a:off x="7162800" y="152400"/>
            <a:ext cx="2286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30272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ln w="57150">
            <a:solidFill>
              <a:schemeClr val="bg2">
                <a:lumMod val="50000"/>
              </a:schemeClr>
            </a:solidFill>
          </a:ln>
        </p:spPr>
        <p:txBody>
          <a:bodyPr>
            <a:normAutofit/>
          </a:bodyPr>
          <a:lstStyle/>
          <a:p>
            <a:pPr marL="0" indent="0">
              <a:buNone/>
            </a:pPr>
            <a:r>
              <a:rPr lang="en-US" dirty="0" smtClean="0"/>
              <a:t>The fault line is described as a “leaky barrier” to saltwater intrusion – meaning that most of the groundwater containing saltwater is kept to the south of the fault.  However;  the increase in the pumping of our freshwater has resulted in a larger cone of depression.  Therefore, saltwater is “leaking” through the fault zone as it follows lowered water pressures.  </a:t>
            </a:r>
            <a:endParaRPr lang="en-US" dirty="0"/>
          </a:p>
        </p:txBody>
      </p:sp>
    </p:spTree>
    <p:extLst>
      <p:ext uri="{BB962C8B-B14F-4D97-AF65-F5344CB8AC3E}">
        <p14:creationId xmlns="" xmlns:p14="http://schemas.microsoft.com/office/powerpoint/2010/main" val="37967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rot="5400000">
            <a:off x="1008856" y="-1126685"/>
            <a:ext cx="7084659" cy="9185629"/>
          </a:xfrm>
        </p:spPr>
      </p:pic>
      <p:sp>
        <p:nvSpPr>
          <p:cNvPr id="3" name="TextBox 2"/>
          <p:cNvSpPr txBox="1"/>
          <p:nvPr/>
        </p:nvSpPr>
        <p:spPr>
          <a:xfrm>
            <a:off x="228600" y="5034861"/>
            <a:ext cx="6781800" cy="1815882"/>
          </a:xfrm>
          <a:prstGeom prst="rect">
            <a:avLst/>
          </a:prstGeom>
          <a:blipFill>
            <a:blip r:embed="rId4" cstate="print"/>
            <a:tile tx="0" ty="0" sx="100000" sy="100000" flip="none" algn="tl"/>
          </a:blipFill>
        </p:spPr>
        <p:txBody>
          <a:bodyPr wrap="square" rtlCol="0">
            <a:spAutoFit/>
          </a:bodyPr>
          <a:lstStyle/>
          <a:p>
            <a:r>
              <a:rPr lang="en-US" sz="2800" b="1" dirty="0" smtClean="0">
                <a:latin typeface="Arial" pitchFamily="34" charset="0"/>
                <a:cs typeface="Arial" pitchFamily="34" charset="0"/>
              </a:rPr>
              <a:t>Mapping of saltwater intrusion in the 2000 foot aquifer from 1966-2005. The pink regions are areas where samples have been positive for saltwater.</a:t>
            </a:r>
            <a:endParaRPr lang="en-US" sz="2800" b="1" dirty="0">
              <a:latin typeface="Arial" pitchFamily="34" charset="0"/>
              <a:cs typeface="Arial" pitchFamily="34" charset="0"/>
            </a:endParaRPr>
          </a:p>
        </p:txBody>
      </p:sp>
      <p:cxnSp>
        <p:nvCxnSpPr>
          <p:cNvPr id="6" name="Straight Arrow Connector 5"/>
          <p:cNvCxnSpPr/>
          <p:nvPr/>
        </p:nvCxnSpPr>
        <p:spPr>
          <a:xfrm flipH="1">
            <a:off x="6934200" y="3810000"/>
            <a:ext cx="16764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62800" y="3098485"/>
            <a:ext cx="1676400" cy="707886"/>
          </a:xfrm>
          <a:prstGeom prst="rect">
            <a:avLst/>
          </a:prstGeom>
          <a:noFill/>
        </p:spPr>
        <p:txBody>
          <a:bodyPr wrap="square" rtlCol="0">
            <a:spAutoFit/>
          </a:bodyPr>
          <a:lstStyle/>
          <a:p>
            <a:r>
              <a:rPr lang="en-US" sz="2000" dirty="0" smtClean="0">
                <a:latin typeface="Arial" pitchFamily="34" charset="0"/>
                <a:cs typeface="Arial" pitchFamily="34" charset="0"/>
              </a:rPr>
              <a:t>Green line is the BR fault.</a:t>
            </a:r>
            <a:endParaRPr lang="en-US" sz="2000" dirty="0">
              <a:latin typeface="Arial" pitchFamily="34" charset="0"/>
              <a:cs typeface="Arial" pitchFamily="34" charset="0"/>
            </a:endParaRPr>
          </a:p>
        </p:txBody>
      </p:sp>
    </p:spTree>
    <p:extLst>
      <p:ext uri="{BB962C8B-B14F-4D97-AF65-F5344CB8AC3E}">
        <p14:creationId xmlns="" xmlns:p14="http://schemas.microsoft.com/office/powerpoint/2010/main" val="1233171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6291" y="-1040675"/>
            <a:ext cx="5881254" cy="36967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09457" y="5218339"/>
            <a:ext cx="4234543" cy="2154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959" y="2590800"/>
            <a:ext cx="5110654" cy="3705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06519" y="-250373"/>
            <a:ext cx="4337481" cy="3456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562597" y="2896507"/>
            <a:ext cx="3571875" cy="2390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0"/>
            <a:ext cx="8001000" cy="523220"/>
          </a:xfrm>
          <a:prstGeom prst="rect">
            <a:avLst/>
          </a:prstGeom>
          <a:solidFill>
            <a:schemeClr val="bg1"/>
          </a:solidFill>
        </p:spPr>
        <p:txBody>
          <a:bodyPr wrap="square" rtlCol="0">
            <a:spAutoFit/>
          </a:bodyPr>
          <a:lstStyle/>
          <a:p>
            <a:pPr algn="ctr"/>
            <a:r>
              <a:rPr lang="en-US" sz="2800" dirty="0" smtClean="0">
                <a:latin typeface="Arial Black" pitchFamily="34" charset="0"/>
              </a:rPr>
              <a:t>Business and Industrial Uses of Water</a:t>
            </a:r>
            <a:endParaRPr lang="en-US" sz="2800" dirty="0">
              <a:latin typeface="Arial Black" pitchFamily="34" charset="0"/>
            </a:endParaRPr>
          </a:p>
        </p:txBody>
      </p:sp>
      <p:pic>
        <p:nvPicPr>
          <p:cNvPr id="5122"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18341" r="28573"/>
          <a:stretch/>
        </p:blipFill>
        <p:spPr bwMode="auto">
          <a:xfrm>
            <a:off x="6975259" y="3035077"/>
            <a:ext cx="2336800" cy="22801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608363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324953"/>
            <a:ext cx="9402981" cy="68205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4724400"/>
            <a:ext cx="9448800" cy="1384995"/>
          </a:xfrm>
          <a:prstGeom prst="rect">
            <a:avLst/>
          </a:prstGeom>
          <a:blipFill>
            <a:blip r:embed="rId3" cstate="print"/>
            <a:tile tx="0" ty="0" sx="100000" sy="100000" flip="none" algn="tl"/>
          </a:blipFill>
        </p:spPr>
        <p:txBody>
          <a:bodyPr wrap="square" rtlCol="0">
            <a:spAutoFit/>
          </a:bodyPr>
          <a:lstStyle/>
          <a:p>
            <a:endParaRPr lang="en-US" sz="2800" b="1" dirty="0" smtClean="0">
              <a:latin typeface="Arial" pitchFamily="34" charset="0"/>
              <a:cs typeface="Arial" pitchFamily="34" charset="0"/>
            </a:endParaRPr>
          </a:p>
          <a:p>
            <a:r>
              <a:rPr lang="en-US" sz="2800" b="1" dirty="0" smtClean="0">
                <a:latin typeface="Arial" pitchFamily="34" charset="0"/>
                <a:cs typeface="Arial" pitchFamily="34" charset="0"/>
              </a:rPr>
              <a:t>   Mapping of saltwater intrusion in the 1500 foot sand</a:t>
            </a:r>
          </a:p>
          <a:p>
            <a:r>
              <a:rPr lang="en-US" sz="2800" b="1" dirty="0" smtClean="0">
                <a:latin typeface="Arial" pitchFamily="34" charset="0"/>
                <a:cs typeface="Arial" pitchFamily="34" charset="0"/>
              </a:rPr>
              <a:t> </a:t>
            </a:r>
            <a:endParaRPr lang="en-US" sz="2800" b="1" dirty="0">
              <a:latin typeface="Arial" pitchFamily="34" charset="0"/>
              <a:cs typeface="Arial" pitchFamily="34" charset="0"/>
            </a:endParaRPr>
          </a:p>
        </p:txBody>
      </p:sp>
    </p:spTree>
    <p:extLst>
      <p:ext uri="{BB962C8B-B14F-4D97-AF65-F5344CB8AC3E}">
        <p14:creationId xmlns="" xmlns:p14="http://schemas.microsoft.com/office/powerpoint/2010/main" val="205188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229600" cy="5791200"/>
          </a:xfrm>
          <a:ln w="57150">
            <a:solidFill>
              <a:schemeClr val="bg2">
                <a:lumMod val="50000"/>
              </a:schemeClr>
            </a:solidFill>
          </a:ln>
        </p:spPr>
        <p:txBody>
          <a:bodyPr>
            <a:normAutofit fontScale="92500" lnSpcReduction="10000"/>
          </a:bodyPr>
          <a:lstStyle/>
          <a:p>
            <a:pPr marL="0" indent="0">
              <a:buNone/>
            </a:pPr>
            <a:r>
              <a:rPr lang="en-US" sz="4200" dirty="0" smtClean="0">
                <a:latin typeface="Arial" pitchFamily="34" charset="0"/>
                <a:cs typeface="Arial" pitchFamily="34" charset="0"/>
              </a:rPr>
              <a:t>“The state is facing a future in which water, even in Louisiana, will be a scarce resource that will demand a well-thought-out and integrated approach to stewardship…”</a:t>
            </a:r>
          </a:p>
          <a:p>
            <a:pPr marL="0" indent="0">
              <a:buNone/>
            </a:pPr>
            <a:endParaRPr lang="en-US" sz="4200" dirty="0">
              <a:latin typeface="Arial" pitchFamily="34" charset="0"/>
              <a:cs typeface="Arial" pitchFamily="34" charset="0"/>
            </a:endParaRPr>
          </a:p>
          <a:p>
            <a:pPr marL="0" indent="0">
              <a:buNone/>
            </a:pPr>
            <a:endParaRPr lang="en-US" dirty="0" smtClean="0"/>
          </a:p>
          <a:p>
            <a:pPr marL="0" indent="0">
              <a:buNone/>
            </a:pPr>
            <a:endParaRPr lang="en-US" dirty="0"/>
          </a:p>
          <a:p>
            <a:pPr marL="0" indent="0" algn="r">
              <a:buNone/>
            </a:pPr>
            <a:r>
              <a:rPr lang="en-US" i="1" dirty="0" smtClean="0"/>
              <a:t>“A Defining Resource:  Louisiana’s Place in the Emerging Water Economy” </a:t>
            </a:r>
            <a:r>
              <a:rPr lang="en-US" dirty="0" smtClean="0"/>
              <a:t>by Mark Davis and James Wilkins (Loyola Law Review, 2011)</a:t>
            </a:r>
            <a:endParaRPr lang="en-US" i="1" dirty="0" smtClean="0"/>
          </a:p>
          <a:p>
            <a:pPr marL="0" indent="0" algn="r">
              <a:buNone/>
            </a:pPr>
            <a:endParaRPr lang="en-US" dirty="0"/>
          </a:p>
        </p:txBody>
      </p:sp>
    </p:spTree>
    <p:extLst>
      <p:ext uri="{BB962C8B-B14F-4D97-AF65-F5344CB8AC3E}">
        <p14:creationId xmlns="" xmlns:p14="http://schemas.microsoft.com/office/powerpoint/2010/main" val="541849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5105400" cy="1143000"/>
          </a:xfrm>
          <a:solidFill>
            <a:schemeClr val="bg1"/>
          </a:solidFill>
        </p:spPr>
        <p:txBody>
          <a:bodyPr/>
          <a:lstStyle/>
          <a:p>
            <a:r>
              <a:rPr lang="en-US" dirty="0" smtClean="0">
                <a:latin typeface="Arial Black" pitchFamily="34" charset="0"/>
              </a:rPr>
              <a:t>Activity!</a:t>
            </a:r>
            <a:endParaRPr lang="en-US" dirty="0">
              <a:latin typeface="Arial Black" pitchFamily="34" charset="0"/>
            </a:endParaRPr>
          </a:p>
        </p:txBody>
      </p:sp>
      <p:sp>
        <p:nvSpPr>
          <p:cNvPr id="3" name="Content Placeholder 2"/>
          <p:cNvSpPr>
            <a:spLocks noGrp="1"/>
          </p:cNvSpPr>
          <p:nvPr>
            <p:ph idx="1"/>
          </p:nvPr>
        </p:nvSpPr>
        <p:spPr/>
        <p:txBody>
          <a:bodyPr/>
          <a:lstStyle/>
          <a:p>
            <a:pPr marL="0" indent="0" algn="ctr">
              <a:buNone/>
            </a:pPr>
            <a:r>
              <a:rPr lang="en-US" dirty="0" smtClean="0">
                <a:latin typeface="Arial" pitchFamily="34" charset="0"/>
                <a:cs typeface="Arial" pitchFamily="34" charset="0"/>
              </a:rPr>
              <a:t>Groundwater by the Numbers!</a:t>
            </a:r>
          </a:p>
          <a:p>
            <a:pPr marL="0" indent="0" algn="ctr">
              <a:buNone/>
            </a:pPr>
            <a:endParaRPr lang="en-US" dirty="0">
              <a:latin typeface="Arial" pitchFamily="34" charset="0"/>
              <a:cs typeface="Arial" pitchFamily="34" charset="0"/>
            </a:endParaRPr>
          </a:p>
          <a:p>
            <a:pPr marL="0" indent="0" algn="ctr">
              <a:buNone/>
            </a:pPr>
            <a:r>
              <a:rPr lang="en-US" dirty="0" smtClean="0">
                <a:latin typeface="Arial" pitchFamily="34" charset="0"/>
                <a:cs typeface="Arial" pitchFamily="34" charset="0"/>
              </a:rPr>
              <a:t>Match the cards with numerical values with their groundwater descriptions.</a:t>
            </a:r>
          </a:p>
          <a:p>
            <a:pPr marL="0" indent="0" algn="ctr">
              <a:buNone/>
            </a:pPr>
            <a:endParaRPr lang="en-US" dirty="0">
              <a:latin typeface="Arial" pitchFamily="34" charset="0"/>
              <a:cs typeface="Arial" pitchFamily="34" charset="0"/>
            </a:endParaRPr>
          </a:p>
        </p:txBody>
      </p:sp>
    </p:spTree>
    <p:extLst>
      <p:ext uri="{BB962C8B-B14F-4D97-AF65-F5344CB8AC3E}">
        <p14:creationId xmlns="" xmlns:p14="http://schemas.microsoft.com/office/powerpoint/2010/main" val="2590292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5334000"/>
          </a:xfrm>
        </p:spPr>
        <p:txBody>
          <a:bodyPr>
            <a:normAutofit fontScale="70000" lnSpcReduction="20000"/>
          </a:bodyPr>
          <a:lstStyle/>
          <a:p>
            <a:pPr marL="468313" indent="-468313">
              <a:buNone/>
            </a:pPr>
            <a:r>
              <a:rPr lang="en-US" dirty="0"/>
              <a:t>Baton Rouge's Skyline. </a:t>
            </a:r>
            <a:r>
              <a:rPr lang="en-US" dirty="0" smtClean="0"/>
              <a:t>Oct. 9, 2008 Wikipedia, </a:t>
            </a:r>
            <a:r>
              <a:rPr lang="en-US" dirty="0" smtClean="0">
                <a:hlinkClick r:id="rId2"/>
              </a:rPr>
              <a:t>http</a:t>
            </a:r>
            <a:r>
              <a:rPr lang="en-US" dirty="0">
                <a:hlinkClick r:id="rId2"/>
              </a:rPr>
              <a:t>://</a:t>
            </a:r>
            <a:r>
              <a:rPr lang="en-US" dirty="0" smtClean="0">
                <a:hlinkClick r:id="rId2"/>
              </a:rPr>
              <a:t>en.wikipedia.org/wiki/File:OKC_BatonRougeSkyline.JPG</a:t>
            </a:r>
            <a:r>
              <a:rPr lang="en-US" dirty="0" smtClean="0"/>
              <a:t> (Nov. 23, 2012).</a:t>
            </a:r>
            <a:endParaRPr lang="en-US" dirty="0"/>
          </a:p>
          <a:p>
            <a:pPr marL="0" indent="0">
              <a:buNone/>
            </a:pPr>
            <a:endParaRPr lang="en-US" dirty="0" smtClean="0"/>
          </a:p>
          <a:p>
            <a:pPr marL="468313" indent="-468313">
              <a:buNone/>
            </a:pPr>
            <a:r>
              <a:rPr lang="en-US" dirty="0" smtClean="0"/>
              <a:t>Baton Rouge Tiger Droppings , </a:t>
            </a:r>
            <a:r>
              <a:rPr lang="en-US" dirty="0"/>
              <a:t>3 Nov. 2009</a:t>
            </a:r>
            <a:r>
              <a:rPr lang="en-US" dirty="0" smtClean="0"/>
              <a:t>.  </a:t>
            </a:r>
            <a:r>
              <a:rPr lang="en-US" dirty="0" smtClean="0">
                <a:hlinkClick r:id="rId3"/>
              </a:rPr>
              <a:t>http://www.tigerdroppings.com/rant/p/16113325/why-does-baton-rouge-tap-water-taste-</a:t>
            </a:r>
            <a:r>
              <a:rPr lang="en-US" dirty="0" smtClean="0"/>
              <a:t> (Nov. 23, 2012).</a:t>
            </a:r>
          </a:p>
          <a:p>
            <a:pPr marL="0" indent="0">
              <a:buNone/>
            </a:pPr>
            <a:endParaRPr lang="en-US" dirty="0" smtClean="0"/>
          </a:p>
          <a:p>
            <a:pPr marL="468313" indent="-468313">
              <a:buNone/>
            </a:pPr>
            <a:r>
              <a:rPr lang="en-US" dirty="0"/>
              <a:t>Baton Rouge Water Company. </a:t>
            </a:r>
            <a:r>
              <a:rPr lang="en-US" dirty="0" smtClean="0">
                <a:hlinkClick r:id="rId4"/>
              </a:rPr>
              <a:t>http</a:t>
            </a:r>
            <a:r>
              <a:rPr lang="en-US" dirty="0">
                <a:hlinkClick r:id="rId4"/>
              </a:rPr>
              <a:t>://www.brwater.com</a:t>
            </a:r>
            <a:r>
              <a:rPr lang="en-US" dirty="0" smtClean="0">
                <a:hlinkClick r:id="rId4"/>
              </a:rPr>
              <a:t>/</a:t>
            </a:r>
            <a:r>
              <a:rPr lang="en-US" dirty="0" smtClean="0"/>
              <a:t> (Nov. 23, 2012).</a:t>
            </a:r>
          </a:p>
          <a:p>
            <a:pPr marL="0" indent="0">
              <a:buNone/>
            </a:pPr>
            <a:endParaRPr lang="en-US" dirty="0" smtClean="0"/>
          </a:p>
          <a:p>
            <a:pPr marL="468313" indent="-468313">
              <a:buNone/>
            </a:pPr>
            <a:r>
              <a:rPr lang="en-US" dirty="0"/>
              <a:t>Groundwater </a:t>
            </a:r>
            <a:r>
              <a:rPr lang="en-US" dirty="0" smtClean="0"/>
              <a:t>Contamination.  Apr 7, 2010. “Spring </a:t>
            </a:r>
            <a:r>
              <a:rPr lang="en-US" dirty="0"/>
              <a:t>Rains Offer Reminder to Help Protect Groundwater from Contamination</a:t>
            </a:r>
            <a:r>
              <a:rPr lang="en-US" dirty="0" smtClean="0"/>
              <a:t>. </a:t>
            </a:r>
            <a:r>
              <a:rPr lang="en-US" i="1" dirty="0"/>
              <a:t>Michigan Liv</a:t>
            </a:r>
            <a:r>
              <a:rPr lang="en-US" dirty="0"/>
              <a:t>e, </a:t>
            </a:r>
            <a:r>
              <a:rPr lang="en-US" dirty="0" smtClean="0">
                <a:hlinkClick r:id="rId5"/>
              </a:rPr>
              <a:t>http</a:t>
            </a:r>
            <a:r>
              <a:rPr lang="en-US" dirty="0">
                <a:hlinkClick r:id="rId5"/>
              </a:rPr>
              <a:t>://</a:t>
            </a:r>
            <a:r>
              <a:rPr lang="en-US" dirty="0" smtClean="0">
                <a:hlinkClick r:id="rId5"/>
              </a:rPr>
              <a:t>www.mlive.com/news/kalamazoo/index.ssf/2010/04/spring_rains_offer_reminder_to.html. </a:t>
            </a:r>
            <a:r>
              <a:rPr lang="en-US" dirty="0" smtClean="0"/>
              <a:t>(</a:t>
            </a:r>
            <a:r>
              <a:rPr lang="en-US" dirty="0" smtClean="0"/>
              <a:t>Nov. 23, 2012)</a:t>
            </a:r>
          </a:p>
          <a:p>
            <a:pPr marL="0" indent="0">
              <a:buNone/>
            </a:pPr>
            <a:endParaRPr lang="en-US" dirty="0" smtClean="0"/>
          </a:p>
          <a:p>
            <a:pPr marL="0" indent="0">
              <a:buNone/>
            </a:pPr>
            <a:endParaRPr lang="en-US" dirty="0"/>
          </a:p>
          <a:p>
            <a:pPr marL="0" indent="0">
              <a:buNone/>
            </a:pPr>
            <a:endParaRPr lang="en-US" dirty="0"/>
          </a:p>
          <a:p>
            <a:pPr marL="0" indent="0">
              <a:buNone/>
            </a:pPr>
            <a:endParaRPr lang="en-US" dirty="0" smtClean="0"/>
          </a:p>
        </p:txBody>
      </p:sp>
    </p:spTree>
    <p:extLst>
      <p:ext uri="{BB962C8B-B14F-4D97-AF65-F5344CB8AC3E}">
        <p14:creationId xmlns="" xmlns:p14="http://schemas.microsoft.com/office/powerpoint/2010/main" val="12573486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5334000"/>
          </a:xfrm>
        </p:spPr>
        <p:txBody>
          <a:bodyPr>
            <a:normAutofit fontScale="47500" lnSpcReduction="20000"/>
          </a:bodyPr>
          <a:lstStyle/>
          <a:p>
            <a:pPr marL="468313" indent="-468313">
              <a:buNone/>
            </a:pPr>
            <a:r>
              <a:rPr lang="en-US" sz="4200" i="1" dirty="0"/>
              <a:t>Ground Water Resources Commission Meeting</a:t>
            </a:r>
            <a:r>
              <a:rPr lang="en-US" sz="4200" dirty="0"/>
              <a:t>.  </a:t>
            </a:r>
            <a:r>
              <a:rPr lang="en-US" sz="4200" dirty="0" smtClean="0"/>
              <a:t>Dec. 2009. Department </a:t>
            </a:r>
            <a:r>
              <a:rPr lang="en-US" sz="4200" dirty="0"/>
              <a:t>of Natural Resources, </a:t>
            </a:r>
            <a:r>
              <a:rPr lang="en-US" sz="4200" dirty="0" smtClean="0">
                <a:hlinkClick r:id="rId2"/>
              </a:rPr>
              <a:t>http</a:t>
            </a:r>
            <a:r>
              <a:rPr lang="en-US" sz="4200" dirty="0">
                <a:hlinkClick r:id="rId2"/>
              </a:rPr>
              <a:t>://</a:t>
            </a:r>
            <a:r>
              <a:rPr lang="en-US" sz="4200" dirty="0" smtClean="0">
                <a:hlinkClick r:id="rId2"/>
              </a:rPr>
              <a:t>dnr.louisiana.gov/assets/docs/conservation/documents/20091202-presentation.pdf</a:t>
            </a:r>
            <a:r>
              <a:rPr lang="en-US" sz="4200" dirty="0" smtClean="0"/>
              <a:t> (Jan. 28, 2013</a:t>
            </a:r>
            <a:r>
              <a:rPr lang="en-US" sz="4200" dirty="0" smtClean="0"/>
              <a:t>).</a:t>
            </a:r>
            <a:endParaRPr lang="en-US" sz="4200" dirty="0"/>
          </a:p>
          <a:p>
            <a:pPr marL="0" indent="0">
              <a:buNone/>
            </a:pPr>
            <a:endParaRPr lang="en-US" sz="4200" dirty="0" smtClean="0"/>
          </a:p>
          <a:p>
            <a:pPr marL="468313" indent="-468313">
              <a:buNone/>
            </a:pPr>
            <a:r>
              <a:rPr lang="en-US" sz="4200" dirty="0" err="1" smtClean="0"/>
              <a:t>Hydrogeologic</a:t>
            </a:r>
            <a:r>
              <a:rPr lang="en-US" sz="4200" dirty="0" smtClean="0"/>
              <a:t> </a:t>
            </a:r>
            <a:r>
              <a:rPr lang="en-US" sz="4200" dirty="0"/>
              <a:t>Columns.  Department of Environmental Quality, </a:t>
            </a:r>
            <a:r>
              <a:rPr lang="en-US" sz="4200" dirty="0" smtClean="0">
                <a:hlinkClick r:id="rId3"/>
              </a:rPr>
              <a:t>http</a:t>
            </a:r>
            <a:r>
              <a:rPr lang="en-US" sz="4200" dirty="0">
                <a:hlinkClick r:id="rId3"/>
              </a:rPr>
              <a:t>://</a:t>
            </a:r>
            <a:r>
              <a:rPr lang="en-US" sz="4200" dirty="0" smtClean="0">
                <a:hlinkClick r:id="rId3"/>
              </a:rPr>
              <a:t>www.deq.louisiana.gov/portal/Portals/0/evaluation/aeps/gwbroch2-3.gif</a:t>
            </a:r>
            <a:r>
              <a:rPr lang="en-US" sz="4200" dirty="0" smtClean="0"/>
              <a:t> (Nov. 23, 2012).</a:t>
            </a:r>
          </a:p>
          <a:p>
            <a:pPr marL="0" indent="0">
              <a:buNone/>
            </a:pPr>
            <a:endParaRPr lang="en-US" sz="4200" dirty="0"/>
          </a:p>
          <a:p>
            <a:pPr marL="468313" indent="-468313">
              <a:buNone/>
            </a:pPr>
            <a:r>
              <a:rPr lang="en-US" sz="4200" dirty="0"/>
              <a:t>Hydrologic Cycle, Cone of Depression</a:t>
            </a:r>
            <a:r>
              <a:rPr lang="en-US" sz="4200" i="1" dirty="0" smtClean="0"/>
              <a:t>. Fayette </a:t>
            </a:r>
            <a:r>
              <a:rPr lang="en-US" sz="4200" i="1" dirty="0"/>
              <a:t>County Groundwater Conservation District</a:t>
            </a:r>
            <a:r>
              <a:rPr lang="en-US" sz="4200" dirty="0"/>
              <a:t>. </a:t>
            </a:r>
            <a:r>
              <a:rPr lang="en-US" sz="4200" dirty="0" smtClean="0">
                <a:hlinkClick r:id="rId4"/>
              </a:rPr>
              <a:t>http</a:t>
            </a:r>
            <a:r>
              <a:rPr lang="en-US" sz="4200" dirty="0">
                <a:hlinkClick r:id="rId4"/>
              </a:rPr>
              <a:t>://</a:t>
            </a:r>
            <a:r>
              <a:rPr lang="en-US" sz="4200" dirty="0" smtClean="0">
                <a:hlinkClick r:id="rId4"/>
              </a:rPr>
              <a:t>www.fayettecountygroundwater.com/educational_info.htm</a:t>
            </a:r>
            <a:r>
              <a:rPr lang="en-US" sz="4200" dirty="0" smtClean="0"/>
              <a:t> (Nov. 23, 2012).</a:t>
            </a:r>
          </a:p>
          <a:p>
            <a:pPr marL="0" indent="0">
              <a:buNone/>
            </a:pPr>
            <a:endParaRPr lang="en-US" sz="4200" dirty="0"/>
          </a:p>
          <a:p>
            <a:pPr marL="468313" indent="-468313">
              <a:buNone/>
            </a:pPr>
            <a:r>
              <a:rPr lang="en-US" sz="4200" dirty="0"/>
              <a:t>Hydraulic Fracturing.  Environmental Protection, </a:t>
            </a:r>
            <a:r>
              <a:rPr lang="en-US" sz="4200" dirty="0" err="1"/>
              <a:t>n.d</a:t>
            </a:r>
            <a:r>
              <a:rPr lang="en-US" sz="4200" dirty="0" smtClean="0"/>
              <a:t>.  </a:t>
            </a:r>
            <a:r>
              <a:rPr lang="en-US" sz="4200" dirty="0" smtClean="0">
                <a:hlinkClick r:id="rId5"/>
              </a:rPr>
              <a:t>http</a:t>
            </a:r>
            <a:r>
              <a:rPr lang="en-US" sz="4200" dirty="0">
                <a:hlinkClick r:id="rId5"/>
              </a:rPr>
              <a:t>://</a:t>
            </a:r>
            <a:r>
              <a:rPr lang="en-US" sz="4200" dirty="0" smtClean="0">
                <a:hlinkClick r:id="rId5"/>
              </a:rPr>
              <a:t>eponline.com/portals/hydraulic-fracturing.aspx</a:t>
            </a:r>
            <a:r>
              <a:rPr lang="en-US" sz="4200" dirty="0" smtClean="0"/>
              <a:t> </a:t>
            </a:r>
          </a:p>
          <a:p>
            <a:pPr marL="468313" indent="-468313">
              <a:buNone/>
            </a:pPr>
            <a:r>
              <a:rPr lang="en-US" sz="4200" dirty="0" smtClean="0"/>
              <a:t>	</a:t>
            </a:r>
            <a:r>
              <a:rPr lang="en-US" sz="4200" dirty="0" smtClean="0"/>
              <a:t>(Nov. 23, 2012)</a:t>
            </a:r>
            <a:endParaRPr lang="en-US" sz="4200" dirty="0"/>
          </a:p>
          <a:p>
            <a:pPr marL="0" indent="0">
              <a:buNone/>
            </a:pPr>
            <a:endParaRPr lang="en-US" sz="4200" dirty="0"/>
          </a:p>
          <a:p>
            <a:pPr marL="0" indent="0">
              <a:buNone/>
            </a:pPr>
            <a:endParaRPr lang="en-US" sz="4200" dirty="0" smtClean="0"/>
          </a:p>
          <a:p>
            <a:pPr marL="0" indent="0">
              <a:buNone/>
            </a:pPr>
            <a:endParaRPr lang="en-US" dirty="0"/>
          </a:p>
          <a:p>
            <a:pPr marL="0" indent="0">
              <a:buNone/>
            </a:pPr>
            <a:endParaRPr lang="en-US" dirty="0"/>
          </a:p>
        </p:txBody>
      </p:sp>
    </p:spTree>
    <p:extLst>
      <p:ext uri="{BB962C8B-B14F-4D97-AF65-F5344CB8AC3E}">
        <p14:creationId xmlns="" xmlns:p14="http://schemas.microsoft.com/office/powerpoint/2010/main" val="3534695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4906963"/>
          </a:xfrm>
        </p:spPr>
        <p:txBody>
          <a:bodyPr>
            <a:normAutofit fontScale="92500"/>
          </a:bodyPr>
          <a:lstStyle/>
          <a:p>
            <a:pPr marL="468313" indent="-468313">
              <a:buNone/>
            </a:pPr>
            <a:r>
              <a:rPr lang="en-US" sz="2400" dirty="0"/>
              <a:t>Industry. </a:t>
            </a:r>
            <a:r>
              <a:rPr lang="en-US" sz="2400" dirty="0" smtClean="0"/>
              <a:t> Mar. 2009. “Southwest Louisiana</a:t>
            </a:r>
            <a:r>
              <a:rPr lang="en-US" sz="2400" i="1" dirty="0" smtClean="0"/>
              <a:t>” Site </a:t>
            </a:r>
            <a:r>
              <a:rPr lang="en-US" sz="2400" i="1" dirty="0"/>
              <a:t>Selection Magazine</a:t>
            </a:r>
            <a:r>
              <a:rPr lang="en-US" sz="2400" dirty="0"/>
              <a:t>, </a:t>
            </a:r>
            <a:r>
              <a:rPr lang="en-US" sz="2400" dirty="0" smtClean="0">
                <a:hlinkClick r:id="rId2"/>
              </a:rPr>
              <a:t>http</a:t>
            </a:r>
            <a:r>
              <a:rPr lang="en-US" sz="2400" dirty="0">
                <a:hlinkClick r:id="rId2"/>
              </a:rPr>
              <a:t>://www.siteselection.com/features/2009/mar/sw-louisiana</a:t>
            </a:r>
            <a:r>
              <a:rPr lang="en-US" sz="2400" dirty="0" smtClean="0">
                <a:hlinkClick r:id="rId2"/>
              </a:rPr>
              <a:t>/</a:t>
            </a:r>
            <a:r>
              <a:rPr lang="en-US" sz="2400" dirty="0" smtClean="0"/>
              <a:t> (Nov. 23, 2012</a:t>
            </a:r>
            <a:r>
              <a:rPr lang="en-US" sz="2400" dirty="0" smtClean="0"/>
              <a:t>).</a:t>
            </a:r>
            <a:endParaRPr lang="en-US" sz="2400" dirty="0"/>
          </a:p>
          <a:p>
            <a:pPr marL="0" indent="0">
              <a:buNone/>
            </a:pPr>
            <a:endParaRPr lang="en-US" sz="2400" dirty="0"/>
          </a:p>
          <a:p>
            <a:pPr marL="468313" indent="-468313">
              <a:buNone/>
            </a:pPr>
            <a:r>
              <a:rPr lang="en-US" sz="2400" dirty="0"/>
              <a:t>Lovelace, John K. </a:t>
            </a:r>
            <a:r>
              <a:rPr lang="en-US" sz="2400" dirty="0" smtClean="0"/>
              <a:t>Dec. 2007. </a:t>
            </a:r>
            <a:r>
              <a:rPr lang="en-US" sz="2400" i="1" dirty="0" smtClean="0"/>
              <a:t>Chloride </a:t>
            </a:r>
            <a:r>
              <a:rPr lang="en-US" sz="2400" i="1" dirty="0"/>
              <a:t>Concentrations in Ground Water in East and West Baton Rouge Parishes, Louisiana, 2004–05</a:t>
            </a:r>
            <a:r>
              <a:rPr lang="en-US" sz="2400" dirty="0"/>
              <a:t>. Rep. </a:t>
            </a:r>
            <a:r>
              <a:rPr lang="en-US" sz="2400" dirty="0" smtClean="0"/>
              <a:t>USGS Scientific Investigations Report 2007-5069., </a:t>
            </a:r>
            <a:r>
              <a:rPr lang="en-US" sz="2400" dirty="0" smtClean="0">
                <a:hlinkClick r:id="rId3"/>
              </a:rPr>
              <a:t>http</a:t>
            </a:r>
            <a:r>
              <a:rPr lang="en-US" sz="2400" dirty="0">
                <a:hlinkClick r:id="rId3"/>
              </a:rPr>
              <a:t>://pubs.usgs.gov/sir/2007/5069</a:t>
            </a:r>
            <a:r>
              <a:rPr lang="en-US" sz="2400" dirty="0" smtClean="0">
                <a:hlinkClick r:id="rId3"/>
              </a:rPr>
              <a:t>/</a:t>
            </a:r>
            <a:r>
              <a:rPr lang="en-US" sz="2400" dirty="0" smtClean="0"/>
              <a:t> </a:t>
            </a:r>
            <a:r>
              <a:rPr lang="en-US" sz="2400" dirty="0" smtClean="0"/>
              <a:t>(</a:t>
            </a:r>
            <a:r>
              <a:rPr lang="en-US" sz="2400" dirty="0" smtClean="0"/>
              <a:t>Nov. 23, 2012</a:t>
            </a:r>
            <a:r>
              <a:rPr lang="en-US" sz="2400" dirty="0" smtClean="0"/>
              <a:t>).</a:t>
            </a:r>
            <a:endParaRPr lang="en-US" sz="2400" dirty="0" smtClean="0"/>
          </a:p>
          <a:p>
            <a:pPr marL="0" indent="0">
              <a:buNone/>
            </a:pPr>
            <a:endParaRPr lang="en-US" sz="2400" i="1" dirty="0" smtClean="0"/>
          </a:p>
          <a:p>
            <a:pPr marL="468313" indent="-468313">
              <a:buNone/>
            </a:pPr>
            <a:r>
              <a:rPr lang="en-US" sz="2400" dirty="0" smtClean="0"/>
              <a:t>LAWSC Project</a:t>
            </a:r>
            <a:r>
              <a:rPr lang="en-US" sz="2400" i="1" dirty="0" smtClean="0"/>
              <a:t>. Simulation </a:t>
            </a:r>
            <a:r>
              <a:rPr lang="en-US" sz="2400" i="1" dirty="0"/>
              <a:t>of Groundwater Flow in the "1,500-Foot" and "2,000-Foot" Sands and Movement of Saltwater in the “2000-Foot” Sand of the Baton Rouge Area, Louisiana</a:t>
            </a:r>
            <a:r>
              <a:rPr lang="en-US" sz="2400" dirty="0"/>
              <a:t>. </a:t>
            </a:r>
            <a:r>
              <a:rPr lang="en-US" sz="2400" dirty="0" smtClean="0">
                <a:hlinkClick r:id="rId4"/>
              </a:rPr>
              <a:t>http</a:t>
            </a:r>
            <a:r>
              <a:rPr lang="en-US" sz="2400" dirty="0">
                <a:hlinkClick r:id="rId4"/>
              </a:rPr>
              <a:t>://</a:t>
            </a:r>
            <a:r>
              <a:rPr lang="en-US" sz="2400" dirty="0" smtClean="0">
                <a:hlinkClick r:id="rId4"/>
              </a:rPr>
              <a:t>la.water.usgs.gov/projects.html</a:t>
            </a:r>
            <a:r>
              <a:rPr lang="en-US" sz="2400" dirty="0" smtClean="0"/>
              <a:t> (</a:t>
            </a:r>
            <a:r>
              <a:rPr lang="en-US" sz="2400" dirty="0" smtClean="0"/>
              <a:t>Jan. 3, 2013).</a:t>
            </a:r>
            <a:endParaRPr lang="en-US" sz="2400" dirty="0"/>
          </a:p>
          <a:p>
            <a:pPr marL="0" indent="0">
              <a:buNone/>
            </a:pPr>
            <a:endParaRPr lang="en-US" dirty="0"/>
          </a:p>
        </p:txBody>
      </p:sp>
    </p:spTree>
    <p:extLst>
      <p:ext uri="{BB962C8B-B14F-4D97-AF65-F5344CB8AC3E}">
        <p14:creationId xmlns="" xmlns:p14="http://schemas.microsoft.com/office/powerpoint/2010/main" val="465819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References</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marL="468313" indent="-468313">
              <a:buNone/>
            </a:pPr>
            <a:r>
              <a:rPr lang="en-US" sz="2400" dirty="0" err="1"/>
              <a:t>Prakken</a:t>
            </a:r>
            <a:r>
              <a:rPr lang="en-US" sz="2400" dirty="0"/>
              <a:t>, L.B., 2004, Louisiana ground-water map no. 17: Generalized potentiometric surface of the Kentwood aquifer system and the "1,500-foot" and "1,700-foot" sands of the Baton Rouge area in southeastern Louisiana, March-April </a:t>
            </a:r>
            <a:r>
              <a:rPr lang="en-US" sz="2400" dirty="0" smtClean="0"/>
              <a:t>2003 </a:t>
            </a:r>
            <a:r>
              <a:rPr lang="en-US" sz="2400" dirty="0" smtClean="0">
                <a:hlinkClick r:id="rId2"/>
              </a:rPr>
              <a:t>http</a:t>
            </a:r>
            <a:r>
              <a:rPr lang="en-US" sz="2400" dirty="0">
                <a:hlinkClick r:id="rId2"/>
              </a:rPr>
              <a:t>://la.water.usgs.gov/publications/pdfs/SIM_2862.pdf</a:t>
            </a:r>
            <a:r>
              <a:rPr lang="en-US" sz="2400" dirty="0"/>
              <a:t> </a:t>
            </a:r>
            <a:endParaRPr lang="en-US" sz="2400" dirty="0" smtClean="0"/>
          </a:p>
          <a:p>
            <a:pPr marL="468313" indent="-468313">
              <a:buNone/>
            </a:pPr>
            <a:r>
              <a:rPr lang="en-US" sz="2400" dirty="0" smtClean="0"/>
              <a:t>	</a:t>
            </a:r>
            <a:r>
              <a:rPr lang="en-US" sz="2400" dirty="0" smtClean="0"/>
              <a:t>(</a:t>
            </a:r>
            <a:r>
              <a:rPr lang="en-US" sz="2400" dirty="0"/>
              <a:t>Jan. 27, 2013)</a:t>
            </a:r>
          </a:p>
          <a:p>
            <a:pPr marL="468313" indent="-468313">
              <a:buNone/>
            </a:pPr>
            <a:endParaRPr lang="en-US" sz="2400" dirty="0" smtClean="0"/>
          </a:p>
          <a:p>
            <a:pPr marL="468313" indent="-468313">
              <a:buNone/>
            </a:pPr>
            <a:r>
              <a:rPr lang="en-US" sz="2400" dirty="0" err="1" smtClean="0"/>
              <a:t>Tomaszewski</a:t>
            </a:r>
            <a:r>
              <a:rPr lang="en-US" sz="2400" dirty="0"/>
              <a:t>, John K., John K. Lovelace, and Paul A. </a:t>
            </a:r>
            <a:r>
              <a:rPr lang="en-US" sz="2400" dirty="0" err="1"/>
              <a:t>Ensminger</a:t>
            </a:r>
            <a:r>
              <a:rPr lang="en-US" sz="2400" dirty="0"/>
              <a:t>. </a:t>
            </a:r>
            <a:r>
              <a:rPr lang="en-US" sz="2400" dirty="0" smtClean="0"/>
              <a:t>2002."Water </a:t>
            </a:r>
            <a:r>
              <a:rPr lang="en-US" sz="2400" dirty="0"/>
              <a:t>Withdrawals and Trends in Ground-Water Levels and Stream Discharge in Louisiana." </a:t>
            </a:r>
            <a:r>
              <a:rPr lang="en-US" sz="2400" dirty="0" smtClean="0"/>
              <a:t>USGS.</a:t>
            </a:r>
          </a:p>
          <a:p>
            <a:pPr marL="468313" indent="-468313">
              <a:buNone/>
            </a:pPr>
            <a:endParaRPr lang="en-US" sz="2400" dirty="0" smtClean="0"/>
          </a:p>
          <a:p>
            <a:pPr marL="468313" indent="-468313">
              <a:buNone/>
            </a:pPr>
            <a:endParaRPr lang="en-US" sz="2400" dirty="0"/>
          </a:p>
          <a:p>
            <a:pPr marL="0" indent="0">
              <a:buNone/>
            </a:pPr>
            <a:endParaRPr lang="en-US" dirty="0"/>
          </a:p>
        </p:txBody>
      </p:sp>
    </p:spTree>
    <p:extLst>
      <p:ext uri="{BB962C8B-B14F-4D97-AF65-F5344CB8AC3E}">
        <p14:creationId xmlns="" xmlns:p14="http://schemas.microsoft.com/office/powerpoint/2010/main" val="3844526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5600"/>
          </a:xfrm>
          <a:blipFill>
            <a:blip r:embed="rId3" cstate="print"/>
            <a:tile tx="0" ty="0" sx="100000" sy="100000" flip="none" algn="tl"/>
          </a:blipFill>
        </p:spPr>
        <p:txBody>
          <a:bodyPr>
            <a:noAutofit/>
          </a:bodyPr>
          <a:lstStyle/>
          <a:p>
            <a:r>
              <a:rPr lang="en-US" sz="3600" dirty="0" smtClean="0"/>
              <a:t/>
            </a:r>
            <a:br>
              <a:rPr lang="en-US" sz="3600" dirty="0" smtClean="0"/>
            </a:br>
            <a:r>
              <a:rPr lang="en-US" sz="3200" dirty="0" smtClean="0">
                <a:latin typeface="Arial Black" pitchFamily="34" charset="0"/>
                <a:cs typeface="Aharoni" pitchFamily="2" charset="-79"/>
              </a:rPr>
              <a:t>Why</a:t>
            </a:r>
            <a:r>
              <a:rPr lang="en-US" sz="3200" baseline="0" dirty="0" smtClean="0">
                <a:latin typeface="Arial Black" pitchFamily="34" charset="0"/>
                <a:cs typeface="Aharoni" pitchFamily="2" charset="-79"/>
              </a:rPr>
              <a:t> does BR water taste so good?</a:t>
            </a:r>
            <a:br>
              <a:rPr lang="en-US" sz="3200" baseline="0" dirty="0" smtClean="0">
                <a:latin typeface="Arial Black" pitchFamily="34" charset="0"/>
                <a:cs typeface="Aharoni" pitchFamily="2" charset="-79"/>
              </a:rPr>
            </a:br>
            <a:r>
              <a:rPr lang="en-US" sz="1800" dirty="0" smtClean="0">
                <a:latin typeface="Lucida Calligraphy" pitchFamily="66" charset="0"/>
                <a:cs typeface="Aharoni" pitchFamily="2" charset="-79"/>
              </a:rPr>
              <a:t>Individual </a:t>
            </a:r>
            <a:r>
              <a:rPr lang="en-US" sz="1800" dirty="0">
                <a:latin typeface="Lucida Calligraphy" pitchFamily="66" charset="0"/>
                <a:cs typeface="Aharoni" pitchFamily="2" charset="-79"/>
              </a:rPr>
              <a:t>c</a:t>
            </a:r>
            <a:r>
              <a:rPr lang="en-US" sz="1800" dirty="0" smtClean="0">
                <a:latin typeface="Lucida Calligraphy" pitchFamily="66" charset="0"/>
                <a:cs typeface="Aharoni" pitchFamily="2" charset="-79"/>
              </a:rPr>
              <a:t>omments from area residents (quotes</a:t>
            </a:r>
            <a:r>
              <a:rPr lang="en-US" sz="1800" dirty="0" smtClean="0">
                <a:latin typeface="Lucida Calligraphy" pitchFamily="66" charset="0"/>
              </a:rPr>
              <a:t>TigerDroppings.com,2009)</a:t>
            </a:r>
            <a:r>
              <a:rPr lang="en-US" sz="1800" baseline="0" dirty="0" smtClean="0">
                <a:latin typeface="Lucida Calligraphy" pitchFamily="66" charset="0"/>
              </a:rPr>
              <a:t/>
            </a:r>
            <a:br>
              <a:rPr lang="en-US" sz="1800" baseline="0" dirty="0" smtClean="0">
                <a:latin typeface="Lucida Calligraphy" pitchFamily="66" charset="0"/>
              </a:rPr>
            </a:br>
            <a:r>
              <a:rPr lang="en-US" sz="3600" baseline="0" dirty="0" smtClean="0"/>
              <a:t> </a:t>
            </a:r>
            <a:r>
              <a:rPr lang="en-US" sz="3600" dirty="0" smtClean="0">
                <a:latin typeface="Lucida Handwriting" pitchFamily="66" charset="0"/>
              </a:rPr>
              <a:t/>
            </a:r>
            <a:br>
              <a:rPr lang="en-US" sz="3600" dirty="0" smtClean="0">
                <a:latin typeface="Lucida Handwriting" pitchFamily="66" charset="0"/>
              </a:rPr>
            </a:br>
            <a:endParaRPr lang="en-US" sz="3600" dirty="0">
              <a:latin typeface="Lucida Handwriting" pitchFamily="66" charset="0"/>
            </a:endParaRPr>
          </a:p>
        </p:txBody>
      </p:sp>
      <p:sp>
        <p:nvSpPr>
          <p:cNvPr id="3" name="Content Placeholder 2"/>
          <p:cNvSpPr>
            <a:spLocks noGrp="1"/>
          </p:cNvSpPr>
          <p:nvPr>
            <p:ph idx="1"/>
          </p:nvPr>
        </p:nvSpPr>
        <p:spPr/>
        <p:txBody>
          <a:bodyPr>
            <a:normAutofit/>
          </a:bodyPr>
          <a:lstStyle/>
          <a:p>
            <a:pPr marL="0" indent="0">
              <a:buNone/>
            </a:pP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Rectangular Callout 3"/>
          <p:cNvSpPr/>
          <p:nvPr/>
        </p:nvSpPr>
        <p:spPr>
          <a:xfrm>
            <a:off x="5943600" y="1629229"/>
            <a:ext cx="2895600" cy="3200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Tap </a:t>
            </a:r>
            <a:r>
              <a:rPr lang="en-US" sz="2800" dirty="0"/>
              <a:t>water in every other city in </a:t>
            </a:r>
            <a:r>
              <a:rPr lang="en-US" sz="2800" dirty="0" smtClean="0"/>
              <a:t>Louisiana </a:t>
            </a:r>
            <a:r>
              <a:rPr lang="en-US" sz="2800" dirty="0"/>
              <a:t>is not even drinkable...tap water here tastes like </a:t>
            </a:r>
            <a:r>
              <a:rPr lang="en-US" sz="2800" dirty="0" smtClean="0"/>
              <a:t>Dasani</a:t>
            </a:r>
            <a:endParaRPr lang="en-US" sz="2800" dirty="0"/>
          </a:p>
        </p:txBody>
      </p:sp>
      <p:sp>
        <p:nvSpPr>
          <p:cNvPr id="5" name="Rectangular Callout 4"/>
          <p:cNvSpPr/>
          <p:nvPr/>
        </p:nvSpPr>
        <p:spPr>
          <a:xfrm>
            <a:off x="3581400" y="1447800"/>
            <a:ext cx="2895600" cy="2819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Baton Rouge </a:t>
            </a:r>
            <a:r>
              <a:rPr lang="en-US" sz="2800" dirty="0"/>
              <a:t>has something like the 2nd best rated public water supply in the US </a:t>
            </a:r>
          </a:p>
        </p:txBody>
      </p:sp>
      <p:sp>
        <p:nvSpPr>
          <p:cNvPr id="7" name="Rectangular Callout 6"/>
          <p:cNvSpPr/>
          <p:nvPr/>
        </p:nvSpPr>
        <p:spPr>
          <a:xfrm>
            <a:off x="132080" y="1629228"/>
            <a:ext cx="3124200" cy="289197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My dad used to bottle (his brother’s in BR) water to </a:t>
            </a:r>
            <a:r>
              <a:rPr lang="en-US" sz="2800" i="1" dirty="0"/>
              <a:t>bring home to </a:t>
            </a:r>
            <a:r>
              <a:rPr lang="en-US" sz="2800" dirty="0"/>
              <a:t>Shreveport . That stuff is good!</a:t>
            </a:r>
          </a:p>
        </p:txBody>
      </p:sp>
      <p:sp>
        <p:nvSpPr>
          <p:cNvPr id="6" name="Rectangular Callout 5"/>
          <p:cNvSpPr/>
          <p:nvPr/>
        </p:nvSpPr>
        <p:spPr>
          <a:xfrm>
            <a:off x="2260600" y="3075214"/>
            <a:ext cx="4216400" cy="350882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Baton Rouge water is super filtered and absolutely dead soft. The soft part is pretty important. Not many places in the world can say this.</a:t>
            </a:r>
          </a:p>
        </p:txBody>
      </p:sp>
    </p:spTree>
    <p:extLst>
      <p:ext uri="{BB962C8B-B14F-4D97-AF65-F5344CB8AC3E}">
        <p14:creationId xmlns="" xmlns:p14="http://schemas.microsoft.com/office/powerpoint/2010/main" val="14543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blipFill>
            <a:blip r:embed="rId3" cstate="print"/>
            <a:tile tx="0" ty="0" sx="100000" sy="100000" flip="none" algn="tl"/>
          </a:blipFill>
        </p:spPr>
        <p:txBody>
          <a:bodyPr>
            <a:normAutofit/>
          </a:bodyPr>
          <a:lstStyle/>
          <a:p>
            <a:r>
              <a:rPr lang="en-US" sz="4000" dirty="0" smtClean="0">
                <a:latin typeface="Arial Black" pitchFamily="34" charset="0"/>
                <a:cs typeface="Aharoni" pitchFamily="2" charset="-79"/>
              </a:rPr>
              <a:t>Levels of Word Knowledge</a:t>
            </a:r>
            <a:endParaRPr lang="en-US" sz="4000" dirty="0">
              <a:latin typeface="Arial Black" pitchFamily="34" charset="0"/>
              <a:cs typeface="Aharoni" pitchFamily="2" charset="-79"/>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904237252"/>
              </p:ext>
            </p:extLst>
          </p:nvPr>
        </p:nvGraphicFramePr>
        <p:xfrm>
          <a:off x="457200" y="1066800"/>
          <a:ext cx="8229600" cy="55118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en-US" dirty="0"/>
                    </a:p>
                  </a:txBody>
                  <a:tcPr/>
                </a:tc>
                <a:tc>
                  <a:txBody>
                    <a:bodyPr/>
                    <a:lstStyle/>
                    <a:p>
                      <a:r>
                        <a:rPr lang="en-US" dirty="0" smtClean="0">
                          <a:solidFill>
                            <a:schemeClr val="tx1"/>
                          </a:solidFill>
                        </a:rPr>
                        <a:t>I’ve never seen or heard the word</a:t>
                      </a:r>
                      <a:r>
                        <a:rPr lang="en-US" baseline="0" dirty="0" smtClean="0">
                          <a:solidFill>
                            <a:schemeClr val="tx1"/>
                          </a:solidFill>
                        </a:rPr>
                        <a:t> before</a:t>
                      </a:r>
                      <a:endParaRPr lang="en-US" dirty="0">
                        <a:solidFill>
                          <a:schemeClr val="tx1"/>
                        </a:solidFill>
                      </a:endParaRPr>
                    </a:p>
                  </a:txBody>
                  <a:tcPr/>
                </a:tc>
                <a:tc>
                  <a:txBody>
                    <a:bodyPr/>
                    <a:lstStyle/>
                    <a:p>
                      <a:r>
                        <a:rPr lang="en-US" dirty="0" smtClean="0">
                          <a:solidFill>
                            <a:schemeClr val="tx1"/>
                          </a:solidFill>
                        </a:rPr>
                        <a:t>I’ve heard or seen the word, but don’t know the meaning</a:t>
                      </a:r>
                      <a:endParaRPr lang="en-US" dirty="0">
                        <a:solidFill>
                          <a:schemeClr val="tx1"/>
                        </a:solidFill>
                      </a:endParaRPr>
                    </a:p>
                  </a:txBody>
                  <a:tcPr/>
                </a:tc>
                <a:tc>
                  <a:txBody>
                    <a:bodyPr/>
                    <a:lstStyle/>
                    <a:p>
                      <a:r>
                        <a:rPr lang="en-US" dirty="0" smtClean="0">
                          <a:solidFill>
                            <a:schemeClr val="tx1"/>
                          </a:solidFill>
                        </a:rPr>
                        <a:t>I vaguely</a:t>
                      </a:r>
                      <a:r>
                        <a:rPr lang="en-US" baseline="0" dirty="0" smtClean="0">
                          <a:solidFill>
                            <a:schemeClr val="tx1"/>
                          </a:solidFill>
                        </a:rPr>
                        <a:t> know the meaning and can assoc. it with the concept.</a:t>
                      </a:r>
                      <a:endParaRPr lang="en-US" dirty="0">
                        <a:solidFill>
                          <a:schemeClr val="tx1"/>
                        </a:solidFill>
                      </a:endParaRPr>
                    </a:p>
                  </a:txBody>
                  <a:tcPr/>
                </a:tc>
                <a:tc>
                  <a:txBody>
                    <a:bodyPr/>
                    <a:lstStyle/>
                    <a:p>
                      <a:r>
                        <a:rPr lang="en-US" dirty="0" smtClean="0">
                          <a:solidFill>
                            <a:schemeClr val="tx1"/>
                          </a:solidFill>
                        </a:rPr>
                        <a:t>I know the word well, and can</a:t>
                      </a:r>
                      <a:r>
                        <a:rPr lang="en-US" baseline="0" dirty="0" smtClean="0">
                          <a:solidFill>
                            <a:schemeClr val="tx1"/>
                          </a:solidFill>
                        </a:rPr>
                        <a:t> explain it and use it</a:t>
                      </a:r>
                      <a:endParaRPr lang="en-US" dirty="0">
                        <a:solidFill>
                          <a:schemeClr val="tx1"/>
                        </a:solidFill>
                      </a:endParaRPr>
                    </a:p>
                  </a:txBody>
                  <a:tcPr/>
                </a:tc>
              </a:tr>
              <a:tr h="370840">
                <a:tc>
                  <a:txBody>
                    <a:bodyPr/>
                    <a:lstStyle/>
                    <a:p>
                      <a:r>
                        <a:rPr lang="en-US" dirty="0" smtClean="0"/>
                        <a:t>Aquifer</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Hydrologic Cycle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Groundwater</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Recharge Area</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Cone of depression</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Saltwater intrusion or encroachment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Fault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 xmlns:p14="http://schemas.microsoft.com/office/powerpoint/2010/main" val="2653866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186" b="16102"/>
          <a:stretch/>
        </p:blipFill>
        <p:spPr bwMode="auto">
          <a:xfrm>
            <a:off x="1905000" y="0"/>
            <a:ext cx="6975033" cy="5047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871" t="15457" r="7795" b="10619"/>
          <a:stretch/>
        </p:blipFill>
        <p:spPr bwMode="auto">
          <a:xfrm>
            <a:off x="36286" y="3505200"/>
            <a:ext cx="4724400" cy="3352800"/>
          </a:xfrm>
          <a:prstGeom prst="rect">
            <a:avLst/>
          </a:prstGeom>
          <a:noFill/>
          <a:ln w="38100">
            <a:solidFill>
              <a:schemeClr val="bg2">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1384995"/>
          </a:xfrm>
          <a:prstGeom prst="rect">
            <a:avLst/>
          </a:prstGeom>
          <a:blipFill>
            <a:blip r:embed="rId5" cstate="print"/>
            <a:tile tx="0" ty="0" sx="100000" sy="100000" flip="none" algn="tl"/>
          </a:blipFill>
          <a:ln w="28575">
            <a:solidFill>
              <a:schemeClr val="bg1"/>
            </a:solidFill>
          </a:ln>
        </p:spPr>
        <p:txBody>
          <a:bodyPr wrap="square" rtlCol="0">
            <a:spAutoFit/>
          </a:bodyPr>
          <a:lstStyle/>
          <a:p>
            <a:r>
              <a:rPr lang="en-US" sz="2800" dirty="0">
                <a:latin typeface="Arial Black" pitchFamily="34" charset="0"/>
                <a:cs typeface="Arial" pitchFamily="34" charset="0"/>
              </a:rPr>
              <a:t>When most of us think about </a:t>
            </a:r>
            <a:r>
              <a:rPr lang="en-US" sz="2800" b="1" dirty="0">
                <a:solidFill>
                  <a:schemeClr val="tx2"/>
                </a:solidFill>
                <a:latin typeface="Arial Black" pitchFamily="34" charset="0"/>
                <a:cs typeface="Arial" pitchFamily="34" charset="0"/>
              </a:rPr>
              <a:t>BR W</a:t>
            </a:r>
            <a:r>
              <a:rPr lang="en-US" sz="2800" b="1" dirty="0" smtClean="0">
                <a:solidFill>
                  <a:schemeClr val="tx2"/>
                </a:solidFill>
                <a:latin typeface="Arial Black" pitchFamily="34" charset="0"/>
                <a:cs typeface="Arial" pitchFamily="34" charset="0"/>
              </a:rPr>
              <a:t>ater</a:t>
            </a:r>
            <a:r>
              <a:rPr lang="en-US" sz="2800" dirty="0" smtClean="0">
                <a:latin typeface="Arial Black" pitchFamily="34" charset="0"/>
                <a:cs typeface="Arial" pitchFamily="34" charset="0"/>
              </a:rPr>
              <a:t>… we </a:t>
            </a:r>
            <a:r>
              <a:rPr lang="en-US" sz="2800" dirty="0">
                <a:latin typeface="Arial Black" pitchFamily="34" charset="0"/>
                <a:cs typeface="Arial" pitchFamily="34" charset="0"/>
              </a:rPr>
              <a:t>think about the company where we pay our water bill.</a:t>
            </a:r>
            <a:endParaRPr lang="en-US" sz="2800" dirty="0"/>
          </a:p>
        </p:txBody>
      </p:sp>
    </p:spTree>
    <p:extLst>
      <p:ext uri="{BB962C8B-B14F-4D97-AF65-F5344CB8AC3E}">
        <p14:creationId xmlns="" xmlns:p14="http://schemas.microsoft.com/office/powerpoint/2010/main" val="3122243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blipFill>
            <a:blip r:embed="rId3" cstate="print"/>
            <a:tile tx="0" ty="0" sx="100000" sy="100000" flip="none" algn="tl"/>
          </a:blipFill>
        </p:spPr>
        <p:txBody>
          <a:bodyPr>
            <a:noAutofit/>
          </a:bodyPr>
          <a:lstStyle/>
          <a:p>
            <a:r>
              <a:rPr lang="en-US" sz="3200" dirty="0" smtClean="0">
                <a:latin typeface="Arial Black" pitchFamily="34" charset="0"/>
                <a:cs typeface="Aharoni" pitchFamily="2" charset="-79"/>
              </a:rPr>
              <a:t>The real work of the Baton Rouge Water Co. takes place at pumps such as this one.</a:t>
            </a:r>
            <a:endParaRPr lang="en-US" sz="3200" dirty="0">
              <a:latin typeface="Arial Black" pitchFamily="34" charset="0"/>
              <a:cs typeface="Aharoni" pitchFamily="2" charset="-79"/>
            </a:endParaRPr>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19200" y="2106467"/>
            <a:ext cx="6854533" cy="4555589"/>
          </a:xfrm>
          <a:prstGeom prst="rect">
            <a:avLst/>
          </a:prstGeom>
          <a:noFill/>
          <a:ln w="762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6324600"/>
            <a:ext cx="2434933" cy="369332"/>
          </a:xfrm>
          <a:prstGeom prst="rect">
            <a:avLst/>
          </a:prstGeom>
          <a:noFill/>
        </p:spPr>
        <p:txBody>
          <a:bodyPr wrap="square" rtlCol="0">
            <a:spAutoFit/>
          </a:bodyPr>
          <a:lstStyle/>
          <a:p>
            <a:r>
              <a:rPr lang="en-US" dirty="0" smtClean="0"/>
              <a:t>The Advocate</a:t>
            </a:r>
            <a:endParaRPr lang="en-US" dirty="0"/>
          </a:p>
        </p:txBody>
      </p:sp>
    </p:spTree>
    <p:extLst>
      <p:ext uri="{BB962C8B-B14F-4D97-AF65-F5344CB8AC3E}">
        <p14:creationId xmlns="" xmlns:p14="http://schemas.microsoft.com/office/powerpoint/2010/main" val="723381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8538" y="1143000"/>
            <a:ext cx="7536264"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9144000" cy="1077218"/>
          </a:xfrm>
          <a:prstGeom prst="rect">
            <a:avLst/>
          </a:prstGeom>
          <a:blipFill>
            <a:blip r:embed="rId4" cstate="print"/>
            <a:tile tx="0" ty="0" sx="100000" sy="100000" flip="none" algn="tl"/>
          </a:blipFill>
        </p:spPr>
        <p:txBody>
          <a:bodyPr wrap="square" rtlCol="0">
            <a:spAutoFit/>
          </a:bodyPr>
          <a:lstStyle/>
          <a:p>
            <a:pPr algn="ctr"/>
            <a:r>
              <a:rPr lang="en-US" sz="3200" dirty="0">
                <a:latin typeface="Arial Black" pitchFamily="34" charset="0"/>
              </a:rPr>
              <a:t>The rest of the story of </a:t>
            </a:r>
            <a:r>
              <a:rPr lang="en-US" sz="3200" dirty="0" smtClean="0">
                <a:latin typeface="Arial Black" pitchFamily="34" charset="0"/>
              </a:rPr>
              <a:t>the water we drink occurs </a:t>
            </a:r>
            <a:r>
              <a:rPr lang="en-US" sz="3200" dirty="0">
                <a:latin typeface="Arial Black" pitchFamily="34" charset="0"/>
              </a:rPr>
              <a:t>far underground</a:t>
            </a:r>
            <a:r>
              <a:rPr lang="en-US" sz="3200" dirty="0" smtClean="0">
                <a:latin typeface="Arial Black" pitchFamily="34" charset="0"/>
              </a:rPr>
              <a:t>.</a:t>
            </a:r>
            <a:endParaRPr lang="en-US" sz="3200" dirty="0"/>
          </a:p>
        </p:txBody>
      </p:sp>
    </p:spTree>
    <p:extLst>
      <p:ext uri="{BB962C8B-B14F-4D97-AF65-F5344CB8AC3E}">
        <p14:creationId xmlns="" xmlns:p14="http://schemas.microsoft.com/office/powerpoint/2010/main" val="2560333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12487</TotalTime>
  <Words>2185</Words>
  <Application>Microsoft Office PowerPoint</Application>
  <PresentationFormat>On-screen Show (4:3)</PresentationFormat>
  <Paragraphs>197</Paragraphs>
  <Slides>46</Slides>
  <Notes>26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Do you ever think about the clean drinking water that comes out of your faucet? </vt:lpstr>
      <vt:lpstr>Slide 3</vt:lpstr>
      <vt:lpstr>Slide 4</vt:lpstr>
      <vt:lpstr> Why does BR water taste so good? Individual comments from area residents (quotesTigerDroppings.com,2009)   </vt:lpstr>
      <vt:lpstr>Levels of Word Knowledge</vt:lpstr>
      <vt:lpstr>Slide 7</vt:lpstr>
      <vt:lpstr>The real work of the Baton Rouge Water Co. takes place at pumps such as this one.</vt:lpstr>
      <vt:lpstr>Slide 9</vt:lpstr>
      <vt:lpstr>Groundwater stored in Aquifers</vt:lpstr>
      <vt:lpstr>Slide 11</vt:lpstr>
      <vt:lpstr>Slide 12</vt:lpstr>
      <vt:lpstr>Slide 13</vt:lpstr>
      <vt:lpstr>Slide 14</vt:lpstr>
      <vt:lpstr>Slide 15</vt:lpstr>
      <vt:lpstr>Groundwater Flow Rates</vt:lpstr>
      <vt:lpstr>Activity!</vt:lpstr>
      <vt:lpstr>Slide 18</vt:lpstr>
      <vt:lpstr>Slide 19</vt:lpstr>
      <vt:lpstr>Slide 20</vt:lpstr>
      <vt:lpstr> Baton Rouge Water Co. operates 97 groundwater wells in EBR Parish. Technicians in the control room monitor a variety of pump information for all wells – 24 hours a day.  </vt:lpstr>
      <vt:lpstr>What if we are using groundwater faster than it is replaced?</vt:lpstr>
      <vt:lpstr>Slide 23</vt:lpstr>
      <vt:lpstr>Slide 24</vt:lpstr>
      <vt:lpstr>Slide 25</vt:lpstr>
      <vt:lpstr>There are two substantial cones of depression in Baton Rouge</vt:lpstr>
      <vt:lpstr>Slide 27</vt:lpstr>
      <vt:lpstr>Activity!</vt:lpstr>
      <vt:lpstr>Is our groundwater clean? </vt:lpstr>
      <vt:lpstr>Slide 30</vt:lpstr>
      <vt:lpstr>Drinking Water Guidelines</vt:lpstr>
      <vt:lpstr>Saltwater threat to BR Water</vt:lpstr>
      <vt:lpstr>Where does the saltwater come from?</vt:lpstr>
      <vt:lpstr>Slide 34</vt:lpstr>
      <vt:lpstr>Slide 35</vt:lpstr>
      <vt:lpstr>Slide 36</vt:lpstr>
      <vt:lpstr>Slide 37</vt:lpstr>
      <vt:lpstr>Slide 38</vt:lpstr>
      <vt:lpstr>Slide 39</vt:lpstr>
      <vt:lpstr>Slide 40</vt:lpstr>
      <vt:lpstr>Slide 41</vt:lpstr>
      <vt:lpstr>Activity!</vt:lpstr>
      <vt:lpstr>References</vt:lpstr>
      <vt:lpstr>References</vt:lpstr>
      <vt:lpstr>References</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Water in Baton Rouge</dc:title>
  <dc:creator>Owner</dc:creator>
  <cp:lastModifiedBy>DNR</cp:lastModifiedBy>
  <cp:revision>229</cp:revision>
  <cp:lastPrinted>2013-01-04T14:42:29Z</cp:lastPrinted>
  <dcterms:created xsi:type="dcterms:W3CDTF">2012-12-17T16:43:17Z</dcterms:created>
  <dcterms:modified xsi:type="dcterms:W3CDTF">2013-01-31T19:41:40Z</dcterms:modified>
</cp:coreProperties>
</file>