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44" r:id="rId2"/>
    <p:sldId id="256" r:id="rId3"/>
    <p:sldId id="299" r:id="rId4"/>
    <p:sldId id="348" r:id="rId5"/>
    <p:sldId id="339" r:id="rId6"/>
    <p:sldId id="340" r:id="rId7"/>
    <p:sldId id="351" r:id="rId8"/>
    <p:sldId id="352" r:id="rId9"/>
    <p:sldId id="288" r:id="rId10"/>
    <p:sldId id="331" r:id="rId11"/>
    <p:sldId id="341" r:id="rId12"/>
    <p:sldId id="309" r:id="rId13"/>
    <p:sldId id="342" r:id="rId14"/>
    <p:sldId id="334" r:id="rId15"/>
    <p:sldId id="320" r:id="rId16"/>
    <p:sldId id="325" r:id="rId17"/>
    <p:sldId id="327" r:id="rId18"/>
    <p:sldId id="269" r:id="rId19"/>
    <p:sldId id="326" r:id="rId20"/>
    <p:sldId id="329" r:id="rId21"/>
    <p:sldId id="328" r:id="rId22"/>
    <p:sldId id="321" r:id="rId23"/>
    <p:sldId id="322" r:id="rId24"/>
    <p:sldId id="332" r:id="rId25"/>
    <p:sldId id="276" r:id="rId26"/>
    <p:sldId id="295" r:id="rId27"/>
    <p:sldId id="317" r:id="rId28"/>
    <p:sldId id="306" r:id="rId29"/>
    <p:sldId id="294" r:id="rId30"/>
    <p:sldId id="293" r:id="rId31"/>
    <p:sldId id="308" r:id="rId32"/>
    <p:sldId id="313" r:id="rId33"/>
    <p:sldId id="350" r:id="rId34"/>
    <p:sldId id="337" r:id="rId35"/>
    <p:sldId id="335" r:id="rId36"/>
    <p:sldId id="291" r:id="rId37"/>
    <p:sldId id="305" r:id="rId38"/>
    <p:sldId id="345" r:id="rId39"/>
    <p:sldId id="346" r:id="rId40"/>
    <p:sldId id="347" r:id="rId4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04871F70-0537-42D5-AA00-95F6FF944A27}" type="datetimeFigureOut">
              <a:rPr lang="en-US" smtClean="0"/>
              <a:pPr/>
              <a:t>1/31/2013</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EB34FD77-B3A7-4AAE-84D0-15FAB1B7D488}" type="slidenum">
              <a:rPr lang="en-US" smtClean="0"/>
              <a:pPr/>
              <a:t>‹#›</a:t>
            </a:fld>
            <a:endParaRPr lang="en-US"/>
          </a:p>
        </p:txBody>
      </p:sp>
    </p:spTree>
    <p:extLst>
      <p:ext uri="{BB962C8B-B14F-4D97-AF65-F5344CB8AC3E}">
        <p14:creationId xmlns:p14="http://schemas.microsoft.com/office/powerpoint/2010/main" xmlns="" val="169607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3FCE984A-D70F-47EC-A113-2AF8CE49C069}" type="datetimeFigureOut">
              <a:rPr lang="en-US" smtClean="0"/>
              <a:pPr/>
              <a:t>1/31/2013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CAFAA43-70F3-404A-9C87-F121D0821DF4}" type="slidenum">
              <a:rPr lang="en-US" smtClean="0"/>
              <a:pPr/>
              <a:t>‹#›</a:t>
            </a:fld>
            <a:endParaRPr lang="en-US"/>
          </a:p>
        </p:txBody>
      </p:sp>
    </p:spTree>
    <p:extLst>
      <p:ext uri="{BB962C8B-B14F-4D97-AF65-F5344CB8AC3E}">
        <p14:creationId xmlns:p14="http://schemas.microsoft.com/office/powerpoint/2010/main" xmlns="" val="248957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the students to probe what they know about the meaning of sustainability.</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a:t>
            </a:fld>
            <a:endParaRPr lang="en-US"/>
          </a:p>
        </p:txBody>
      </p:sp>
    </p:spTree>
    <p:extLst>
      <p:ext uri="{BB962C8B-B14F-4D97-AF65-F5344CB8AC3E}">
        <p14:creationId xmlns:p14="http://schemas.microsoft.com/office/powerpoint/2010/main" xmlns="" val="282424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students to research</a:t>
            </a:r>
            <a:r>
              <a:rPr lang="en-US" baseline="0" dirty="0" smtClean="0"/>
              <a:t> how Louisiana surface water legislation is different from our groundwater legislation.  Students may also do a comparison of other states, such as Texas or California, manage water resources.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13</a:t>
            </a:fld>
            <a:endParaRPr lang="en-US"/>
          </a:p>
        </p:txBody>
      </p:sp>
    </p:spTree>
    <p:extLst>
      <p:ext uri="{BB962C8B-B14F-4D97-AF65-F5344CB8AC3E}">
        <p14:creationId xmlns:p14="http://schemas.microsoft.com/office/powerpoint/2010/main" xmlns="" val="308719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following slides, students will learn about</a:t>
            </a:r>
            <a:r>
              <a:rPr lang="en-US" baseline="0" dirty="0" smtClean="0"/>
              <a:t> some of the groups that manage groundwater.  Point out the large numbers of different interests represented in the management of water (and other natural resources).  Discuss who might be stakeholders in groundwater management and why.</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14</a:t>
            </a:fld>
            <a:endParaRPr lang="en-US"/>
          </a:p>
        </p:txBody>
      </p:sp>
    </p:spTree>
    <p:extLst>
      <p:ext uri="{BB962C8B-B14F-4D97-AF65-F5344CB8AC3E}">
        <p14:creationId xmlns:p14="http://schemas.microsoft.com/office/powerpoint/2010/main" xmlns="" val="412751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the students to research who leads departments</a:t>
            </a:r>
            <a:r>
              <a:rPr lang="en-US" baseline="0" dirty="0" smtClean="0"/>
              <a:t> in our state government.  Are they elected or appointed?</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15</a:t>
            </a:fld>
            <a:endParaRPr lang="en-US"/>
          </a:p>
        </p:txBody>
      </p:sp>
    </p:spTree>
    <p:extLst>
      <p:ext uri="{BB962C8B-B14F-4D97-AF65-F5344CB8AC3E}">
        <p14:creationId xmlns:p14="http://schemas.microsoft.com/office/powerpoint/2010/main" xmlns="" val="292766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most individuals would not want to, interesting</a:t>
            </a:r>
            <a:r>
              <a:rPr lang="en-US" baseline="0" dirty="0" smtClean="0"/>
              <a:t> to know that you could install your own water well.  Current cost of Baton Rouge water is about 1 cent for 5 gallons.   Groundwater is free – we pay for the infrastructure to pump it from the ground and bring it to our homes.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17</a:t>
            </a:fld>
            <a:endParaRPr lang="en-US"/>
          </a:p>
        </p:txBody>
      </p:sp>
    </p:spTree>
    <p:extLst>
      <p:ext uri="{BB962C8B-B14F-4D97-AF65-F5344CB8AC3E}">
        <p14:creationId xmlns:p14="http://schemas.microsoft.com/office/powerpoint/2010/main" xmlns="" val="257577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Clean Water Act --</a:t>
            </a:r>
            <a:r>
              <a:rPr lang="en-US" baseline="0" dirty="0" smtClean="0"/>
              <a:t> federal legislation passed in 1972 with developing concern over water pollution.</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18</a:t>
            </a:fld>
            <a:endParaRPr lang="en-US"/>
          </a:p>
        </p:txBody>
      </p:sp>
    </p:spTree>
    <p:extLst>
      <p:ext uri="{BB962C8B-B14F-4D97-AF65-F5344CB8AC3E}">
        <p14:creationId xmlns:p14="http://schemas.microsoft.com/office/powerpoint/2010/main" xmlns="" val="44360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a:t>
            </a:r>
            <a:r>
              <a:rPr lang="en-US" baseline="0" dirty="0" smtClean="0"/>
              <a:t> monitors ground and surface water for a number of indicators such as mercury, sulfates, fecal coliforms, dissolved oxygen, chlorides, nitrates, and </a:t>
            </a:r>
            <a:r>
              <a:rPr lang="en-US" baseline="0" dirty="0" err="1" smtClean="0"/>
              <a:t>pH.</a:t>
            </a:r>
            <a:r>
              <a:rPr lang="en-US" baseline="0" dirty="0" smtClean="0"/>
              <a:t>  These records are assessable on their website.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19</a:t>
            </a:fld>
            <a:endParaRPr lang="en-US"/>
          </a:p>
        </p:txBody>
      </p:sp>
    </p:spTree>
    <p:extLst>
      <p:ext uri="{BB962C8B-B14F-4D97-AF65-F5344CB8AC3E}">
        <p14:creationId xmlns:p14="http://schemas.microsoft.com/office/powerpoint/2010/main" xmlns="" val="343025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 Drinking Water Act was originally passed by Congress in 1974. </a:t>
            </a:r>
            <a:r>
              <a:rPr lang="en-US" baseline="0" dirty="0" smtClean="0"/>
              <a:t> It i</a:t>
            </a:r>
            <a:r>
              <a:rPr lang="en-US" dirty="0" smtClean="0"/>
              <a:t>s the main federal law that ensures the quality of Americans' drinking water.  Under SDWA, EPA sets standards for drinking water quality and oversees the states, localities, and water suppliers.</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20</a:t>
            </a:fld>
            <a:endParaRPr lang="en-US"/>
          </a:p>
        </p:txBody>
      </p:sp>
    </p:spTree>
    <p:extLst>
      <p:ext uri="{BB962C8B-B14F-4D97-AF65-F5344CB8AC3E}">
        <p14:creationId xmlns:p14="http://schemas.microsoft.com/office/powerpoint/2010/main" xmlns="" val="309993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reports are assessable at the DHH website.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21</a:t>
            </a:fld>
            <a:endParaRPr lang="en-US"/>
          </a:p>
        </p:txBody>
      </p:sp>
    </p:spTree>
    <p:extLst>
      <p:ext uri="{BB962C8B-B14F-4D97-AF65-F5344CB8AC3E}">
        <p14:creationId xmlns:p14="http://schemas.microsoft.com/office/powerpoint/2010/main" xmlns="" val="362106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scientific research</a:t>
            </a:r>
            <a:r>
              <a:rPr lang="en-US" baseline="0" dirty="0" smtClean="0"/>
              <a:t> on BR groundwater has been provided by scientists working at the USGS  Louisiana Water Science Center in Baton Rouge.   In Louisiana, USGS also has offices in Lafayette.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22</a:t>
            </a:fld>
            <a:endParaRPr lang="en-US"/>
          </a:p>
        </p:txBody>
      </p:sp>
    </p:spTree>
    <p:extLst>
      <p:ext uri="{BB962C8B-B14F-4D97-AF65-F5344CB8AC3E}">
        <p14:creationId xmlns:p14="http://schemas.microsoft.com/office/powerpoint/2010/main" xmlns="" val="383326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23</a:t>
            </a:fld>
            <a:endParaRPr lang="en-US"/>
          </a:p>
        </p:txBody>
      </p:sp>
    </p:spTree>
    <p:extLst>
      <p:ext uri="{BB962C8B-B14F-4D97-AF65-F5344CB8AC3E}">
        <p14:creationId xmlns:p14="http://schemas.microsoft.com/office/powerpoint/2010/main" xmlns="" val="297116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the students</a:t>
            </a:r>
            <a:r>
              <a:rPr lang="en-US" baseline="0" dirty="0" smtClean="0"/>
              <a:t> an additional visual to compare amounts of freshwater to saltwater – take a gallon of water, which represents all the water on Earth.  Remove 5 tablespoons – the amount of freshwater.  Point out that a little less than half of that is available for use.</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a:t>
            </a:fld>
            <a:endParaRPr lang="en-US"/>
          </a:p>
        </p:txBody>
      </p:sp>
    </p:spTree>
    <p:extLst>
      <p:ext uri="{BB962C8B-B14F-4D97-AF65-F5344CB8AC3E}">
        <p14:creationId xmlns:p14="http://schemas.microsoft.com/office/powerpoint/2010/main" xmlns="" val="372596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Capital Area Ground Water Conservation Commission was created by La. Legislature in 1974.    Meeting agendas and newsletters demonstrate their</a:t>
            </a:r>
            <a:r>
              <a:rPr lang="en-US" baseline="0" dirty="0" smtClean="0"/>
              <a:t> concerns of saltwater encroachment.  These may be assessed at their website.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25</a:t>
            </a:fld>
            <a:endParaRPr lang="en-US"/>
          </a:p>
        </p:txBody>
      </p:sp>
    </p:spTree>
    <p:extLst>
      <p:ext uri="{BB962C8B-B14F-4D97-AF65-F5344CB8AC3E}">
        <p14:creationId xmlns:p14="http://schemas.microsoft.com/office/powerpoint/2010/main" xmlns="" val="394993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saltwater is denser than freshwater, saltwater</a:t>
            </a:r>
            <a:r>
              <a:rPr lang="en-US" baseline="0" dirty="0" smtClean="0"/>
              <a:t> forms a wedge along the base of the aquifer.  Water withdrawn from the well is a mixture of water from various depths within that aquifer as it enters the screen that may be 20 or 30 feet long.</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26</a:t>
            </a:fld>
            <a:endParaRPr lang="en-US"/>
          </a:p>
        </p:txBody>
      </p:sp>
    </p:spTree>
    <p:extLst>
      <p:ext uri="{BB962C8B-B14F-4D97-AF65-F5344CB8AC3E}">
        <p14:creationId xmlns:p14="http://schemas.microsoft.com/office/powerpoint/2010/main" xmlns="" val="109327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on this page is one of many that can be found in USGS Publications.  EB (wells in East Baton Rouge and WBR (wells in West Baton Rouge.  Point</a:t>
            </a:r>
            <a:r>
              <a:rPr lang="en-US" baseline="0" dirty="0" smtClean="0"/>
              <a:t> out the last 2 columns which report the specific conductance and chloride concentration – both indicators of saltwater intrusion.</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28</a:t>
            </a:fld>
            <a:endParaRPr lang="en-US"/>
          </a:p>
        </p:txBody>
      </p:sp>
    </p:spTree>
    <p:extLst>
      <p:ext uri="{BB962C8B-B14F-4D97-AF65-F5344CB8AC3E}">
        <p14:creationId xmlns:p14="http://schemas.microsoft.com/office/powerpoint/2010/main" xmlns="" val="1416961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distinguish between chloride and chlorine – both are important to monitor for water quality.</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31</a:t>
            </a:fld>
            <a:endParaRPr lang="en-US"/>
          </a:p>
        </p:txBody>
      </p:sp>
    </p:spTree>
    <p:extLst>
      <p:ext uri="{BB962C8B-B14F-4D97-AF65-F5344CB8AC3E}">
        <p14:creationId xmlns:p14="http://schemas.microsoft.com/office/powerpoint/2010/main" xmlns="" val="66214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Point out to the students the different chloride concentration scales used in each graph – each creates a different visual representation and cannot be directly compared.</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32</a:t>
            </a:fld>
            <a:endParaRPr lang="en-US"/>
          </a:p>
        </p:txBody>
      </p:sp>
    </p:spTree>
    <p:extLst>
      <p:ext uri="{BB962C8B-B14F-4D97-AF65-F5344CB8AC3E}">
        <p14:creationId xmlns:p14="http://schemas.microsoft.com/office/powerpoint/2010/main" xmlns="" val="182182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35</a:t>
            </a:fld>
            <a:endParaRPr lang="en-US"/>
          </a:p>
        </p:txBody>
      </p:sp>
    </p:spTree>
    <p:extLst>
      <p:ext uri="{BB962C8B-B14F-4D97-AF65-F5344CB8AC3E}">
        <p14:creationId xmlns:p14="http://schemas.microsoft.com/office/powerpoint/2010/main" xmlns="" val="288099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with students</a:t>
            </a:r>
            <a:r>
              <a:rPr lang="en-US" baseline="0" dirty="0" smtClean="0"/>
              <a:t> the ways in which they can be involved in government as well as their individual conservation goals.  Talk about how to be informed and why an educated citizenship is important.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37</a:t>
            </a:fld>
            <a:endParaRPr lang="en-US"/>
          </a:p>
        </p:txBody>
      </p:sp>
    </p:spTree>
    <p:extLst>
      <p:ext uri="{BB962C8B-B14F-4D97-AF65-F5344CB8AC3E}">
        <p14:creationId xmlns:p14="http://schemas.microsoft.com/office/powerpoint/2010/main" xmlns="" val="232644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recharge area is</a:t>
            </a:r>
            <a:r>
              <a:rPr lang="en-US" baseline="0" dirty="0" smtClean="0"/>
              <a:t> the region that supplies the aquifer through rain and surface water.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5</a:t>
            </a:fld>
            <a:endParaRPr lang="en-US"/>
          </a:p>
        </p:txBody>
      </p:sp>
    </p:spTree>
    <p:extLst>
      <p:ext uri="{BB962C8B-B14F-4D97-AF65-F5344CB8AC3E}">
        <p14:creationId xmlns:p14="http://schemas.microsoft.com/office/powerpoint/2010/main" xmlns="" val="62097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Earth Day was celebrated on April 22, 1970 – which many mark</a:t>
            </a:r>
            <a:r>
              <a:rPr lang="en-US" baseline="0" dirty="0" smtClean="0"/>
              <a:t> as the birth of the modern environmental movement.  Point out that as the graph shows – water conservation efforts have been effective; however, as populations continue to grow, additional efforts are required in order to meet the additional demands.</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6</a:t>
            </a:fld>
            <a:endParaRPr lang="en-US"/>
          </a:p>
        </p:txBody>
      </p:sp>
    </p:spTree>
    <p:extLst>
      <p:ext uri="{BB962C8B-B14F-4D97-AF65-F5344CB8AC3E}">
        <p14:creationId xmlns:p14="http://schemas.microsoft.com/office/powerpoint/2010/main" xmlns="" val="34243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if they foresee any future</a:t>
            </a:r>
            <a:r>
              <a:rPr lang="en-US" baseline="0" dirty="0" smtClean="0"/>
              <a:t> changes in Louisiana water use.  For example, aquaculture has shown recent growth and will likely continue as the technology improves.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7</a:t>
            </a:fld>
            <a:endParaRPr lang="en-US"/>
          </a:p>
        </p:txBody>
      </p:sp>
    </p:spTree>
    <p:extLst>
      <p:ext uri="{BB962C8B-B14F-4D97-AF65-F5344CB8AC3E}">
        <p14:creationId xmlns:p14="http://schemas.microsoft.com/office/powerpoint/2010/main" xmlns="" val="120092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Assist the students in picking out parishes they are familiar with. Point</a:t>
            </a:r>
            <a:r>
              <a:rPr lang="en-US" baseline="0" dirty="0" smtClean="0"/>
              <a:t> out where New Orleans is and ask why their groundwater use is significantly less than EBR.  Southern parishes do not have direct access to fresh groundwater.  Those aquifers are predominately saltwater.</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8</a:t>
            </a:fld>
            <a:endParaRPr lang="en-US"/>
          </a:p>
        </p:txBody>
      </p:sp>
    </p:spTree>
    <p:extLst>
      <p:ext uri="{BB962C8B-B14F-4D97-AF65-F5344CB8AC3E}">
        <p14:creationId xmlns:p14="http://schemas.microsoft.com/office/powerpoint/2010/main" xmlns="" val="384441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 students that renewable resources are</a:t>
            </a:r>
            <a:r>
              <a:rPr lang="en-US" baseline="0" dirty="0" smtClean="0"/>
              <a:t> only renewable if used in sustainable quantities.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9</a:t>
            </a:fld>
            <a:endParaRPr lang="en-US"/>
          </a:p>
        </p:txBody>
      </p:sp>
    </p:spTree>
    <p:extLst>
      <p:ext uri="{BB962C8B-B14F-4D97-AF65-F5344CB8AC3E}">
        <p14:creationId xmlns:p14="http://schemas.microsoft.com/office/powerpoint/2010/main" xmlns="" val="178346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students of the lessons learned from Garrett Hardy’s </a:t>
            </a:r>
            <a:r>
              <a:rPr lang="en-US" i="1" baseline="0" dirty="0" smtClean="0"/>
              <a:t>Tragedy of the Commons</a:t>
            </a:r>
            <a:r>
              <a:rPr lang="en-US" i="0" baseline="0" dirty="0" smtClean="0"/>
              <a:t> –when no one takes responsibility for the use of natural resources, everyone loses.  Hardy’s article described an unregulated public grazing field for cattle in which resources were quickly depleted.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10</a:t>
            </a:fld>
            <a:endParaRPr lang="en-US"/>
          </a:p>
        </p:txBody>
      </p:sp>
    </p:spTree>
    <p:extLst>
      <p:ext uri="{BB962C8B-B14F-4D97-AF65-F5344CB8AC3E}">
        <p14:creationId xmlns:p14="http://schemas.microsoft.com/office/powerpoint/2010/main" xmlns="" val="375933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read this several times, very carefully. </a:t>
            </a:r>
            <a:r>
              <a:rPr lang="en-US" baseline="0" dirty="0" smtClean="0"/>
              <a:t> All legislation in Louisiana must conform to The Louisiana Constitution.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pPr/>
              <a:t>11</a:t>
            </a:fld>
            <a:endParaRPr lang="en-US"/>
          </a:p>
        </p:txBody>
      </p:sp>
    </p:spTree>
    <p:extLst>
      <p:ext uri="{BB962C8B-B14F-4D97-AF65-F5344CB8AC3E}">
        <p14:creationId xmlns:p14="http://schemas.microsoft.com/office/powerpoint/2010/main" xmlns="" val="287146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379052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9157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257928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370177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E244-18CB-48A1-AD17-228E81A3EEC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295973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3E244-18CB-48A1-AD17-228E81A3EEC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99670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3E244-18CB-48A1-AD17-228E81A3EEC3}"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210788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3E244-18CB-48A1-AD17-228E81A3EEC3}"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218048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E244-18CB-48A1-AD17-228E81A3EEC3}"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323208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202378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347973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E244-18CB-48A1-AD17-228E81A3EEC3}"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42A0-2021-453C-987C-DA0C6385A502}" type="slidenum">
              <a:rPr lang="en-US" smtClean="0"/>
              <a:pPr/>
              <a:t>‹#›</a:t>
            </a:fld>
            <a:endParaRPr lang="en-US"/>
          </a:p>
        </p:txBody>
      </p:sp>
    </p:spTree>
    <p:extLst>
      <p:ext uri="{BB962C8B-B14F-4D97-AF65-F5344CB8AC3E}">
        <p14:creationId xmlns:p14="http://schemas.microsoft.com/office/powerpoint/2010/main" xmlns="" val="938234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new.dhh.louisiana.gov/index.cfm/page/96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hyperlink" Target="http://law.loyno.edu/sites/law.loyno.edu/files/Davis.pdf" TargetMode="External"/><Relationship Id="rId2" Type="http://schemas.openxmlformats.org/officeDocument/2006/relationships/hyperlink" Target="http://ibchem.com/IB/ibnotes/full/bon_htm/4.2.htm" TargetMode="External"/><Relationship Id="rId1" Type="http://schemas.openxmlformats.org/officeDocument/2006/relationships/slideLayout" Target="../slideLayouts/slideLayout2.xml"/><Relationship Id="rId5" Type="http://schemas.openxmlformats.org/officeDocument/2006/relationships/hyperlink" Target="http://www.ldaf.state.la.us/portal/Offices/AgriculturalEnvironmentalSciences/PesticideEnvironmentalPrograms/PesticideProgram/WaterProtectionProgram/tabid/379/Default.aspx" TargetMode="External"/><Relationship Id="rId4" Type="http://schemas.openxmlformats.org/officeDocument/2006/relationships/hyperlink" Target="http://apesnature.homestead.com/chapter9.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dhh.louisiana.gov/" TargetMode="External"/><Relationship Id="rId2" Type="http://schemas.openxmlformats.org/officeDocument/2006/relationships/hyperlink" Target="http://www.deq.louisiana.gov/portal/tabid/69/Default.aspx" TargetMode="External"/><Relationship Id="rId1" Type="http://schemas.openxmlformats.org/officeDocument/2006/relationships/slideLayout" Target="../slideLayouts/slideLayout2.xml"/><Relationship Id="rId6" Type="http://schemas.openxmlformats.org/officeDocument/2006/relationships/hyperlink" Target="http://pubs.usgs.gov/sir/2007/5069/" TargetMode="External"/><Relationship Id="rId5" Type="http://schemas.openxmlformats.org/officeDocument/2006/relationships/hyperlink" Target="http://dnr.louisiana.gov/index.cfm?md=pagebuilder&amp;tmp=home&amp;pid=907" TargetMode="External"/><Relationship Id="rId4" Type="http://schemas.openxmlformats.org/officeDocument/2006/relationships/hyperlink" Target="http://dnr.louisian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ga.water.usgs.gov/edu/solvent.html" TargetMode="External"/><Relationship Id="rId2" Type="http://schemas.openxmlformats.org/officeDocument/2006/relationships/hyperlink" Target="http://la.water.usgs.gov/publications/hydrostudies.html" TargetMode="External"/><Relationship Id="rId1" Type="http://schemas.openxmlformats.org/officeDocument/2006/relationships/slideLayout" Target="../slideLayouts/slideLayout2.xml"/><Relationship Id="rId5" Type="http://schemas.openxmlformats.org/officeDocument/2006/relationships/hyperlink" Target="http://www.ci.yuma.az.us/5669.htm" TargetMode="External"/><Relationship Id="rId4" Type="http://schemas.openxmlformats.org/officeDocument/2006/relationships/hyperlink" Target="http://www.climatechangeconnection.org/impacts/Waterquantity.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52400"/>
            <a:ext cx="7391400" cy="6430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0"/>
            <a:ext cx="5412518" cy="4005263"/>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30018" y="838200"/>
            <a:ext cx="4495800" cy="5286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Baton Rouge Groundwater- a Valuable Natural Resource: </a:t>
            </a:r>
          </a:p>
          <a:p>
            <a:pPr algn="ctr"/>
            <a:endParaRPr lang="en-US" sz="3200" b="1" dirty="0">
              <a:solidFill>
                <a:schemeClr val="tx1"/>
              </a:solidFill>
            </a:endParaRPr>
          </a:p>
          <a:p>
            <a:pPr algn="ctr"/>
            <a:r>
              <a:rPr lang="en-US" sz="3200" b="1" dirty="0" smtClean="0">
                <a:solidFill>
                  <a:schemeClr val="tx1"/>
                </a:solidFill>
              </a:rPr>
              <a:t>Can we ensure its sustainability?</a:t>
            </a:r>
            <a:endParaRPr lang="en-US" sz="3200" b="1" dirty="0">
              <a:solidFill>
                <a:schemeClr val="tx1"/>
              </a:solidFill>
            </a:endParaRPr>
          </a:p>
        </p:txBody>
      </p:sp>
    </p:spTree>
    <p:extLst>
      <p:ext uri="{BB962C8B-B14F-4D97-AF65-F5344CB8AC3E}">
        <p14:creationId xmlns:p14="http://schemas.microsoft.com/office/powerpoint/2010/main" xmlns="" val="143374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06399"/>
            <a:ext cx="8305800" cy="954107"/>
          </a:xfrm>
          <a:prstGeom prst="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mj-lt"/>
              </a:rPr>
              <a:t>Regulation and Management of Groundwater Resources</a:t>
            </a:r>
          </a:p>
        </p:txBody>
      </p:sp>
      <p:pic>
        <p:nvPicPr>
          <p:cNvPr id="296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771073"/>
            <a:ext cx="4144476" cy="4132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953000" y="1771073"/>
            <a:ext cx="3657600" cy="4247317"/>
          </a:xfrm>
          <a:prstGeom prst="rect">
            <a:avLst/>
          </a:prstGeom>
          <a:noFill/>
          <a:ln w="38100">
            <a:solidFill>
              <a:schemeClr val="bg2">
                <a:lumMod val="50000"/>
              </a:schemeClr>
            </a:solidFill>
          </a:ln>
        </p:spPr>
        <p:txBody>
          <a:bodyPr wrap="square" rtlCol="0">
            <a:spAutoFit/>
          </a:bodyPr>
          <a:lstStyle/>
          <a:p>
            <a:r>
              <a:rPr lang="en-US" sz="2800" dirty="0">
                <a:cs typeface="Arial" pitchFamily="34" charset="0"/>
              </a:rPr>
              <a:t>Important to:</a:t>
            </a:r>
          </a:p>
          <a:p>
            <a:endParaRPr lang="en-US" sz="2800" dirty="0">
              <a:cs typeface="Arial" pitchFamily="34" charset="0"/>
            </a:endParaRPr>
          </a:p>
          <a:p>
            <a:r>
              <a:rPr lang="en-US" sz="2800" dirty="0">
                <a:cs typeface="Arial" pitchFamily="34" charset="0"/>
              </a:rPr>
              <a:t>Ensure the </a:t>
            </a:r>
            <a:r>
              <a:rPr lang="en-US" sz="2800" u="sng" dirty="0">
                <a:cs typeface="Arial" pitchFamily="34" charset="0"/>
              </a:rPr>
              <a:t>quantity</a:t>
            </a:r>
            <a:r>
              <a:rPr lang="en-US" sz="2800" dirty="0">
                <a:cs typeface="Arial" pitchFamily="34" charset="0"/>
              </a:rPr>
              <a:t> of water used is sustainable for the future</a:t>
            </a:r>
          </a:p>
          <a:p>
            <a:endParaRPr lang="en-US" sz="2800" dirty="0">
              <a:cs typeface="Arial" pitchFamily="34" charset="0"/>
            </a:endParaRPr>
          </a:p>
          <a:p>
            <a:r>
              <a:rPr lang="en-US" sz="2800" dirty="0">
                <a:cs typeface="Arial" pitchFamily="34" charset="0"/>
              </a:rPr>
              <a:t>Ensure the </a:t>
            </a:r>
            <a:r>
              <a:rPr lang="en-US" sz="2800" u="sng" dirty="0">
                <a:cs typeface="Arial" pitchFamily="34" charset="0"/>
              </a:rPr>
              <a:t>quality</a:t>
            </a:r>
            <a:r>
              <a:rPr lang="en-US" sz="2800" dirty="0">
                <a:cs typeface="Arial" pitchFamily="34" charset="0"/>
              </a:rPr>
              <a:t> of water is safe to drink</a:t>
            </a:r>
          </a:p>
          <a:p>
            <a:endParaRPr lang="en-US" dirty="0"/>
          </a:p>
        </p:txBody>
      </p:sp>
    </p:spTree>
    <p:extLst>
      <p:ext uri="{BB962C8B-B14F-4D97-AF65-F5344CB8AC3E}">
        <p14:creationId xmlns:p14="http://schemas.microsoft.com/office/powerpoint/2010/main" xmlns="" val="2148670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28600"/>
            <a:ext cx="3048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 y="3429000"/>
            <a:ext cx="8153400" cy="2308324"/>
          </a:xfrm>
          <a:prstGeom prst="rect">
            <a:avLst/>
          </a:prstGeom>
          <a:noFill/>
        </p:spPr>
        <p:txBody>
          <a:bodyPr wrap="square" rtlCol="0">
            <a:spAutoFit/>
          </a:bodyPr>
          <a:lstStyle/>
          <a:p>
            <a:r>
              <a:rPr lang="en-US" sz="2400" dirty="0" smtClean="0">
                <a:latin typeface="Arial" pitchFamily="34" charset="0"/>
                <a:cs typeface="Arial" pitchFamily="34" charset="0"/>
              </a:rPr>
              <a:t>The natural resources of the state, including air and water, and the healthful, scenic, historic, and esthetic quality of the environment shall be protected, conserved, and replenished insofar as possible and consistent with the health, safety, and welfare of the people.  The legislature shall enact laws to implement this policy.</a:t>
            </a:r>
            <a:endParaRPr lang="en-US" sz="2400" dirty="0">
              <a:latin typeface="Arial" pitchFamily="34" charset="0"/>
              <a:cs typeface="Arial" pitchFamily="34" charset="0"/>
            </a:endParaRPr>
          </a:p>
        </p:txBody>
      </p:sp>
      <p:sp>
        <p:nvSpPr>
          <p:cNvPr id="5" name="TextBox 4"/>
          <p:cNvSpPr txBox="1"/>
          <p:nvPr/>
        </p:nvSpPr>
        <p:spPr>
          <a:xfrm>
            <a:off x="4281055" y="609600"/>
            <a:ext cx="3962400" cy="2462213"/>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latin typeface="+mj-lt"/>
              </a:rPr>
              <a:t>1974 Louisiana Constitution</a:t>
            </a:r>
          </a:p>
          <a:p>
            <a:pPr algn="ctr"/>
            <a:r>
              <a:rPr lang="en-US" sz="2400" i="1" dirty="0">
                <a:latin typeface="Arial" pitchFamily="34" charset="0"/>
                <a:cs typeface="Arial" pitchFamily="34" charset="0"/>
              </a:rPr>
              <a:t>Article IX, Section 1, (Natural Resources and Environment; Public Policy)</a:t>
            </a:r>
            <a:endParaRPr lang="en-US" sz="2400" dirty="0" smtClean="0">
              <a:latin typeface="Arial Black" pitchFamily="34" charset="0"/>
            </a:endParaRPr>
          </a:p>
          <a:p>
            <a:endParaRPr lang="en-US" dirty="0"/>
          </a:p>
        </p:txBody>
      </p:sp>
    </p:spTree>
    <p:extLst>
      <p:ext uri="{BB962C8B-B14F-4D97-AF65-F5344CB8AC3E}">
        <p14:creationId xmlns:p14="http://schemas.microsoft.com/office/powerpoint/2010/main" xmlns="" val="325014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smtClean="0">
                <a:latin typeface="Arial Black" pitchFamily="34" charset="0"/>
              </a:rPr>
              <a:t>Who owns groundwater?</a:t>
            </a:r>
            <a:endParaRPr lang="en-US" sz="3600" dirty="0">
              <a:latin typeface="Arial Black" pitchFamily="34" charset="0"/>
            </a:endParaRPr>
          </a:p>
        </p:txBody>
      </p:sp>
      <p:sp>
        <p:nvSpPr>
          <p:cNvPr id="3" name="Content Placeholder 2"/>
          <p:cNvSpPr>
            <a:spLocks noGrp="1"/>
          </p:cNvSpPr>
          <p:nvPr>
            <p:ph idx="1"/>
          </p:nvPr>
        </p:nvSpPr>
        <p:spPr>
          <a:ln w="28575">
            <a:solidFill>
              <a:schemeClr val="bg2">
                <a:lumMod val="50000"/>
              </a:schemeClr>
            </a:solidFill>
          </a:ln>
        </p:spPr>
        <p:txBody>
          <a:bodyPr/>
          <a:lstStyle/>
          <a:p>
            <a:pPr marL="0" indent="0" algn="ctr">
              <a:buNone/>
            </a:pPr>
            <a:r>
              <a:rPr lang="en-US" dirty="0" smtClean="0">
                <a:latin typeface="Arial" pitchFamily="34" charset="0"/>
                <a:cs typeface="Arial" pitchFamily="34" charset="0"/>
              </a:rPr>
              <a:t>If you are the landowner – you do!</a:t>
            </a:r>
          </a:p>
          <a:p>
            <a:pPr marL="0" indent="0" algn="ctr">
              <a:buNone/>
            </a:pPr>
            <a:endParaRPr lang="en-US" dirty="0"/>
          </a:p>
          <a:p>
            <a:pPr marL="0" indent="0">
              <a:buNone/>
            </a:pPr>
            <a:r>
              <a:rPr lang="en-US" dirty="0" smtClean="0">
                <a:latin typeface="Arial" pitchFamily="34" charset="0"/>
                <a:cs typeface="Arial" pitchFamily="34" charset="0"/>
              </a:rPr>
              <a:t>Louisiana’s “</a:t>
            </a:r>
            <a:r>
              <a:rPr lang="en-US" i="1" dirty="0" smtClean="0">
                <a:latin typeface="Arial" pitchFamily="34" charset="0"/>
                <a:cs typeface="Arial" pitchFamily="34" charset="0"/>
              </a:rPr>
              <a:t>Rule of Capture” </a:t>
            </a:r>
            <a:r>
              <a:rPr lang="en-US" sz="2800" dirty="0" smtClean="0">
                <a:latin typeface="Arial" pitchFamily="34" charset="0"/>
                <a:cs typeface="Arial" pitchFamily="34" charset="0"/>
              </a:rPr>
              <a:t>gives </a:t>
            </a:r>
            <a:r>
              <a:rPr lang="en-US" sz="2800" dirty="0">
                <a:latin typeface="Arial" pitchFamily="34" charset="0"/>
                <a:cs typeface="Arial" pitchFamily="34" charset="0"/>
              </a:rPr>
              <a:t>each landowner the right to capture an unlimited amount of groundwater by tapping into the underlying aquifer. </a:t>
            </a:r>
          </a:p>
        </p:txBody>
      </p:sp>
    </p:spTree>
    <p:extLst>
      <p:ext uri="{BB962C8B-B14F-4D97-AF65-F5344CB8AC3E}">
        <p14:creationId xmlns:p14="http://schemas.microsoft.com/office/powerpoint/2010/main" xmlns="" val="3917259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533400" y="1066800"/>
            <a:ext cx="8229600" cy="4525963"/>
          </a:xfrm>
          <a:ln w="38100">
            <a:solidFill>
              <a:schemeClr val="bg2">
                <a:lumMod val="50000"/>
              </a:schemeClr>
            </a:solidFill>
          </a:ln>
        </p:spPr>
        <p:txBody>
          <a:bodyPr>
            <a:normAutofit/>
          </a:bodyPr>
          <a:lstStyle/>
          <a:p>
            <a:pPr marL="0" indent="0">
              <a:buNone/>
            </a:pPr>
            <a:r>
              <a:rPr lang="en-US" sz="2800" u="sng" dirty="0" smtClean="0">
                <a:cs typeface="Arial" pitchFamily="34" charset="0"/>
              </a:rPr>
              <a:t>Civil Code Article 490. Accession above and below the surface.</a:t>
            </a:r>
          </a:p>
          <a:p>
            <a:pPr marL="0" indent="0">
              <a:buNone/>
            </a:pPr>
            <a:r>
              <a:rPr lang="en-US" sz="2800" dirty="0" smtClean="0">
                <a:cs typeface="Arial" pitchFamily="34" charset="0"/>
              </a:rPr>
              <a:t>Unless otherwise provided by law, the ownership of a tract of land carries with it the ownership of everything that is directly above or under it.  The owner may make works on, above, or below the land as he pleases, and draw all the advantages that accrue from them, unless he is restrained by law or by rights of others.  Acts 1979, No. 180, Sec. 1.</a:t>
            </a:r>
            <a:endParaRPr lang="en-US" sz="2800" dirty="0">
              <a:cs typeface="Arial" pitchFamily="34" charset="0"/>
            </a:endParaRPr>
          </a:p>
        </p:txBody>
      </p:sp>
    </p:spTree>
    <p:extLst>
      <p:ext uri="{BB962C8B-B14F-4D97-AF65-F5344CB8AC3E}">
        <p14:creationId xmlns:p14="http://schemas.microsoft.com/office/powerpoint/2010/main" xmlns="" val="46916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590800"/>
            <a:ext cx="5483915" cy="352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763000" cy="1143000"/>
          </a:xfrm>
          <a:blipFill>
            <a:blip r:embed="rId4"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smtClean="0">
                <a:latin typeface="+mj-lt"/>
              </a:rPr>
              <a:t>Who manages our groundwater?</a:t>
            </a:r>
            <a:endParaRPr lang="en-US" sz="3600" b="1" dirty="0">
              <a:latin typeface="+mj-lt"/>
            </a:endParaRPr>
          </a:p>
        </p:txBody>
      </p:sp>
      <p:sp>
        <p:nvSpPr>
          <p:cNvPr id="3" name="Content Placeholder 2"/>
          <p:cNvSpPr>
            <a:spLocks noGrp="1"/>
          </p:cNvSpPr>
          <p:nvPr>
            <p:ph idx="1"/>
          </p:nvPr>
        </p:nvSpPr>
        <p:spPr>
          <a:ln w="38100">
            <a:solidFill>
              <a:schemeClr val="bg2">
                <a:lumMod val="50000"/>
              </a:schemeClr>
            </a:solidFill>
          </a:ln>
        </p:spPr>
        <p:txBody>
          <a:bodyPr/>
          <a:lstStyle/>
          <a:p>
            <a:pPr marL="0" indent="0" algn="ctr">
              <a:buNone/>
            </a:pPr>
            <a:r>
              <a:rPr lang="en-US" dirty="0"/>
              <a:t>a</a:t>
            </a:r>
            <a:r>
              <a:rPr lang="en-US" dirty="0" smtClean="0"/>
              <a:t>t least 4 federal agencies, eight state agencies, two groundwater conservation districts and more than 700 local entities</a:t>
            </a:r>
            <a:endParaRPr lang="en-US" dirty="0"/>
          </a:p>
        </p:txBody>
      </p:sp>
    </p:spTree>
    <p:extLst>
      <p:ext uri="{BB962C8B-B14F-4D97-AF65-F5344CB8AC3E}">
        <p14:creationId xmlns:p14="http://schemas.microsoft.com/office/powerpoint/2010/main" xmlns="" val="98218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248400" cy="1143000"/>
          </a:xfrm>
          <a:blipFill>
            <a:blip r:embed="rId3" cstate="print"/>
            <a:tile tx="0" ty="0" sx="100000" sy="100000" flip="none" algn="tl"/>
          </a:blipFill>
        </p:spPr>
        <p:txBody>
          <a:bodyPr>
            <a:normAutofit fontScale="90000"/>
          </a:bodyPr>
          <a:lstStyle/>
          <a:p>
            <a:r>
              <a:rPr lang="en-US" dirty="0" smtClean="0"/>
              <a:t>La. Department of Natural Resources</a:t>
            </a:r>
            <a:endParaRPr lang="en-US" dirty="0"/>
          </a:p>
        </p:txBody>
      </p:sp>
      <p:sp>
        <p:nvSpPr>
          <p:cNvPr id="3" name="Content Placeholder 2"/>
          <p:cNvSpPr>
            <a:spLocks noGrp="1"/>
          </p:cNvSpPr>
          <p:nvPr>
            <p:ph idx="1"/>
          </p:nvPr>
        </p:nvSpPr>
        <p:spPr>
          <a:xfrm>
            <a:off x="533400" y="1814945"/>
            <a:ext cx="8229600" cy="4525963"/>
          </a:xfrm>
          <a:ln w="38100">
            <a:solidFill>
              <a:schemeClr val="bg2">
                <a:lumMod val="50000"/>
              </a:schemeClr>
            </a:solidFill>
          </a:ln>
        </p:spPr>
        <p:txBody>
          <a:bodyPr>
            <a:normAutofit/>
          </a:bodyPr>
          <a:lstStyle/>
          <a:p>
            <a:pPr marL="0" indent="0">
              <a:buNone/>
            </a:pPr>
            <a:r>
              <a:rPr lang="en-US" dirty="0"/>
              <a:t>The mission of the Louisiana Department of Natural Resources (DNR) is to preserve and enhance the nonrenewable natural resources of the state, consisting of land, water, oil, gas, and other minerals, through conservation, regulation, management and development to ensure that the state of Louisiana realizes appropriate economic benefit from its asset base</a:t>
            </a:r>
            <a:r>
              <a:rPr lang="en-US" dirty="0" smtClean="0"/>
              <a:t>.</a:t>
            </a:r>
            <a:endParaRPr lang="en-US" dirty="0"/>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52400"/>
            <a:ext cx="16002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1694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609600" y="1295400"/>
            <a:ext cx="8229600" cy="2590800"/>
          </a:xfrm>
          <a:ln w="38100">
            <a:solidFill>
              <a:schemeClr val="bg2">
                <a:lumMod val="50000"/>
              </a:schemeClr>
            </a:solidFill>
          </a:ln>
        </p:spPr>
        <p:txBody>
          <a:bodyPr/>
          <a:lstStyle/>
          <a:p>
            <a:pPr marL="0" indent="0">
              <a:buNone/>
            </a:pPr>
            <a:r>
              <a:rPr lang="en-US" dirty="0"/>
              <a:t>The Office of Conservation's </a:t>
            </a:r>
            <a:r>
              <a:rPr lang="en-US" b="1" dirty="0"/>
              <a:t>Ground Water Resources Program</a:t>
            </a:r>
            <a:r>
              <a:rPr lang="en-US" dirty="0"/>
              <a:t> manages the State's ground water resources addressing aquifer sustainability and resource conservation issues related to ground water withdrawal.</a:t>
            </a:r>
          </a:p>
        </p:txBody>
      </p:sp>
      <p:pic>
        <p:nvPicPr>
          <p:cNvPr id="3072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623" t="6639" r="7431" b="29211"/>
          <a:stretch/>
        </p:blipFill>
        <p:spPr bwMode="auto">
          <a:xfrm>
            <a:off x="4971586" y="4066011"/>
            <a:ext cx="3610108" cy="2791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714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304800"/>
            <a:ext cx="9429750" cy="754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609600" y="2667000"/>
            <a:ext cx="4038600" cy="3989109"/>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latin typeface="Arial" pitchFamily="34" charset="0"/>
              <a:cs typeface="Arial" pitchFamily="34" charset="0"/>
            </a:endParaRPr>
          </a:p>
          <a:p>
            <a:pPr algn="ctr"/>
            <a:r>
              <a:rPr lang="en-US" sz="2800" b="1" dirty="0" smtClean="0">
                <a:solidFill>
                  <a:schemeClr val="tx1"/>
                </a:solidFill>
                <a:cs typeface="Arial" pitchFamily="34" charset="0"/>
              </a:rPr>
              <a:t>A water well notification form must be submitted to the La. Office of Conservation</a:t>
            </a:r>
          </a:p>
          <a:p>
            <a:pPr algn="ctr"/>
            <a:endParaRPr lang="en-US" sz="2800" b="1" dirty="0">
              <a:solidFill>
                <a:schemeClr val="tx1"/>
              </a:solidFill>
              <a:cs typeface="Arial" pitchFamily="34" charset="0"/>
            </a:endParaRPr>
          </a:p>
        </p:txBody>
      </p:sp>
    </p:spTree>
    <p:extLst>
      <p:ext uri="{BB962C8B-B14F-4D97-AF65-F5344CB8AC3E}">
        <p14:creationId xmlns:p14="http://schemas.microsoft.com/office/powerpoint/2010/main" xmlns="" val="3751916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743200"/>
            <a:ext cx="33528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70345" y="304800"/>
            <a:ext cx="8229600" cy="990600"/>
          </a:xfrm>
          <a:blipFill>
            <a:blip r:embed="rId4" cstate="print"/>
            <a:tile tx="0" ty="0" sx="100000" sy="100000" flip="none" algn="tl"/>
          </a:blipFill>
        </p:spPr>
        <p:txBody>
          <a:bodyPr>
            <a:normAutofit fontScale="90000"/>
          </a:bodyPr>
          <a:lstStyle/>
          <a:p>
            <a:r>
              <a:rPr lang="en-US" sz="3600" dirty="0" smtClean="0">
                <a:latin typeface="Arial Black" pitchFamily="34" charset="0"/>
              </a:rPr>
              <a:t/>
            </a:r>
            <a:br>
              <a:rPr lang="en-US" sz="3600" dirty="0" smtClean="0">
                <a:latin typeface="Arial Black" pitchFamily="34" charset="0"/>
              </a:rPr>
            </a:br>
            <a:r>
              <a:rPr lang="en-US" sz="3600" b="1" dirty="0" smtClean="0"/>
              <a:t>Department </a:t>
            </a:r>
            <a:r>
              <a:rPr lang="en-US" sz="3600" b="1" dirty="0"/>
              <a:t>of Environmental Quality</a:t>
            </a:r>
            <a:r>
              <a:rPr lang="en-US" b="1" dirty="0"/>
              <a:t/>
            </a:r>
            <a:br>
              <a:rPr lang="en-US" b="1" dirty="0"/>
            </a:br>
            <a:endParaRPr lang="en-US" b="1" dirty="0"/>
          </a:p>
        </p:txBody>
      </p:sp>
      <p:sp>
        <p:nvSpPr>
          <p:cNvPr id="3" name="Content Placeholder 2"/>
          <p:cNvSpPr>
            <a:spLocks noGrp="1"/>
          </p:cNvSpPr>
          <p:nvPr>
            <p:ph idx="1"/>
          </p:nvPr>
        </p:nvSpPr>
        <p:spPr>
          <a:xfrm>
            <a:off x="457200" y="1600200"/>
            <a:ext cx="8229600" cy="4708743"/>
          </a:xfrm>
          <a:ln w="38100">
            <a:solidFill>
              <a:schemeClr val="bg2">
                <a:lumMod val="50000"/>
              </a:schemeClr>
            </a:solidFill>
          </a:ln>
        </p:spPr>
        <p:txBody>
          <a:bodyPr>
            <a:normAutofit/>
          </a:bodyPr>
          <a:lstStyle/>
          <a:p>
            <a:pPr marL="0" indent="0">
              <a:buNone/>
            </a:pPr>
            <a:r>
              <a:rPr lang="en-US" sz="2800" dirty="0" smtClean="0">
                <a:cs typeface="Arial" pitchFamily="34" charset="0"/>
              </a:rPr>
              <a:t>Enforces the Clean Water Act and protects groundwater and surface water resources from contamination</a:t>
            </a:r>
            <a:endParaRPr lang="en-US" sz="2800" dirty="0">
              <a:cs typeface="Arial" pitchFamily="34" charset="0"/>
            </a:endParaRPr>
          </a:p>
        </p:txBody>
      </p:sp>
      <p:sp>
        <p:nvSpPr>
          <p:cNvPr id="4" name="Rectangle 3"/>
          <p:cNvSpPr/>
          <p:nvPr/>
        </p:nvSpPr>
        <p:spPr>
          <a:xfrm>
            <a:off x="457200" y="3200400"/>
            <a:ext cx="4572000" cy="3108543"/>
          </a:xfrm>
          <a:prstGeom prst="rect">
            <a:avLst/>
          </a:prstGeom>
        </p:spPr>
        <p:txBody>
          <a:bodyPr>
            <a:spAutoFit/>
          </a:bodyPr>
          <a:lstStyle/>
          <a:p>
            <a:r>
              <a:rPr lang="en-US" sz="2800" dirty="0">
                <a:cs typeface="Arial" pitchFamily="34" charset="0"/>
              </a:rPr>
              <a:t>Clean Water Act (CWA), is to restore and maintain the chemical, physical, and biological integrity of the nation's waters by preventing point and nonpoint pollution </a:t>
            </a:r>
            <a:r>
              <a:rPr lang="en-US" sz="2800" dirty="0" smtClean="0">
                <a:cs typeface="Arial" pitchFamily="34" charset="0"/>
              </a:rPr>
              <a:t>sources.</a:t>
            </a:r>
            <a:endParaRPr lang="en-US" sz="2800" dirty="0">
              <a:cs typeface="Arial" pitchFamily="34" charset="0"/>
            </a:endParaRPr>
          </a:p>
        </p:txBody>
      </p:sp>
    </p:spTree>
    <p:extLst>
      <p:ext uri="{BB962C8B-B14F-4D97-AF65-F5344CB8AC3E}">
        <p14:creationId xmlns:p14="http://schemas.microsoft.com/office/powerpoint/2010/main" xmlns="" val="1972893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9471" t="11010" b="11444"/>
          <a:stretch/>
        </p:blipFill>
        <p:spPr>
          <a:xfrm rot="5400000">
            <a:off x="1377932" y="1365266"/>
            <a:ext cx="5695405" cy="6289963"/>
          </a:xfrm>
        </p:spPr>
      </p:pic>
      <p:sp>
        <p:nvSpPr>
          <p:cNvPr id="2" name="Title 1"/>
          <p:cNvSpPr>
            <a:spLocks noGrp="1"/>
          </p:cNvSpPr>
          <p:nvPr>
            <p:ph type="title"/>
          </p:nvPr>
        </p:nvSpPr>
        <p:spPr/>
        <p:txBody>
          <a:bodyPr/>
          <a:lstStyle/>
          <a:p>
            <a:endParaRPr lang="en-US"/>
          </a:p>
        </p:txBody>
      </p:sp>
      <p:sp>
        <p:nvSpPr>
          <p:cNvPr id="5" name="TextBox 4"/>
          <p:cNvSpPr txBox="1"/>
          <p:nvPr/>
        </p:nvSpPr>
        <p:spPr>
          <a:xfrm>
            <a:off x="533400" y="100361"/>
            <a:ext cx="8001000" cy="1384995"/>
          </a:xfrm>
          <a:prstGeom prst="rect">
            <a:avLst/>
          </a:prstGeom>
          <a:blipFill>
            <a:blip r:embed="rId4" cstate="print"/>
            <a:tile tx="0" ty="0" sx="100000" sy="100000" flip="none" algn="tl"/>
          </a:blipFill>
        </p:spPr>
        <p:txBody>
          <a:bodyPr wrap="square" rtlCol="0">
            <a:spAutoFit/>
          </a:bodyPr>
          <a:lstStyle/>
          <a:p>
            <a:pPr algn="ctr"/>
            <a:r>
              <a:rPr lang="en-US" sz="2800" b="1" dirty="0" smtClean="0">
                <a:latin typeface="+mj-lt"/>
              </a:rPr>
              <a:t>DEQ maintains records on levels of natural components of groundwater in addition to looking for signs of contaminants.  </a:t>
            </a:r>
            <a:endParaRPr lang="en-US" sz="2800" b="1" dirty="0">
              <a:latin typeface="+mj-lt"/>
            </a:endParaRPr>
          </a:p>
        </p:txBody>
      </p:sp>
    </p:spTree>
    <p:extLst>
      <p:ext uri="{BB962C8B-B14F-4D97-AF65-F5344CB8AC3E}">
        <p14:creationId xmlns:p14="http://schemas.microsoft.com/office/powerpoint/2010/main" xmlns="" val="120823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134" y="457200"/>
            <a:ext cx="8918866" cy="59459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533400" y="5486399"/>
            <a:ext cx="7772400" cy="838201"/>
          </a:xfrm>
        </p:spPr>
        <p:txBody>
          <a:bodyPr/>
          <a:lstStyle/>
          <a:p>
            <a:endParaRPr lang="en-US" dirty="0"/>
          </a:p>
        </p:txBody>
      </p:sp>
      <p:sp>
        <p:nvSpPr>
          <p:cNvPr id="6" name="TextBox 5"/>
          <p:cNvSpPr txBox="1"/>
          <p:nvPr/>
        </p:nvSpPr>
        <p:spPr>
          <a:xfrm>
            <a:off x="2971800" y="762000"/>
            <a:ext cx="3048000" cy="584775"/>
          </a:xfrm>
          <a:prstGeom prst="rect">
            <a:avLst/>
          </a:prstGeom>
          <a:solidFill>
            <a:schemeClr val="accent2">
              <a:lumMod val="60000"/>
              <a:lumOff val="40000"/>
            </a:schemeClr>
          </a:solidFill>
        </p:spPr>
        <p:txBody>
          <a:bodyPr wrap="square" rtlCol="0">
            <a:spAutoFit/>
          </a:bodyPr>
          <a:lstStyle/>
          <a:p>
            <a:pPr algn="ctr"/>
            <a:r>
              <a:rPr lang="en-US" sz="3200" b="1" dirty="0" smtClean="0"/>
              <a:t>2.5% Freshwater</a:t>
            </a:r>
            <a:endParaRPr lang="en-US" sz="3200" b="1" dirty="0"/>
          </a:p>
        </p:txBody>
      </p:sp>
    </p:spTree>
    <p:extLst>
      <p:ext uri="{BB962C8B-B14F-4D97-AF65-F5344CB8AC3E}">
        <p14:creationId xmlns:p14="http://schemas.microsoft.com/office/powerpoint/2010/main" xmlns="" val="3731342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305800" cy="1077218"/>
          </a:xfrm>
          <a:prstGeom prst="rect">
            <a:avLst/>
          </a:prstGeom>
          <a:blipFill>
            <a:blip r:embed="rId3" cstate="print"/>
            <a:tile tx="0" ty="0" sx="100000" sy="100000" flip="none" algn="tl"/>
          </a:blipFill>
        </p:spPr>
        <p:txBody>
          <a:bodyPr wrap="square" rtlCol="0">
            <a:spAutoFit/>
          </a:bodyPr>
          <a:lstStyle/>
          <a:p>
            <a:pPr algn="ctr"/>
            <a:r>
              <a:rPr lang="en-US" sz="3200" b="1" dirty="0">
                <a:latin typeface="+mj-lt"/>
              </a:rPr>
              <a:t>The Department of Health and Hospitals:  Office of Public Health</a:t>
            </a:r>
          </a:p>
        </p:txBody>
      </p:sp>
      <p:sp>
        <p:nvSpPr>
          <p:cNvPr id="6" name="TextBox 5"/>
          <p:cNvSpPr txBox="1"/>
          <p:nvPr/>
        </p:nvSpPr>
        <p:spPr>
          <a:xfrm>
            <a:off x="609600" y="1524000"/>
            <a:ext cx="8305800" cy="2092881"/>
          </a:xfrm>
          <a:prstGeom prst="rect">
            <a:avLst/>
          </a:prstGeom>
          <a:noFill/>
          <a:ln w="28575">
            <a:solidFill>
              <a:schemeClr val="bg2">
                <a:lumMod val="50000"/>
              </a:schemeClr>
            </a:solidFill>
          </a:ln>
        </p:spPr>
        <p:txBody>
          <a:bodyPr wrap="square" rtlCol="0">
            <a:spAutoFit/>
          </a:bodyPr>
          <a:lstStyle/>
          <a:p>
            <a:r>
              <a:rPr lang="en-US" sz="2800" dirty="0">
                <a:cs typeface="Arial" pitchFamily="34" charset="0"/>
                <a:hlinkClick r:id="rId4" action="ppaction://hlinkfile"/>
              </a:rPr>
              <a:t>Safe Drinking Water Program</a:t>
            </a:r>
            <a:r>
              <a:rPr lang="en-US" sz="2800" dirty="0">
                <a:cs typeface="Arial" pitchFamily="34" charset="0"/>
              </a:rPr>
              <a:t> monitors the 1,403 public drinking water systems throughout Louisiana to ensure compliance with state and federal drinking water regulations. </a:t>
            </a:r>
          </a:p>
          <a:p>
            <a:endParaRPr lang="en-US" dirty="0"/>
          </a:p>
        </p:txBody>
      </p:sp>
      <p:pic>
        <p:nvPicPr>
          <p:cNvPr id="2560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3638136"/>
            <a:ext cx="2322006" cy="29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276600" y="3733800"/>
            <a:ext cx="5105400" cy="2308324"/>
          </a:xfrm>
          <a:prstGeom prst="rect">
            <a:avLst/>
          </a:prstGeom>
          <a:noFill/>
          <a:ln w="28575">
            <a:solidFill>
              <a:schemeClr val="bg2">
                <a:lumMod val="50000"/>
              </a:schemeClr>
            </a:solidFill>
          </a:ln>
        </p:spPr>
        <p:txBody>
          <a:bodyPr wrap="square" rtlCol="0">
            <a:spAutoFit/>
          </a:bodyPr>
          <a:lstStyle/>
          <a:p>
            <a:r>
              <a:rPr lang="en-US" sz="2800" dirty="0">
                <a:cs typeface="Arial" pitchFamily="34" charset="0"/>
              </a:rPr>
              <a:t>This surveillance helps prevent waterborne disease outbreaks or chemical exposure associated with contaminated drinking wa</a:t>
            </a:r>
            <a:r>
              <a:rPr lang="en-US" sz="3200" dirty="0">
                <a:cs typeface="Arial" pitchFamily="34" charset="0"/>
              </a:rPr>
              <a:t>ter</a:t>
            </a:r>
          </a:p>
        </p:txBody>
      </p:sp>
    </p:spTree>
    <p:extLst>
      <p:ext uri="{BB962C8B-B14F-4D97-AF65-F5344CB8AC3E}">
        <p14:creationId xmlns:p14="http://schemas.microsoft.com/office/powerpoint/2010/main" xmlns="" val="3560548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23" y="-457200"/>
            <a:ext cx="9620250" cy="769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28600" y="2743200"/>
            <a:ext cx="2209800" cy="3108543"/>
          </a:xfrm>
          <a:prstGeom prst="rect">
            <a:avLst/>
          </a:prstGeom>
          <a:blipFill>
            <a:blip r:embed="rId4" cstate="print"/>
            <a:tile tx="0" ty="0" sx="100000" sy="100000" flip="none" algn="tl"/>
          </a:blipFill>
        </p:spPr>
        <p:txBody>
          <a:bodyPr wrap="square" rtlCol="0">
            <a:spAutoFit/>
          </a:bodyPr>
          <a:lstStyle/>
          <a:p>
            <a:r>
              <a:rPr lang="en-US" sz="2800" dirty="0" smtClean="0">
                <a:latin typeface="Arial" pitchFamily="34" charset="0"/>
                <a:cs typeface="Arial" pitchFamily="34" charset="0"/>
              </a:rPr>
              <a:t>Reports from DHH show dates of water samples collected and results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959478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blipFill>
            <a:blip r:embed="rId3" cstate="print"/>
            <a:tile tx="0" ty="0" sx="100000" sy="100000" flip="none" algn="tl"/>
          </a:blipFill>
        </p:spPr>
        <p:txBody>
          <a:bodyPr>
            <a:noAutofit/>
          </a:bodyPr>
          <a:lstStyle/>
          <a:p>
            <a:r>
              <a:rPr lang="en-US" sz="3600" b="1" dirty="0" smtClean="0"/>
              <a:t>United States Geological Survey (USGS)</a:t>
            </a:r>
            <a:endParaRPr lang="en-US" sz="3600" b="1" dirty="0"/>
          </a:p>
        </p:txBody>
      </p:sp>
      <p:sp>
        <p:nvSpPr>
          <p:cNvPr id="3" name="Content Placeholder 2"/>
          <p:cNvSpPr>
            <a:spLocks noGrp="1"/>
          </p:cNvSpPr>
          <p:nvPr>
            <p:ph idx="1"/>
          </p:nvPr>
        </p:nvSpPr>
        <p:spPr>
          <a:xfrm>
            <a:off x="457200" y="1447800"/>
            <a:ext cx="8229600" cy="4678363"/>
          </a:xfrm>
          <a:ln w="38100">
            <a:solidFill>
              <a:schemeClr val="bg2">
                <a:lumMod val="50000"/>
              </a:schemeClr>
            </a:solidFill>
          </a:ln>
        </p:spPr>
        <p:txBody>
          <a:bodyPr>
            <a:normAutofit lnSpcReduction="10000"/>
          </a:bodyPr>
          <a:lstStyle/>
          <a:p>
            <a:pPr marL="0" indent="0">
              <a:buNone/>
            </a:pPr>
            <a:r>
              <a:rPr lang="en-US" dirty="0"/>
              <a:t>The USGS serves the Nation by providing reliable scientific information to describe and understand the Earth; minimize loss of life and property from natural disasters; manage water, biological, energy, and mineral resources; and enhance and protect our quality of life</a:t>
            </a:r>
            <a:r>
              <a:rPr lang="en-US" dirty="0" smtClean="0"/>
              <a:t>.</a:t>
            </a:r>
          </a:p>
          <a:p>
            <a:pPr marL="0" indent="0">
              <a:buNone/>
            </a:pPr>
            <a:endParaRPr lang="en-US" dirty="0"/>
          </a:p>
          <a:p>
            <a:pPr marL="0" indent="0">
              <a:buNone/>
            </a:pPr>
            <a:r>
              <a:rPr lang="en-US" b="1" dirty="0" smtClean="0"/>
              <a:t>The Louisiana Water Science Center </a:t>
            </a:r>
            <a:r>
              <a:rPr lang="en-US" dirty="0" smtClean="0"/>
              <a:t>is a division of USGS that provides us with specific information on our groundwater.  </a:t>
            </a:r>
            <a:endParaRPr lang="en-US" dirty="0"/>
          </a:p>
        </p:txBody>
      </p:sp>
    </p:spTree>
    <p:extLst>
      <p:ext uri="{BB962C8B-B14F-4D97-AF65-F5344CB8AC3E}">
        <p14:creationId xmlns:p14="http://schemas.microsoft.com/office/powerpoint/2010/main" xmlns="" val="211148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18" y="-304800"/>
            <a:ext cx="8953500" cy="716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181600" y="1752600"/>
            <a:ext cx="3657600" cy="3046988"/>
          </a:xfrm>
          <a:prstGeom prst="rect">
            <a:avLst/>
          </a:prstGeom>
          <a:noFill/>
          <a:ln w="57150">
            <a:solidFill>
              <a:schemeClr val="bg2">
                <a:lumMod val="50000"/>
              </a:schemeClr>
            </a:solidFill>
          </a:ln>
        </p:spPr>
        <p:txBody>
          <a:bodyPr wrap="square" rtlCol="0">
            <a:spAutoFit/>
          </a:bodyPr>
          <a:lstStyle/>
          <a:p>
            <a:r>
              <a:rPr lang="en-US" sz="3200" b="1" dirty="0" smtClean="0"/>
              <a:t>USGS provides </a:t>
            </a:r>
            <a:r>
              <a:rPr lang="en-US" sz="3200" b="1" u="sng" dirty="0" smtClean="0"/>
              <a:t>many reports </a:t>
            </a:r>
            <a:r>
              <a:rPr lang="en-US" sz="3200" b="1" dirty="0" smtClean="0"/>
              <a:t>such as this one – current water levels at specific well sites in Louisiana. </a:t>
            </a:r>
            <a:endParaRPr lang="en-US" sz="3200" b="1" dirty="0"/>
          </a:p>
        </p:txBody>
      </p:sp>
    </p:spTree>
    <p:extLst>
      <p:ext uri="{BB962C8B-B14F-4D97-AF65-F5344CB8AC3E}">
        <p14:creationId xmlns:p14="http://schemas.microsoft.com/office/powerpoint/2010/main" xmlns="" val="217493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828800"/>
            <a:ext cx="5859986" cy="4871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 y="228600"/>
            <a:ext cx="8153400" cy="954107"/>
          </a:xfrm>
          <a:prstGeom prst="rect">
            <a:avLst/>
          </a:prstGeom>
          <a:blipFill>
            <a:blip r:embed="rId3" cstate="print"/>
            <a:tile tx="0" ty="0" sx="100000" sy="100000" flip="none" algn="tl"/>
          </a:blipFill>
        </p:spPr>
        <p:txBody>
          <a:bodyPr wrap="square" rtlCol="0">
            <a:spAutoFit/>
          </a:bodyPr>
          <a:lstStyle/>
          <a:p>
            <a:pPr algn="ctr"/>
            <a:r>
              <a:rPr lang="en-US" sz="2800" b="1" dirty="0" smtClean="0">
                <a:latin typeface="+mj-lt"/>
              </a:rPr>
              <a:t>La. Department of Agriculture and Forestry monitors groundwater for pesticide contamination</a:t>
            </a:r>
            <a:endParaRPr lang="en-US" sz="2800" b="1" dirty="0">
              <a:latin typeface="+mj-lt"/>
            </a:endParaRPr>
          </a:p>
        </p:txBody>
      </p:sp>
    </p:spTree>
    <p:extLst>
      <p:ext uri="{BB962C8B-B14F-4D97-AF65-F5344CB8AC3E}">
        <p14:creationId xmlns:p14="http://schemas.microsoft.com/office/powerpoint/2010/main" xmlns="" val="1010921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019800" cy="1143000"/>
          </a:xfrm>
          <a:blipFill>
            <a:blip r:embed="rId3" cstate="print"/>
            <a:tile tx="0" ty="0" sx="100000" sy="100000" flip="none" algn="tl"/>
          </a:blipFill>
        </p:spPr>
        <p:txBody>
          <a:bodyPr>
            <a:normAutofit fontScale="90000"/>
          </a:bodyPr>
          <a:lstStyle/>
          <a:p>
            <a:r>
              <a:rPr lang="en-US" dirty="0"/>
              <a:t>Capital Area Ground Water Conservation Commission</a:t>
            </a:r>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Function:   </a:t>
            </a:r>
            <a:r>
              <a:rPr lang="en-US" dirty="0"/>
              <a:t>promote the orderly development of the ground-water resources in the Capital Area District and to protect the quality of these </a:t>
            </a:r>
            <a:r>
              <a:rPr lang="en-US" dirty="0" smtClean="0"/>
              <a:t>resources</a:t>
            </a:r>
            <a:endParaRPr lang="en-US" dirty="0"/>
          </a:p>
          <a:p>
            <a:r>
              <a:rPr lang="en-US" dirty="0" smtClean="0"/>
              <a:t>Composition: 15 Board members representing state government, district parishes, and groundwater users and stakeholders</a:t>
            </a:r>
          </a:p>
          <a:p>
            <a:pPr marL="0" indent="0">
              <a:buNone/>
            </a:pPr>
            <a:endParaRPr lang="en-US" dirty="0"/>
          </a:p>
        </p:txBody>
      </p:sp>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471" y="76200"/>
            <a:ext cx="1514693"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683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2073257" y="365143"/>
            <a:ext cx="5036381" cy="7354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85800" y="152400"/>
            <a:ext cx="8077200" cy="1077218"/>
          </a:xfrm>
          <a:prstGeom prst="rect">
            <a:avLst/>
          </a:prstGeom>
          <a:blipFill>
            <a:blip r:embed="rId4" cstate="print"/>
            <a:tile tx="0" ty="0" sx="100000" sy="100000" flip="none" algn="tl"/>
          </a:blipFill>
        </p:spPr>
        <p:txBody>
          <a:bodyPr wrap="square" rtlCol="0">
            <a:spAutoFit/>
          </a:bodyPr>
          <a:lstStyle/>
          <a:p>
            <a:pPr algn="ctr"/>
            <a:r>
              <a:rPr lang="en-US" sz="3200" b="1" dirty="0" smtClean="0"/>
              <a:t>Problem:  Our freshwater aquifers are threatened by the encroachment of saltwater.</a:t>
            </a:r>
            <a:endParaRPr lang="en-US" sz="3200" b="1" dirty="0"/>
          </a:p>
        </p:txBody>
      </p:sp>
    </p:spTree>
    <p:extLst>
      <p:ext uri="{BB962C8B-B14F-4D97-AF65-F5344CB8AC3E}">
        <p14:creationId xmlns:p14="http://schemas.microsoft.com/office/powerpoint/2010/main" xmlns="" val="12070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w="38100">
            <a:solidFill>
              <a:schemeClr val="bg2">
                <a:lumMod val="50000"/>
              </a:schemeClr>
            </a:solidFill>
          </a:ln>
        </p:spPr>
        <p:txBody>
          <a:bodyPr>
            <a:normAutofit lnSpcReduction="10000"/>
          </a:bodyPr>
          <a:lstStyle/>
          <a:p>
            <a:pPr marL="0" indent="0">
              <a:buNone/>
            </a:pPr>
            <a:r>
              <a:rPr lang="en-US" dirty="0"/>
              <a:t>“Saltwater encroachment has been detected in six aquifers, including </a:t>
            </a:r>
            <a:r>
              <a:rPr lang="en-US" dirty="0" smtClean="0"/>
              <a:t>the “</a:t>
            </a:r>
            <a:r>
              <a:rPr lang="en-US" dirty="0"/>
              <a:t>1,500-foot” and “2,000-foot” sands, north of the Baton Rouge fault in </a:t>
            </a:r>
            <a:r>
              <a:rPr lang="en-US" dirty="0" smtClean="0"/>
              <a:t>East Baton </a:t>
            </a:r>
            <a:r>
              <a:rPr lang="en-US" dirty="0"/>
              <a:t>Rouge Parish. The encroachment is in response to ground-water</a:t>
            </a:r>
          </a:p>
          <a:p>
            <a:pPr marL="0" indent="0">
              <a:buNone/>
            </a:pPr>
            <a:r>
              <a:rPr lang="en-US" dirty="0"/>
              <a:t>withdrawals, primarily for public supply and industrial uses, in </a:t>
            </a:r>
            <a:r>
              <a:rPr lang="en-US" dirty="0" smtClean="0"/>
              <a:t>Baton Rouge.”</a:t>
            </a:r>
          </a:p>
          <a:p>
            <a:pPr marL="0" indent="0">
              <a:buNone/>
            </a:pPr>
            <a:endParaRPr lang="en-US" dirty="0" smtClean="0"/>
          </a:p>
          <a:p>
            <a:pPr marL="0" indent="0" algn="r">
              <a:buNone/>
            </a:pPr>
            <a:r>
              <a:rPr lang="en-US" i="1" dirty="0" smtClean="0"/>
              <a:t>USGS Louisiana Water Science Center (LAWSC)</a:t>
            </a:r>
            <a:endParaRPr lang="en-US" i="1" dirty="0"/>
          </a:p>
        </p:txBody>
      </p:sp>
    </p:spTree>
    <p:extLst>
      <p:ext uri="{BB962C8B-B14F-4D97-AF65-F5344CB8AC3E}">
        <p14:creationId xmlns:p14="http://schemas.microsoft.com/office/powerpoint/2010/main" xmlns="" val="193267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265130" y="-711529"/>
            <a:ext cx="6400800" cy="8585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230745" y="1600200"/>
            <a:ext cx="7086600" cy="4154984"/>
          </a:xfrm>
          <a:prstGeom prst="rect">
            <a:avLst/>
          </a:prstGeom>
          <a:noFill/>
        </p:spPr>
        <p:txBody>
          <a:bodyPr wrap="square" rtlCol="0">
            <a:spAutoFit/>
          </a:bodyPr>
          <a:lstStyle/>
          <a:p>
            <a:pPr algn="ctr"/>
            <a:r>
              <a:rPr lang="en-US" sz="8800" dirty="0" smtClean="0">
                <a:latin typeface="Arial Black" pitchFamily="34" charset="0"/>
              </a:rPr>
              <a:t>What does the data tell us?</a:t>
            </a:r>
            <a:endParaRPr lang="en-US" sz="8800" dirty="0">
              <a:latin typeface="Arial Black" pitchFamily="34" charset="0"/>
            </a:endParaRPr>
          </a:p>
        </p:txBody>
      </p:sp>
    </p:spTree>
    <p:extLst>
      <p:ext uri="{BB962C8B-B14F-4D97-AF65-F5344CB8AC3E}">
        <p14:creationId xmlns:p14="http://schemas.microsoft.com/office/powerpoint/2010/main" xmlns="" val="653544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30485" y="-1192484"/>
            <a:ext cx="7467600" cy="10614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29043" y="112693"/>
            <a:ext cx="8229600" cy="1077218"/>
          </a:xfrm>
          <a:prstGeom prst="rect">
            <a:avLst/>
          </a:prstGeom>
          <a:blipFill>
            <a:blip r:embed="rId3" cstate="print"/>
            <a:tile tx="0" ty="0" sx="100000" sy="100000" flip="none" algn="tl"/>
          </a:blipFill>
        </p:spPr>
        <p:txBody>
          <a:bodyPr wrap="square" rtlCol="0">
            <a:spAutoFit/>
          </a:bodyPr>
          <a:lstStyle/>
          <a:p>
            <a:pPr algn="ctr"/>
            <a:r>
              <a:rPr lang="en-US" sz="3200" b="1" dirty="0">
                <a:cs typeface="Arial" pitchFamily="34" charset="0"/>
              </a:rPr>
              <a:t>Red dots mark water well sites that have been monitored for saltwater content.   </a:t>
            </a:r>
          </a:p>
        </p:txBody>
      </p:sp>
      <p:cxnSp>
        <p:nvCxnSpPr>
          <p:cNvPr id="6" name="Straight Arrow Connector 5"/>
          <p:cNvCxnSpPr/>
          <p:nvPr/>
        </p:nvCxnSpPr>
        <p:spPr>
          <a:xfrm>
            <a:off x="914400" y="4038600"/>
            <a:ext cx="2895600" cy="457200"/>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2783299"/>
            <a:ext cx="2133600" cy="1200329"/>
          </a:xfrm>
          <a:prstGeom prst="rect">
            <a:avLst/>
          </a:prstGeom>
          <a:noFill/>
        </p:spPr>
        <p:txBody>
          <a:bodyPr wrap="square" rtlCol="0">
            <a:spAutoFit/>
          </a:bodyPr>
          <a:lstStyle/>
          <a:p>
            <a:r>
              <a:rPr lang="en-US" dirty="0" smtClean="0">
                <a:latin typeface="Arial Black" pitchFamily="34" charset="0"/>
              </a:rPr>
              <a:t>Mississippi River – Downtown Baton Rouge</a:t>
            </a:r>
            <a:endParaRPr lang="en-US" dirty="0">
              <a:latin typeface="Arial Black" pitchFamily="34" charset="0"/>
            </a:endParaRPr>
          </a:p>
        </p:txBody>
      </p:sp>
    </p:spTree>
    <p:extLst>
      <p:ext uri="{BB962C8B-B14F-4D97-AF65-F5344CB8AC3E}">
        <p14:creationId xmlns:p14="http://schemas.microsoft.com/office/powerpoint/2010/main" xmlns="" val="70449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smtClean="0">
                <a:latin typeface="+mj-lt"/>
              </a:rPr>
              <a:t>The water we drink in Baton Rouge: </a:t>
            </a:r>
            <a:endParaRPr lang="en-US" b="1" dirty="0">
              <a:latin typeface="+mj-lt"/>
            </a:endParaRPr>
          </a:p>
        </p:txBody>
      </p:sp>
      <p:sp>
        <p:nvSpPr>
          <p:cNvPr id="3" name="Content Placeholder 2"/>
          <p:cNvSpPr>
            <a:spLocks noGrp="1"/>
          </p:cNvSpPr>
          <p:nvPr>
            <p:ph idx="1"/>
          </p:nvPr>
        </p:nvSpPr>
        <p:spPr>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smtClean="0"/>
              <a:t>comes from the Southern Hills aquifer system deep below the surface of the earth.  </a:t>
            </a:r>
          </a:p>
          <a:p>
            <a:r>
              <a:rPr lang="en-US" dirty="0"/>
              <a:t>i</a:t>
            </a:r>
            <a:r>
              <a:rPr lang="en-US" dirty="0" smtClean="0"/>
              <a:t>s naturally filtered through layers of soil, rock, and sand.</a:t>
            </a:r>
          </a:p>
          <a:p>
            <a:r>
              <a:rPr lang="en-US" dirty="0"/>
              <a:t>e</a:t>
            </a:r>
            <a:r>
              <a:rPr lang="en-US" dirty="0" smtClean="0"/>
              <a:t>ntered the ground around central and southwest Mississippi hundreds of years ago.</a:t>
            </a:r>
          </a:p>
          <a:p>
            <a:endParaRPr lang="en-US" dirty="0" smtClean="0"/>
          </a:p>
          <a:p>
            <a:pPr marL="0" indent="0">
              <a:buNone/>
            </a:pPr>
            <a:endParaRPr lang="en-US" sz="4400" b="1" dirty="0"/>
          </a:p>
          <a:p>
            <a:pPr marL="0" indent="0">
              <a:buNone/>
            </a:pPr>
            <a:endParaRPr lang="en-US" dirty="0"/>
          </a:p>
        </p:txBody>
      </p:sp>
    </p:spTree>
    <p:extLst>
      <p:ext uri="{BB962C8B-B14F-4D97-AF65-F5344CB8AC3E}">
        <p14:creationId xmlns:p14="http://schemas.microsoft.com/office/powerpoint/2010/main" xmlns="" val="201096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857" t="1985" r="20000" b="556"/>
          <a:stretch/>
        </p:blipFill>
        <p:spPr bwMode="auto">
          <a:xfrm>
            <a:off x="145796" y="2895600"/>
            <a:ext cx="3259354" cy="3833800"/>
          </a:xfrm>
          <a:prstGeom prst="ellipse">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455055" y="428625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2655" y="4752628"/>
            <a:ext cx="1143000" cy="11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5139" y="3188314"/>
            <a:ext cx="4821661"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45796" y="261594"/>
            <a:ext cx="8998204" cy="1354217"/>
          </a:xfrm>
          <a:prstGeom prst="rect">
            <a:avLst/>
          </a:prstGeom>
          <a:blipFill>
            <a:blip r:embed="rId4"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latin typeface="+mj-lt"/>
              </a:rPr>
              <a:t>Scientists </a:t>
            </a:r>
            <a:r>
              <a:rPr lang="en-US" sz="3200" b="1" dirty="0" smtClean="0">
                <a:latin typeface="+mj-lt"/>
              </a:rPr>
              <a:t>test water </a:t>
            </a:r>
            <a:r>
              <a:rPr lang="en-US" sz="3200" b="1" dirty="0">
                <a:latin typeface="+mj-lt"/>
              </a:rPr>
              <a:t>samples </a:t>
            </a:r>
            <a:r>
              <a:rPr lang="en-US" sz="3200" b="1" dirty="0" smtClean="0">
                <a:latin typeface="+mj-lt"/>
              </a:rPr>
              <a:t>for chloride ions and conductivity  in </a:t>
            </a:r>
            <a:r>
              <a:rPr lang="en-US" sz="3200" b="1" dirty="0">
                <a:latin typeface="+mj-lt"/>
              </a:rPr>
              <a:t>order to track saltwater intrusion.  </a:t>
            </a:r>
          </a:p>
          <a:p>
            <a:endParaRPr lang="en-US" dirty="0"/>
          </a:p>
        </p:txBody>
      </p:sp>
      <p:sp>
        <p:nvSpPr>
          <p:cNvPr id="7" name="TextBox 6"/>
          <p:cNvSpPr txBox="1"/>
          <p:nvPr/>
        </p:nvSpPr>
        <p:spPr>
          <a:xfrm>
            <a:off x="134251" y="1615811"/>
            <a:ext cx="8401959" cy="1477328"/>
          </a:xfrm>
          <a:prstGeom prst="rect">
            <a:avLst/>
          </a:prstGeom>
          <a:noFill/>
        </p:spPr>
        <p:txBody>
          <a:bodyPr wrap="square" rtlCol="0">
            <a:spAutoFit/>
          </a:bodyPr>
          <a:lstStyle/>
          <a:p>
            <a:r>
              <a:rPr lang="en-US" sz="2400" dirty="0">
                <a:latin typeface="Arial" pitchFamily="34" charset="0"/>
                <a:cs typeface="Arial" pitchFamily="34" charset="0"/>
              </a:rPr>
              <a:t>Although seawater is composed of a multitude of dissolved </a:t>
            </a:r>
            <a:r>
              <a:rPr lang="en-US" sz="2400" dirty="0" smtClean="0">
                <a:latin typeface="Arial" pitchFamily="34" charset="0"/>
                <a:cs typeface="Arial" pitchFamily="34" charset="0"/>
              </a:rPr>
              <a:t>substances, </a:t>
            </a:r>
            <a:r>
              <a:rPr lang="en-US" sz="2400" b="1" dirty="0" smtClean="0">
                <a:latin typeface="Arial" pitchFamily="34" charset="0"/>
                <a:cs typeface="Arial" pitchFamily="34" charset="0"/>
              </a:rPr>
              <a:t>chloride ions</a:t>
            </a:r>
            <a:r>
              <a:rPr lang="en-US" sz="2400" dirty="0" smtClean="0">
                <a:latin typeface="Arial" pitchFamily="34" charset="0"/>
                <a:cs typeface="Arial" pitchFamily="34" charset="0"/>
              </a:rPr>
              <a:t> are </a:t>
            </a:r>
            <a:r>
              <a:rPr lang="en-US" sz="2400" dirty="0">
                <a:latin typeface="Arial" pitchFamily="34" charset="0"/>
                <a:cs typeface="Arial" pitchFamily="34" charset="0"/>
              </a:rPr>
              <a:t>abundant and easily tested for. </a:t>
            </a:r>
            <a:r>
              <a:rPr lang="en-US" sz="2400" dirty="0" smtClean="0">
                <a:latin typeface="Arial" pitchFamily="34" charset="0"/>
                <a:cs typeface="Arial" pitchFamily="34" charset="0"/>
              </a:rPr>
              <a:t> (usually from </a:t>
            </a:r>
            <a:r>
              <a:rPr lang="en-US" sz="2400" dirty="0" err="1" smtClean="0">
                <a:latin typeface="Arial" pitchFamily="34" charset="0"/>
                <a:cs typeface="Arial" pitchFamily="34" charset="0"/>
              </a:rPr>
              <a:t>NaCl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KCl</a:t>
            </a:r>
            <a:r>
              <a:rPr lang="en-US" sz="2400" dirty="0" smtClean="0">
                <a:latin typeface="Arial" pitchFamily="34" charset="0"/>
                <a:cs typeface="Arial" pitchFamily="34" charset="0"/>
              </a:rPr>
              <a:t>, or CaCl</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endParaRPr lang="en-US" dirty="0"/>
          </a:p>
        </p:txBody>
      </p:sp>
      <p:sp>
        <p:nvSpPr>
          <p:cNvPr id="8" name="TextBox 7"/>
          <p:cNvSpPr txBox="1"/>
          <p:nvPr/>
        </p:nvSpPr>
        <p:spPr>
          <a:xfrm>
            <a:off x="3865139" y="5174343"/>
            <a:ext cx="4671071" cy="830997"/>
          </a:xfrm>
          <a:prstGeom prst="rect">
            <a:avLst/>
          </a:prstGeom>
          <a:noFill/>
        </p:spPr>
        <p:txBody>
          <a:bodyPr wrap="square" rtlCol="0">
            <a:spAutoFit/>
          </a:bodyPr>
          <a:lstStyle/>
          <a:p>
            <a:r>
              <a:rPr lang="en-US" sz="2400" dirty="0" smtClean="0">
                <a:latin typeface="Arial" pitchFamily="34" charset="0"/>
                <a:cs typeface="Arial" pitchFamily="34" charset="0"/>
              </a:rPr>
              <a:t>Higher salinities demonstrate higher </a:t>
            </a:r>
            <a:r>
              <a:rPr lang="en-US" sz="2400" b="1" dirty="0" smtClean="0">
                <a:latin typeface="Arial" pitchFamily="34" charset="0"/>
                <a:cs typeface="Arial" pitchFamily="34" charset="0"/>
              </a:rPr>
              <a:t>conductivity</a:t>
            </a:r>
            <a:endParaRPr lang="en-US" sz="2400" dirty="0">
              <a:latin typeface="Arial" pitchFamily="34" charset="0"/>
              <a:cs typeface="Arial" pitchFamily="34" charset="0"/>
            </a:endParaRPr>
          </a:p>
        </p:txBody>
      </p:sp>
      <p:sp>
        <p:nvSpPr>
          <p:cNvPr id="9" name="Rectangle 8"/>
          <p:cNvSpPr/>
          <p:nvPr/>
        </p:nvSpPr>
        <p:spPr>
          <a:xfrm>
            <a:off x="5410199" y="4000500"/>
            <a:ext cx="412553" cy="400050"/>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63399" y="4400550"/>
            <a:ext cx="222624" cy="537642"/>
          </a:xfrm>
          <a:prstGeom prst="rec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87700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5638800" cy="715962"/>
          </a:xfr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Chloride </a:t>
            </a:r>
            <a:r>
              <a:rPr lang="en-US" dirty="0" err="1" smtClean="0"/>
              <a:t>vs</a:t>
            </a:r>
            <a:r>
              <a:rPr lang="en-US" dirty="0" smtClean="0"/>
              <a:t> Chlorine</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u="sng" dirty="0" smtClean="0"/>
              <a:t>Chloride</a:t>
            </a:r>
            <a:r>
              <a:rPr lang="en-US" dirty="0" smtClean="0"/>
              <a:t> is an ion (</a:t>
            </a:r>
            <a:r>
              <a:rPr lang="en-US" dirty="0" err="1" smtClean="0"/>
              <a:t>Cl</a:t>
            </a:r>
            <a:r>
              <a:rPr lang="en-US" b="1" baseline="30000" dirty="0"/>
              <a:t>-</a:t>
            </a:r>
            <a:r>
              <a:rPr lang="en-US" dirty="0" smtClean="0"/>
              <a:t>) and is a component of common salt and is found in seawater.</a:t>
            </a:r>
          </a:p>
          <a:p>
            <a:pPr marL="0" indent="0">
              <a:buNone/>
            </a:pPr>
            <a:endParaRPr lang="en-US" dirty="0"/>
          </a:p>
          <a:p>
            <a:pPr marL="0" indent="0">
              <a:buNone/>
            </a:pPr>
            <a:endParaRPr lang="en-US" dirty="0" smtClean="0"/>
          </a:p>
          <a:p>
            <a:pPr marL="0" indent="0">
              <a:buNone/>
            </a:pPr>
            <a:endParaRPr lang="en-US" dirty="0"/>
          </a:p>
          <a:p>
            <a:pPr marL="0" indent="0">
              <a:buNone/>
            </a:pPr>
            <a:r>
              <a:rPr lang="en-US" u="sng" dirty="0" smtClean="0"/>
              <a:t>Chlorine</a:t>
            </a:r>
            <a:r>
              <a:rPr lang="en-US" dirty="0" smtClean="0"/>
              <a:t> is a molecule (Cl</a:t>
            </a:r>
            <a:r>
              <a:rPr lang="en-US" baseline="-25000" dirty="0" smtClean="0"/>
              <a:t>2</a:t>
            </a:r>
            <a:r>
              <a:rPr lang="en-US" dirty="0" smtClean="0"/>
              <a:t>) and is often added to water to disinfect and kill bacteria</a:t>
            </a:r>
            <a:endParaRPr lang="en-US"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2057399"/>
            <a:ext cx="3179445" cy="17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95854" y="4952998"/>
            <a:ext cx="2626535"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6095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62400" y="762000"/>
            <a:ext cx="4572000" cy="5926667"/>
          </a:xfrm>
          <a:ln w="28575">
            <a:solidFill>
              <a:schemeClr val="accent1"/>
            </a:solidFill>
          </a:ln>
        </p:spPr>
      </p:pic>
      <p:sp>
        <p:nvSpPr>
          <p:cNvPr id="5" name="TextBox 4"/>
          <p:cNvSpPr txBox="1"/>
          <p:nvPr/>
        </p:nvSpPr>
        <p:spPr>
          <a:xfrm>
            <a:off x="6737927" y="381000"/>
            <a:ext cx="1905000" cy="646331"/>
          </a:xfrm>
          <a:prstGeom prst="rect">
            <a:avLst/>
          </a:prstGeom>
          <a:solidFill>
            <a:srgbClr val="FF0000"/>
          </a:solidFill>
          <a:ln w="19050">
            <a:solidFill>
              <a:srgbClr val="FF0000"/>
            </a:solidFill>
          </a:ln>
        </p:spPr>
        <p:txBody>
          <a:bodyPr wrap="square" rtlCol="0">
            <a:spAutoFit/>
          </a:bodyPr>
          <a:lstStyle/>
          <a:p>
            <a:r>
              <a:rPr lang="en-US" dirty="0" smtClean="0"/>
              <a:t>Well identification number</a:t>
            </a:r>
            <a:endParaRPr lang="en-US" dirty="0"/>
          </a:p>
        </p:txBody>
      </p:sp>
      <p:cxnSp>
        <p:nvCxnSpPr>
          <p:cNvPr id="7" name="Straight Arrow Connector 6"/>
          <p:cNvCxnSpPr/>
          <p:nvPr/>
        </p:nvCxnSpPr>
        <p:spPr>
          <a:xfrm flipH="1">
            <a:off x="6356927" y="798731"/>
            <a:ext cx="3810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1027331"/>
            <a:ext cx="3581400" cy="5262979"/>
          </a:xfrm>
          <a:prstGeom prst="rect">
            <a:avLst/>
          </a:prstGeom>
          <a:blipFill>
            <a:blip r:embed="rId4" cstate="print"/>
            <a:tile tx="0" ty="0" sx="100000" sy="100000" flip="none" algn="tl"/>
          </a:blipFill>
          <a:ln>
            <a:noFill/>
          </a:ln>
        </p:spPr>
        <p:txBody>
          <a:bodyPr wrap="square" rtlCol="0">
            <a:spAutoFit/>
          </a:bodyPr>
          <a:lstStyle/>
          <a:p>
            <a:r>
              <a:rPr lang="en-US" sz="2800" b="1" dirty="0" smtClean="0"/>
              <a:t>Graphs of chloride concentrations in 2 downtown Baton Rouge public supply wells screened in the “2,000-foot” sand.</a:t>
            </a:r>
          </a:p>
          <a:p>
            <a:endParaRPr lang="en-US" sz="2800" b="1" dirty="0"/>
          </a:p>
          <a:p>
            <a:r>
              <a:rPr lang="en-US" sz="2800" b="1" dirty="0" smtClean="0"/>
              <a:t>A chloride concentration of less than 250 mg/l is the drinking water standard.  </a:t>
            </a:r>
            <a:endParaRPr lang="en-US" sz="2800" b="1" dirty="0"/>
          </a:p>
        </p:txBody>
      </p:sp>
    </p:spTree>
    <p:extLst>
      <p:ext uri="{BB962C8B-B14F-4D97-AF65-F5344CB8AC3E}">
        <p14:creationId xmlns:p14="http://schemas.microsoft.com/office/powerpoint/2010/main" xmlns="" val="175113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651" t="192"/>
          <a:stretch/>
        </p:blipFill>
        <p:spPr>
          <a:xfrm>
            <a:off x="379344" y="1212342"/>
            <a:ext cx="8184469" cy="5417058"/>
          </a:xfrm>
        </p:spPr>
      </p:pic>
      <p:sp>
        <p:nvSpPr>
          <p:cNvPr id="2" name="Title 1"/>
          <p:cNvSpPr>
            <a:spLocks noGrp="1"/>
          </p:cNvSpPr>
          <p:nvPr>
            <p:ph type="title"/>
          </p:nvPr>
        </p:nvSpPr>
        <p:spPr>
          <a:blipFill>
            <a:blip r:embed="rId3" cstate="print"/>
            <a:tile tx="0" ty="0" sx="100000" sy="100000" flip="none" algn="tl"/>
          </a:blipFill>
        </p:spPr>
        <p:txBody>
          <a:bodyPr>
            <a:normAutofit fontScale="90000"/>
          </a:bodyPr>
          <a:lstStyle/>
          <a:p>
            <a:r>
              <a:rPr lang="en-US" dirty="0" smtClean="0"/>
              <a:t>Graph of chloride concentration in a well from the 1500 foot sand</a:t>
            </a:r>
            <a:endParaRPr lang="en-US" dirty="0"/>
          </a:p>
        </p:txBody>
      </p:sp>
    </p:spTree>
    <p:extLst>
      <p:ext uri="{BB962C8B-B14F-4D97-AF65-F5344CB8AC3E}">
        <p14:creationId xmlns:p14="http://schemas.microsoft.com/office/powerpoint/2010/main" xmlns="" val="2980729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
            <a:ext cx="8496300" cy="7287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8818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762000"/>
            <a:ext cx="6920916" cy="7557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1000" y="4876800"/>
            <a:ext cx="5181600" cy="1569660"/>
          </a:xfrm>
          <a:prstGeom prst="rect">
            <a:avLst/>
          </a:prstGeom>
          <a:blipFill>
            <a:blip r:embed="rId4" cstate="print"/>
            <a:tile tx="0" ty="0" sx="100000" sy="100000" flip="none" algn="tl"/>
          </a:blipFill>
        </p:spPr>
        <p:txBody>
          <a:bodyPr wrap="square" rtlCol="0">
            <a:spAutoFit/>
          </a:bodyPr>
          <a:lstStyle/>
          <a:p>
            <a:r>
              <a:rPr lang="en-US" sz="2400" b="1" dirty="0" smtClean="0">
                <a:latin typeface="Arial" pitchFamily="34" charset="0"/>
                <a:cs typeface="Arial" pitchFamily="34" charset="0"/>
              </a:rPr>
              <a:t>Red </a:t>
            </a:r>
            <a:r>
              <a:rPr lang="en-US" sz="2400" b="1" dirty="0">
                <a:latin typeface="Arial" pitchFamily="34" charset="0"/>
                <a:cs typeface="Arial" pitchFamily="34" charset="0"/>
              </a:rPr>
              <a:t>sections represent regions in which salt water intrusion has been documented.</a:t>
            </a:r>
          </a:p>
          <a:p>
            <a:endParaRPr lang="en-US" sz="2400" dirty="0"/>
          </a:p>
        </p:txBody>
      </p:sp>
    </p:spTree>
    <p:extLst>
      <p:ext uri="{BB962C8B-B14F-4D97-AF65-F5344CB8AC3E}">
        <p14:creationId xmlns:p14="http://schemas.microsoft.com/office/powerpoint/2010/main" xmlns="" val="4200743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996086" y="-1011937"/>
            <a:ext cx="6995557" cy="9019429"/>
          </a:xfrm>
        </p:spPr>
      </p:pic>
      <p:sp>
        <p:nvSpPr>
          <p:cNvPr id="5" name="Oval 4"/>
          <p:cNvSpPr/>
          <p:nvPr/>
        </p:nvSpPr>
        <p:spPr>
          <a:xfrm>
            <a:off x="-58882" y="-4618"/>
            <a:ext cx="3429000" cy="3128818"/>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itchFamily="34" charset="0"/>
                <a:cs typeface="Arial" pitchFamily="34" charset="0"/>
              </a:rPr>
              <a:t>Darker green areas indicate regions with the greatest groundwater level declines.</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111666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4114800" cy="1143000"/>
          </a:xfrm>
          <a:ln w="38100">
            <a:noFill/>
          </a:ln>
        </p:spPr>
        <p:txBody>
          <a:bodyPr>
            <a:noAutofit/>
          </a:bodyPr>
          <a:lstStyle/>
          <a:p>
            <a:endParaRPr lang="en-US" dirty="0">
              <a:ln w="18000">
                <a:solidFill>
                  <a:schemeClr val="accent2">
                    <a:satMod val="140000"/>
                  </a:schemeClr>
                </a:solidFill>
                <a:prstDash val="solid"/>
                <a:miter lim="800000"/>
              </a:ln>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79756" y="2286000"/>
            <a:ext cx="7445044" cy="4191000"/>
          </a:xfrm>
          <a:ln w="38100">
            <a:solidFill>
              <a:schemeClr val="bg2">
                <a:lumMod val="50000"/>
              </a:schemeClr>
            </a:solidFill>
          </a:ln>
        </p:spPr>
        <p:txBody>
          <a:bodyPr>
            <a:normAutofit/>
          </a:bodyPr>
          <a:lstStyle/>
          <a:p>
            <a:pPr marL="0" indent="0">
              <a:buNone/>
            </a:pPr>
            <a:endParaRPr lang="en-US" dirty="0"/>
          </a:p>
          <a:p>
            <a:pPr marL="0" indent="0">
              <a:buNone/>
            </a:pPr>
            <a:r>
              <a:rPr lang="en-US" dirty="0" smtClean="0"/>
              <a:t>Be informed.</a:t>
            </a:r>
          </a:p>
          <a:p>
            <a:pPr marL="0" indent="0">
              <a:buNone/>
            </a:pPr>
            <a:endParaRPr lang="en-US" dirty="0" smtClean="0"/>
          </a:p>
          <a:p>
            <a:pPr marL="0" indent="0">
              <a:buNone/>
            </a:pPr>
            <a:r>
              <a:rPr lang="en-US" dirty="0" smtClean="0"/>
              <a:t>Take an active roll in the formation of legislation and the establishing of policies</a:t>
            </a:r>
          </a:p>
          <a:p>
            <a:pPr marL="0" indent="0">
              <a:buNone/>
            </a:pPr>
            <a:endParaRPr lang="en-US" dirty="0"/>
          </a:p>
          <a:p>
            <a:pPr marL="0" indent="0">
              <a:buNone/>
            </a:pPr>
            <a:r>
              <a:rPr lang="en-US" dirty="0" smtClean="0"/>
              <a:t>Do your part to conserve natural resources.</a:t>
            </a:r>
            <a:endParaRPr lang="en-US" dirty="0"/>
          </a:p>
        </p:txBody>
      </p:sp>
      <p:sp>
        <p:nvSpPr>
          <p:cNvPr id="4" name="Rectangle 3"/>
          <p:cNvSpPr/>
          <p:nvPr/>
        </p:nvSpPr>
        <p:spPr>
          <a:xfrm>
            <a:off x="479756" y="296159"/>
            <a:ext cx="4701843" cy="1754326"/>
          </a:xfrm>
          <a:prstGeom prst="rect">
            <a:avLst/>
          </a:prstGeom>
          <a:blipFill>
            <a:blip r:embed="rId3" cstate="print"/>
            <a:tile tx="0" ty="0" sx="100000" sy="100000" flip="none" algn="tl"/>
          </a:blip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your responsibility?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3797"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981" r="16311" b="5482"/>
          <a:stretch/>
        </p:blipFill>
        <p:spPr bwMode="auto">
          <a:xfrm>
            <a:off x="5709423" y="0"/>
            <a:ext cx="2631689" cy="3345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6560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468313" indent="-468313">
              <a:buNone/>
            </a:pPr>
            <a:r>
              <a:rPr lang="en-US" sz="1800" dirty="0"/>
              <a:t>Chlorine Molecule. </a:t>
            </a:r>
            <a:r>
              <a:rPr lang="en-US" sz="1800" dirty="0" smtClean="0">
                <a:hlinkClick r:id="rId2"/>
              </a:rPr>
              <a:t>http</a:t>
            </a:r>
            <a:r>
              <a:rPr lang="en-US" sz="1800" dirty="0">
                <a:hlinkClick r:id="rId2"/>
              </a:rPr>
              <a:t>://</a:t>
            </a:r>
            <a:r>
              <a:rPr lang="en-US" sz="1800" dirty="0" smtClean="0">
                <a:hlinkClick r:id="rId2"/>
              </a:rPr>
              <a:t>ibchem.com/IB/ibnotes/full/bon_htm/4.2.htm</a:t>
            </a:r>
            <a:r>
              <a:rPr lang="en-US" sz="1800" dirty="0" smtClean="0"/>
              <a:t> </a:t>
            </a:r>
            <a:endParaRPr lang="en-US" sz="1800" dirty="0" smtClean="0"/>
          </a:p>
          <a:p>
            <a:pPr marL="468313" indent="-468313">
              <a:buNone/>
            </a:pPr>
            <a:r>
              <a:rPr lang="en-US" sz="1800" dirty="0" smtClean="0"/>
              <a:t>	</a:t>
            </a:r>
            <a:r>
              <a:rPr lang="en-US" sz="1800" dirty="0" smtClean="0"/>
              <a:t>(</a:t>
            </a:r>
            <a:r>
              <a:rPr lang="en-US" sz="1800" dirty="0" smtClean="0"/>
              <a:t>Jan. 5, 2013</a:t>
            </a:r>
            <a:r>
              <a:rPr lang="en-US" sz="1800" dirty="0" smtClean="0"/>
              <a:t>).</a:t>
            </a:r>
            <a:endParaRPr lang="en-US" sz="1800" dirty="0" smtClean="0"/>
          </a:p>
          <a:p>
            <a:pPr marL="0" indent="0">
              <a:buNone/>
            </a:pPr>
            <a:endParaRPr lang="en-US" sz="1800" dirty="0"/>
          </a:p>
          <a:p>
            <a:pPr marL="468313" indent="-468313">
              <a:buNone/>
            </a:pPr>
            <a:r>
              <a:rPr lang="en-US" sz="1800" dirty="0"/>
              <a:t>Davis, Mark, and James Wilkins. </a:t>
            </a:r>
            <a:r>
              <a:rPr lang="en-US" sz="1800" dirty="0" smtClean="0"/>
              <a:t>Oct. </a:t>
            </a:r>
            <a:r>
              <a:rPr lang="en-US" sz="1800" dirty="0" smtClean="0"/>
              <a:t>2011. </a:t>
            </a:r>
            <a:r>
              <a:rPr lang="en-US" sz="1800" i="1" dirty="0"/>
              <a:t>A Defining Resource: Louisiana's Place in the Emerging Water Economy</a:t>
            </a:r>
            <a:r>
              <a:rPr lang="en-US" sz="1800" dirty="0"/>
              <a:t>. </a:t>
            </a:r>
            <a:r>
              <a:rPr lang="en-US" sz="1800" dirty="0" smtClean="0">
                <a:hlinkClick r:id="rId3"/>
              </a:rPr>
              <a:t>http</a:t>
            </a:r>
            <a:r>
              <a:rPr lang="en-US" sz="1800" dirty="0">
                <a:hlinkClick r:id="rId3"/>
              </a:rPr>
              <a:t>://law.loyno.edu/sites/law.loyno.edu/files/Davis.pdf </a:t>
            </a:r>
            <a:r>
              <a:rPr lang="en-US" sz="1800" dirty="0" smtClean="0"/>
              <a:t> ( </a:t>
            </a:r>
            <a:r>
              <a:rPr lang="en-US" sz="1800" dirty="0"/>
              <a:t>3 Jan. </a:t>
            </a:r>
            <a:r>
              <a:rPr lang="en-US" sz="1800" dirty="0" smtClean="0"/>
              <a:t>2013).</a:t>
            </a:r>
          </a:p>
          <a:p>
            <a:pPr marL="0" indent="0">
              <a:buNone/>
            </a:pPr>
            <a:endParaRPr lang="en-US" sz="1800" dirty="0" smtClean="0"/>
          </a:p>
          <a:p>
            <a:pPr marL="468313" indent="-468313">
              <a:buNone/>
            </a:pPr>
            <a:r>
              <a:rPr lang="fr-FR" sz="1800" dirty="0" err="1"/>
              <a:t>Gende</a:t>
            </a:r>
            <a:r>
              <a:rPr lang="fr-FR" sz="1800" dirty="0"/>
              <a:t>, </a:t>
            </a:r>
            <a:r>
              <a:rPr lang="fr-FR" sz="1800" dirty="0" err="1"/>
              <a:t>Delores</a:t>
            </a:r>
            <a:r>
              <a:rPr lang="fr-FR" sz="1800" dirty="0"/>
              <a:t>. </a:t>
            </a:r>
            <a:r>
              <a:rPr lang="fr-FR" sz="1800" i="1" dirty="0" err="1"/>
              <a:t>Environmental</a:t>
            </a:r>
            <a:r>
              <a:rPr lang="fr-FR" sz="1800" i="1" dirty="0"/>
              <a:t> </a:t>
            </a:r>
            <a:r>
              <a:rPr lang="fr-FR" sz="1800" i="1" dirty="0" smtClean="0"/>
              <a:t>Science</a:t>
            </a:r>
            <a:r>
              <a:rPr lang="fr-FR" sz="1800" dirty="0" smtClean="0"/>
              <a:t>. </a:t>
            </a:r>
            <a:r>
              <a:rPr lang="fr-FR" sz="1800" dirty="0" smtClean="0">
                <a:hlinkClick r:id="rId4"/>
              </a:rPr>
              <a:t>http</a:t>
            </a:r>
            <a:r>
              <a:rPr lang="fr-FR" sz="1800" dirty="0">
                <a:hlinkClick r:id="rId4"/>
              </a:rPr>
              <a:t>://</a:t>
            </a:r>
            <a:r>
              <a:rPr lang="fr-FR" sz="1800" dirty="0" smtClean="0">
                <a:hlinkClick r:id="rId4"/>
              </a:rPr>
              <a:t>apesnature.homestead.com/chapter9.html </a:t>
            </a:r>
            <a:r>
              <a:rPr lang="fr-FR" sz="1800" dirty="0" smtClean="0"/>
              <a:t> (Jan. 3, 2013</a:t>
            </a:r>
            <a:r>
              <a:rPr lang="fr-FR" sz="1800" dirty="0" smtClean="0"/>
              <a:t>).</a:t>
            </a:r>
            <a:endParaRPr lang="fr-FR" sz="1800" dirty="0" smtClean="0"/>
          </a:p>
          <a:p>
            <a:pPr marL="468313" indent="-468313">
              <a:buNone/>
            </a:pPr>
            <a:endParaRPr lang="fr-FR" sz="1800" dirty="0"/>
          </a:p>
          <a:p>
            <a:pPr marL="468313" indent="-468313">
              <a:buNone/>
            </a:pPr>
            <a:r>
              <a:rPr lang="en-US" sz="1800" dirty="0"/>
              <a:t>Louisiana Department of Agriculture and Forestry. “Water Protection </a:t>
            </a:r>
            <a:r>
              <a:rPr lang="en-US" sz="1800" dirty="0" smtClean="0"/>
              <a:t>Program.</a:t>
            </a:r>
            <a:r>
              <a:rPr lang="en-US" sz="1800" i="1" dirty="0" smtClean="0"/>
              <a:t>”</a:t>
            </a:r>
            <a:r>
              <a:rPr lang="en-US" sz="1800" dirty="0" smtClean="0"/>
              <a:t> </a:t>
            </a:r>
            <a:r>
              <a:rPr lang="en-US" sz="1800" dirty="0">
                <a:hlinkClick r:id="rId5"/>
              </a:rPr>
              <a:t>http://www.ldaf.state.la.us/portal/Offices/AgriculturalEnvironmentalSciences/PesticideEnvironmentalPrograms/PesticideProgram/WaterProtectionProgram/tabid/379/Default.aspx</a:t>
            </a:r>
            <a:r>
              <a:rPr lang="en-US" sz="1800" dirty="0"/>
              <a:t> (Jan. 3, 2013</a:t>
            </a:r>
            <a:r>
              <a:rPr lang="en-US" sz="1800" dirty="0" smtClean="0"/>
              <a:t>).</a:t>
            </a:r>
          </a:p>
          <a:p>
            <a:pPr marL="468313" indent="-468313">
              <a:buNone/>
            </a:pPr>
            <a:endParaRPr lang="en-US" sz="1800" dirty="0"/>
          </a:p>
          <a:p>
            <a:pPr marL="468313" indent="-468313">
              <a:buNone/>
            </a:pPr>
            <a:r>
              <a:rPr lang="en-US" sz="1800" dirty="0" smtClean="0"/>
              <a:t> </a:t>
            </a:r>
            <a:endParaRPr lang="fr-FR" sz="1800" dirty="0" smtClean="0"/>
          </a:p>
          <a:p>
            <a:pPr marL="0" indent="0">
              <a:buNone/>
            </a:pPr>
            <a:endParaRPr lang="fr-FR" sz="1600" dirty="0" smtClean="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xmlns="" val="1737166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468313" indent="-468313">
              <a:buNone/>
            </a:pPr>
            <a:r>
              <a:rPr lang="en-US" sz="3800" dirty="0"/>
              <a:t>Louisiana Department of Environmental Quality,</a:t>
            </a:r>
            <a:r>
              <a:rPr lang="en-US" sz="3800" i="1" dirty="0"/>
              <a:t> “</a:t>
            </a:r>
            <a:r>
              <a:rPr lang="en-US" sz="3800" dirty="0"/>
              <a:t>Water Quality </a:t>
            </a:r>
            <a:r>
              <a:rPr lang="en-US" sz="3800" dirty="0" smtClean="0"/>
              <a:t>Standards.” </a:t>
            </a:r>
            <a:r>
              <a:rPr lang="en-US" sz="3800" dirty="0" smtClean="0">
                <a:hlinkClick r:id="rId2"/>
              </a:rPr>
              <a:t>http</a:t>
            </a:r>
            <a:r>
              <a:rPr lang="en-US" sz="3800" dirty="0">
                <a:hlinkClick r:id="rId2"/>
              </a:rPr>
              <a:t>://www.deq.louisiana.gov/portal/tabid/69/Default.aspx</a:t>
            </a:r>
            <a:r>
              <a:rPr lang="en-US" sz="3800" dirty="0"/>
              <a:t> (Jan. 3, 2013</a:t>
            </a:r>
            <a:r>
              <a:rPr lang="en-US" sz="3800" dirty="0" smtClean="0"/>
              <a:t>).</a:t>
            </a:r>
          </a:p>
          <a:p>
            <a:pPr marL="468313" indent="-468313">
              <a:buNone/>
            </a:pPr>
            <a:endParaRPr lang="en-US" sz="3800" dirty="0" smtClean="0"/>
          </a:p>
          <a:p>
            <a:pPr marL="468313" indent="-468313">
              <a:buNone/>
            </a:pPr>
            <a:r>
              <a:rPr lang="en-US" sz="3800" dirty="0"/>
              <a:t>Louisiana Department of Health and Hospitals, “Safe Drinking Water </a:t>
            </a:r>
            <a:r>
              <a:rPr lang="en-US" sz="3800" dirty="0" smtClean="0"/>
              <a:t>Program.</a:t>
            </a:r>
            <a:r>
              <a:rPr lang="en-US" sz="3800" i="1" dirty="0" smtClean="0"/>
              <a:t>”</a:t>
            </a:r>
            <a:r>
              <a:rPr lang="en-US" sz="3800" dirty="0" smtClean="0"/>
              <a:t> </a:t>
            </a:r>
            <a:r>
              <a:rPr lang="en-US" sz="3800" dirty="0" smtClean="0">
                <a:hlinkClick r:id="rId3"/>
              </a:rPr>
              <a:t>http</a:t>
            </a:r>
            <a:r>
              <a:rPr lang="en-US" sz="3800" dirty="0">
                <a:hlinkClick r:id="rId3"/>
              </a:rPr>
              <a:t>://www.dhh.louisiana.gov/</a:t>
            </a:r>
            <a:r>
              <a:rPr lang="en-US" sz="3800" dirty="0"/>
              <a:t> (Jan. 3, 2013).</a:t>
            </a:r>
          </a:p>
          <a:p>
            <a:pPr marL="468313" indent="-468313">
              <a:buNone/>
            </a:pPr>
            <a:endParaRPr lang="en-US" sz="3800" dirty="0"/>
          </a:p>
          <a:p>
            <a:pPr marL="468313" indent="-468313">
              <a:buNone/>
            </a:pPr>
            <a:r>
              <a:rPr lang="en-US" sz="3800" dirty="0" smtClean="0"/>
              <a:t>Louisiana </a:t>
            </a:r>
            <a:r>
              <a:rPr lang="en-US" sz="3800" dirty="0"/>
              <a:t>Department of Natural Resources. </a:t>
            </a:r>
            <a:r>
              <a:rPr lang="en-US" sz="3800" i="1" dirty="0"/>
              <a:t>Ground Water Resources Program</a:t>
            </a:r>
            <a:r>
              <a:rPr lang="en-US" sz="3800" dirty="0"/>
              <a:t>. </a:t>
            </a:r>
            <a:r>
              <a:rPr lang="en-US" sz="3800" dirty="0">
                <a:hlinkClick r:id="rId4"/>
              </a:rPr>
              <a:t>http://dnr.louisiana.gov/</a:t>
            </a:r>
            <a:r>
              <a:rPr lang="en-US" sz="3800" dirty="0"/>
              <a:t> (Nov. 23, 2012).</a:t>
            </a:r>
            <a:endParaRPr lang="fr-FR" sz="3800" dirty="0"/>
          </a:p>
          <a:p>
            <a:pPr marL="468313" indent="-468313">
              <a:buNone/>
            </a:pPr>
            <a:endParaRPr lang="en-US" sz="3800" dirty="0" smtClean="0"/>
          </a:p>
          <a:p>
            <a:pPr marL="468313" indent="-468313">
              <a:buNone/>
            </a:pPr>
            <a:r>
              <a:rPr lang="en-US" sz="3800" dirty="0" smtClean="0"/>
              <a:t>Louisiana </a:t>
            </a:r>
            <a:r>
              <a:rPr lang="en-US" sz="3800" dirty="0"/>
              <a:t>Groundwater Resources </a:t>
            </a:r>
            <a:r>
              <a:rPr lang="en-US" sz="3800" dirty="0" smtClean="0"/>
              <a:t>Commission. March 2012</a:t>
            </a:r>
            <a:r>
              <a:rPr lang="en-US" sz="3800" dirty="0" smtClean="0"/>
              <a:t>. “</a:t>
            </a:r>
            <a:r>
              <a:rPr lang="en-US" sz="3800" i="1" dirty="0" smtClean="0"/>
              <a:t>Managing </a:t>
            </a:r>
            <a:r>
              <a:rPr lang="en-US" sz="3800" i="1" dirty="0"/>
              <a:t>Louisiana's Groundwater </a:t>
            </a:r>
            <a:r>
              <a:rPr lang="en-US" sz="3800" i="1" dirty="0" smtClean="0"/>
              <a:t>Resources.” </a:t>
            </a:r>
            <a:r>
              <a:rPr lang="en-US" sz="3800" dirty="0" smtClean="0"/>
              <a:t> </a:t>
            </a:r>
            <a:r>
              <a:rPr lang="en-US" sz="3800" dirty="0" smtClean="0">
                <a:hlinkClick r:id="rId5"/>
              </a:rPr>
              <a:t>http</a:t>
            </a:r>
            <a:r>
              <a:rPr lang="en-US" sz="3800" dirty="0">
                <a:hlinkClick r:id="rId5"/>
              </a:rPr>
              <a:t>://</a:t>
            </a:r>
            <a:r>
              <a:rPr lang="en-US" sz="3800" dirty="0" smtClean="0">
                <a:hlinkClick r:id="rId5"/>
              </a:rPr>
              <a:t>dnr.louisiana.gov/index.cfm?md=pagebuilder&amp;tmp=home&amp;pid=907</a:t>
            </a:r>
            <a:endParaRPr lang="en-US" sz="3800" dirty="0" smtClean="0"/>
          </a:p>
          <a:p>
            <a:pPr marL="468313" indent="-468313">
              <a:buNone/>
            </a:pPr>
            <a:r>
              <a:rPr lang="en-US" sz="3800" dirty="0" smtClean="0"/>
              <a:t>	(</a:t>
            </a:r>
            <a:r>
              <a:rPr lang="en-US" sz="3800" dirty="0" smtClean="0"/>
              <a:t>Jan. 3, 2013</a:t>
            </a:r>
            <a:r>
              <a:rPr lang="en-US" sz="3800" dirty="0" smtClean="0"/>
              <a:t>).</a:t>
            </a:r>
            <a:endParaRPr lang="en-US" sz="3800" dirty="0" smtClean="0"/>
          </a:p>
          <a:p>
            <a:pPr marL="468313" indent="-468313">
              <a:buNone/>
            </a:pPr>
            <a:endParaRPr lang="en-US" sz="3800" dirty="0" smtClean="0"/>
          </a:p>
          <a:p>
            <a:pPr marL="468313" indent="-468313">
              <a:buNone/>
            </a:pPr>
            <a:r>
              <a:rPr lang="en-US" sz="3800" dirty="0"/>
              <a:t>Lovelace, John K. Dec. 2007. “Chloride Concentrations in Ground Water in East and West Baton Rouge Parishes, Louisiana, </a:t>
            </a:r>
            <a:r>
              <a:rPr lang="en-US" sz="3800" dirty="0" smtClean="0"/>
              <a:t>2004–05.”  US Geological Survey.  </a:t>
            </a:r>
            <a:r>
              <a:rPr lang="en-US" sz="3800" dirty="0">
                <a:hlinkClick r:id="rId6"/>
              </a:rPr>
              <a:t>http://pubs.usgs.gov/sir/2007/5069</a:t>
            </a:r>
            <a:r>
              <a:rPr lang="en-US" sz="3800" dirty="0" smtClean="0">
                <a:hlinkClick r:id="rId6"/>
              </a:rPr>
              <a:t>/</a:t>
            </a:r>
            <a:r>
              <a:rPr lang="en-US" sz="3800" dirty="0" smtClean="0"/>
              <a:t> ( </a:t>
            </a:r>
            <a:r>
              <a:rPr lang="en-US" sz="3800" dirty="0"/>
              <a:t>Nov. 23, 2012</a:t>
            </a:r>
            <a:r>
              <a:rPr lang="en-US" sz="3800" dirty="0" smtClean="0"/>
              <a:t>).</a:t>
            </a:r>
            <a:endParaRPr lang="en-US" sz="3800" dirty="0"/>
          </a:p>
          <a:p>
            <a:pPr marL="0" indent="0">
              <a:buNone/>
            </a:pPr>
            <a:endParaRPr lang="fr-FR" sz="3800" dirty="0"/>
          </a:p>
          <a:p>
            <a:pPr marL="0" indent="0">
              <a:buNone/>
            </a:pPr>
            <a:endParaRPr lang="en-US" sz="3800" dirty="0"/>
          </a:p>
          <a:p>
            <a:pPr marL="0" indent="0">
              <a:buNone/>
            </a:pPr>
            <a:endParaRPr lang="en-US" i="1" dirty="0" smtClean="0"/>
          </a:p>
        </p:txBody>
      </p:sp>
    </p:spTree>
    <p:extLst>
      <p:ext uri="{BB962C8B-B14F-4D97-AF65-F5344CB8AC3E}">
        <p14:creationId xmlns:p14="http://schemas.microsoft.com/office/powerpoint/2010/main" xmlns="" val="310975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014" y="0"/>
            <a:ext cx="93210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7937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marL="468313" indent="-468313">
              <a:buNone/>
            </a:pPr>
            <a:r>
              <a:rPr lang="en-US" sz="2300" dirty="0" err="1"/>
              <a:t>Prakken</a:t>
            </a:r>
            <a:r>
              <a:rPr lang="en-US" sz="2300" dirty="0"/>
              <a:t>, Lawrence B., and Lucille S. Wright. Dec. 2012. “Water Withdrawals and Trends in Ground Water Levels and Stream Discharge in Louisiana, </a:t>
            </a:r>
            <a:r>
              <a:rPr lang="en-US" sz="2300" dirty="0" smtClean="0"/>
              <a:t>1996-2005.</a:t>
            </a:r>
            <a:r>
              <a:rPr lang="en-US" sz="2300" i="1" dirty="0" smtClean="0"/>
              <a:t>”</a:t>
            </a:r>
            <a:r>
              <a:rPr lang="en-US" sz="2300" dirty="0" smtClean="0"/>
              <a:t> </a:t>
            </a:r>
            <a:r>
              <a:rPr lang="en-US" sz="2300" dirty="0"/>
              <a:t>USGS.  </a:t>
            </a:r>
            <a:r>
              <a:rPr lang="en-US" sz="2300" dirty="0">
                <a:hlinkClick r:id="rId2"/>
              </a:rPr>
              <a:t>http://la.water.usgs.gov/publications/hydrostudies.html</a:t>
            </a:r>
            <a:r>
              <a:rPr lang="en-US" sz="2300" dirty="0"/>
              <a:t> (Jan2 6, 2013</a:t>
            </a:r>
            <a:r>
              <a:rPr lang="en-US" sz="2300" dirty="0" smtClean="0"/>
              <a:t>).</a:t>
            </a:r>
            <a:endParaRPr lang="en-US" sz="2300" dirty="0"/>
          </a:p>
          <a:p>
            <a:pPr marL="0" indent="0">
              <a:buNone/>
            </a:pPr>
            <a:endParaRPr lang="en-US" sz="2300" dirty="0"/>
          </a:p>
          <a:p>
            <a:pPr marL="468313" indent="-468313">
              <a:buNone/>
            </a:pPr>
            <a:r>
              <a:rPr lang="en-US" sz="2300" dirty="0"/>
              <a:t>Sodium Chloride Model. “Water, The Universal </a:t>
            </a:r>
            <a:r>
              <a:rPr lang="en-US" sz="2300" dirty="0" smtClean="0"/>
              <a:t>Solvent.</a:t>
            </a:r>
            <a:r>
              <a:rPr lang="en-US" sz="2300" i="1" dirty="0" smtClean="0"/>
              <a:t>”</a:t>
            </a:r>
            <a:r>
              <a:rPr lang="en-US" sz="2300" dirty="0" smtClean="0"/>
              <a:t> </a:t>
            </a:r>
            <a:r>
              <a:rPr lang="en-US" sz="2300" dirty="0">
                <a:hlinkClick r:id="rId3"/>
              </a:rPr>
              <a:t>http://ga.water.usgs.gov/edu/solvent.html</a:t>
            </a:r>
            <a:r>
              <a:rPr lang="en-US" sz="2300" dirty="0"/>
              <a:t> (Jan. 3, 2013)..</a:t>
            </a:r>
          </a:p>
          <a:p>
            <a:pPr marL="0" indent="0">
              <a:buNone/>
            </a:pPr>
            <a:endParaRPr lang="en-US" sz="2300" i="1" dirty="0"/>
          </a:p>
          <a:p>
            <a:pPr marL="468313" indent="-468313">
              <a:buNone/>
            </a:pPr>
            <a:r>
              <a:rPr lang="en-US" sz="2300" dirty="0"/>
              <a:t>Water </a:t>
            </a:r>
            <a:r>
              <a:rPr lang="en-US" sz="2300" dirty="0" smtClean="0"/>
              <a:t>Quantity. “Climate </a:t>
            </a:r>
            <a:r>
              <a:rPr lang="en-US" sz="2300" dirty="0"/>
              <a:t>Change </a:t>
            </a:r>
            <a:r>
              <a:rPr lang="en-US" sz="2300" dirty="0" smtClean="0"/>
              <a:t>Connection.”  </a:t>
            </a:r>
            <a:r>
              <a:rPr lang="en-US" sz="2300" dirty="0" smtClean="0">
                <a:hlinkClick r:id="rId4"/>
              </a:rPr>
              <a:t>http</a:t>
            </a:r>
            <a:r>
              <a:rPr lang="en-US" sz="2300" dirty="0">
                <a:hlinkClick r:id="rId4"/>
              </a:rPr>
              <a:t>://</a:t>
            </a:r>
            <a:r>
              <a:rPr lang="en-US" sz="2300" dirty="0" smtClean="0">
                <a:hlinkClick r:id="rId4"/>
              </a:rPr>
              <a:t>www.climatechangeconnection.org/impacts/Waterquantity.htm</a:t>
            </a:r>
            <a:r>
              <a:rPr lang="en-US" sz="2300" dirty="0" smtClean="0"/>
              <a:t> </a:t>
            </a:r>
            <a:endParaRPr lang="en-US" sz="2300" dirty="0" smtClean="0"/>
          </a:p>
          <a:p>
            <a:pPr marL="468313" indent="-468313">
              <a:buNone/>
            </a:pPr>
            <a:r>
              <a:rPr lang="en-US" sz="2300" dirty="0" smtClean="0"/>
              <a:t>	</a:t>
            </a:r>
            <a:r>
              <a:rPr lang="en-US" sz="2300" dirty="0" smtClean="0"/>
              <a:t>(</a:t>
            </a:r>
            <a:r>
              <a:rPr lang="en-US" sz="2300" dirty="0" smtClean="0"/>
              <a:t>Jan. 3, 2013). </a:t>
            </a:r>
            <a:endParaRPr lang="en-US" sz="2300" dirty="0"/>
          </a:p>
          <a:p>
            <a:pPr marL="0" indent="0">
              <a:buNone/>
            </a:pPr>
            <a:endParaRPr lang="en-US" sz="2300" i="1" dirty="0" smtClean="0"/>
          </a:p>
          <a:p>
            <a:pPr marL="468313" indent="-468313">
              <a:buNone/>
            </a:pPr>
            <a:r>
              <a:rPr lang="en-US" sz="2300" dirty="0" smtClean="0"/>
              <a:t>Water </a:t>
            </a:r>
            <a:r>
              <a:rPr lang="en-US" sz="2300" dirty="0"/>
              <a:t>Conservation. </a:t>
            </a:r>
            <a:r>
              <a:rPr lang="en-US" sz="2300" dirty="0" smtClean="0"/>
              <a:t>“City </a:t>
            </a:r>
            <a:r>
              <a:rPr lang="en-US" sz="2300" dirty="0"/>
              <a:t>of Yuma, </a:t>
            </a:r>
            <a:r>
              <a:rPr lang="en-US" sz="2300" dirty="0" smtClean="0"/>
              <a:t>Arizona”, </a:t>
            </a:r>
            <a:r>
              <a:rPr lang="en-US" sz="2300" dirty="0" smtClean="0">
                <a:hlinkClick r:id="rId5"/>
              </a:rPr>
              <a:t>http</a:t>
            </a:r>
            <a:r>
              <a:rPr lang="en-US" sz="2300" dirty="0">
                <a:hlinkClick r:id="rId5"/>
              </a:rPr>
              <a:t>://</a:t>
            </a:r>
            <a:r>
              <a:rPr lang="en-US" sz="2300" dirty="0" smtClean="0">
                <a:hlinkClick r:id="rId5"/>
              </a:rPr>
              <a:t>www.ci.yuma.az.us/5669.htm</a:t>
            </a:r>
            <a:r>
              <a:rPr lang="en-US" sz="2300" dirty="0" smtClean="0"/>
              <a:t> (Jan. 3, 2013).</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324440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76200"/>
            <a:ext cx="7292109" cy="7070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13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57150"/>
            <a:ext cx="9105900" cy="674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293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643062" y="235422"/>
            <a:ext cx="5857875" cy="7658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04800" y="166914"/>
            <a:ext cx="8686800" cy="1077218"/>
          </a:xfrm>
          <a:prstGeom prst="rect">
            <a:avLst/>
          </a:prstGeom>
          <a:blipFill>
            <a:blip r:embed="rId4" cstate="print"/>
            <a:tile tx="0" ty="0" sx="100000" sy="100000" flip="none" algn="tl"/>
          </a:blipFill>
        </p:spPr>
        <p:txBody>
          <a:bodyPr wrap="square" rtlCol="0">
            <a:spAutoFit/>
          </a:bodyPr>
          <a:lstStyle/>
          <a:p>
            <a:pPr algn="ctr"/>
            <a:r>
              <a:rPr lang="en-US" sz="3200" dirty="0" smtClean="0">
                <a:latin typeface="Arial Black" pitchFamily="34" charset="0"/>
              </a:rPr>
              <a:t>Who uses the groundwater in Louisiana?</a:t>
            </a:r>
            <a:endParaRPr lang="en-US" sz="3200" dirty="0">
              <a:latin typeface="Arial Black" pitchFamily="34" charset="0"/>
            </a:endParaRPr>
          </a:p>
        </p:txBody>
      </p:sp>
    </p:spTree>
    <p:extLst>
      <p:ext uri="{BB962C8B-B14F-4D97-AF65-F5344CB8AC3E}">
        <p14:creationId xmlns:p14="http://schemas.microsoft.com/office/powerpoint/2010/main" xmlns="" val="2137156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76332"/>
            <a:ext cx="7408942" cy="6477000"/>
          </a:xfrm>
        </p:spPr>
      </p:pic>
      <p:sp>
        <p:nvSpPr>
          <p:cNvPr id="3" name="TextBox 2"/>
          <p:cNvSpPr txBox="1"/>
          <p:nvPr/>
        </p:nvSpPr>
        <p:spPr>
          <a:xfrm>
            <a:off x="434108" y="5105400"/>
            <a:ext cx="4724400" cy="954107"/>
          </a:xfrm>
          <a:prstGeom prst="rect">
            <a:avLst/>
          </a:prstGeom>
          <a:blipFill>
            <a:blip r:embed="rId4" cstate="print"/>
            <a:tile tx="0" ty="0" sx="100000" sy="100000" flip="none" algn="tl"/>
          </a:blipFill>
        </p:spPr>
        <p:txBody>
          <a:bodyPr wrap="square" rtlCol="0">
            <a:spAutoFit/>
          </a:bodyPr>
          <a:lstStyle/>
          <a:p>
            <a:r>
              <a:rPr lang="en-US" sz="2800" dirty="0" smtClean="0">
                <a:latin typeface="Arial" pitchFamily="34" charset="0"/>
                <a:cs typeface="Arial" pitchFamily="34" charset="0"/>
              </a:rPr>
              <a:t>Groundwater withdrawals in Louisiana by parish</a:t>
            </a:r>
            <a:endParaRPr lang="en-US" sz="2800" dirty="0">
              <a:latin typeface="Arial" pitchFamily="34" charset="0"/>
              <a:cs typeface="Arial" pitchFamily="34" charset="0"/>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558" r="41473"/>
          <a:stretch/>
        </p:blipFill>
        <p:spPr bwMode="auto">
          <a:xfrm>
            <a:off x="6400800" y="2350006"/>
            <a:ext cx="2078182" cy="354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248400" y="838200"/>
            <a:ext cx="2590800" cy="1384995"/>
          </a:xfrm>
          <a:prstGeom prst="rect">
            <a:avLst/>
          </a:prstGeom>
          <a:blipFill>
            <a:blip r:embed="rId4" cstate="print"/>
            <a:tile tx="0" ty="0" sx="100000" sy="100000" flip="none" algn="tl"/>
          </a:blipFill>
        </p:spPr>
        <p:txBody>
          <a:bodyPr wrap="square" rtlCol="0">
            <a:spAutoFit/>
          </a:bodyPr>
          <a:lstStyle/>
          <a:p>
            <a:pPr algn="ctr"/>
            <a:r>
              <a:rPr lang="en-US" sz="2800" dirty="0" smtClean="0">
                <a:latin typeface="Arial" pitchFamily="34" charset="0"/>
                <a:cs typeface="Arial" pitchFamily="34" charset="0"/>
              </a:rPr>
              <a:t>Groundwater withdrawals from EBRP</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2120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258762"/>
          </a:xfrm>
        </p:spPr>
        <p:txBody>
          <a:bodyPr>
            <a:normAutofit fontScale="90000"/>
          </a:bodyPr>
          <a:lstStyle/>
          <a:p>
            <a:pPr eaLnBrk="1" hangingPunct="1"/>
            <a:endParaRPr lang="en-US" sz="4000" smtClean="0"/>
          </a:p>
        </p:txBody>
      </p:sp>
      <p:sp>
        <p:nvSpPr>
          <p:cNvPr id="17411" name="Rectangle 3"/>
          <p:cNvSpPr>
            <a:spLocks noGrp="1" noChangeArrowheads="1"/>
          </p:cNvSpPr>
          <p:nvPr>
            <p:ph type="body" idx="1"/>
          </p:nvPr>
        </p:nvSpPr>
        <p:spPr>
          <a:xfrm>
            <a:off x="457200" y="609600"/>
            <a:ext cx="8229600" cy="5516563"/>
          </a:xfrm>
        </p:spPr>
        <p:txBody>
          <a:bodyPr/>
          <a:lstStyle/>
          <a:p>
            <a:pPr algn="ctr" eaLnBrk="1" hangingPunct="1">
              <a:buFontTx/>
              <a:buNone/>
            </a:pPr>
            <a:r>
              <a:rPr lang="en-US" b="1" dirty="0" smtClean="0">
                <a:latin typeface="+mj-lt"/>
              </a:rPr>
              <a:t>Our planet Earth has limits.   </a:t>
            </a:r>
          </a:p>
        </p:txBody>
      </p:sp>
      <p:pic>
        <p:nvPicPr>
          <p:cNvPr id="17412" name="Picture 5" descr="Planet-earth-460x276_lar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371600"/>
            <a:ext cx="8524216"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Rectangle 6"/>
          <p:cNvSpPr>
            <a:spLocks noChangeArrowheads="1"/>
          </p:cNvSpPr>
          <p:nvPr/>
        </p:nvSpPr>
        <p:spPr bwMode="auto">
          <a:xfrm>
            <a:off x="7086600" y="6293257"/>
            <a:ext cx="119923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200" i="1" dirty="0"/>
              <a:t>motherboard.tv</a:t>
            </a:r>
            <a:r>
              <a:rPr lang="en-US" sz="1200" dirty="0"/>
              <a:t> </a:t>
            </a:r>
          </a:p>
        </p:txBody>
      </p:sp>
    </p:spTree>
    <p:extLst>
      <p:ext uri="{BB962C8B-B14F-4D97-AF65-F5344CB8AC3E}">
        <p14:creationId xmlns:p14="http://schemas.microsoft.com/office/powerpoint/2010/main" xmlns="" val="774306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28943</TotalTime>
  <Words>2057</Words>
  <Application>Microsoft Office PowerPoint</Application>
  <PresentationFormat>On-screen Show (4:3)</PresentationFormat>
  <Paragraphs>167</Paragraphs>
  <Slides>40</Slides>
  <Notes>26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The water we drink in Baton Rouge: </vt:lpstr>
      <vt:lpstr>Slide 4</vt:lpstr>
      <vt:lpstr>Slide 5</vt:lpstr>
      <vt:lpstr>Slide 6</vt:lpstr>
      <vt:lpstr>Slide 7</vt:lpstr>
      <vt:lpstr>Slide 8</vt:lpstr>
      <vt:lpstr>Slide 9</vt:lpstr>
      <vt:lpstr>Slide 10</vt:lpstr>
      <vt:lpstr>Slide 11</vt:lpstr>
      <vt:lpstr>Who owns groundwater?</vt:lpstr>
      <vt:lpstr>Slide 13</vt:lpstr>
      <vt:lpstr>Who manages our groundwater?</vt:lpstr>
      <vt:lpstr>La. Department of Natural Resources</vt:lpstr>
      <vt:lpstr>Slide 16</vt:lpstr>
      <vt:lpstr>Slide 17</vt:lpstr>
      <vt:lpstr> Department of Environmental Quality </vt:lpstr>
      <vt:lpstr>Slide 19</vt:lpstr>
      <vt:lpstr>Slide 20</vt:lpstr>
      <vt:lpstr>Slide 21</vt:lpstr>
      <vt:lpstr>United States Geological Survey (USGS)</vt:lpstr>
      <vt:lpstr>Slide 23</vt:lpstr>
      <vt:lpstr>Slide 24</vt:lpstr>
      <vt:lpstr>Capital Area Ground Water Conservation Commission</vt:lpstr>
      <vt:lpstr>Slide 26</vt:lpstr>
      <vt:lpstr>Slide 27</vt:lpstr>
      <vt:lpstr>Slide 28</vt:lpstr>
      <vt:lpstr>Slide 29</vt:lpstr>
      <vt:lpstr>Slide 30</vt:lpstr>
      <vt:lpstr>Chloride vs Chlorine</vt:lpstr>
      <vt:lpstr>Slide 32</vt:lpstr>
      <vt:lpstr>Graph of chloride concentration in a well from the 1500 foot sand</vt:lpstr>
      <vt:lpstr>Slide 34</vt:lpstr>
      <vt:lpstr>Slide 35</vt:lpstr>
      <vt:lpstr>Slide 36</vt:lpstr>
      <vt:lpstr>Slide 37</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 and BR Water</dc:title>
  <dc:creator>Owner</dc:creator>
  <cp:lastModifiedBy>DNR</cp:lastModifiedBy>
  <cp:revision>144</cp:revision>
  <cp:lastPrinted>2013-01-25T01:29:49Z</cp:lastPrinted>
  <dcterms:created xsi:type="dcterms:W3CDTF">2012-12-21T02:27:15Z</dcterms:created>
  <dcterms:modified xsi:type="dcterms:W3CDTF">2013-01-31T18:26:54Z</dcterms:modified>
</cp:coreProperties>
</file>