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734" y="-31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F34DB-0E70-4874-950A-6AE494EA2D88}" type="datetimeFigureOut">
              <a:rPr lang="en-US" smtClean="0"/>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A7FD1-9A8F-42BE-8BE2-F5321A1B1A4A}" type="slidenum">
              <a:rPr lang="en-US" smtClean="0"/>
              <a:t>‹#›</a:t>
            </a:fld>
            <a:endParaRPr lang="en-US"/>
          </a:p>
        </p:txBody>
      </p:sp>
    </p:spTree>
    <p:extLst>
      <p:ext uri="{BB962C8B-B14F-4D97-AF65-F5344CB8AC3E}">
        <p14:creationId xmlns:p14="http://schemas.microsoft.com/office/powerpoint/2010/main" val="40569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the list of members on the next slide to discuss who is actually represented and how this would impact the commission’s ability to </a:t>
            </a:r>
            <a:r>
              <a:rPr lang="en-US" baseline="0" smtClean="0"/>
              <a:t>get things done</a:t>
            </a:r>
            <a:endParaRPr lang="en-US" dirty="0"/>
          </a:p>
        </p:txBody>
      </p:sp>
      <p:sp>
        <p:nvSpPr>
          <p:cNvPr id="4" name="Slide Number Placeholder 3"/>
          <p:cNvSpPr>
            <a:spLocks noGrp="1"/>
          </p:cNvSpPr>
          <p:nvPr>
            <p:ph type="sldNum" sz="quarter" idx="10"/>
          </p:nvPr>
        </p:nvSpPr>
        <p:spPr/>
        <p:txBody>
          <a:bodyPr/>
          <a:lstStyle/>
          <a:p>
            <a:fld id="{F04A7FD1-9A8F-42BE-8BE2-F5321A1B1A4A}"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1A0224-9F5A-4D69-AF3D-226176F76D3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A0224-9F5A-4D69-AF3D-226176F76D3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A0224-9F5A-4D69-AF3D-226176F76D3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12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8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310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945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80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870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0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A0224-9F5A-4D69-AF3D-226176F76D3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64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46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56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459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52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87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830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73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688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35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A0224-9F5A-4D69-AF3D-226176F76D3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349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943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15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03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A0224-9F5A-4D69-AF3D-226176F76D3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1A0224-9F5A-4D69-AF3D-226176F76D39}"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A0224-9F5A-4D69-AF3D-226176F76D39}"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A0224-9F5A-4D69-AF3D-226176F76D39}"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A0224-9F5A-4D69-AF3D-226176F76D3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A0224-9F5A-4D69-AF3D-226176F76D3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C93E3-4E51-497F-AF2A-36BF67CFDB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A0224-9F5A-4D69-AF3D-226176F76D39}" type="datetimeFigureOut">
              <a:rPr lang="en-US" smtClean="0"/>
              <a:pPr/>
              <a:t>6/18/2014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C93E3-4E51-497F-AF2A-36BF67CFDB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E244-18CB-48A1-AD17-228E81A3EEC3}"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006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ew.dhh.louisiana.gov/index.cfm/page/96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apesnature.homestead.com/chapter9.html" TargetMode="External"/><Relationship Id="rId2" Type="http://schemas.openxmlformats.org/officeDocument/2006/relationships/hyperlink" Target="http://law.loyno.edu/sites/law.loyno.edu/files/Davis.pdf" TargetMode="External"/><Relationship Id="rId1" Type="http://schemas.openxmlformats.org/officeDocument/2006/relationships/slideLayout" Target="../slideLayouts/slideLayout13.xml"/><Relationship Id="rId5" Type="http://schemas.openxmlformats.org/officeDocument/2006/relationships/hyperlink" Target="http://www.deq.louisiana.gov/portal/tabid/69/Default.aspx" TargetMode="External"/><Relationship Id="rId4" Type="http://schemas.openxmlformats.org/officeDocument/2006/relationships/hyperlink" Target="http://www.ldaf.state.la.us/portal/Offices/AgriculturalEnvironmentalSciences/PesticideEnvironmentalPrograms/PesticideProgram/WaterProtectionProgram/tabid/379/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dnr.louisiana.gov/" TargetMode="External"/><Relationship Id="rId2" Type="http://schemas.openxmlformats.org/officeDocument/2006/relationships/hyperlink" Target="http://www.dhh.louisiana.gov/" TargetMode="External"/><Relationship Id="rId1" Type="http://schemas.openxmlformats.org/officeDocument/2006/relationships/slideLayout" Target="../slideLayouts/slideLayout24.xml"/><Relationship Id="rId4" Type="http://schemas.openxmlformats.org/officeDocument/2006/relationships/hyperlink" Target="http://pubs.usgs.gov/sir/2007/506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limatechangeconnection.org/impacts/Waterquantity.htm" TargetMode="External"/><Relationship Id="rId2" Type="http://schemas.openxmlformats.org/officeDocument/2006/relationships/hyperlink" Target="http://la.water.usgs.gov/publications/hydrostudies.html" TargetMode="External"/><Relationship Id="rId1" Type="http://schemas.openxmlformats.org/officeDocument/2006/relationships/slideLayout" Target="../slideLayouts/slideLayout24.xml"/><Relationship Id="rId4" Type="http://schemas.openxmlformats.org/officeDocument/2006/relationships/hyperlink" Target="http://www.ci.yuma.az.us/5669.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06399"/>
            <a:ext cx="7086600" cy="954107"/>
          </a:xfrm>
          <a:prstGeom prst="rect">
            <a:avLst/>
          </a:prstGeom>
          <a:noFill/>
          <a:ln w="57150">
            <a:solidFill>
              <a:schemeClr val="tx2">
                <a:lumMod val="20000"/>
                <a:lumOff val="80000"/>
              </a:schemeClr>
            </a:solidFill>
          </a:ln>
        </p:spPr>
        <p:txBody>
          <a:bodyPr wrap="square" rtlCol="0">
            <a:spAutoFit/>
          </a:bodyPr>
          <a:lstStyle/>
          <a:p>
            <a:pPr algn="ctr"/>
            <a:r>
              <a:rPr lang="en-US" sz="2800" dirty="0">
                <a:latin typeface="Arial Black" pitchFamily="34" charset="0"/>
              </a:rPr>
              <a:t>Regulation and Management of Groundwater Resources</a:t>
            </a:r>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71073"/>
            <a:ext cx="4144476" cy="413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53000" y="1771073"/>
            <a:ext cx="3657600" cy="4247317"/>
          </a:xfrm>
          <a:prstGeom prst="rect">
            <a:avLst/>
          </a:prstGeom>
          <a:noFill/>
          <a:ln w="38100">
            <a:solidFill>
              <a:schemeClr val="tx2">
                <a:lumMod val="40000"/>
                <a:lumOff val="60000"/>
              </a:schemeClr>
            </a:solidFill>
          </a:ln>
        </p:spPr>
        <p:txBody>
          <a:bodyPr wrap="square" rtlCol="0">
            <a:spAutoFit/>
          </a:bodyPr>
          <a:lstStyle/>
          <a:p>
            <a:r>
              <a:rPr lang="en-US" sz="2800" dirty="0">
                <a:latin typeface="Arial" pitchFamily="34" charset="0"/>
                <a:cs typeface="Arial" pitchFamily="34" charset="0"/>
              </a:rPr>
              <a:t>Important to:</a:t>
            </a:r>
          </a:p>
          <a:p>
            <a:endParaRPr lang="en-US" sz="2800" dirty="0">
              <a:latin typeface="Arial" pitchFamily="34" charset="0"/>
              <a:cs typeface="Arial" pitchFamily="34" charset="0"/>
            </a:endParaRPr>
          </a:p>
          <a:p>
            <a:r>
              <a:rPr lang="en-US" sz="2800" dirty="0">
                <a:latin typeface="Arial" pitchFamily="34" charset="0"/>
                <a:cs typeface="Arial" pitchFamily="34" charset="0"/>
              </a:rPr>
              <a:t>Ensure the </a:t>
            </a:r>
            <a:r>
              <a:rPr lang="en-US" sz="2800" u="sng" dirty="0">
                <a:latin typeface="Arial" pitchFamily="34" charset="0"/>
                <a:cs typeface="Arial" pitchFamily="34" charset="0"/>
              </a:rPr>
              <a:t>quantity</a:t>
            </a:r>
            <a:r>
              <a:rPr lang="en-US" sz="2800" dirty="0">
                <a:latin typeface="Arial" pitchFamily="34" charset="0"/>
                <a:cs typeface="Arial" pitchFamily="34" charset="0"/>
              </a:rPr>
              <a:t> of water used is sustainable for the future</a:t>
            </a:r>
          </a:p>
          <a:p>
            <a:endParaRPr lang="en-US" sz="2800" dirty="0">
              <a:latin typeface="Arial" pitchFamily="34" charset="0"/>
              <a:cs typeface="Arial" pitchFamily="34" charset="0"/>
            </a:endParaRPr>
          </a:p>
          <a:p>
            <a:r>
              <a:rPr lang="en-US" sz="2800" dirty="0">
                <a:latin typeface="Arial" pitchFamily="34" charset="0"/>
                <a:cs typeface="Arial" pitchFamily="34" charset="0"/>
              </a:rPr>
              <a:t>Ensure the </a:t>
            </a:r>
            <a:r>
              <a:rPr lang="en-US" sz="2800" u="sng" dirty="0">
                <a:latin typeface="Arial" pitchFamily="34" charset="0"/>
                <a:cs typeface="Arial" pitchFamily="34" charset="0"/>
              </a:rPr>
              <a:t>quality</a:t>
            </a:r>
            <a:r>
              <a:rPr lang="en-US" sz="2800" dirty="0">
                <a:latin typeface="Arial" pitchFamily="34" charset="0"/>
                <a:cs typeface="Arial" pitchFamily="34" charset="0"/>
              </a:rPr>
              <a:t> of water is safe to drink</a:t>
            </a:r>
          </a:p>
          <a:p>
            <a:endParaRPr lang="en-US" dirty="0"/>
          </a:p>
        </p:txBody>
      </p:sp>
    </p:spTree>
    <p:extLst>
      <p:ext uri="{BB962C8B-B14F-4D97-AF65-F5344CB8AC3E}">
        <p14:creationId xmlns:p14="http://schemas.microsoft.com/office/powerpoint/2010/main" val="2148670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471" t="11010" b="11444"/>
          <a:stretch/>
        </p:blipFill>
        <p:spPr>
          <a:xfrm rot="5400000">
            <a:off x="1377932" y="1365266"/>
            <a:ext cx="5695405" cy="6289963"/>
          </a:xfrm>
        </p:spPr>
      </p:pic>
      <p:sp>
        <p:nvSpPr>
          <p:cNvPr id="2" name="Title 1"/>
          <p:cNvSpPr>
            <a:spLocks noGrp="1"/>
          </p:cNvSpPr>
          <p:nvPr>
            <p:ph type="title"/>
          </p:nvPr>
        </p:nvSpPr>
        <p:spPr/>
        <p:txBody>
          <a:bodyPr/>
          <a:lstStyle/>
          <a:p>
            <a:endParaRPr lang="en-US"/>
          </a:p>
        </p:txBody>
      </p:sp>
      <p:sp>
        <p:nvSpPr>
          <p:cNvPr id="5" name="TextBox 4"/>
          <p:cNvSpPr txBox="1"/>
          <p:nvPr/>
        </p:nvSpPr>
        <p:spPr>
          <a:xfrm>
            <a:off x="533400" y="-41564"/>
            <a:ext cx="8305800" cy="1569660"/>
          </a:xfrm>
          <a:prstGeom prst="rect">
            <a:avLst/>
          </a:prstGeom>
          <a:noFill/>
        </p:spPr>
        <p:txBody>
          <a:bodyPr wrap="square" rtlCol="0">
            <a:spAutoFit/>
          </a:bodyPr>
          <a:lstStyle/>
          <a:p>
            <a:endParaRPr lang="en-US" sz="2400" dirty="0" smtClean="0">
              <a:latin typeface="Arial Black" pitchFamily="34" charset="0"/>
            </a:endParaRPr>
          </a:p>
          <a:p>
            <a:r>
              <a:rPr lang="en-US" sz="2400" dirty="0" smtClean="0">
                <a:latin typeface="Arial Black" pitchFamily="34" charset="0"/>
              </a:rPr>
              <a:t>DEQ maintains records on levels of natural components of groundwater in addition to looking for signs of contaminants.  </a:t>
            </a:r>
            <a:endParaRPr lang="en-US" sz="2400" dirty="0">
              <a:latin typeface="Arial Black" pitchFamily="34" charset="0"/>
            </a:endParaRPr>
          </a:p>
        </p:txBody>
      </p:sp>
    </p:spTree>
    <p:extLst>
      <p:ext uri="{BB962C8B-B14F-4D97-AF65-F5344CB8AC3E}">
        <p14:creationId xmlns:p14="http://schemas.microsoft.com/office/powerpoint/2010/main" val="1208237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305800" cy="954107"/>
          </a:xfrm>
          <a:prstGeom prst="rect">
            <a:avLst/>
          </a:prstGeom>
          <a:noFill/>
        </p:spPr>
        <p:txBody>
          <a:bodyPr wrap="square" rtlCol="0">
            <a:spAutoFit/>
          </a:bodyPr>
          <a:lstStyle/>
          <a:p>
            <a:pPr algn="ctr"/>
            <a:r>
              <a:rPr lang="en-US" sz="2800" dirty="0">
                <a:latin typeface="Arial Black" pitchFamily="34" charset="0"/>
              </a:rPr>
              <a:t>The Department of Health and Hospitals:  Office of Public Health</a:t>
            </a:r>
            <a:endParaRPr lang="en-US" sz="2800" dirty="0"/>
          </a:p>
        </p:txBody>
      </p:sp>
      <p:sp>
        <p:nvSpPr>
          <p:cNvPr id="6" name="TextBox 5"/>
          <p:cNvSpPr txBox="1"/>
          <p:nvPr/>
        </p:nvSpPr>
        <p:spPr>
          <a:xfrm>
            <a:off x="609600" y="1524000"/>
            <a:ext cx="8305800" cy="2092881"/>
          </a:xfrm>
          <a:prstGeom prst="rect">
            <a:avLst/>
          </a:prstGeom>
          <a:noFill/>
        </p:spPr>
        <p:txBody>
          <a:bodyPr wrap="square" rtlCol="0">
            <a:spAutoFit/>
          </a:bodyPr>
          <a:lstStyle/>
          <a:p>
            <a:r>
              <a:rPr lang="en-US" sz="2800" dirty="0">
                <a:latin typeface="Arial" pitchFamily="34" charset="0"/>
                <a:cs typeface="Arial" pitchFamily="34" charset="0"/>
                <a:hlinkClick r:id="rId2" action="ppaction://hlinkfile"/>
              </a:rPr>
              <a:t>Safe Drinking Water Program</a:t>
            </a:r>
            <a:r>
              <a:rPr lang="en-US" sz="2800" dirty="0">
                <a:latin typeface="Arial" pitchFamily="34" charset="0"/>
                <a:cs typeface="Arial" pitchFamily="34" charset="0"/>
              </a:rPr>
              <a:t> monitors the 1,403 public drinking water systems throughout Louisiana to ensure compliance with state and federal drinking water regulations. </a:t>
            </a:r>
          </a:p>
          <a:p>
            <a:endParaRPr lang="en-US"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14" y="3352800"/>
            <a:ext cx="254929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76600" y="3733800"/>
            <a:ext cx="5105400" cy="2246769"/>
          </a:xfrm>
          <a:prstGeom prst="rect">
            <a:avLst/>
          </a:prstGeom>
          <a:noFill/>
        </p:spPr>
        <p:txBody>
          <a:bodyPr wrap="square" rtlCol="0">
            <a:spAutoFit/>
          </a:bodyPr>
          <a:lstStyle/>
          <a:p>
            <a:r>
              <a:rPr lang="en-US" sz="2800" dirty="0">
                <a:latin typeface="Arial" pitchFamily="34" charset="0"/>
                <a:cs typeface="Arial" pitchFamily="34" charset="0"/>
              </a:rPr>
              <a:t>This surveillance helps prevent waterborne disease outbreaks or chemical exposure associated with contaminated drinking water</a:t>
            </a:r>
          </a:p>
        </p:txBody>
      </p:sp>
    </p:spTree>
    <p:extLst>
      <p:ext uri="{BB962C8B-B14F-4D97-AF65-F5344CB8AC3E}">
        <p14:creationId xmlns:p14="http://schemas.microsoft.com/office/powerpoint/2010/main" val="356054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23" y="-457200"/>
            <a:ext cx="9620250"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743200"/>
            <a:ext cx="2209800" cy="3108543"/>
          </a:xfrm>
          <a:prstGeom prst="rect">
            <a:avLst/>
          </a:prstGeom>
          <a:solidFill>
            <a:schemeClr val="tx2">
              <a:lumMod val="20000"/>
              <a:lumOff val="80000"/>
            </a:schemeClr>
          </a:solidFill>
        </p:spPr>
        <p:txBody>
          <a:bodyPr wrap="square" rtlCol="0">
            <a:spAutoFit/>
          </a:bodyPr>
          <a:lstStyle/>
          <a:p>
            <a:r>
              <a:rPr lang="en-US" sz="2800" dirty="0" smtClean="0">
                <a:latin typeface="Arial" pitchFamily="34" charset="0"/>
                <a:cs typeface="Arial" pitchFamily="34" charset="0"/>
              </a:rPr>
              <a:t>Reports from DHH show dates of water samples collected and results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959478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latin typeface="Arial Black" pitchFamily="34" charset="0"/>
              </a:rPr>
              <a:t>United States Geological Survey (USGS)</a:t>
            </a:r>
            <a:endParaRPr lang="en-US" sz="3600" dirty="0">
              <a:latin typeface="Arial Black" pitchFamily="34" charset="0"/>
            </a:endParaRPr>
          </a:p>
        </p:txBody>
      </p:sp>
      <p:sp>
        <p:nvSpPr>
          <p:cNvPr id="3" name="Content Placeholder 2"/>
          <p:cNvSpPr>
            <a:spLocks noGrp="1"/>
          </p:cNvSpPr>
          <p:nvPr>
            <p:ph idx="1"/>
          </p:nvPr>
        </p:nvSpPr>
        <p:spPr>
          <a:xfrm>
            <a:off x="457200" y="1447800"/>
            <a:ext cx="8229600" cy="4678363"/>
          </a:xfrm>
        </p:spPr>
        <p:txBody>
          <a:bodyPr>
            <a:normAutofit lnSpcReduction="10000"/>
          </a:bodyPr>
          <a:lstStyle/>
          <a:p>
            <a:pPr marL="0" indent="0">
              <a:buNone/>
            </a:pPr>
            <a:r>
              <a:rPr lang="en-US" dirty="0"/>
              <a:t>The USGS serves the Nation by providing reliable scientific information to describe and understand the Earth; minimize loss of life and property from natural disasters; manage water, biological, energy, and mineral resources; and enhance and protect our quality of life</a:t>
            </a:r>
            <a:r>
              <a:rPr lang="en-US" dirty="0" smtClean="0"/>
              <a:t>.</a:t>
            </a:r>
          </a:p>
          <a:p>
            <a:pPr marL="0" indent="0">
              <a:buNone/>
            </a:pPr>
            <a:endParaRPr lang="en-US" dirty="0"/>
          </a:p>
          <a:p>
            <a:pPr marL="0" indent="0">
              <a:buNone/>
            </a:pPr>
            <a:r>
              <a:rPr lang="en-US" b="1" dirty="0" smtClean="0"/>
              <a:t>The Louisiana Water Science Center </a:t>
            </a:r>
            <a:r>
              <a:rPr lang="en-US" dirty="0" smtClean="0"/>
              <a:t>is a division of USGS that provides us with specific information on our groundwater.  </a:t>
            </a:r>
            <a:endParaRPr lang="en-US" dirty="0"/>
          </a:p>
        </p:txBody>
      </p:sp>
    </p:spTree>
    <p:extLst>
      <p:ext uri="{BB962C8B-B14F-4D97-AF65-F5344CB8AC3E}">
        <p14:creationId xmlns:p14="http://schemas.microsoft.com/office/powerpoint/2010/main" val="2111480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18" y="-304800"/>
            <a:ext cx="89535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1752600"/>
            <a:ext cx="3657600" cy="3108543"/>
          </a:xfrm>
          <a:prstGeom prst="rect">
            <a:avLst/>
          </a:prstGeom>
          <a:noFill/>
        </p:spPr>
        <p:txBody>
          <a:bodyPr wrap="square" rtlCol="0">
            <a:spAutoFit/>
          </a:bodyPr>
          <a:lstStyle/>
          <a:p>
            <a:r>
              <a:rPr lang="en-US" sz="2800" dirty="0" smtClean="0">
                <a:latin typeface="Arial Black" pitchFamily="34" charset="0"/>
              </a:rPr>
              <a:t>USGS provides many reports such as this one – current water levels at specific well sites in Louisiana. </a:t>
            </a:r>
            <a:endParaRPr lang="en-US" sz="2800" dirty="0">
              <a:latin typeface="Arial Black" pitchFamily="34" charset="0"/>
            </a:endParaRPr>
          </a:p>
        </p:txBody>
      </p:sp>
    </p:spTree>
    <p:extLst>
      <p:ext uri="{BB962C8B-B14F-4D97-AF65-F5344CB8AC3E}">
        <p14:creationId xmlns:p14="http://schemas.microsoft.com/office/powerpoint/2010/main" val="217493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828800"/>
            <a:ext cx="5859986" cy="487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28600"/>
            <a:ext cx="8153400" cy="1200329"/>
          </a:xfrm>
          <a:prstGeom prst="rect">
            <a:avLst/>
          </a:prstGeom>
          <a:noFill/>
        </p:spPr>
        <p:txBody>
          <a:bodyPr wrap="square" rtlCol="0">
            <a:spAutoFit/>
          </a:bodyPr>
          <a:lstStyle/>
          <a:p>
            <a:pPr algn="ctr"/>
            <a:r>
              <a:rPr lang="en-US" sz="2400" dirty="0" smtClean="0">
                <a:latin typeface="Arial Black" pitchFamily="34" charset="0"/>
              </a:rPr>
              <a:t>La. Department of Agriculture and Forestry monitors groundwater for pesticide contamination</a:t>
            </a:r>
            <a:endParaRPr lang="en-US" sz="2400" dirty="0">
              <a:latin typeface="Arial Black" pitchFamily="34" charset="0"/>
            </a:endParaRPr>
          </a:p>
        </p:txBody>
      </p:sp>
    </p:spTree>
    <p:extLst>
      <p:ext uri="{BB962C8B-B14F-4D97-AF65-F5344CB8AC3E}">
        <p14:creationId xmlns:p14="http://schemas.microsoft.com/office/powerpoint/2010/main" val="1010921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pitchFamily="34" charset="0"/>
              </a:rPr>
              <a:t>La. Department of Transportation and Development</a:t>
            </a:r>
            <a:endParaRPr lang="en-US" sz="3200" dirty="0">
              <a:latin typeface="Arial Black" pitchFamily="34" charset="0"/>
            </a:endParaRPr>
          </a:p>
        </p:txBody>
      </p:sp>
      <p:sp>
        <p:nvSpPr>
          <p:cNvPr id="3" name="Content Placeholder 2"/>
          <p:cNvSpPr>
            <a:spLocks noGrp="1"/>
          </p:cNvSpPr>
          <p:nvPr>
            <p:ph idx="1"/>
          </p:nvPr>
        </p:nvSpPr>
        <p:spPr/>
        <p:txBody>
          <a:bodyPr/>
          <a:lstStyle/>
          <a:p>
            <a:pPr marL="0" indent="0" algn="ctr">
              <a:buNone/>
            </a:pPr>
            <a:r>
              <a:rPr lang="en-US" dirty="0" smtClean="0"/>
              <a:t>Water Resources Section</a:t>
            </a:r>
          </a:p>
          <a:p>
            <a:pPr marL="0" indent="0">
              <a:buNone/>
            </a:pPr>
            <a:r>
              <a:rPr lang="en-US" dirty="0" smtClean="0"/>
              <a:t>Ensures that proper construction procedures are followed for water wells.</a:t>
            </a:r>
          </a:p>
          <a:p>
            <a:pPr marL="0" indent="0" algn="ctr">
              <a:buNone/>
            </a:pPr>
            <a:endParaRPr lang="en-US"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472872"/>
            <a:ext cx="2309648" cy="20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908" y="3472872"/>
            <a:ext cx="1774983" cy="178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80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019800" cy="1143000"/>
          </a:xfrm>
        </p:spPr>
        <p:txBody>
          <a:bodyPr>
            <a:normAutofit fontScale="90000"/>
          </a:bodyPr>
          <a:lstStyle/>
          <a:p>
            <a:r>
              <a:rPr lang="en-US" dirty="0"/>
              <a:t>Capital Area Ground Water Conservation Commission</a:t>
            </a:r>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t>Function:   </a:t>
            </a:r>
            <a:r>
              <a:rPr lang="en-US" dirty="0"/>
              <a:t>promote the orderly development of the ground-water resources in the Capital Area District and to protect the quality of these </a:t>
            </a:r>
            <a:r>
              <a:rPr lang="en-US" dirty="0" smtClean="0"/>
              <a:t>resources</a:t>
            </a:r>
            <a:endParaRPr lang="en-US" dirty="0"/>
          </a:p>
          <a:p>
            <a:r>
              <a:rPr lang="en-US" dirty="0" smtClean="0"/>
              <a:t>Composition: 15 Board members representing state government, district parishes, and groundwater users and stakeholders</a:t>
            </a:r>
          </a:p>
          <a:p>
            <a:pPr marL="0" indent="0">
              <a:buNone/>
            </a:pPr>
            <a:endParaRPr lang="en-US" dirty="0"/>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71" y="76200"/>
            <a:ext cx="151469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837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noAutofit/>
          </a:bodyPr>
          <a:lstStyle/>
          <a:p>
            <a:r>
              <a:rPr lang="en-US" sz="6000" dirty="0" smtClean="0"/>
              <a:t>The </a:t>
            </a:r>
            <a:r>
              <a:rPr lang="en-US" sz="6000" dirty="0" smtClean="0"/>
              <a:t>Water </a:t>
            </a:r>
            <a:r>
              <a:rPr lang="en-US" sz="6000" dirty="0" smtClean="0"/>
              <a:t>Resources Commission</a:t>
            </a:r>
            <a:endParaRPr lang="en-US" sz="6000" dirty="0"/>
          </a:p>
        </p:txBody>
      </p:sp>
      <p:sp>
        <p:nvSpPr>
          <p:cNvPr id="3" name="Subtitle 2"/>
          <p:cNvSpPr>
            <a:spLocks noGrp="1"/>
          </p:cNvSpPr>
          <p:nvPr>
            <p:ph type="subTitle" idx="1"/>
          </p:nvPr>
        </p:nvSpPr>
        <p:spPr>
          <a:xfrm>
            <a:off x="304800" y="2133600"/>
            <a:ext cx="8610600" cy="4038600"/>
          </a:xfrm>
        </p:spPr>
        <p:txBody>
          <a:bodyPr>
            <a:noAutofit/>
          </a:bodyPr>
          <a:lstStyle/>
          <a:p>
            <a:r>
              <a:rPr lang="en-US" sz="3600" dirty="0">
                <a:solidFill>
                  <a:schemeClr val="tx1"/>
                </a:solidFill>
              </a:rPr>
              <a:t>The </a:t>
            </a:r>
            <a:r>
              <a:rPr lang="en-US" sz="3600" dirty="0" smtClean="0">
                <a:solidFill>
                  <a:schemeClr val="tx1"/>
                </a:solidFill>
              </a:rPr>
              <a:t>Water </a:t>
            </a:r>
            <a:r>
              <a:rPr lang="en-US" sz="3600" dirty="0">
                <a:solidFill>
                  <a:schemeClr val="tx1"/>
                </a:solidFill>
              </a:rPr>
              <a:t>Resources Commission is composed of </a:t>
            </a:r>
            <a:r>
              <a:rPr lang="en-US" sz="3600" dirty="0" smtClean="0">
                <a:solidFill>
                  <a:schemeClr val="tx1"/>
                </a:solidFill>
              </a:rPr>
              <a:t>27</a:t>
            </a:r>
            <a:r>
              <a:rPr lang="en-US" sz="3600" dirty="0" smtClean="0">
                <a:solidFill>
                  <a:schemeClr val="tx1"/>
                </a:solidFill>
              </a:rPr>
              <a:t> </a:t>
            </a:r>
            <a:r>
              <a:rPr lang="en-US" sz="3600" dirty="0">
                <a:solidFill>
                  <a:schemeClr val="tx1"/>
                </a:solidFill>
              </a:rPr>
              <a:t>members and the state’s </a:t>
            </a:r>
            <a:r>
              <a:rPr lang="en-US" sz="3600" dirty="0" smtClean="0">
                <a:solidFill>
                  <a:schemeClr val="tx1"/>
                </a:solidFill>
              </a:rPr>
              <a:t>Water </a:t>
            </a:r>
            <a:r>
              <a:rPr lang="en-US" sz="3600" dirty="0">
                <a:solidFill>
                  <a:schemeClr val="tx1"/>
                </a:solidFill>
              </a:rPr>
              <a:t>Management Advisory Task Force has members from stakeholder groups, local, state and federal agencies, members of the Legislature and environmental organizations.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429000"/>
            <a:ext cx="8153400" cy="2308324"/>
          </a:xfrm>
          <a:prstGeom prst="rect">
            <a:avLst/>
          </a:prstGeom>
          <a:noFill/>
        </p:spPr>
        <p:txBody>
          <a:bodyPr wrap="square" rtlCol="0">
            <a:spAutoFit/>
          </a:bodyPr>
          <a:lstStyle/>
          <a:p>
            <a:r>
              <a:rPr lang="en-US" sz="2400" dirty="0" smtClean="0">
                <a:latin typeface="Arial" pitchFamily="34" charset="0"/>
                <a:cs typeface="Arial" pitchFamily="34" charset="0"/>
              </a:rPr>
              <a:t>The natural resources of the state, including air and water, and the healthful, scenic, historic, and esthetic quality of the environment shall be protected, conserved, and replenished insofar as possible and consistent with the health, safety, and welfare of the people.  The legislature shall enact laws to implement this policy.</a:t>
            </a:r>
            <a:endParaRPr lang="en-US" sz="2400" dirty="0">
              <a:latin typeface="Arial" pitchFamily="34" charset="0"/>
              <a:cs typeface="Arial" pitchFamily="34" charset="0"/>
            </a:endParaRPr>
          </a:p>
        </p:txBody>
      </p:sp>
      <p:sp>
        <p:nvSpPr>
          <p:cNvPr id="5" name="TextBox 4"/>
          <p:cNvSpPr txBox="1"/>
          <p:nvPr/>
        </p:nvSpPr>
        <p:spPr>
          <a:xfrm>
            <a:off x="4281055" y="609600"/>
            <a:ext cx="3962400" cy="2462213"/>
          </a:xfrm>
          <a:prstGeom prst="rect">
            <a:avLst/>
          </a:prstGeom>
          <a:noFill/>
        </p:spPr>
        <p:txBody>
          <a:bodyPr wrap="square" rtlCol="0">
            <a:spAutoFit/>
          </a:bodyPr>
          <a:lstStyle/>
          <a:p>
            <a:pPr algn="ctr"/>
            <a:r>
              <a:rPr lang="en-US" sz="3200" dirty="0" smtClean="0">
                <a:latin typeface="Arial Black" pitchFamily="34" charset="0"/>
              </a:rPr>
              <a:t>1974 Louisiana Constitution</a:t>
            </a:r>
          </a:p>
          <a:p>
            <a:pPr algn="ctr"/>
            <a:r>
              <a:rPr lang="en-US" sz="2400" i="1" dirty="0">
                <a:latin typeface="Arial" pitchFamily="34" charset="0"/>
                <a:cs typeface="Arial" pitchFamily="34" charset="0"/>
              </a:rPr>
              <a:t>Article IX, Section 1, (Natural Resources and Environment; Public Policy)</a:t>
            </a:r>
            <a:endParaRPr lang="en-US" sz="2400" dirty="0" smtClean="0">
              <a:latin typeface="Arial Black" pitchFamily="34" charset="0"/>
            </a:endParaRPr>
          </a:p>
          <a:p>
            <a:endParaRPr lang="en-US" dirty="0"/>
          </a:p>
        </p:txBody>
      </p:sp>
    </p:spTree>
    <p:extLst>
      <p:ext uri="{BB962C8B-B14F-4D97-AF65-F5344CB8AC3E}">
        <p14:creationId xmlns:p14="http://schemas.microsoft.com/office/powerpoint/2010/main" val="325014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pPr marL="468313" indent="-468313">
              <a:buNone/>
            </a:pPr>
            <a:r>
              <a:rPr lang="en-US" sz="1800" dirty="0" smtClean="0"/>
              <a:t>Davis</a:t>
            </a:r>
            <a:r>
              <a:rPr lang="en-US" sz="1800" dirty="0"/>
              <a:t>, Mark, and James Wilkins. </a:t>
            </a:r>
            <a:r>
              <a:rPr lang="en-US" sz="1800" dirty="0" smtClean="0"/>
              <a:t>Oct. 2011 </a:t>
            </a:r>
            <a:r>
              <a:rPr lang="en-US" sz="1800" i="1" dirty="0"/>
              <a:t>A Defining Resource: Louisiana's Place in the Emerging Water Economy</a:t>
            </a:r>
            <a:r>
              <a:rPr lang="en-US" sz="1800" dirty="0"/>
              <a:t>. </a:t>
            </a:r>
            <a:r>
              <a:rPr lang="en-US" sz="1800" dirty="0" smtClean="0"/>
              <a:t>&lt;</a:t>
            </a:r>
            <a:r>
              <a:rPr lang="en-US" sz="1800" dirty="0" smtClean="0">
                <a:hlinkClick r:id="rId2"/>
              </a:rPr>
              <a:t>http</a:t>
            </a:r>
            <a:r>
              <a:rPr lang="en-US" sz="1800" dirty="0">
                <a:hlinkClick r:id="rId2"/>
              </a:rPr>
              <a:t>://law.loyno.edu/sites/law.loyno.edu/files/Davis.pdf </a:t>
            </a:r>
            <a:r>
              <a:rPr lang="en-US" sz="1800" dirty="0" smtClean="0"/>
              <a:t>&gt;( </a:t>
            </a:r>
            <a:r>
              <a:rPr lang="en-US" sz="1800" dirty="0"/>
              <a:t>3 Jan. </a:t>
            </a:r>
            <a:r>
              <a:rPr lang="en-US" sz="1800" dirty="0" smtClean="0"/>
              <a:t>2013).</a:t>
            </a:r>
          </a:p>
          <a:p>
            <a:pPr marL="0" indent="0">
              <a:buNone/>
            </a:pPr>
            <a:endParaRPr lang="en-US" sz="1800" dirty="0" smtClean="0"/>
          </a:p>
          <a:p>
            <a:pPr marL="468313" indent="-468313">
              <a:buNone/>
            </a:pPr>
            <a:r>
              <a:rPr lang="fr-FR" sz="1800" dirty="0" err="1"/>
              <a:t>Gende</a:t>
            </a:r>
            <a:r>
              <a:rPr lang="fr-FR" sz="1800" dirty="0"/>
              <a:t>, </a:t>
            </a:r>
            <a:r>
              <a:rPr lang="fr-FR" sz="1800" dirty="0" err="1"/>
              <a:t>Delores</a:t>
            </a:r>
            <a:r>
              <a:rPr lang="fr-FR" sz="1800" dirty="0"/>
              <a:t>. </a:t>
            </a:r>
            <a:r>
              <a:rPr lang="fr-FR" sz="1800" i="1" dirty="0" err="1"/>
              <a:t>Environmental</a:t>
            </a:r>
            <a:r>
              <a:rPr lang="fr-FR" sz="1800" i="1" dirty="0"/>
              <a:t> </a:t>
            </a:r>
            <a:r>
              <a:rPr lang="fr-FR" sz="1800" i="1" dirty="0" smtClean="0"/>
              <a:t>Science</a:t>
            </a:r>
            <a:r>
              <a:rPr lang="fr-FR" sz="1800" dirty="0" smtClean="0"/>
              <a:t>. </a:t>
            </a:r>
            <a:r>
              <a:rPr lang="fr-FR" sz="1800" dirty="0" smtClean="0">
                <a:hlinkClick r:id="rId3"/>
              </a:rPr>
              <a:t>http</a:t>
            </a:r>
            <a:r>
              <a:rPr lang="fr-FR" sz="1800" dirty="0">
                <a:hlinkClick r:id="rId3"/>
              </a:rPr>
              <a:t>://</a:t>
            </a:r>
            <a:r>
              <a:rPr lang="fr-FR" sz="1800" dirty="0" smtClean="0">
                <a:hlinkClick r:id="rId3"/>
              </a:rPr>
              <a:t>apesnature.homestead.com/chapter9.html </a:t>
            </a:r>
            <a:r>
              <a:rPr lang="fr-FR" sz="1800" dirty="0" smtClean="0"/>
              <a:t> (Jan. 3, 2013)</a:t>
            </a:r>
          </a:p>
          <a:p>
            <a:pPr marL="468313" indent="-468313">
              <a:buNone/>
            </a:pPr>
            <a:endParaRPr lang="fr-FR" sz="1800" dirty="0"/>
          </a:p>
          <a:p>
            <a:pPr marL="468313" indent="-468313">
              <a:buNone/>
            </a:pPr>
            <a:r>
              <a:rPr lang="en-US" sz="1800" dirty="0"/>
              <a:t>Louisiana Department of Agriculture and Forestry. “Water Protection Program</a:t>
            </a:r>
            <a:r>
              <a:rPr lang="en-US" sz="1800" i="1" dirty="0"/>
              <a:t>”</a:t>
            </a:r>
            <a:r>
              <a:rPr lang="en-US" sz="1800" dirty="0"/>
              <a:t>. </a:t>
            </a:r>
            <a:r>
              <a:rPr lang="en-US" sz="1800" dirty="0">
                <a:hlinkClick r:id="rId4"/>
              </a:rPr>
              <a:t>http://www.ldaf.state.la.us/portal/Offices/AgriculturalEnvironmentalSciences/PesticideEnvironmentalPrograms/PesticideProgram/WaterProtectionProgram/tabid/379/Default.aspx</a:t>
            </a:r>
            <a:r>
              <a:rPr lang="en-US" sz="1800" dirty="0"/>
              <a:t> (Jan. 3, 2013</a:t>
            </a:r>
            <a:r>
              <a:rPr lang="en-US" sz="1800" dirty="0" smtClean="0"/>
              <a:t>).</a:t>
            </a:r>
          </a:p>
          <a:p>
            <a:pPr marL="468313" indent="-468313">
              <a:buNone/>
            </a:pPr>
            <a:endParaRPr lang="en-US" sz="1800" dirty="0"/>
          </a:p>
          <a:p>
            <a:pPr marL="468313" indent="-468313">
              <a:buNone/>
            </a:pPr>
            <a:r>
              <a:rPr lang="en-US" sz="1800" dirty="0"/>
              <a:t>Louisiana Department of Environmental Quality,</a:t>
            </a:r>
            <a:r>
              <a:rPr lang="en-US" sz="1800" i="1" dirty="0"/>
              <a:t> “</a:t>
            </a:r>
            <a:r>
              <a:rPr lang="en-US" sz="1800" dirty="0"/>
              <a:t>Water Quality Standards “</a:t>
            </a:r>
            <a:r>
              <a:rPr lang="en-US" sz="1800" dirty="0">
                <a:hlinkClick r:id="rId5"/>
              </a:rPr>
              <a:t>http://www.deq.louisiana.gov/portal/tabid/69/Default.aspx</a:t>
            </a:r>
            <a:r>
              <a:rPr lang="en-US" sz="1800" dirty="0"/>
              <a:t> (Jan. 3, 2013).</a:t>
            </a:r>
          </a:p>
          <a:p>
            <a:pPr marL="468313" indent="-468313">
              <a:buNone/>
            </a:pPr>
            <a:endParaRPr lang="en-US" sz="1800" dirty="0" smtClean="0"/>
          </a:p>
          <a:p>
            <a:pPr marL="468313" indent="-468313">
              <a:buNone/>
            </a:pPr>
            <a:endParaRPr lang="en-US" sz="1800" dirty="0"/>
          </a:p>
          <a:p>
            <a:pPr marL="468313" indent="-468313">
              <a:buNone/>
            </a:pPr>
            <a:r>
              <a:rPr lang="en-US" sz="1800" dirty="0" smtClean="0"/>
              <a:t> </a:t>
            </a:r>
            <a:endParaRPr lang="fr-FR" sz="1800" dirty="0" smtClean="0"/>
          </a:p>
          <a:p>
            <a:pPr marL="0" indent="0">
              <a:buNone/>
            </a:pPr>
            <a:endParaRPr lang="fr-FR" sz="1600" dirty="0" smtClean="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7111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468313" indent="-468313">
              <a:buNone/>
            </a:pPr>
            <a:r>
              <a:rPr lang="en-US" sz="2900" dirty="0" smtClean="0"/>
              <a:t>Louisiana </a:t>
            </a:r>
            <a:r>
              <a:rPr lang="en-US" sz="2900" dirty="0"/>
              <a:t>Department of Health and Hospitals, “Safe Drinking Water </a:t>
            </a:r>
            <a:r>
              <a:rPr lang="en-US" sz="2900" dirty="0" err="1"/>
              <a:t>Program</a:t>
            </a:r>
            <a:r>
              <a:rPr lang="en-US" sz="2900" i="1" dirty="0" err="1"/>
              <a:t>”</a:t>
            </a:r>
            <a:r>
              <a:rPr lang="en-US" sz="2900" dirty="0" err="1"/>
              <a:t>.</a:t>
            </a:r>
            <a:r>
              <a:rPr lang="en-US" sz="2900" dirty="0" err="1">
                <a:hlinkClick r:id="rId2"/>
              </a:rPr>
              <a:t>http</a:t>
            </a:r>
            <a:r>
              <a:rPr lang="en-US" sz="2900" dirty="0">
                <a:hlinkClick r:id="rId2"/>
              </a:rPr>
              <a:t>://www.dhh.louisiana.gov/</a:t>
            </a:r>
            <a:r>
              <a:rPr lang="en-US" sz="2900" dirty="0"/>
              <a:t> (Jan. 3, 2013).</a:t>
            </a:r>
          </a:p>
          <a:p>
            <a:pPr marL="468313" indent="-468313">
              <a:buNone/>
            </a:pPr>
            <a:endParaRPr lang="en-US" sz="2900" dirty="0"/>
          </a:p>
          <a:p>
            <a:pPr marL="468313" indent="-468313">
              <a:buNone/>
            </a:pPr>
            <a:r>
              <a:rPr lang="en-US" sz="2900" dirty="0" smtClean="0"/>
              <a:t>Louisiana </a:t>
            </a:r>
            <a:r>
              <a:rPr lang="en-US" sz="2900" dirty="0"/>
              <a:t>Department of Natural Resources. </a:t>
            </a:r>
            <a:r>
              <a:rPr lang="en-US" sz="2900" i="1" dirty="0"/>
              <a:t>Ground Water Resources Program</a:t>
            </a:r>
            <a:r>
              <a:rPr lang="en-US" sz="2900" dirty="0"/>
              <a:t>. </a:t>
            </a:r>
            <a:r>
              <a:rPr lang="en-US" sz="2900" dirty="0">
                <a:hlinkClick r:id="rId3"/>
              </a:rPr>
              <a:t>http://dnr.louisiana.gov/</a:t>
            </a:r>
            <a:r>
              <a:rPr lang="en-US" sz="2900" dirty="0"/>
              <a:t> (Nov. 23, 2012).</a:t>
            </a:r>
            <a:endParaRPr lang="fr-FR" sz="2900" dirty="0"/>
          </a:p>
          <a:p>
            <a:pPr marL="468313" indent="-468313">
              <a:buNone/>
            </a:pPr>
            <a:endParaRPr lang="en-US" sz="2900" dirty="0" smtClean="0"/>
          </a:p>
          <a:p>
            <a:pPr marL="468313" indent="-468313">
              <a:buNone/>
            </a:pPr>
            <a:r>
              <a:rPr lang="en-US" sz="2900" dirty="0" smtClean="0"/>
              <a:t>Louisiana </a:t>
            </a:r>
            <a:r>
              <a:rPr lang="en-US" sz="2900" dirty="0"/>
              <a:t>Groundwater Resources Commission </a:t>
            </a:r>
            <a:r>
              <a:rPr lang="en-US" sz="2900" dirty="0" smtClean="0"/>
              <a:t>. 2012. “</a:t>
            </a:r>
            <a:r>
              <a:rPr lang="en-US" sz="2900" i="1" dirty="0" smtClean="0"/>
              <a:t>Managing </a:t>
            </a:r>
            <a:r>
              <a:rPr lang="en-US" sz="2900" i="1" dirty="0"/>
              <a:t>Louisiana's Groundwater </a:t>
            </a:r>
            <a:r>
              <a:rPr lang="en-US" sz="2900" i="1" dirty="0" smtClean="0"/>
              <a:t>Resources”</a:t>
            </a:r>
            <a:r>
              <a:rPr lang="en-US" sz="2900" dirty="0" smtClean="0"/>
              <a:t>. &lt;http</a:t>
            </a:r>
            <a:r>
              <a:rPr lang="en-US" sz="2900" dirty="0"/>
              <a:t>://dnr.louisiana.gov/index.cfm?md=pagebuilder&amp;tmp=home&amp;pid=907</a:t>
            </a:r>
            <a:r>
              <a:rPr lang="en-US" sz="2900" dirty="0" smtClean="0"/>
              <a:t>&gt;. (Jan. 3, 2013)</a:t>
            </a:r>
          </a:p>
          <a:p>
            <a:pPr marL="468313" indent="-468313">
              <a:buNone/>
            </a:pPr>
            <a:endParaRPr lang="en-US" sz="2900" dirty="0" smtClean="0"/>
          </a:p>
          <a:p>
            <a:pPr marL="468313" indent="-468313">
              <a:buNone/>
            </a:pPr>
            <a:r>
              <a:rPr lang="en-US" sz="2900" dirty="0"/>
              <a:t>Lovelace, John K. Dec. 2007. “Chloride Concentrations in Ground Water in East and West Baton Rouge Parishes, Louisiana, 2004–05”.  USGS.  </a:t>
            </a:r>
            <a:r>
              <a:rPr lang="en-US" sz="2900" dirty="0">
                <a:hlinkClick r:id="rId4"/>
              </a:rPr>
              <a:t>http://pubs.usgs.gov/sir/2007/5069/</a:t>
            </a:r>
            <a:r>
              <a:rPr lang="en-US" sz="2900" dirty="0"/>
              <a:t>( Nov. 23, 2012)</a:t>
            </a:r>
          </a:p>
          <a:p>
            <a:pPr marL="0" indent="0">
              <a:buNone/>
            </a:pPr>
            <a:endParaRPr lang="fr-FR" sz="3800" dirty="0"/>
          </a:p>
          <a:p>
            <a:pPr marL="0" indent="0">
              <a:buNone/>
            </a:pPr>
            <a:endParaRPr lang="en-US" sz="3800" dirty="0"/>
          </a:p>
          <a:p>
            <a:pPr marL="0" indent="0">
              <a:buNone/>
            </a:pPr>
            <a:endParaRPr lang="en-US" i="1" dirty="0" smtClean="0"/>
          </a:p>
        </p:txBody>
      </p:sp>
    </p:spTree>
    <p:extLst>
      <p:ext uri="{BB962C8B-B14F-4D97-AF65-F5344CB8AC3E}">
        <p14:creationId xmlns:p14="http://schemas.microsoft.com/office/powerpoint/2010/main" val="3073989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468313" indent="-468313">
              <a:buNone/>
            </a:pPr>
            <a:r>
              <a:rPr lang="en-US" sz="1800" dirty="0" err="1"/>
              <a:t>Prakken</a:t>
            </a:r>
            <a:r>
              <a:rPr lang="en-US" sz="1800" dirty="0"/>
              <a:t>, Lawrence B., and Lucille S. Wright. Dec. 2012. “Water Withdrawals and Trends in Ground Water Levels and Stream Discharge in Louisiana, 1996-2005</a:t>
            </a:r>
            <a:r>
              <a:rPr lang="en-US" sz="1800" i="1" dirty="0"/>
              <a:t>”</a:t>
            </a:r>
            <a:r>
              <a:rPr lang="en-US" sz="1800" dirty="0"/>
              <a:t>. USGS.  </a:t>
            </a:r>
            <a:r>
              <a:rPr lang="en-US" sz="1800" dirty="0">
                <a:hlinkClick r:id="rId2"/>
              </a:rPr>
              <a:t>http://la.water.usgs.gov/publications/hydrostudies.html</a:t>
            </a:r>
            <a:r>
              <a:rPr lang="en-US" sz="1800" dirty="0"/>
              <a:t> (Jan2 6, 2013)</a:t>
            </a:r>
          </a:p>
          <a:p>
            <a:pPr marL="0" indent="0">
              <a:buNone/>
            </a:pPr>
            <a:endParaRPr lang="en-US" sz="1800" i="1" dirty="0" smtClean="0"/>
          </a:p>
          <a:p>
            <a:pPr marL="468313" indent="-468313">
              <a:buNone/>
            </a:pPr>
            <a:r>
              <a:rPr lang="en-US" sz="1800" dirty="0" smtClean="0"/>
              <a:t>Water Quantity. “Climate </a:t>
            </a:r>
            <a:r>
              <a:rPr lang="en-US" sz="1800" dirty="0"/>
              <a:t>Change Connection</a:t>
            </a:r>
            <a:r>
              <a:rPr lang="en-US" sz="1800" dirty="0" smtClean="0"/>
              <a:t>,”  </a:t>
            </a:r>
            <a:r>
              <a:rPr lang="en-US" sz="1800" dirty="0" smtClean="0">
                <a:hlinkClick r:id="rId3"/>
              </a:rPr>
              <a:t>http</a:t>
            </a:r>
            <a:r>
              <a:rPr lang="en-US" sz="1800" dirty="0">
                <a:hlinkClick r:id="rId3"/>
              </a:rPr>
              <a:t>://</a:t>
            </a:r>
            <a:r>
              <a:rPr lang="en-US" sz="1800" dirty="0" smtClean="0">
                <a:hlinkClick r:id="rId3"/>
              </a:rPr>
              <a:t>www.climatechangeconnection.org/impacts/Waterquantity.htm</a:t>
            </a:r>
            <a:r>
              <a:rPr lang="en-US" sz="1800" dirty="0" smtClean="0"/>
              <a:t> (Jan. 3, 2013). </a:t>
            </a:r>
            <a:endParaRPr lang="en-US" sz="1800" dirty="0"/>
          </a:p>
          <a:p>
            <a:pPr marL="0" indent="0">
              <a:buNone/>
            </a:pPr>
            <a:endParaRPr lang="en-US" sz="1800" i="1" dirty="0" smtClean="0"/>
          </a:p>
          <a:p>
            <a:pPr marL="468313" indent="-468313">
              <a:buNone/>
            </a:pPr>
            <a:r>
              <a:rPr lang="en-US" sz="1800" dirty="0" smtClean="0"/>
              <a:t>Water </a:t>
            </a:r>
            <a:r>
              <a:rPr lang="en-US" sz="1800" dirty="0"/>
              <a:t>Conservation. </a:t>
            </a:r>
            <a:r>
              <a:rPr lang="en-US" sz="1800" dirty="0" smtClean="0"/>
              <a:t>“City </a:t>
            </a:r>
            <a:r>
              <a:rPr lang="en-US" sz="1800" dirty="0"/>
              <a:t>of Yuma, </a:t>
            </a:r>
            <a:r>
              <a:rPr lang="en-US" sz="1800" dirty="0" smtClean="0"/>
              <a:t>Arizona”, </a:t>
            </a:r>
            <a:r>
              <a:rPr lang="en-US" sz="1800" dirty="0" smtClean="0">
                <a:hlinkClick r:id="rId4"/>
              </a:rPr>
              <a:t>http</a:t>
            </a:r>
            <a:r>
              <a:rPr lang="en-US" sz="1800" dirty="0">
                <a:hlinkClick r:id="rId4"/>
              </a:rPr>
              <a:t>://</a:t>
            </a:r>
            <a:r>
              <a:rPr lang="en-US" sz="1800" dirty="0" smtClean="0">
                <a:hlinkClick r:id="rId4"/>
              </a:rPr>
              <a:t>www.ci.yuma.az.us/5669.htm</a:t>
            </a:r>
            <a:r>
              <a:rPr lang="en-US" sz="1800" dirty="0" smtClean="0"/>
              <a:t> (Jan. 3, 2013).</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6691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Black" pitchFamily="34" charset="0"/>
              </a:rPr>
              <a:t>Who owns groundwater?</a:t>
            </a:r>
            <a:endParaRPr lang="en-US" sz="3600" dirty="0">
              <a:latin typeface="Arial Black"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pitchFamily="34" charset="0"/>
                <a:cs typeface="Arial" pitchFamily="34" charset="0"/>
              </a:rPr>
              <a:t>If you are the landowner – you do!</a:t>
            </a:r>
          </a:p>
          <a:p>
            <a:pPr marL="0" indent="0" algn="ctr">
              <a:buNone/>
            </a:pPr>
            <a:endParaRPr lang="en-US" dirty="0"/>
          </a:p>
          <a:p>
            <a:pPr marL="0" indent="0">
              <a:buNone/>
            </a:pPr>
            <a:r>
              <a:rPr lang="en-US" dirty="0" smtClean="0">
                <a:latin typeface="Arial" pitchFamily="34" charset="0"/>
                <a:cs typeface="Arial" pitchFamily="34" charset="0"/>
              </a:rPr>
              <a:t>Louisiana’s “</a:t>
            </a:r>
            <a:r>
              <a:rPr lang="en-US" i="1" dirty="0" smtClean="0">
                <a:latin typeface="Arial" pitchFamily="34" charset="0"/>
                <a:cs typeface="Arial" pitchFamily="34" charset="0"/>
              </a:rPr>
              <a:t>Rule of Capture” </a:t>
            </a:r>
            <a:r>
              <a:rPr lang="en-US" sz="2800" dirty="0" smtClean="0">
                <a:latin typeface="Arial" pitchFamily="34" charset="0"/>
                <a:cs typeface="Arial" pitchFamily="34" charset="0"/>
              </a:rPr>
              <a:t>gives </a:t>
            </a:r>
            <a:r>
              <a:rPr lang="en-US" sz="2800" dirty="0">
                <a:latin typeface="Arial" pitchFamily="34" charset="0"/>
                <a:cs typeface="Arial" pitchFamily="34" charset="0"/>
              </a:rPr>
              <a:t>each landowner the right to capture an unlimited amount of groundwater by tapping into the underlying aquifer. </a:t>
            </a:r>
          </a:p>
        </p:txBody>
      </p:sp>
    </p:spTree>
    <p:extLst>
      <p:ext uri="{BB962C8B-B14F-4D97-AF65-F5344CB8AC3E}">
        <p14:creationId xmlns:p14="http://schemas.microsoft.com/office/powerpoint/2010/main" val="391725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533400" y="1066800"/>
            <a:ext cx="8229600" cy="4525963"/>
          </a:xfrm>
        </p:spPr>
        <p:txBody>
          <a:bodyPr>
            <a:normAutofit/>
          </a:bodyPr>
          <a:lstStyle/>
          <a:p>
            <a:pPr marL="0" indent="0">
              <a:buNone/>
            </a:pPr>
            <a:r>
              <a:rPr lang="en-US" sz="2800" u="sng" dirty="0" smtClean="0">
                <a:latin typeface="Arial" pitchFamily="34" charset="0"/>
                <a:cs typeface="Arial" pitchFamily="34" charset="0"/>
              </a:rPr>
              <a:t>Civil Code Article 490. Accession above and below the surface.</a:t>
            </a:r>
          </a:p>
          <a:p>
            <a:pPr marL="0" indent="0">
              <a:buNone/>
            </a:pPr>
            <a:r>
              <a:rPr lang="en-US" sz="2800" dirty="0" smtClean="0">
                <a:latin typeface="Arial" pitchFamily="34" charset="0"/>
                <a:cs typeface="Arial" pitchFamily="34" charset="0"/>
              </a:rPr>
              <a:t>Unless otherwise provided by law, the ownership of a tract of land carries with it the ownership of everything that is directly above or under it.  The owner may make works on, above, or below the land as he pleases, and draw all the advantages that </a:t>
            </a:r>
            <a:r>
              <a:rPr lang="en-US" sz="2800" dirty="0" err="1" smtClean="0">
                <a:latin typeface="Arial" pitchFamily="34" charset="0"/>
                <a:cs typeface="Arial" pitchFamily="34" charset="0"/>
              </a:rPr>
              <a:t>acrue</a:t>
            </a:r>
            <a:r>
              <a:rPr lang="en-US" sz="2800" dirty="0" smtClean="0">
                <a:latin typeface="Arial" pitchFamily="34" charset="0"/>
                <a:cs typeface="Arial" pitchFamily="34" charset="0"/>
              </a:rPr>
              <a:t> from them, unless he is restrained by law or by rights of others.  Acts 1979, No. 180,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69166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90800"/>
            <a:ext cx="5483915" cy="352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763000" cy="1143000"/>
          </a:xfrm>
        </p:spPr>
        <p:txBody>
          <a:bodyPr>
            <a:normAutofit/>
          </a:bodyPr>
          <a:lstStyle/>
          <a:p>
            <a:r>
              <a:rPr lang="en-US" sz="3600" dirty="0" smtClean="0">
                <a:latin typeface="Arial Black" pitchFamily="34" charset="0"/>
              </a:rPr>
              <a:t>Who manages our groundwater?</a:t>
            </a:r>
            <a:endParaRPr lang="en-US" sz="3600" dirty="0">
              <a:latin typeface="Arial Black" pitchFamily="34" charset="0"/>
            </a:endParaRPr>
          </a:p>
        </p:txBody>
      </p:sp>
      <p:sp>
        <p:nvSpPr>
          <p:cNvPr id="3" name="Content Placeholder 2"/>
          <p:cNvSpPr>
            <a:spLocks noGrp="1"/>
          </p:cNvSpPr>
          <p:nvPr>
            <p:ph idx="1"/>
          </p:nvPr>
        </p:nvSpPr>
        <p:spPr/>
        <p:txBody>
          <a:bodyPr/>
          <a:lstStyle/>
          <a:p>
            <a:pPr marL="0" indent="0">
              <a:buNone/>
            </a:pPr>
            <a:r>
              <a:rPr lang="en-US" dirty="0"/>
              <a:t>a</a:t>
            </a:r>
            <a:r>
              <a:rPr lang="en-US" dirty="0" smtClean="0"/>
              <a:t>t least 4 federal agencies, eight state agencies, two groundwater conservation districts and more than 700 local entities</a:t>
            </a:r>
            <a:endParaRPr lang="en-US" dirty="0"/>
          </a:p>
        </p:txBody>
      </p:sp>
    </p:spTree>
    <p:extLst>
      <p:ext uri="{BB962C8B-B14F-4D97-AF65-F5344CB8AC3E}">
        <p14:creationId xmlns:p14="http://schemas.microsoft.com/office/powerpoint/2010/main" val="98218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248400" cy="1143000"/>
          </a:xfrm>
        </p:spPr>
        <p:txBody>
          <a:bodyPr>
            <a:normAutofit fontScale="90000"/>
          </a:bodyPr>
          <a:lstStyle/>
          <a:p>
            <a:r>
              <a:rPr lang="en-US" dirty="0" smtClean="0"/>
              <a:t>La. Department of Natural Resources</a:t>
            </a:r>
            <a:endParaRPr lang="en-US" dirty="0"/>
          </a:p>
        </p:txBody>
      </p:sp>
      <p:sp>
        <p:nvSpPr>
          <p:cNvPr id="3" name="Content Placeholder 2"/>
          <p:cNvSpPr>
            <a:spLocks noGrp="1"/>
          </p:cNvSpPr>
          <p:nvPr>
            <p:ph idx="1"/>
          </p:nvPr>
        </p:nvSpPr>
        <p:spPr>
          <a:xfrm>
            <a:off x="533400" y="1814945"/>
            <a:ext cx="8229600" cy="4525963"/>
          </a:xfrm>
        </p:spPr>
        <p:txBody>
          <a:bodyPr>
            <a:normAutofit/>
          </a:bodyPr>
          <a:lstStyle/>
          <a:p>
            <a:pPr marL="0" indent="0">
              <a:buNone/>
            </a:pPr>
            <a:r>
              <a:rPr lang="en-US" dirty="0"/>
              <a:t>The mission of the Louisiana Department of Natural Resources (DNR) is to preserve and enhance the nonrenewable natural resources of the state, consisting of land, water, oil, gas, and other minerals, through conservation, regulation, management and development to ensure that the state of Louisiana realizes appropriate economic benefit from its asset base</a:t>
            </a:r>
            <a:r>
              <a:rPr lang="en-US" dirty="0" smtClean="0"/>
              <a:t>.</a:t>
            </a:r>
            <a:endParaRPr 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9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Office of Conservation's </a:t>
            </a:r>
            <a:r>
              <a:rPr lang="en-US" b="1" dirty="0"/>
              <a:t>Ground Water Resources Program</a:t>
            </a:r>
            <a:r>
              <a:rPr lang="en-US" dirty="0"/>
              <a:t> manages the State's ground water resources addressing aquifer sustainability and resource conservation issues related to ground water withdrawal.</a:t>
            </a:r>
          </a:p>
        </p:txBody>
      </p:sp>
      <p:pic>
        <p:nvPicPr>
          <p:cNvPr id="307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23" t="6639" r="7431" b="29211"/>
          <a:stretch/>
        </p:blipFill>
        <p:spPr bwMode="auto">
          <a:xfrm>
            <a:off x="4953001" y="3761211"/>
            <a:ext cx="3610108" cy="279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14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304800"/>
            <a:ext cx="942975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09600" y="2667000"/>
            <a:ext cx="4038600" cy="398910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latin typeface="Arial" pitchFamily="34" charset="0"/>
              <a:cs typeface="Arial" pitchFamily="34" charset="0"/>
            </a:endParaRPr>
          </a:p>
          <a:p>
            <a:pPr algn="ctr"/>
            <a:r>
              <a:rPr lang="en-US" sz="2800" b="1" dirty="0" smtClean="0">
                <a:solidFill>
                  <a:schemeClr val="tx1"/>
                </a:solidFill>
                <a:latin typeface="Arial" pitchFamily="34" charset="0"/>
                <a:cs typeface="Arial" pitchFamily="34" charset="0"/>
              </a:rPr>
              <a:t>A water well notification form must be submitted to the La. Office of Conservation</a:t>
            </a:r>
          </a:p>
          <a:p>
            <a:pPr algn="ctr"/>
            <a:endParaRPr lang="en-US"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191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7432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345" y="304800"/>
            <a:ext cx="8229600" cy="990600"/>
          </a:xfrm>
        </p:spPr>
        <p:txBody>
          <a:bodyPr>
            <a:normAutofit fontScale="90000"/>
          </a:bodyPr>
          <a:lstStyle/>
          <a:p>
            <a:r>
              <a:rPr lang="en-US" sz="3600" dirty="0" smtClean="0">
                <a:latin typeface="Arial Black" pitchFamily="34" charset="0"/>
              </a:rPr>
              <a:t/>
            </a:r>
            <a:br>
              <a:rPr lang="en-US" sz="3600" dirty="0" smtClean="0">
                <a:latin typeface="Arial Black" pitchFamily="34" charset="0"/>
              </a:rPr>
            </a:br>
            <a:r>
              <a:rPr lang="en-US" sz="3600" dirty="0" smtClean="0">
                <a:latin typeface="Arial Black" pitchFamily="34" charset="0"/>
              </a:rPr>
              <a:t>Department </a:t>
            </a:r>
            <a:r>
              <a:rPr lang="en-US" sz="3600" dirty="0">
                <a:latin typeface="Arial Black" pitchFamily="34" charset="0"/>
              </a:rPr>
              <a:t>of Environmental Quality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Arial" pitchFamily="34" charset="0"/>
                <a:cs typeface="Arial" pitchFamily="34" charset="0"/>
              </a:rPr>
              <a:t>Enforces the Clean Water Act and protects groundwater and surface water resources from contamination</a:t>
            </a:r>
            <a:endParaRPr lang="en-US" sz="2800" dirty="0">
              <a:latin typeface="Arial" pitchFamily="34" charset="0"/>
              <a:cs typeface="Arial" pitchFamily="34" charset="0"/>
            </a:endParaRPr>
          </a:p>
        </p:txBody>
      </p:sp>
      <p:sp>
        <p:nvSpPr>
          <p:cNvPr id="4" name="Rectangle 3"/>
          <p:cNvSpPr/>
          <p:nvPr/>
        </p:nvSpPr>
        <p:spPr>
          <a:xfrm>
            <a:off x="457200" y="3200400"/>
            <a:ext cx="4572000" cy="3108543"/>
          </a:xfrm>
          <a:prstGeom prst="rect">
            <a:avLst/>
          </a:prstGeom>
        </p:spPr>
        <p:txBody>
          <a:bodyPr>
            <a:spAutoFit/>
          </a:bodyPr>
          <a:lstStyle/>
          <a:p>
            <a:r>
              <a:rPr lang="en-US" sz="2800" dirty="0">
                <a:latin typeface="Arial" pitchFamily="34" charset="0"/>
                <a:cs typeface="Arial" pitchFamily="34" charset="0"/>
              </a:rPr>
              <a:t>Clean Water Act (CWA), is to restore and maintain the chemical, physical, and biological integrity of the nation's waters by preventing point and nonpoint pollution </a:t>
            </a:r>
            <a:r>
              <a:rPr lang="en-US" sz="2800" dirty="0" smtClean="0">
                <a:latin typeface="Arial" pitchFamily="34" charset="0"/>
                <a:cs typeface="Arial" pitchFamily="34" charset="0"/>
              </a:rPr>
              <a:t>sources.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97289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1023</Words>
  <Application>Microsoft Office PowerPoint</Application>
  <PresentationFormat>On-screen Show (4:3)</PresentationFormat>
  <Paragraphs>74</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1_Office Theme</vt:lpstr>
      <vt:lpstr>2_Office Theme</vt:lpstr>
      <vt:lpstr>PowerPoint Presentation</vt:lpstr>
      <vt:lpstr>PowerPoint Presentation</vt:lpstr>
      <vt:lpstr>Who owns groundwater?</vt:lpstr>
      <vt:lpstr>PowerPoint Presentation</vt:lpstr>
      <vt:lpstr>Who manages our groundwater?</vt:lpstr>
      <vt:lpstr>La. Department of Natural Resources</vt:lpstr>
      <vt:lpstr>PowerPoint Presentation</vt:lpstr>
      <vt:lpstr>PowerPoint Presentation</vt:lpstr>
      <vt:lpstr> Department of Environmental Quality </vt:lpstr>
      <vt:lpstr>PowerPoint Presentation</vt:lpstr>
      <vt:lpstr>PowerPoint Presentation</vt:lpstr>
      <vt:lpstr>PowerPoint Presentation</vt:lpstr>
      <vt:lpstr>United States Geological Survey (USGS)</vt:lpstr>
      <vt:lpstr>PowerPoint Presentation</vt:lpstr>
      <vt:lpstr>PowerPoint Presentation</vt:lpstr>
      <vt:lpstr>La. Department of Transportation and Development</vt:lpstr>
      <vt:lpstr>Capital Area Ground Water Conservation Commission</vt:lpstr>
      <vt:lpstr>PowerPoint Presentation</vt:lpstr>
      <vt:lpstr>The Water Resources Commission</vt:lpstr>
      <vt:lpstr>References</vt:lpstr>
      <vt:lpstr>References</vt:lpstr>
      <vt:lpstr>References</vt:lpstr>
    </vt:vector>
  </TitlesOfParts>
  <Company>ebrpss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cgrimmer</dc:creator>
  <cp:lastModifiedBy>DNR</cp:lastModifiedBy>
  <cp:revision>8</cp:revision>
  <dcterms:created xsi:type="dcterms:W3CDTF">2014-05-28T19:46:23Z</dcterms:created>
  <dcterms:modified xsi:type="dcterms:W3CDTF">2014-06-18T14:25:02Z</dcterms:modified>
</cp:coreProperties>
</file>