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xml" PartName="/ppt/slides/slide29.xml"/>
  <Override ContentType="application/vnd.openxmlformats-officedocument.presentationml.notesSlide+xml" PartName="/ppt/notesSlides/notesSlide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7.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theme+xml" PartName="/ppt/theme/theme1.xml"/>
  <Override ContentType="application/vnd.openxmlformats-officedocument.presentationml.slideLayout+xml" PartName="/ppt/slideLayouts/slideLayout2.xml"/>
  <Override ContentType="application/vnd.openxmlformats-officedocument.presentationml.slideLayout+xml" PartName="/ppt/slideLayouts/slideLayout3.xml"/>
  <Default ContentType="image/jpeg" Extension="jpeg"/>
  <Default ContentType="image/x-emf" Extension="emf"/>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notesMaster+xml" PartName="/ppt/notesMasters/notesMaster1.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Default ContentType="image/gif" Extension="gif"/>
  <Default ContentType="application/vnd.openxmlformats-officedocument.vmlDrawing" Extension="v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package.core-properties+xml" PartName="/docProps/core.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Default ContentType="image/png" Extension="png"/>
  <Override ContentType="application/vnd.openxmlformats-officedocument.presentationml.notesSlide+xml" PartName="/ppt/notesSlides/notesSlide1.xml"/>
  <Override ContentType="application/vnd.openxmlformats-officedocument.presentationml.notesSlide+xml" PartName="/ppt/notesSlides/notesSlide3.xml"/>
  <Default ContentType="application/vnd.openxmlformats-officedocument.oleObject" Extension="bin"/>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presProps+xml" PartName="/ppt/presProps.xml"/>
  <Override ContentType="application/vnd.openxmlformats-officedocument.theme+xml" PartName="/ppt/theme/theme2.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8" r:id="rId3"/>
    <p:sldId id="259" r:id="rId4"/>
    <p:sldId id="287" r:id="rId5"/>
    <p:sldId id="290" r:id="rId6"/>
    <p:sldId id="289" r:id="rId7"/>
    <p:sldId id="260" r:id="rId8"/>
    <p:sldId id="261" r:id="rId9"/>
    <p:sldId id="262" r:id="rId10"/>
    <p:sldId id="263" r:id="rId11"/>
    <p:sldId id="264" r:id="rId12"/>
    <p:sldId id="265"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45E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73" autoAdjust="0"/>
    <p:restoredTop sz="94660"/>
  </p:normalViewPr>
  <p:slideViewPr>
    <p:cSldViewPr>
      <p:cViewPr varScale="1">
        <p:scale>
          <a:sx n="55" d="100"/>
          <a:sy n="55" d="100"/>
        </p:scale>
        <p:origin x="-811"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arget="../media/image12.jpeg" Type="http://schemas.openxmlformats.org/officeDocument/2006/relationships/image"/></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5A3F4-BD02-4241-BD42-BC6CE73E86C8}" type="datetimeFigureOut">
              <a:rPr lang="en-US" smtClean="0"/>
              <a:pPr/>
              <a:t>11/16/2010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0213C1-1944-4543-8027-A6A615F6CC2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CB0213C1-1944-4543-8027-A6A615F6CC26}" type="slidenum">
              <a:rPr lang="en-US" sz="1200" kern="1200">
                <a:solidFill>
                  <a:prstClr val="black"/>
                </a:solidFill>
                <a:latin typeface="Calibri"/>
                <a:ea typeface="+mn-ea"/>
                <a:cs typeface="+mn-cs"/>
              </a:rPr>
              <a:pPr algn="r" rtl="0"/>
              <a:t>4</a:t>
            </a:fld>
            <a:endParaRPr lang="en-US" sz="1200" kern="1200" dirty="0">
              <a:solidFill>
                <a:prstClr val="black"/>
              </a:solidFill>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txBox="1">
            <a:spLocks noGrp="1" noChangeArrowheads="1"/>
          </p:cNvSpPr>
          <p:nvPr/>
        </p:nvSpPr>
        <p:spPr bwMode="auto">
          <a:xfrm>
            <a:off x="3886201" y="8684926"/>
            <a:ext cx="2970213" cy="457513"/>
          </a:xfrm>
          <a:prstGeom prst="rect">
            <a:avLst/>
          </a:prstGeom>
          <a:noFill/>
          <a:ln w="9525">
            <a:noFill/>
            <a:miter lim="800000"/>
            <a:headEnd/>
            <a:tailEnd/>
          </a:ln>
        </p:spPr>
        <p:txBody>
          <a:bodyPr lIns="92300" tIns="46149" rIns="92300" bIns="46149" anchor="b"/>
          <a:lstStyle/>
          <a:p>
            <a:pPr algn="r" defTabSz="922338" rtl="0" fontAlgn="base">
              <a:spcBef>
                <a:spcPct val="0"/>
              </a:spcBef>
              <a:spcAft>
                <a:spcPct val="0"/>
              </a:spcAft>
            </a:pPr>
            <a:fld id="{76CBA149-8295-45DF-99A0-D89CE543A6A0}" type="slidenum">
              <a:rPr lang="en-US" sz="1200" kern="1200">
                <a:solidFill>
                  <a:prstClr val="black"/>
                </a:solidFill>
                <a:latin typeface="Calibri" pitchFamily="34" charset="0"/>
                <a:ea typeface="+mn-ea"/>
                <a:cs typeface="+mn-cs"/>
              </a:rPr>
              <a:pPr algn="r" defTabSz="922338" rtl="0" fontAlgn="base">
                <a:spcBef>
                  <a:spcPct val="0"/>
                </a:spcBef>
                <a:spcAft>
                  <a:spcPct val="0"/>
                </a:spcAft>
              </a:pPr>
              <a:t>9</a:t>
            </a:fld>
            <a:endParaRPr lang="en-US" sz="1200" kern="1200" dirty="0">
              <a:solidFill>
                <a:prstClr val="black"/>
              </a:solidFill>
              <a:latin typeface="Calibri" pitchFamily="34" charset="0"/>
              <a:ea typeface="+mn-ea"/>
              <a:cs typeface="+mn-cs"/>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0213C1-1944-4543-8027-A6A615F6CC26}" type="slidenum">
              <a:rPr lang="en-US" smtClean="0"/>
              <a:pPr/>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Freeform 7"/>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lgn="l" rtl="0">
              <a:defRPr/>
            </a:pPr>
            <a:endParaRPr lang="en-US" kern="1200" dirty="0">
              <a:solidFill>
                <a:srgbClr val="FFFFFF"/>
              </a:solidFill>
              <a:latin typeface="Tahoma"/>
              <a:ea typeface="+mn-ea"/>
              <a:cs typeface="+mn-cs"/>
            </a:endParaRPr>
          </a:p>
        </p:txBody>
      </p:sp>
      <p:sp>
        <p:nvSpPr>
          <p:cNvPr id="7782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smtClean="0"/>
              <a:t>Click to edit Master title style</a:t>
            </a:r>
            <a:endParaRPr lang="en-US"/>
          </a:p>
        </p:txBody>
      </p:sp>
      <p:sp>
        <p:nvSpPr>
          <p:cNvPr id="7782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8"/>
          <p:cNvSpPr>
            <a:spLocks noGrp="1" noChangeArrowheads="1"/>
          </p:cNvSpPr>
          <p:nvPr>
            <p:ph type="ftr" sz="quarter" idx="10"/>
          </p:nvPr>
        </p:nvSpPr>
        <p:spPr/>
        <p:txBody>
          <a:bodyPr/>
          <a:lstStyle>
            <a:lvl1pPr>
              <a:defRPr/>
            </a:lvl1pPr>
          </a:lstStyle>
          <a:p>
            <a:pPr algn="ctr" rtl="0">
              <a:defRPr/>
            </a:pPr>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sp>
        <p:nvSpPr>
          <p:cNvPr id="6" name="Rectangle 9"/>
          <p:cNvSpPr>
            <a:spLocks noGrp="1" noChangeArrowheads="1"/>
          </p:cNvSpPr>
          <p:nvPr>
            <p:ph type="sldNum" sz="quarter" idx="11"/>
          </p:nvPr>
        </p:nvSpPr>
        <p:spPr/>
        <p:txBody>
          <a:bodyPr/>
          <a:lstStyle>
            <a:lvl1pPr>
              <a:defRPr/>
            </a:lvl1pPr>
          </a:lstStyle>
          <a:p>
            <a:pPr algn="r" rtl="0">
              <a:defRPr/>
            </a:pPr>
            <a:fld id="{4D5C239F-4E60-4B88-89E3-37C7E50FE2A8}" type="slidenum">
              <a:rPr lang="en-US" sz="1400" kern="1200">
                <a:solidFill>
                  <a:srgbClr val="FFFFFF"/>
                </a:solidFill>
                <a:effectLst>
                  <a:outerShdw blurRad="38100" dist="38100" dir="2700000" algn="tl">
                    <a:srgbClr val="000000"/>
                  </a:outerShdw>
                </a:effectLst>
                <a:latin typeface="Arial" charset="0"/>
                <a:ea typeface="+mn-ea"/>
                <a:cs typeface="+mn-cs"/>
              </a:rPr>
              <a:pPr algn="r" rtl="0">
                <a:defRPr/>
              </a:pPr>
              <a:t>‹#›</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sp>
        <p:nvSpPr>
          <p:cNvPr id="7" name="Rectangle 10"/>
          <p:cNvSpPr>
            <a:spLocks noGrp="1" noChangeArrowheads="1"/>
          </p:cNvSpPr>
          <p:nvPr>
            <p:ph type="dt" sz="quarter" idx="12"/>
          </p:nvPr>
        </p:nvSpPr>
        <p:spPr/>
        <p:txBody>
          <a:bodyPr/>
          <a:lstStyle>
            <a:lvl1pPr>
              <a:defRPr/>
            </a:lvl1pPr>
          </a:lstStyle>
          <a:p>
            <a:pPr algn="l" rtl="0">
              <a:defRPr/>
            </a:pPr>
            <a:fld id="{21E3396F-9661-4117-AB04-1CB161455287}" type="datetime1">
              <a:rPr lang="en-US" sz="1400" kern="1200">
                <a:solidFill>
                  <a:srgbClr val="FFFFFF"/>
                </a:solidFill>
                <a:effectLst>
                  <a:outerShdw blurRad="38100" dist="38100" dir="2700000" algn="tl">
                    <a:srgbClr val="000000"/>
                  </a:outerShdw>
                </a:effectLst>
                <a:latin typeface="Arial" charset="0"/>
                <a:ea typeface="+mn-ea"/>
                <a:cs typeface="+mn-cs"/>
              </a:rPr>
              <a:pPr algn="l" rtl="0">
                <a:defRPr/>
              </a:pPr>
              <a:t>11/16/2010</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lgn="l" rtl="0">
              <a:defRPr/>
            </a:pPr>
            <a:fld id="{3B221546-16D9-4AE4-AB0D-4E98693AB30B}" type="datetime1">
              <a:rPr lang="en-US" sz="1400" kern="1200">
                <a:solidFill>
                  <a:srgbClr val="FFFFFF"/>
                </a:solidFill>
                <a:effectLst>
                  <a:outerShdw blurRad="38100" dist="38100" dir="2700000" algn="tl">
                    <a:srgbClr val="000000"/>
                  </a:outerShdw>
                </a:effectLst>
                <a:latin typeface="Arial" charset="0"/>
                <a:ea typeface="+mn-ea"/>
                <a:cs typeface="+mn-cs"/>
              </a:rPr>
              <a:pPr algn="l" rtl="0">
                <a:defRPr/>
              </a:pPr>
              <a:t>11/16/2010</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sp>
        <p:nvSpPr>
          <p:cNvPr id="5" name="Rectangle 8"/>
          <p:cNvSpPr>
            <a:spLocks noGrp="1" noChangeArrowheads="1"/>
          </p:cNvSpPr>
          <p:nvPr>
            <p:ph type="ftr" sz="quarter" idx="11"/>
          </p:nvPr>
        </p:nvSpPr>
        <p:spPr>
          <a:ln/>
        </p:spPr>
        <p:txBody>
          <a:bodyPr/>
          <a:lstStyle>
            <a:lvl1pPr>
              <a:defRPr/>
            </a:lvl1pPr>
          </a:lstStyle>
          <a:p>
            <a:pPr algn="ctr" rtl="0">
              <a:defRPr/>
            </a:pPr>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sp>
        <p:nvSpPr>
          <p:cNvPr id="6" name="Rectangle 9"/>
          <p:cNvSpPr>
            <a:spLocks noGrp="1" noChangeArrowheads="1"/>
          </p:cNvSpPr>
          <p:nvPr>
            <p:ph type="sldNum" sz="quarter" idx="12"/>
          </p:nvPr>
        </p:nvSpPr>
        <p:spPr>
          <a:ln/>
        </p:spPr>
        <p:txBody>
          <a:bodyPr/>
          <a:lstStyle>
            <a:lvl1pPr>
              <a:defRPr/>
            </a:lvl1pPr>
          </a:lstStyle>
          <a:p>
            <a:pPr algn="r" rtl="0">
              <a:defRPr/>
            </a:pPr>
            <a:fld id="{CFFDCBA7-29EF-4EA2-A9B2-2C605A580A2F}" type="slidenum">
              <a:rPr lang="en-US" sz="1400" kern="1200">
                <a:solidFill>
                  <a:srgbClr val="FFFFFF"/>
                </a:solidFill>
                <a:effectLst>
                  <a:outerShdw blurRad="38100" dist="38100" dir="2700000" algn="tl">
                    <a:srgbClr val="000000"/>
                  </a:outerShdw>
                </a:effectLst>
                <a:latin typeface="Arial" charset="0"/>
                <a:ea typeface="+mn-ea"/>
                <a:cs typeface="+mn-cs"/>
              </a:rPr>
              <a:pPr algn="r" rtl="0">
                <a:defRPr/>
              </a:pPr>
              <a:t>‹#›</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defRPr>
                <a:solidFill>
                  <a:schemeClr val="tx1"/>
                </a:solidFill>
              </a:defRPr>
            </a:lvl1pPr>
          </a:lstStyle>
          <a:p>
            <a:pPr algn="r" rtl="0">
              <a:defRPr/>
            </a:pPr>
            <a:fld id="{F71721E2-7F2B-4A44-A633-097BB43A05F9}" type="slidenum">
              <a:rPr lang="en-US" sz="1400" kern="1200">
                <a:solidFill>
                  <a:srgbClr val="FFFFFF"/>
                </a:solidFill>
                <a:effectLst>
                  <a:outerShdw blurRad="38100" dist="38100" dir="2700000" algn="tl">
                    <a:srgbClr val="000000"/>
                  </a:outerShdw>
                </a:effectLst>
                <a:latin typeface="Arial" charset="0"/>
                <a:ea typeface="+mn-ea"/>
                <a:cs typeface="+mn-cs"/>
              </a:rPr>
              <a:pPr algn="r" rtl="0">
                <a:defRPr/>
              </a:pPr>
              <a:t>‹#›</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arget="../slideLayouts/slideLayout3.xml" Type="http://schemas.openxmlformats.org/officeDocument/2006/relationships/slideLayout"/><Relationship Id="rId2" Target="../slideLayouts/slideLayout2.xml" Type="http://schemas.openxmlformats.org/officeDocument/2006/relationships/slideLayout"/><Relationship Id="rId1" Target="../slideLayouts/slideLayout1.xml" Type="http://schemas.openxmlformats.org/officeDocument/2006/relationships/slideLayout"/><Relationship Id="rId5" Target="../media/image1.jpeg" Type="http://schemas.openxmlformats.org/officeDocument/2006/relationships/image"/><Relationship Id="rId4"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76805" name="Rectangle 5"/>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6806" name="Rectangle 6"/>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7"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400">
                <a:solidFill>
                  <a:srgbClr val="FFFFFF"/>
                </a:solidFill>
                <a:effectLst>
                  <a:outerShdw blurRad="38100" dist="38100" dir="2700000" algn="tl">
                    <a:srgbClr val="000000"/>
                  </a:outerShdw>
                </a:effectLst>
                <a:latin typeface="Arial" charset="0"/>
              </a:defRPr>
            </a:lvl1pPr>
          </a:lstStyle>
          <a:p>
            <a:pPr algn="l" rtl="0">
              <a:defRPr/>
            </a:pPr>
            <a:fld id="{064BBD38-CC84-4751-822B-A35A92EAEF0A}" type="datetime1">
              <a:rPr lang="en-US" kern="1200">
                <a:ea typeface="+mn-ea"/>
                <a:cs typeface="+mn-cs"/>
              </a:rPr>
              <a:pPr algn="l" rtl="0">
                <a:defRPr/>
              </a:pPr>
              <a:t>11/16/2010</a:t>
            </a:fld>
            <a:endParaRPr lang="en-US" kern="1200" dirty="0">
              <a:ea typeface="+mn-ea"/>
              <a:cs typeface="+mn-cs"/>
            </a:endParaRPr>
          </a:p>
        </p:txBody>
      </p:sp>
      <p:sp>
        <p:nvSpPr>
          <p:cNvPr id="76808"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400">
                <a:solidFill>
                  <a:srgbClr val="FFFFFF"/>
                </a:solidFill>
                <a:effectLst>
                  <a:outerShdw blurRad="38100" dist="38100" dir="2700000" algn="tl">
                    <a:srgbClr val="000000"/>
                  </a:outerShdw>
                </a:effectLst>
                <a:latin typeface="Arial" charset="0"/>
              </a:defRPr>
            </a:lvl1pPr>
          </a:lstStyle>
          <a:p>
            <a:pPr rtl="0">
              <a:defRPr/>
            </a:pPr>
            <a:endParaRPr lang="en-US" kern="1200" dirty="0">
              <a:ea typeface="+mn-ea"/>
              <a:cs typeface="+mn-cs"/>
            </a:endParaRPr>
          </a:p>
        </p:txBody>
      </p:sp>
      <p:sp>
        <p:nvSpPr>
          <p:cNvPr id="76809"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400">
                <a:solidFill>
                  <a:srgbClr val="FFFFFF"/>
                </a:solidFill>
                <a:effectLst>
                  <a:outerShdw blurRad="38100" dist="38100" dir="2700000" algn="tl">
                    <a:srgbClr val="000000"/>
                  </a:outerShdw>
                </a:effectLst>
                <a:latin typeface="Arial" charset="0"/>
              </a:defRPr>
            </a:lvl1pPr>
          </a:lstStyle>
          <a:p>
            <a:pPr rtl="0">
              <a:defRPr/>
            </a:pPr>
            <a:fld id="{1D0B58C7-A715-4A2A-8B34-E552B9520731}" type="slidenum">
              <a:rPr lang="en-US" kern="1200">
                <a:ea typeface="+mn-ea"/>
                <a:cs typeface="+mn-cs"/>
              </a:rPr>
              <a:pPr rtl="0">
                <a:defRPr/>
              </a:pPr>
              <a:t>‹#›</a:t>
            </a:fld>
            <a:endParaRPr lang="en-US" kern="1200" dirty="0">
              <a:ea typeface="+mn-ea"/>
              <a:cs typeface="+mn-cs"/>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arget="../media/image2.gif" Type="http://schemas.openxmlformats.org/officeDocument/2006/relationships/image"/><Relationship Id="rId2" Target="../media/image4.jpeg" Type="http://schemas.openxmlformats.org/officeDocument/2006/relationships/image"/><Relationship Id="rId1" Target="../slideLayouts/slideLayout2.xml" Type="http://schemas.openxmlformats.org/officeDocument/2006/relationships/slideLayout"/><Relationship Id="rId4" Target="../media/image5.jpeg" Type="http://schemas.openxmlformats.org/officeDocument/2006/relationships/image"/></Relationships>
</file>

<file path=ppt/slides/_rels/slide12.xml.rels><?xml version="1.0" encoding="UTF-8" standalone="yes" ?><Relationships xmlns="http://schemas.openxmlformats.org/package/2006/relationships"><Relationship Id="rId3" Target="../media/image7.jpeg" Type="http://schemas.openxmlformats.org/officeDocument/2006/relationships/image"/><Relationship Id="rId2" Target="../media/image6.jpeg" Type="http://schemas.openxmlformats.org/officeDocument/2006/relationships/image"/><Relationship Id="rId1" Target="../slideLayouts/slideLayout2.xml" Type="http://schemas.openxmlformats.org/officeDocument/2006/relationships/slideLayout"/><Relationship Id="rId5" Target="../media/image9.jpeg" Type="http://schemas.openxmlformats.org/officeDocument/2006/relationships/image"/><Relationship Id="rId4" Target="../media/image8.jpeg" Type="http://schemas.openxmlformats.org/officeDocument/2006/relationships/image"/></Relationships>
</file>

<file path=ppt/slides/_rels/slide13.xml.rels><?xml version="1.0" encoding="UTF-8" standalone="yes" ?><Relationships xmlns="http://schemas.openxmlformats.org/package/2006/relationships"><Relationship Id="rId3" Target="../media/image11.jpeg" Type="http://schemas.openxmlformats.org/officeDocument/2006/relationships/image"/><Relationship Id="rId2" Target="../media/image10.jpeg" Type="http://schemas.openxmlformats.org/officeDocument/2006/relationships/image"/><Relationship Id="rId1" Target="../slideLayouts/slideLayout2.xml" Type="http://schemas.openxmlformats.org/officeDocument/2006/relationships/slideLayout"/><Relationship Id="rId4" Target="../media/image2.gif" Type="http://schemas.openxmlformats.org/officeDocument/2006/relationships/image"/></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arget="../media/image13.jpeg" Type="http://schemas.openxmlformats.org/officeDocument/2006/relationships/image"/><Relationship Id="rId2" Target="../notesSlides/notesSlide5.xml" Type="http://schemas.openxmlformats.org/officeDocument/2006/relationships/notesSlide"/><Relationship Id="rId1" Target="../slideLayouts/slideLayout3.xml" Type="http://schemas.openxmlformats.org/officeDocument/2006/relationships/slideLayout"/></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arget="../media/image17.jpeg" Type="http://schemas.openxmlformats.org/officeDocument/2006/relationships/image"/><Relationship Id="rId1" Target="../slideLayouts/slideLayout2.xml" Type="http://schemas.openxmlformats.org/officeDocument/2006/relationships/slideLayout"/></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arget="../media/image21.jpeg" Type="http://schemas.openxmlformats.org/officeDocument/2006/relationships/image"/><Relationship Id="rId1" Target="../slideLayouts/slideLayout3.xml" Type="http://schemas.openxmlformats.org/officeDocument/2006/relationships/slideLayout"/></Relationships>
</file>

<file path=ppt/slides/_rels/slide29.xml.rels><?xml version="1.0" encoding="UTF-8" standalone="yes" ?><Relationships xmlns="http://schemas.openxmlformats.org/package/2006/relationships"><Relationship Id="rId2" Target="../media/image22.jpeg" Type="http://schemas.openxmlformats.org/officeDocument/2006/relationships/image"/><Relationship Id="rId1" Target="../slideLayouts/slideLayout3.xml" Type="http://schemas.openxmlformats.org/officeDocument/2006/relationships/slideLayout"/></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228600" y="2362200"/>
            <a:ext cx="8229600" cy="1447800"/>
          </a:xfrm>
        </p:spPr>
        <p:txBody>
          <a:bodyPr anchor="t"/>
          <a:lstStyle/>
          <a:p>
            <a:pPr algn="l" eaLnBrk="1" hangingPunct="1">
              <a:defRPr/>
            </a:pPr>
            <a:r>
              <a:rPr lang="en-US" sz="3000" b="1" dirty="0" smtClean="0"/>
              <a:t>Defining Louisiana’s Coastal Zone:</a:t>
            </a:r>
            <a:br>
              <a:rPr lang="en-US" sz="3000" b="1" dirty="0" smtClean="0"/>
            </a:br>
            <a:r>
              <a:rPr lang="en-US" sz="3000" b="1" dirty="0" smtClean="0"/>
              <a:t>A Science-Based Evaluation of the</a:t>
            </a:r>
            <a:br>
              <a:rPr lang="en-US" sz="3000" b="1" dirty="0" smtClean="0"/>
            </a:br>
            <a:r>
              <a:rPr lang="en-US" sz="3000" b="1" dirty="0" smtClean="0"/>
              <a:t>Louisiana Coastal Zone Inland Boundary</a:t>
            </a:r>
            <a:endParaRPr lang="en-US" sz="3000" dirty="0"/>
          </a:p>
        </p:txBody>
      </p:sp>
      <p:sp>
        <p:nvSpPr>
          <p:cNvPr id="20482" name="Text Box 5"/>
          <p:cNvSpPr txBox="1">
            <a:spLocks noChangeArrowheads="1"/>
          </p:cNvSpPr>
          <p:nvPr/>
        </p:nvSpPr>
        <p:spPr bwMode="auto">
          <a:xfrm>
            <a:off x="381000" y="304800"/>
            <a:ext cx="5486400" cy="1231106"/>
          </a:xfrm>
          <a:prstGeom prst="rect">
            <a:avLst/>
          </a:prstGeom>
          <a:noFill/>
          <a:ln w="9525">
            <a:noFill/>
            <a:miter lim="800000"/>
            <a:headEnd/>
            <a:tailEnd/>
          </a:ln>
        </p:spPr>
        <p:txBody>
          <a:bodyPr wrap="square">
            <a:spAutoFit/>
          </a:bodyPr>
          <a:lstStyle/>
          <a:p>
            <a:pPr algn="l" rtl="0" fontAlgn="base">
              <a:spcBef>
                <a:spcPct val="0"/>
              </a:spcBef>
              <a:spcAft>
                <a:spcPts val="600"/>
              </a:spcAft>
            </a:pPr>
            <a:r>
              <a:rPr lang="en-US" sz="1400" i="1" kern="1200" dirty="0" smtClean="0">
                <a:solidFill>
                  <a:srgbClr val="FFFFFF"/>
                </a:solidFill>
                <a:latin typeface="Tahoma" pitchFamily="34" charset="0"/>
                <a:ea typeface="+mn-ea"/>
                <a:cs typeface="+mn-cs"/>
              </a:rPr>
              <a:t>A summary of the </a:t>
            </a:r>
            <a:r>
              <a:rPr lang="en-US" sz="1400" i="1" kern="1200" dirty="0">
                <a:solidFill>
                  <a:srgbClr val="FFFFFF"/>
                </a:solidFill>
                <a:latin typeface="Tahoma" pitchFamily="34" charset="0"/>
                <a:ea typeface="+mn-ea"/>
                <a:cs typeface="+mn-cs"/>
              </a:rPr>
              <a:t>results of the study authorized by SCR 60 to the</a:t>
            </a:r>
          </a:p>
          <a:p>
            <a:pPr algn="l" rtl="0" fontAlgn="base">
              <a:spcBef>
                <a:spcPct val="0"/>
              </a:spcBef>
              <a:spcAft>
                <a:spcPts val="600"/>
              </a:spcAft>
            </a:pPr>
            <a:r>
              <a:rPr lang="en-US" b="1" kern="1200" dirty="0">
                <a:solidFill>
                  <a:srgbClr val="FFFFFF"/>
                </a:solidFill>
                <a:latin typeface="Tahoma" pitchFamily="34" charset="0"/>
                <a:ea typeface="+mn-ea"/>
                <a:cs typeface="+mn-cs"/>
              </a:rPr>
              <a:t>Louisiana Coastal Protection and Restoration Authority</a:t>
            </a:r>
          </a:p>
          <a:p>
            <a:pPr algn="l" rtl="0" fontAlgn="base">
              <a:spcBef>
                <a:spcPct val="0"/>
              </a:spcBef>
              <a:spcAft>
                <a:spcPts val="600"/>
              </a:spcAft>
            </a:pPr>
            <a:r>
              <a:rPr lang="en-US" sz="1400" kern="1200" dirty="0">
                <a:solidFill>
                  <a:srgbClr val="FFFFFF"/>
                </a:solidFill>
                <a:latin typeface="Tahoma" pitchFamily="34" charset="0"/>
                <a:ea typeface="+mn-ea"/>
                <a:cs typeface="+mn-cs"/>
              </a:rPr>
              <a:t>August 18, 2010</a:t>
            </a:r>
            <a:endParaRPr lang="en-US" sz="1600" kern="1200" dirty="0">
              <a:solidFill>
                <a:srgbClr val="FFFFFF"/>
              </a:solidFill>
              <a:latin typeface="Tahoma" pitchFamily="34" charset="0"/>
              <a:ea typeface="+mn-ea"/>
              <a:cs typeface="+mn-cs"/>
            </a:endParaRPr>
          </a:p>
        </p:txBody>
      </p:sp>
      <p:pic>
        <p:nvPicPr>
          <p:cNvPr id="20483" name="Picture 5" descr="dnrcoastmgt_sm.gif"/>
          <p:cNvPicPr>
            <a:picLocks noChangeAspect="1"/>
          </p:cNvPicPr>
          <p:nvPr/>
        </p:nvPicPr>
        <p:blipFill>
          <a:blip r:embed="rId3"/>
          <a:srcRect/>
          <a:stretch>
            <a:fillRect/>
          </a:stretch>
        </p:blipFill>
        <p:spPr bwMode="auto">
          <a:xfrm>
            <a:off x="7600950" y="228600"/>
            <a:ext cx="1314450" cy="1255713"/>
          </a:xfrm>
          <a:prstGeom prst="rect">
            <a:avLst/>
          </a:prstGeom>
          <a:noFill/>
          <a:ln w="9525">
            <a:noFill/>
            <a:miter lim="800000"/>
            <a:headEnd/>
            <a:tailEnd/>
          </a:ln>
        </p:spPr>
      </p:pic>
      <p:sp>
        <p:nvSpPr>
          <p:cNvPr id="20484" name="Rectangle 8"/>
          <p:cNvSpPr>
            <a:spLocks noChangeArrowheads="1"/>
          </p:cNvSpPr>
          <p:nvPr/>
        </p:nvSpPr>
        <p:spPr bwMode="auto">
          <a:xfrm>
            <a:off x="6019800" y="5105400"/>
            <a:ext cx="2667000" cy="1600438"/>
          </a:xfrm>
          <a:prstGeom prst="rect">
            <a:avLst/>
          </a:prstGeom>
          <a:noFill/>
          <a:ln w="9525">
            <a:noFill/>
            <a:miter lim="800000"/>
            <a:headEnd/>
            <a:tailEnd/>
          </a:ln>
        </p:spPr>
        <p:txBody>
          <a:bodyPr wrap="square">
            <a:spAutoFit/>
          </a:bodyPr>
          <a:lstStyle/>
          <a:p>
            <a:pPr algn="l" rtl="0" fontAlgn="base">
              <a:spcBef>
                <a:spcPct val="0"/>
              </a:spcBef>
              <a:spcAft>
                <a:spcPct val="0"/>
              </a:spcAft>
            </a:pPr>
            <a:r>
              <a:rPr lang="en-US" sz="1400" b="1" kern="1200" dirty="0">
                <a:solidFill>
                  <a:srgbClr val="FFFFFF"/>
                </a:solidFill>
                <a:latin typeface="Tahoma" pitchFamily="34" charset="0"/>
                <a:ea typeface="+mn-ea"/>
                <a:cs typeface="+mn-cs"/>
              </a:rPr>
              <a:t>Dr. </a:t>
            </a:r>
            <a:r>
              <a:rPr lang="en-US" sz="1400" b="1" kern="1200" dirty="0" smtClean="0">
                <a:solidFill>
                  <a:srgbClr val="FFFFFF"/>
                </a:solidFill>
                <a:latin typeface="Tahoma" pitchFamily="34" charset="0"/>
                <a:ea typeface="+mn-ea"/>
                <a:cs typeface="+mn-cs"/>
              </a:rPr>
              <a:t>Edward Britton</a:t>
            </a:r>
            <a:endParaRPr lang="en-US" sz="1400" b="1" kern="1200" dirty="0">
              <a:solidFill>
                <a:srgbClr val="FFFFFF"/>
              </a:solidFill>
              <a:latin typeface="Tahoma" pitchFamily="34" charset="0"/>
              <a:ea typeface="+mn-ea"/>
              <a:cs typeface="+mn-cs"/>
            </a:endParaRPr>
          </a:p>
          <a:p>
            <a:pPr algn="l" rtl="0" fontAlgn="base">
              <a:spcBef>
                <a:spcPct val="0"/>
              </a:spcBef>
              <a:spcAft>
                <a:spcPct val="0"/>
              </a:spcAft>
            </a:pPr>
            <a:r>
              <a:rPr lang="en-US" sz="1400" kern="1200" dirty="0" smtClean="0">
                <a:solidFill>
                  <a:srgbClr val="FFFFFF"/>
                </a:solidFill>
                <a:latin typeface="Tahoma" pitchFamily="34" charset="0"/>
                <a:ea typeface="+mn-ea"/>
                <a:cs typeface="+mn-cs"/>
              </a:rPr>
              <a:t>Coastal Resource Scientist</a:t>
            </a:r>
          </a:p>
          <a:p>
            <a:pPr algn="l" rtl="0" fontAlgn="base">
              <a:spcBef>
                <a:spcPct val="0"/>
              </a:spcBef>
              <a:spcAft>
                <a:spcPct val="0"/>
              </a:spcAft>
            </a:pPr>
            <a:r>
              <a:rPr lang="en-US" sz="1400" dirty="0" smtClean="0">
                <a:solidFill>
                  <a:srgbClr val="FFFFFF"/>
                </a:solidFill>
                <a:latin typeface="Tahoma" pitchFamily="34" charset="0"/>
              </a:rPr>
              <a:t>LDNR-OCM</a:t>
            </a:r>
            <a:endParaRPr lang="en-US" sz="1400" kern="1200" dirty="0">
              <a:solidFill>
                <a:srgbClr val="FFFFFF"/>
              </a:solidFill>
              <a:latin typeface="Tahoma" pitchFamily="34" charset="0"/>
              <a:ea typeface="+mn-ea"/>
              <a:cs typeface="+mn-cs"/>
            </a:endParaRPr>
          </a:p>
          <a:p>
            <a:pPr algn="l" rtl="0" fontAlgn="base">
              <a:spcBef>
                <a:spcPct val="0"/>
              </a:spcBef>
              <a:spcAft>
                <a:spcPct val="0"/>
              </a:spcAft>
            </a:pPr>
            <a:endParaRPr lang="en-US" sz="1400" kern="1200" dirty="0">
              <a:solidFill>
                <a:srgbClr val="FFFFFF"/>
              </a:solidFill>
              <a:latin typeface="Tahoma" pitchFamily="34" charset="0"/>
              <a:ea typeface="+mn-ea"/>
              <a:cs typeface="+mn-cs"/>
            </a:endParaRPr>
          </a:p>
          <a:p>
            <a:pPr algn="l" rtl="0" fontAlgn="base">
              <a:spcBef>
                <a:spcPct val="0"/>
              </a:spcBef>
              <a:spcAft>
                <a:spcPct val="0"/>
              </a:spcAft>
            </a:pPr>
            <a:r>
              <a:rPr lang="en-US" sz="1400" b="1" kern="1200" dirty="0" smtClean="0">
                <a:solidFill>
                  <a:srgbClr val="FFFFFF"/>
                </a:solidFill>
                <a:latin typeface="Tahoma" pitchFamily="34" charset="0"/>
                <a:ea typeface="+mn-ea"/>
                <a:cs typeface="+mn-cs"/>
              </a:rPr>
              <a:t>Ana C. Young</a:t>
            </a:r>
            <a:endParaRPr lang="en-US" sz="1400" b="1" kern="1200" dirty="0">
              <a:solidFill>
                <a:srgbClr val="FFFFFF"/>
              </a:solidFill>
              <a:latin typeface="Tahoma" pitchFamily="34" charset="0"/>
              <a:ea typeface="+mn-ea"/>
              <a:cs typeface="+mn-cs"/>
            </a:endParaRPr>
          </a:p>
          <a:p>
            <a:pPr algn="l" rtl="0" fontAlgn="base">
              <a:spcBef>
                <a:spcPct val="0"/>
              </a:spcBef>
              <a:spcAft>
                <a:spcPct val="0"/>
              </a:spcAft>
            </a:pPr>
            <a:r>
              <a:rPr lang="en-US" sz="1400" kern="1200" dirty="0" smtClean="0">
                <a:solidFill>
                  <a:srgbClr val="FFFFFF"/>
                </a:solidFill>
                <a:latin typeface="Tahoma" pitchFamily="34" charset="0"/>
                <a:ea typeface="+mn-ea"/>
                <a:cs typeface="+mn-cs"/>
              </a:rPr>
              <a:t>IT Geographic Support Analyst</a:t>
            </a:r>
          </a:p>
          <a:p>
            <a:pPr algn="l" rtl="0" fontAlgn="base">
              <a:spcBef>
                <a:spcPct val="0"/>
              </a:spcBef>
              <a:spcAft>
                <a:spcPct val="0"/>
              </a:spcAft>
            </a:pPr>
            <a:r>
              <a:rPr lang="en-US" sz="1400" dirty="0" smtClean="0">
                <a:solidFill>
                  <a:srgbClr val="FFFFFF"/>
                </a:solidFill>
                <a:latin typeface="Tahoma" pitchFamily="34" charset="0"/>
              </a:rPr>
              <a:t>LDNR-OCM</a:t>
            </a:r>
            <a:endParaRPr lang="en-US" sz="1400" kern="1200" dirty="0">
              <a:solidFill>
                <a:srgbClr val="FFFFFF"/>
              </a:solidFill>
              <a:latin typeface="Tahoma" pitchFamily="34" charset="0"/>
              <a:ea typeface="+mn-ea"/>
              <a:cs typeface="+mn-cs"/>
            </a:endParaRPr>
          </a:p>
        </p:txBody>
      </p:sp>
      <p:sp>
        <p:nvSpPr>
          <p:cNvPr id="20485" name="Text Box 5"/>
          <p:cNvSpPr txBox="1">
            <a:spLocks noChangeArrowheads="1"/>
          </p:cNvSpPr>
          <p:nvPr/>
        </p:nvSpPr>
        <p:spPr bwMode="auto">
          <a:xfrm>
            <a:off x="457200" y="4495800"/>
            <a:ext cx="3962400" cy="2124075"/>
          </a:xfrm>
          <a:prstGeom prst="rect">
            <a:avLst/>
          </a:prstGeom>
          <a:noFill/>
          <a:ln w="9525">
            <a:noFill/>
            <a:miter lim="800000"/>
            <a:headEnd/>
            <a:tailEnd/>
          </a:ln>
        </p:spPr>
        <p:txBody>
          <a:bodyPr>
            <a:spAutoFit/>
          </a:bodyPr>
          <a:lstStyle/>
          <a:p>
            <a:pPr algn="l" rtl="0" fontAlgn="base">
              <a:spcBef>
                <a:spcPct val="0"/>
              </a:spcBef>
              <a:spcAft>
                <a:spcPct val="0"/>
              </a:spcAft>
            </a:pPr>
            <a:r>
              <a:rPr lang="en-US" sz="1600" b="1" kern="1200" dirty="0">
                <a:solidFill>
                  <a:srgbClr val="FFFFFF"/>
                </a:solidFill>
                <a:latin typeface="Tahoma" pitchFamily="34" charset="0"/>
                <a:ea typeface="+mn-ea"/>
                <a:cs typeface="+mn-cs"/>
              </a:rPr>
              <a:t>Department of Natural Resources</a:t>
            </a:r>
          </a:p>
          <a:p>
            <a:pPr algn="l" rtl="0" fontAlgn="base">
              <a:spcBef>
                <a:spcPct val="0"/>
              </a:spcBef>
              <a:spcAft>
                <a:spcPct val="0"/>
              </a:spcAft>
            </a:pPr>
            <a:r>
              <a:rPr lang="en-US" sz="1600" b="1" kern="1200" dirty="0">
                <a:solidFill>
                  <a:srgbClr val="FFFFFF"/>
                </a:solidFill>
                <a:latin typeface="Tahoma" pitchFamily="34" charset="0"/>
                <a:ea typeface="+mn-ea"/>
                <a:cs typeface="+mn-cs"/>
              </a:rPr>
              <a:t>Office of Coastal Management</a:t>
            </a:r>
          </a:p>
          <a:p>
            <a:pPr algn="l" rtl="0" fontAlgn="base">
              <a:spcBef>
                <a:spcPct val="0"/>
              </a:spcBef>
              <a:spcAft>
                <a:spcPct val="0"/>
              </a:spcAft>
            </a:pPr>
            <a:endParaRPr lang="en-US" sz="1600" kern="1200" dirty="0">
              <a:solidFill>
                <a:srgbClr val="FFFFFF"/>
              </a:solidFill>
              <a:latin typeface="Tahoma" pitchFamily="34" charset="0"/>
              <a:ea typeface="+mn-ea"/>
              <a:cs typeface="+mn-cs"/>
            </a:endParaRPr>
          </a:p>
          <a:p>
            <a:pPr algn="l" rtl="0" fontAlgn="base">
              <a:spcBef>
                <a:spcPct val="0"/>
              </a:spcBef>
              <a:spcAft>
                <a:spcPct val="0"/>
              </a:spcAft>
            </a:pPr>
            <a:r>
              <a:rPr lang="en-US" b="1" kern="1200" dirty="0">
                <a:solidFill>
                  <a:srgbClr val="FFFFFF"/>
                </a:solidFill>
                <a:latin typeface="Tahoma" pitchFamily="34" charset="0"/>
                <a:ea typeface="+mn-ea"/>
                <a:cs typeface="+mn-cs"/>
              </a:rPr>
              <a:t>Louis Buatt</a:t>
            </a:r>
          </a:p>
          <a:p>
            <a:pPr algn="l" rtl="0" fontAlgn="base">
              <a:spcBef>
                <a:spcPct val="0"/>
              </a:spcBef>
              <a:spcAft>
                <a:spcPct val="0"/>
              </a:spcAft>
            </a:pPr>
            <a:r>
              <a:rPr lang="en-US" sz="1600" kern="1200" dirty="0">
                <a:solidFill>
                  <a:srgbClr val="FFFFFF"/>
                </a:solidFill>
                <a:latin typeface="Tahoma" pitchFamily="34" charset="0"/>
                <a:ea typeface="+mn-ea"/>
                <a:cs typeface="+mn-cs"/>
              </a:rPr>
              <a:t>Assistant Secretary</a:t>
            </a:r>
          </a:p>
          <a:p>
            <a:pPr algn="l" rtl="0" fontAlgn="base">
              <a:spcBef>
                <a:spcPct val="0"/>
              </a:spcBef>
              <a:spcAft>
                <a:spcPct val="0"/>
              </a:spcAft>
            </a:pPr>
            <a:endParaRPr lang="en-US" sz="1600" kern="1200" dirty="0">
              <a:solidFill>
                <a:srgbClr val="FFFFFF"/>
              </a:solidFill>
              <a:latin typeface="Tahoma" pitchFamily="34" charset="0"/>
              <a:ea typeface="+mn-ea"/>
              <a:cs typeface="+mn-cs"/>
            </a:endParaRPr>
          </a:p>
          <a:p>
            <a:pPr algn="l" rtl="0" fontAlgn="base">
              <a:spcBef>
                <a:spcPct val="0"/>
              </a:spcBef>
              <a:spcAft>
                <a:spcPct val="0"/>
              </a:spcAft>
            </a:pPr>
            <a:r>
              <a:rPr lang="en-US" b="1" kern="1200" dirty="0">
                <a:solidFill>
                  <a:srgbClr val="FFFFFF"/>
                </a:solidFill>
                <a:latin typeface="Tahoma" pitchFamily="34" charset="0"/>
                <a:ea typeface="+mn-ea"/>
                <a:cs typeface="+mn-cs"/>
              </a:rPr>
              <a:t>Terry Howey</a:t>
            </a:r>
          </a:p>
          <a:p>
            <a:pPr algn="l" rtl="0" fontAlgn="base">
              <a:spcBef>
                <a:spcPct val="0"/>
              </a:spcBef>
              <a:spcAft>
                <a:spcPct val="0"/>
              </a:spcAft>
            </a:pPr>
            <a:r>
              <a:rPr lang="en-US" sz="1600" kern="1200" dirty="0">
                <a:solidFill>
                  <a:srgbClr val="FFFFFF"/>
                </a:solidFill>
                <a:latin typeface="Tahoma" pitchFamily="34" charset="0"/>
                <a:ea typeface="+mn-ea"/>
                <a:cs typeface="+mn-cs"/>
              </a:rPr>
              <a:t>Coastal Resources Administrator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z="3600" dirty="0" smtClean="0"/>
              <a:t>Methodology:</a:t>
            </a:r>
            <a:r>
              <a:rPr lang="en-US" sz="4000" dirty="0" smtClean="0"/>
              <a:t/>
            </a:r>
            <a:br>
              <a:rPr lang="en-US" sz="4000" dirty="0" smtClean="0"/>
            </a:br>
            <a:r>
              <a:rPr lang="en-US" sz="3200" dirty="0" smtClean="0"/>
              <a:t>Data Analysis / Scoring Criteria</a:t>
            </a:r>
          </a:p>
        </p:txBody>
      </p:sp>
      <p:sp>
        <p:nvSpPr>
          <p:cNvPr id="11269" name="Rectangle 3"/>
          <p:cNvSpPr txBox="1">
            <a:spLocks noChangeArrowheads="1"/>
          </p:cNvSpPr>
          <p:nvPr/>
        </p:nvSpPr>
        <p:spPr bwMode="auto">
          <a:xfrm>
            <a:off x="762000" y="2057400"/>
            <a:ext cx="7696200" cy="4267200"/>
          </a:xfrm>
          <a:prstGeom prst="rect">
            <a:avLst/>
          </a:prstGeom>
          <a:noFill/>
          <a:ln w="9525">
            <a:noFill/>
            <a:miter lim="800000"/>
            <a:headEnd/>
            <a:tailEnd/>
          </a:ln>
        </p:spPr>
        <p:txBody>
          <a:bodyPr/>
          <a:lstStyle/>
          <a:p>
            <a:pPr marL="347472" indent="-347472" algn="l" rtl="0">
              <a:spcAft>
                <a:spcPts val="1200"/>
              </a:spcAft>
              <a:buClr>
                <a:srgbClr val="FFC000"/>
              </a:buClr>
              <a:buFont typeface="Arial" charset="0"/>
              <a:buChar char="•"/>
              <a:defRPr/>
            </a:pPr>
            <a:r>
              <a:rPr lang="en-US" sz="2800" kern="1200" dirty="0">
                <a:solidFill>
                  <a:srgbClr val="FFFFFF"/>
                </a:solidFill>
                <a:latin typeface="Tahoma"/>
                <a:ea typeface="+mn-ea"/>
                <a:cs typeface="+mn-cs"/>
              </a:rPr>
              <a:t>The study area was defined as all watersheds that touch the coast, and divided into one kilometer square cells (91,648).</a:t>
            </a:r>
          </a:p>
          <a:p>
            <a:pPr marL="347472" indent="-347472" algn="l" rtl="0">
              <a:spcAft>
                <a:spcPts val="1200"/>
              </a:spcAft>
              <a:buClr>
                <a:srgbClr val="FFC000"/>
              </a:buClr>
              <a:buFont typeface="Arial" charset="0"/>
              <a:buChar char="•"/>
              <a:defRPr/>
            </a:pPr>
            <a:r>
              <a:rPr lang="en-US" sz="2800" kern="1200" dirty="0">
                <a:solidFill>
                  <a:srgbClr val="FFFFFF"/>
                </a:solidFill>
                <a:latin typeface="Tahoma"/>
                <a:ea typeface="+mn-ea"/>
                <a:cs typeface="+mn-cs"/>
              </a:rPr>
              <a:t>Queries were run on the nine data sets and a value was assigned to each cell. </a:t>
            </a:r>
          </a:p>
          <a:p>
            <a:pPr marL="347472" indent="-347472" algn="l" rtl="0">
              <a:spcAft>
                <a:spcPts val="1200"/>
              </a:spcAft>
              <a:buClr>
                <a:srgbClr val="FFC000"/>
              </a:buClr>
              <a:buFont typeface="Arial" charset="0"/>
              <a:buChar char="•"/>
              <a:defRPr/>
            </a:pPr>
            <a:r>
              <a:rPr lang="en-US" sz="2800" kern="1200" dirty="0">
                <a:solidFill>
                  <a:srgbClr val="FFFFFF"/>
                </a:solidFill>
                <a:latin typeface="Tahoma"/>
                <a:ea typeface="+mn-ea"/>
                <a:cs typeface="+mn-cs"/>
              </a:rPr>
              <a:t>These cells were grouped according to the four levels of coastal influence and color coded for visual display.</a:t>
            </a:r>
          </a:p>
          <a:p>
            <a:pPr algn="l" rtl="0">
              <a:buClr>
                <a:srgbClr val="FFC000"/>
              </a:buClr>
              <a:defRPr/>
            </a:pPr>
            <a:endParaRPr lang="en-US" kern="1200" dirty="0">
              <a:solidFill>
                <a:srgbClr val="FFFFFF"/>
              </a:solidFill>
              <a:latin typeface="Arial" charset="0"/>
              <a:ea typeface="+mn-ea"/>
              <a:cs typeface="+mn-cs"/>
            </a:endParaRPr>
          </a:p>
        </p:txBody>
      </p:sp>
      <p:pic>
        <p:nvPicPr>
          <p:cNvPr id="37891" name="Picture 5" descr="dnrcoastmgt_sm.gif"/>
          <p:cNvPicPr>
            <a:picLocks noChangeAspect="1"/>
          </p:cNvPicPr>
          <p:nvPr/>
        </p:nvPicPr>
        <p:blipFill>
          <a:blip r:embed="rId3"/>
          <a:srcRect/>
          <a:stretch>
            <a:fillRect/>
          </a:stretch>
        </p:blipFill>
        <p:spPr bwMode="auto">
          <a:xfrm>
            <a:off x="7848600" y="228600"/>
            <a:ext cx="1066800" cy="9906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lgn="r" rtl="0">
              <a:defRPr/>
            </a:pPr>
            <a:fld id="{A91D1C48-F693-4CA9-B719-61CE279EA82A}" type="slidenum">
              <a:rPr lang="en-US" sz="1400" kern="1200">
                <a:solidFill>
                  <a:srgbClr val="FFFFFF"/>
                </a:solidFill>
                <a:effectLst>
                  <a:outerShdw blurRad="38100" dist="38100" dir="2700000" algn="tl">
                    <a:srgbClr val="000000"/>
                  </a:outerShdw>
                </a:effectLst>
                <a:latin typeface="Arial" charset="0"/>
                <a:ea typeface="+mn-ea"/>
                <a:cs typeface="+mn-cs"/>
              </a:rPr>
              <a:pPr algn="r" rtl="0">
                <a:defRPr/>
              </a:pPr>
              <a:t>10</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487363"/>
            <a:ext cx="6934200" cy="960437"/>
          </a:xfrm>
        </p:spPr>
        <p:txBody>
          <a:bodyPr/>
          <a:lstStyle/>
          <a:p>
            <a:pPr eaLnBrk="1" hangingPunct="1">
              <a:defRPr/>
            </a:pPr>
            <a:r>
              <a:rPr dirty="0" lang="en-US" smtClean="0" sz="2400">
                <a:solidFill>
                  <a:srgbClr val="FFC000"/>
                </a:solidFill>
              </a:rPr>
              <a:t>Data Query:  </a:t>
            </a:r>
            <a:r>
              <a:rPr dirty="0" lang="en-US" smtClean="0" sz="2400"/>
              <a:t>Does the cell contain emergent herbaceous wetlands (fresh, intermediate, brackish or salt marsh)?</a:t>
            </a:r>
            <a:endParaRPr dirty="0" lang="en-US" sz="2400"/>
          </a:p>
        </p:txBody>
      </p:sp>
      <p:pic>
        <p:nvPicPr>
          <p:cNvPr id="44034" name="Picture 6"/>
          <p:cNvPicPr>
            <a:picLocks noChangeArrowheads="1" noChangeAspect="1"/>
          </p:cNvPicPr>
          <p:nvPr/>
        </p:nvPicPr>
        <p:blipFill>
          <a:blip r:embed="rId2"/>
          <a:srcRect/>
          <a:stretch>
            <a:fillRect/>
          </a:stretch>
        </p:blipFill>
        <p:spPr bwMode="auto">
          <a:xfrm>
            <a:off x="6096000" y="4279900"/>
            <a:ext cx="2743200" cy="2120900"/>
          </a:xfrm>
          <a:prstGeom prst="rect">
            <a:avLst/>
          </a:prstGeom>
          <a:noFill/>
          <a:ln algn="ctr" w="9525">
            <a:noFill/>
            <a:miter lim="800000"/>
            <a:headEnd/>
            <a:tailEnd/>
          </a:ln>
        </p:spPr>
      </p:pic>
      <p:pic>
        <p:nvPicPr>
          <p:cNvPr descr="dnrcoastmgt_sm.gif" id="44035" name="Picture 7"/>
          <p:cNvPicPr>
            <a:picLocks noChangeAspect="1"/>
          </p:cNvPicPr>
          <p:nvPr/>
        </p:nvPicPr>
        <p:blipFill>
          <a:blip r:embed="rId3"/>
          <a:srcRect/>
          <a:stretch>
            <a:fillRect/>
          </a:stretch>
        </p:blipFill>
        <p:spPr bwMode="auto">
          <a:xfrm>
            <a:off x="7848600" y="228600"/>
            <a:ext cx="1066800" cy="990600"/>
          </a:xfrm>
          <a:prstGeom prst="rect">
            <a:avLst/>
          </a:prstGeom>
          <a:noFill/>
          <a:ln w="9525">
            <a:noFill/>
            <a:miter lim="800000"/>
            <a:headEnd/>
            <a:tailEnd/>
          </a:ln>
        </p:spPr>
      </p:pic>
      <p:sp>
        <p:nvSpPr>
          <p:cNvPr id="9" name="Slide Number Placeholder 8"/>
          <p:cNvSpPr>
            <a:spLocks noGrp="1"/>
          </p:cNvSpPr>
          <p:nvPr>
            <p:ph idx="12" sz="quarter" type="sldNum"/>
          </p:nvPr>
        </p:nvSpPr>
        <p:spPr/>
        <p:txBody>
          <a:bodyPr/>
          <a:lstStyle/>
          <a:p>
            <a:pPr algn="r" rtl="0">
              <a:defRPr/>
            </a:pPr>
            <a:fld id="{87EE8771-7FBC-4D66-B20A-744470C6F401}" type="slidenum">
              <a:rPr kern="1200" lang="en-US" sz="1400">
                <a:solidFill>
                  <a:srgbClr val="FFFFFF"/>
                </a:solidFill>
                <a:effectLst>
                  <a:outerShdw algn="tl" blurRad="38100" dir="2700000" dist="38100">
                    <a:srgbClr val="000000"/>
                  </a:outerShdw>
                </a:effectLst>
                <a:latin charset="0" typeface="Arial"/>
                <a:ea typeface="+mn-ea"/>
                <a:cs typeface="+mn-cs"/>
              </a:rPr>
              <a:pPr algn="r" rtl="0">
                <a:defRPr/>
              </a:pPr>
              <a:t>11</a:t>
            </a:fld>
            <a:endParaRPr dirty="0" kern="1200" lang="en-US" sz="1400">
              <a:solidFill>
                <a:srgbClr val="FFFFFF"/>
              </a:solidFill>
              <a:effectLst>
                <a:outerShdw algn="tl" blurRad="38100" dir="2700000" dist="38100">
                  <a:srgbClr val="000000"/>
                </a:outerShdw>
              </a:effectLst>
              <a:latin charset="0" typeface="Arial"/>
              <a:ea typeface="+mn-ea"/>
              <a:cs typeface="+mn-cs"/>
            </a:endParaRPr>
          </a:p>
        </p:txBody>
      </p:sp>
      <p:pic>
        <p:nvPicPr>
          <p:cNvPr descr="NationalLandCover_pres" id="44037" name="Picture 7"/>
          <p:cNvPicPr>
            <a:picLocks noChangeArrowheads="1" noChangeAspect="1"/>
          </p:cNvPicPr>
          <p:nvPr/>
        </p:nvPicPr>
        <p:blipFill>
          <a:blip r:embed="rId4"/>
          <a:stretch>
            <a:fillRect/>
          </a:stretch>
        </p:blipFill>
        <p:spPr bwMode="auto">
          <a:xfrm>
            <a:off x="152400" y="1600200"/>
            <a:ext cx="5867400" cy="4398963"/>
          </a:xfrm>
          <a:prstGeom prst="rect">
            <a:avLst/>
          </a:prstGeom>
          <a:noFill/>
          <a:ln w="9525">
            <a:noFill/>
            <a:miter lim="800000"/>
            <a:headEnd/>
            <a:tailEnd/>
          </a:ln>
        </p:spPr>
      </p:pic>
    </p:spTree>
  </p:cSld>
  <p:clrMapOvr>
    <a:masterClrMapping/>
  </p:clrMapOvr>
  <p:transition/>
  <p:timing>
    <p:tnLst>
      <p:par>
        <p:cTn dur="indefinite" id="1" nodeType="tmRoot" restart="never"/>
      </p:par>
    </p:tnLst>
  </p:timing>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7038"/>
            <a:ext cx="5562600" cy="1401762"/>
          </a:xfrm>
        </p:spPr>
        <p:txBody>
          <a:bodyPr/>
          <a:lstStyle/>
          <a:p>
            <a:pPr eaLnBrk="1" hangingPunct="1">
              <a:defRPr/>
            </a:pPr>
            <a:r>
              <a:rPr dirty="0" lang="en-US" smtClean="0" sz="2400">
                <a:solidFill>
                  <a:srgbClr val="FFC000"/>
                </a:solidFill>
              </a:rPr>
              <a:t>Data Queries:  </a:t>
            </a:r>
            <a:r>
              <a:rPr dirty="0" lang="en-US" smtClean="0" sz="2400"/>
              <a:t>Is any part of the cell at an elevation of:</a:t>
            </a:r>
            <a:br>
              <a:rPr dirty="0" lang="en-US" smtClean="0" sz="2400"/>
            </a:br>
            <a:r>
              <a:rPr dirty="0" lang="en-US" smtClean="0" sz="2400"/>
              <a:t>	5 feet or lower?</a:t>
            </a:r>
            <a:br>
              <a:rPr dirty="0" lang="en-US" smtClean="0" sz="2400"/>
            </a:br>
            <a:r>
              <a:rPr dirty="0" lang="en-US" smtClean="0" sz="2400"/>
              <a:t>	8 feet or lower?</a:t>
            </a:r>
            <a:br>
              <a:rPr dirty="0" lang="en-US" smtClean="0" sz="2400"/>
            </a:br>
            <a:r>
              <a:rPr dirty="0" lang="en-US" smtClean="0" sz="2400"/>
              <a:t>	10 feet or lower?</a:t>
            </a:r>
            <a:endParaRPr dirty="0" lang="en-US" sz="2400"/>
          </a:p>
        </p:txBody>
      </p:sp>
      <p:pic>
        <p:nvPicPr>
          <p:cNvPr descr="Figures and  Tables 12_17_10_Page_06.jpg" id="46082" name="Content Placeholder 4"/>
          <p:cNvPicPr>
            <a:picLocks noChangeAspect="1" noGrp="1"/>
          </p:cNvPicPr>
          <p:nvPr>
            <p:ph idx="1"/>
          </p:nvPr>
        </p:nvPicPr>
        <p:blipFill>
          <a:blip r:embed="rId2"/>
          <a:srcRect r="16"/>
          <a:stretch>
            <a:fillRect/>
          </a:stretch>
        </p:blipFill>
        <p:spPr>
          <a:xfrm>
            <a:off x="381000" y="2200275"/>
            <a:ext cx="5334000" cy="4048125"/>
          </a:xfrm>
        </p:spPr>
      </p:pic>
      <p:pic>
        <p:nvPicPr>
          <p:cNvPr id="46083" name="Picture 5"/>
          <p:cNvPicPr>
            <a:picLocks noChangeArrowheads="1" noChangeAspect="1"/>
          </p:cNvPicPr>
          <p:nvPr/>
        </p:nvPicPr>
        <p:blipFill>
          <a:blip r:embed="rId3"/>
          <a:srcRect/>
          <a:stretch>
            <a:fillRect/>
          </a:stretch>
        </p:blipFill>
        <p:spPr bwMode="auto">
          <a:xfrm>
            <a:off x="6096000" y="4572000"/>
            <a:ext cx="2743200" cy="2114550"/>
          </a:xfrm>
          <a:prstGeom prst="rect">
            <a:avLst/>
          </a:prstGeom>
          <a:noFill/>
          <a:ln algn="ctr" w="9525">
            <a:noFill/>
            <a:miter lim="800000"/>
            <a:headEnd/>
            <a:tailEnd/>
          </a:ln>
        </p:spPr>
      </p:pic>
      <p:pic>
        <p:nvPicPr>
          <p:cNvPr id="46084" name="Picture 6"/>
          <p:cNvPicPr>
            <a:picLocks noChangeArrowheads="1" noChangeAspect="1"/>
          </p:cNvPicPr>
          <p:nvPr/>
        </p:nvPicPr>
        <p:blipFill>
          <a:blip r:embed="rId4"/>
          <a:srcRect/>
          <a:stretch>
            <a:fillRect/>
          </a:stretch>
        </p:blipFill>
        <p:spPr bwMode="auto">
          <a:xfrm>
            <a:off x="6096000" y="2381250"/>
            <a:ext cx="2743200" cy="2114550"/>
          </a:xfrm>
          <a:prstGeom prst="rect">
            <a:avLst/>
          </a:prstGeom>
          <a:noFill/>
          <a:ln algn="ctr" w="9525">
            <a:noFill/>
            <a:miter lim="800000"/>
            <a:headEnd/>
            <a:tailEnd/>
          </a:ln>
        </p:spPr>
      </p:pic>
      <p:pic>
        <p:nvPicPr>
          <p:cNvPr id="46085" name="Picture 7"/>
          <p:cNvPicPr>
            <a:picLocks noChangeArrowheads="1" noChangeAspect="1"/>
          </p:cNvPicPr>
          <p:nvPr/>
        </p:nvPicPr>
        <p:blipFill>
          <a:blip r:embed="rId5"/>
          <a:srcRect/>
          <a:stretch>
            <a:fillRect/>
          </a:stretch>
        </p:blipFill>
        <p:spPr bwMode="auto">
          <a:xfrm>
            <a:off x="6096000" y="228600"/>
            <a:ext cx="2743200" cy="2114550"/>
          </a:xfrm>
          <a:prstGeom prst="rect">
            <a:avLst/>
          </a:prstGeom>
          <a:noFill/>
          <a:ln algn="ctr" w="9525">
            <a:noFill/>
            <a:miter lim="800000"/>
            <a:headEnd/>
            <a:tailEnd/>
          </a:ln>
        </p:spPr>
      </p:pic>
      <p:sp>
        <p:nvSpPr>
          <p:cNvPr id="8" name="Slide Number Placeholder 7"/>
          <p:cNvSpPr>
            <a:spLocks noGrp="1"/>
          </p:cNvSpPr>
          <p:nvPr>
            <p:ph idx="12" sz="quarter" type="sldNum"/>
          </p:nvPr>
        </p:nvSpPr>
        <p:spPr/>
        <p:txBody>
          <a:bodyPr/>
          <a:lstStyle/>
          <a:p>
            <a:pPr algn="r" rtl="0">
              <a:defRPr/>
            </a:pPr>
            <a:fld id="{E0E40C3D-188E-4CAE-B288-B94BB03BC0B3}" type="slidenum">
              <a:rPr kern="1200" lang="en-US" sz="1400">
                <a:solidFill>
                  <a:srgbClr val="FFFFFF"/>
                </a:solidFill>
                <a:effectLst>
                  <a:outerShdw algn="tl" blurRad="38100" dir="2700000" dist="38100">
                    <a:srgbClr val="000000"/>
                  </a:outerShdw>
                </a:effectLst>
                <a:latin charset="0" typeface="Arial"/>
                <a:ea typeface="+mn-ea"/>
                <a:cs typeface="+mn-cs"/>
              </a:rPr>
              <a:pPr algn="r" rtl="0">
                <a:defRPr/>
              </a:pPr>
              <a:t>12</a:t>
            </a:fld>
            <a:endParaRPr dirty="0" kern="1200" lang="en-US" sz="1400">
              <a:solidFill>
                <a:srgbClr val="FFFFFF"/>
              </a:solidFill>
              <a:effectLst>
                <a:outerShdw algn="tl" blurRad="38100" dir="2700000" dist="38100">
                  <a:srgbClr val="000000"/>
                </a:outerShdw>
              </a:effectLst>
              <a:latin charset="0" typeface="Arial"/>
              <a:ea typeface="+mn-ea"/>
              <a:cs typeface="+mn-cs"/>
            </a:endParaRPr>
          </a:p>
        </p:txBody>
      </p:sp>
    </p:spTree>
  </p:cSld>
  <p:clrMapOvr>
    <a:masterClrMapping/>
  </p:clrMapOvr>
  <p:transition/>
  <p:timing>
    <p:tnLst>
      <p:par>
        <p:cTn dur="indefinite" id="1" nodeType="tmRoot" restart="never"/>
      </p:par>
    </p:tnLst>
  </p:timing>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6705600" cy="1384300"/>
          </a:xfrm>
        </p:spPr>
        <p:txBody>
          <a:bodyPr/>
          <a:lstStyle/>
          <a:p>
            <a:pPr eaLnBrk="1" hangingPunct="1">
              <a:defRPr/>
            </a:pPr>
            <a:r>
              <a:rPr dirty="0" lang="en-US" smtClean="0" sz="2400">
                <a:solidFill>
                  <a:srgbClr val="FFC000"/>
                </a:solidFill>
              </a:rPr>
              <a:t>Data Query:  </a:t>
            </a:r>
            <a:r>
              <a:rPr dirty="0" lang="en-US" smtClean="0" sz="2400"/>
              <a:t>Is any part of the cell contained within the inland extent of storm surge per the SLOSH model outputs?</a:t>
            </a:r>
            <a:endParaRPr dirty="0" lang="en-US" sz="2400"/>
          </a:p>
        </p:txBody>
      </p:sp>
      <p:pic>
        <p:nvPicPr>
          <p:cNvPr descr="Figures and  Tables 12_17_10_Page_10.jpg" id="49154" name="Content Placeholder 4"/>
          <p:cNvPicPr>
            <a:picLocks noChangeAspect="1" noGrp="1"/>
          </p:cNvPicPr>
          <p:nvPr>
            <p:ph idx="1"/>
          </p:nvPr>
        </p:nvPicPr>
        <p:blipFill>
          <a:blip r:embed="rId2"/>
          <a:srcRect b="19"/>
          <a:stretch>
            <a:fillRect/>
          </a:stretch>
        </p:blipFill>
        <p:spPr>
          <a:xfrm>
            <a:off x="457200" y="1752600"/>
            <a:ext cx="5486400" cy="4098925"/>
          </a:xfrm>
        </p:spPr>
      </p:pic>
      <p:pic>
        <p:nvPicPr>
          <p:cNvPr id="49155" name="Picture 6"/>
          <p:cNvPicPr>
            <a:picLocks noChangeArrowheads="1" noChangeAspect="1"/>
          </p:cNvPicPr>
          <p:nvPr/>
        </p:nvPicPr>
        <p:blipFill>
          <a:blip r:embed="rId3"/>
          <a:srcRect/>
          <a:stretch>
            <a:fillRect/>
          </a:stretch>
        </p:blipFill>
        <p:spPr bwMode="auto">
          <a:xfrm>
            <a:off x="6172200" y="4191000"/>
            <a:ext cx="2743200" cy="2120900"/>
          </a:xfrm>
          <a:prstGeom prst="rect">
            <a:avLst/>
          </a:prstGeom>
          <a:noFill/>
          <a:ln algn="ctr" w="9525">
            <a:noFill/>
            <a:miter lim="800000"/>
            <a:headEnd/>
            <a:tailEnd/>
          </a:ln>
        </p:spPr>
      </p:pic>
      <p:pic>
        <p:nvPicPr>
          <p:cNvPr descr="dnrcoastmgt_sm.gif" id="49156" name="Picture 6"/>
          <p:cNvPicPr>
            <a:picLocks noChangeAspect="1"/>
          </p:cNvPicPr>
          <p:nvPr/>
        </p:nvPicPr>
        <p:blipFill>
          <a:blip r:embed="rId4"/>
          <a:srcRect/>
          <a:stretch>
            <a:fillRect/>
          </a:stretch>
        </p:blipFill>
        <p:spPr bwMode="auto">
          <a:xfrm>
            <a:off x="7848600" y="228600"/>
            <a:ext cx="1066800" cy="990600"/>
          </a:xfrm>
          <a:prstGeom prst="rect">
            <a:avLst/>
          </a:prstGeom>
          <a:noFill/>
          <a:ln w="9525">
            <a:noFill/>
            <a:miter lim="800000"/>
            <a:headEnd/>
            <a:tailEnd/>
          </a:ln>
        </p:spPr>
      </p:pic>
      <p:sp>
        <p:nvSpPr>
          <p:cNvPr id="8" name="Slide Number Placeholder 7"/>
          <p:cNvSpPr>
            <a:spLocks noGrp="1"/>
          </p:cNvSpPr>
          <p:nvPr>
            <p:ph idx="12" sz="quarter" type="sldNum"/>
          </p:nvPr>
        </p:nvSpPr>
        <p:spPr/>
        <p:txBody>
          <a:bodyPr/>
          <a:lstStyle/>
          <a:p>
            <a:pPr algn="r" rtl="0">
              <a:defRPr/>
            </a:pPr>
            <a:fld id="{0A9F8CF4-F0A7-4B32-81C1-606AA18AC4A8}" type="slidenum">
              <a:rPr kern="1200" lang="en-US" sz="1400">
                <a:solidFill>
                  <a:srgbClr val="FFFFFF"/>
                </a:solidFill>
                <a:effectLst>
                  <a:outerShdw algn="tl" blurRad="38100" dir="2700000" dist="38100">
                    <a:srgbClr val="000000"/>
                  </a:outerShdw>
                </a:effectLst>
                <a:latin charset="0" typeface="Arial"/>
                <a:ea typeface="+mn-ea"/>
                <a:cs typeface="+mn-cs"/>
              </a:rPr>
              <a:pPr algn="r" rtl="0">
                <a:defRPr/>
              </a:pPr>
              <a:t>13</a:t>
            </a:fld>
            <a:endParaRPr dirty="0" kern="1200" lang="en-US" sz="1400">
              <a:solidFill>
                <a:srgbClr val="FFFFFF"/>
              </a:solidFill>
              <a:effectLst>
                <a:outerShdw algn="tl" blurRad="38100" dir="2700000" dist="38100">
                  <a:srgbClr val="000000"/>
                </a:outerShdw>
              </a:effectLst>
              <a:latin charset="0" typeface="Arial"/>
              <a:ea typeface="+mn-ea"/>
              <a:cs typeface="+mn-cs"/>
            </a:endParaRPr>
          </a:p>
        </p:txBody>
      </p:sp>
    </p:spTree>
  </p:cSld>
  <p:clrMapOvr>
    <a:masterClrMapping/>
  </p:clrMapOvr>
  <p:transition/>
  <p:timing>
    <p:tnLst>
      <p:par>
        <p:cTn dur="indefinite" id="1" nodeType="tmRoot" restart="never"/>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rtl="0">
              <a:defRPr/>
            </a:pPr>
            <a:fld id="{97531311-AC3A-410D-BA98-1973B46F7C67}" type="slidenum">
              <a:rPr lang="en-US" sz="1400" kern="1200">
                <a:solidFill>
                  <a:srgbClr val="FFFFFF"/>
                </a:solidFill>
                <a:effectLst>
                  <a:outerShdw blurRad="38100" dist="38100" dir="2700000" algn="tl">
                    <a:srgbClr val="000000"/>
                  </a:outerShdw>
                </a:effectLst>
                <a:latin typeface="Arial" charset="0"/>
                <a:ea typeface="+mn-ea"/>
                <a:cs typeface="+mn-cs"/>
              </a:rPr>
              <a:pPr algn="r" rtl="0">
                <a:defRPr/>
              </a:pPr>
              <a:t>14</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sp>
        <p:nvSpPr>
          <p:cNvPr id="54274" name="TextBox 3"/>
          <p:cNvSpPr txBox="1">
            <a:spLocks noChangeArrowheads="1"/>
          </p:cNvSpPr>
          <p:nvPr/>
        </p:nvSpPr>
        <p:spPr bwMode="auto">
          <a:xfrm>
            <a:off x="990600" y="533400"/>
            <a:ext cx="6553200" cy="708025"/>
          </a:xfrm>
          <a:prstGeom prst="rect">
            <a:avLst/>
          </a:prstGeom>
          <a:noFill/>
          <a:ln w="9525">
            <a:noFill/>
            <a:miter lim="800000"/>
            <a:headEnd/>
            <a:tailEnd/>
          </a:ln>
        </p:spPr>
        <p:txBody>
          <a:bodyPr>
            <a:spAutoFit/>
          </a:bodyPr>
          <a:lstStyle/>
          <a:p>
            <a:pPr algn="l" rtl="0" fontAlgn="base">
              <a:spcBef>
                <a:spcPct val="0"/>
              </a:spcBef>
              <a:spcAft>
                <a:spcPct val="0"/>
              </a:spcAft>
            </a:pPr>
            <a:r>
              <a:rPr lang="en-US" sz="4000" kern="1200" dirty="0">
                <a:solidFill>
                  <a:srgbClr val="FFFFFF"/>
                </a:solidFill>
                <a:latin typeface="Tahoma" pitchFamily="34" charset="0"/>
                <a:ea typeface="+mn-ea"/>
                <a:cs typeface="+mn-cs"/>
              </a:rPr>
              <a:t>2010 Proposed Boundary</a:t>
            </a:r>
          </a:p>
        </p:txBody>
      </p:sp>
      <p:graphicFrame>
        <p:nvGraphicFramePr>
          <p:cNvPr id="5" name="Object 4"/>
          <p:cNvGraphicFramePr>
            <a:graphicFrameLocks noChangeAspect="1"/>
          </p:cNvGraphicFramePr>
          <p:nvPr/>
        </p:nvGraphicFramePr>
        <p:xfrm>
          <a:off x="1554163" y="1096963"/>
          <a:ext cx="6035675" cy="4664075"/>
        </p:xfrm>
        <a:graphic>
          <a:graphicData uri="http://schemas.openxmlformats.org/presentationml/2006/ole">
            <p:oleObj spid="_x0000_s1026" name="Acrobat Document" r:id="rId3" imgW="6035040" imgH="4663440" progId="AcroExch.Document.7">
              <p:embed/>
            </p:oleObj>
          </a:graphicData>
        </a:graphic>
      </p:graphicFrame>
      <p:graphicFrame>
        <p:nvGraphicFramePr>
          <p:cNvPr id="1027" name="Object 3"/>
          <p:cNvGraphicFramePr>
            <a:graphicFrameLocks noChangeAspect="1"/>
          </p:cNvGraphicFramePr>
          <p:nvPr/>
        </p:nvGraphicFramePr>
        <p:xfrm>
          <a:off x="0" y="0"/>
          <a:ext cx="9143999" cy="6857999"/>
        </p:xfrm>
        <a:graphic>
          <a:graphicData uri="http://schemas.openxmlformats.org/presentationml/2006/ole">
            <p:oleObj spid="_x0000_s1027" name="Acrobat Document" r:id="rId4" imgW="6035040" imgH="4663440" progId="AcroExch.Document.7">
              <p:embed/>
            </p:oleObj>
          </a:graphicData>
        </a:graphic>
      </p:graphicFrame>
      <p:sp>
        <p:nvSpPr>
          <p:cNvPr id="7" name="TextBox 6"/>
          <p:cNvSpPr txBox="1"/>
          <p:nvPr/>
        </p:nvSpPr>
        <p:spPr>
          <a:xfrm>
            <a:off x="7315200" y="5943600"/>
            <a:ext cx="1218603" cy="415498"/>
          </a:xfrm>
          <a:prstGeom prst="rect">
            <a:avLst/>
          </a:prstGeom>
          <a:noFill/>
        </p:spPr>
        <p:txBody>
          <a:bodyPr wrap="none" rtlCol="0">
            <a:spAutoFit/>
          </a:bodyPr>
          <a:lstStyle/>
          <a:p>
            <a:pPr algn="ctr"/>
            <a:r>
              <a:rPr lang="en-US" sz="1000" dirty="0" smtClean="0">
                <a:solidFill>
                  <a:srgbClr val="FF0000"/>
                </a:solidFill>
              </a:rPr>
              <a:t>DRAFT</a:t>
            </a:r>
          </a:p>
          <a:p>
            <a:pPr algn="ctr"/>
            <a:r>
              <a:rPr lang="en-US" sz="1000" dirty="0" smtClean="0">
                <a:solidFill>
                  <a:srgbClr val="FF0000"/>
                </a:solidFill>
              </a:rPr>
              <a:t>October 19, 2010</a:t>
            </a:r>
            <a:endParaRPr lang="en-US" sz="10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rtl="0">
              <a:defRPr/>
            </a:pPr>
            <a:fld id="{17DCF5AD-C102-4FE4-AB40-751BCC6C4612}" type="slidenum">
              <a:rPr lang="en-US" sz="1400" kern="1200">
                <a:solidFill>
                  <a:srgbClr val="FFFFFF"/>
                </a:solidFill>
                <a:effectLst>
                  <a:outerShdw blurRad="38100" dist="38100" dir="2700000" algn="tl">
                    <a:srgbClr val="000000"/>
                  </a:outerShdw>
                </a:effectLst>
                <a:latin typeface="Arial" charset="0"/>
                <a:ea typeface="+mn-ea"/>
                <a:cs typeface="+mn-cs"/>
              </a:rPr>
              <a:pPr algn="r" rtl="0">
                <a:defRPr/>
              </a:pPr>
              <a:t>15</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sp>
        <p:nvSpPr>
          <p:cNvPr id="5" name="Title 1"/>
          <p:cNvSpPr>
            <a:spLocks noGrp="1"/>
          </p:cNvSpPr>
          <p:nvPr>
            <p:ph type="title"/>
          </p:nvPr>
        </p:nvSpPr>
        <p:spPr>
          <a:xfrm>
            <a:off x="304800" y="152400"/>
            <a:ext cx="6934200" cy="1143000"/>
          </a:xfrm>
        </p:spPr>
        <p:txBody>
          <a:bodyPr/>
          <a:lstStyle/>
          <a:p>
            <a:pPr eaLnBrk="1" hangingPunct="1">
              <a:defRPr/>
            </a:pPr>
            <a:r>
              <a:rPr lang="en-US" sz="3200" dirty="0" smtClean="0">
                <a:solidFill>
                  <a:srgbClr val="FFFFFF"/>
                </a:solidFill>
                <a:ea typeface="Times New Roman"/>
                <a:cs typeface="Tahoma" pitchFamily="34" charset="0"/>
              </a:rPr>
              <a:t>Proposed Coastal Zone:</a:t>
            </a:r>
            <a:r>
              <a:rPr lang="en-US" dirty="0" smtClean="0">
                <a:solidFill>
                  <a:srgbClr val="FFFFFF"/>
                </a:solidFill>
                <a:ea typeface="Times New Roman"/>
                <a:cs typeface="Tahoma" pitchFamily="34" charset="0"/>
              </a:rPr>
              <a:t/>
            </a:r>
            <a:br>
              <a:rPr lang="en-US" dirty="0" smtClean="0">
                <a:solidFill>
                  <a:srgbClr val="FFFFFF"/>
                </a:solidFill>
                <a:ea typeface="Times New Roman"/>
                <a:cs typeface="Tahoma" pitchFamily="34" charset="0"/>
              </a:rPr>
            </a:br>
            <a:r>
              <a:rPr lang="en-US" sz="2800" dirty="0" smtClean="0">
                <a:solidFill>
                  <a:srgbClr val="FFFFFF"/>
                </a:solidFill>
                <a:ea typeface="Times New Roman"/>
                <a:cs typeface="Tahoma" pitchFamily="34" charset="0"/>
              </a:rPr>
              <a:t>Comparison of CUP and IGC </a:t>
            </a:r>
            <a:r>
              <a:rPr lang="en-US" sz="2800" dirty="0" smtClean="0">
                <a:ea typeface="Calibri"/>
                <a:cs typeface="Tahoma" pitchFamily="34" charset="0"/>
              </a:rPr>
              <a:t>Areas</a:t>
            </a:r>
            <a:endParaRPr lang="en-US" sz="2800" dirty="0">
              <a:cs typeface="Tahoma" pitchFamily="34" charset="0"/>
            </a:endParaRPr>
          </a:p>
        </p:txBody>
      </p:sp>
      <p:graphicFrame>
        <p:nvGraphicFramePr>
          <p:cNvPr id="6" name="Table 5"/>
          <p:cNvGraphicFramePr>
            <a:graphicFrameLocks noGrp="1"/>
          </p:cNvGraphicFramePr>
          <p:nvPr/>
        </p:nvGraphicFramePr>
        <p:xfrm>
          <a:off x="304800" y="1524000"/>
          <a:ext cx="8534400" cy="4829509"/>
        </p:xfrm>
        <a:graphic>
          <a:graphicData uri="http://schemas.openxmlformats.org/drawingml/2006/table">
            <a:tbl>
              <a:tblPr>
                <a:effectLst>
                  <a:outerShdw blurRad="63500" sx="102000" sy="102000" algn="ctr" rotWithShape="0">
                    <a:prstClr val="black">
                      <a:alpha val="40000"/>
                    </a:prstClr>
                  </a:outerShdw>
                </a:effectLst>
              </a:tblPr>
              <a:tblGrid>
                <a:gridCol w="4495800"/>
                <a:gridCol w="4038600"/>
              </a:tblGrid>
              <a:tr h="225202">
                <a:tc>
                  <a:txBody>
                    <a:bodyPr/>
                    <a:lstStyle/>
                    <a:p>
                      <a:pPr marL="0" marR="0" algn="ctr">
                        <a:lnSpc>
                          <a:spcPct val="115000"/>
                        </a:lnSpc>
                        <a:spcBef>
                          <a:spcPts val="0"/>
                        </a:spcBef>
                        <a:spcAft>
                          <a:spcPts val="0"/>
                        </a:spcAft>
                      </a:pPr>
                      <a:r>
                        <a:rPr lang="en-US" sz="1800" b="1" dirty="0">
                          <a:solidFill>
                            <a:srgbClr val="FFC000"/>
                          </a:solidFill>
                          <a:latin typeface="Tahoma" pitchFamily="34" charset="0"/>
                          <a:ea typeface="Times New Roman"/>
                          <a:cs typeface="Tahoma" pitchFamily="34" charset="0"/>
                        </a:rPr>
                        <a:t>CUP Management Area</a:t>
                      </a:r>
                      <a:endParaRPr lang="en-US" sz="1800" dirty="0">
                        <a:solidFill>
                          <a:srgbClr val="FFC000"/>
                        </a:solidFill>
                        <a:latin typeface="Tahoma" pitchFamily="34" charset="0"/>
                        <a:ea typeface="Calibri"/>
                        <a:cs typeface="Tahoma" pitchFamily="34" charset="0"/>
                      </a:endParaRPr>
                    </a:p>
                  </a:txBody>
                  <a:tcPr marL="68067" marR="680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800" b="1" dirty="0">
                          <a:solidFill>
                            <a:srgbClr val="FFC000"/>
                          </a:solidFill>
                          <a:latin typeface="Tahoma" pitchFamily="34" charset="0"/>
                          <a:ea typeface="Times New Roman"/>
                          <a:cs typeface="Tahoma" pitchFamily="34" charset="0"/>
                        </a:rPr>
                        <a:t>IGC Management Area</a:t>
                      </a:r>
                      <a:endParaRPr lang="en-US" sz="1800" dirty="0">
                        <a:solidFill>
                          <a:srgbClr val="FFC000"/>
                        </a:solidFill>
                        <a:latin typeface="Tahoma" pitchFamily="34" charset="0"/>
                        <a:ea typeface="Calibri"/>
                        <a:cs typeface="Tahoma" pitchFamily="34" charset="0"/>
                      </a:endParaRPr>
                    </a:p>
                  </a:txBody>
                  <a:tcPr marL="68067" marR="680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r>
              <a:tr h="765308">
                <a:tc>
                  <a:txBody>
                    <a:bodyPr/>
                    <a:lstStyle/>
                    <a:p>
                      <a:pPr marL="0" marR="0">
                        <a:lnSpc>
                          <a:spcPct val="115000"/>
                        </a:lnSpc>
                        <a:spcBef>
                          <a:spcPts val="0"/>
                        </a:spcBef>
                        <a:spcAft>
                          <a:spcPts val="0"/>
                        </a:spcAft>
                      </a:pPr>
                      <a:r>
                        <a:rPr lang="en-US" sz="1400" dirty="0">
                          <a:latin typeface="Tahoma" pitchFamily="34" charset="0"/>
                          <a:ea typeface="Times New Roman"/>
                          <a:cs typeface="Tahoma" pitchFamily="34" charset="0"/>
                        </a:rPr>
                        <a:t>CUP applicants are eligible for federal USACE PGP approvals, providing "one stop permit shop" permitting for wetlands projects.</a:t>
                      </a:r>
                      <a:endParaRPr lang="en-US" sz="1400" dirty="0">
                        <a:latin typeface="Tahoma" pitchFamily="34" charset="0"/>
                        <a:ea typeface="Calibri"/>
                        <a:cs typeface="Tahoma" pitchFamily="34" charset="0"/>
                      </a:endParaRPr>
                    </a:p>
                  </a:txBody>
                  <a:tcPr marL="68067" marR="68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nSpc>
                          <a:spcPct val="115000"/>
                        </a:lnSpc>
                        <a:spcBef>
                          <a:spcPts val="0"/>
                        </a:spcBef>
                        <a:spcAft>
                          <a:spcPts val="0"/>
                        </a:spcAft>
                      </a:pPr>
                      <a:r>
                        <a:rPr lang="en-US" sz="1400" dirty="0">
                          <a:latin typeface="Tahoma" pitchFamily="34" charset="0"/>
                          <a:ea typeface="Times New Roman"/>
                          <a:cs typeface="Tahoma" pitchFamily="34" charset="0"/>
                        </a:rPr>
                        <a:t>CUP applicants must continue to have wetlands permits issued through federal USACE process; state PGP will not apply.</a:t>
                      </a:r>
                      <a:endParaRPr lang="en-US" sz="1400" dirty="0">
                        <a:latin typeface="Tahoma" pitchFamily="34" charset="0"/>
                        <a:ea typeface="Calibri"/>
                        <a:cs typeface="Tahoma" pitchFamily="34" charset="0"/>
                      </a:endParaRPr>
                    </a:p>
                  </a:txBody>
                  <a:tcPr marL="68067" marR="68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r>
              <a:tr h="704569">
                <a:tc>
                  <a:txBody>
                    <a:bodyPr/>
                    <a:lstStyle/>
                    <a:p>
                      <a:pPr marL="0" marR="0">
                        <a:lnSpc>
                          <a:spcPct val="115000"/>
                        </a:lnSpc>
                        <a:spcBef>
                          <a:spcPts val="0"/>
                        </a:spcBef>
                        <a:spcAft>
                          <a:spcPts val="0"/>
                        </a:spcAft>
                      </a:pPr>
                      <a:r>
                        <a:rPr lang="en-US" sz="1400" dirty="0">
                          <a:latin typeface="Tahoma" pitchFamily="34" charset="0"/>
                          <a:ea typeface="Times New Roman"/>
                          <a:cs typeface="Tahoma" pitchFamily="34" charset="0"/>
                        </a:rPr>
                        <a:t>Projects in this area may receive priority consideration for state restoration project selection.</a:t>
                      </a:r>
                      <a:endParaRPr lang="en-US" sz="1400" dirty="0">
                        <a:latin typeface="Tahoma" pitchFamily="34" charset="0"/>
                        <a:ea typeface="Calibri"/>
                        <a:cs typeface="Tahoma" pitchFamily="34" charset="0"/>
                      </a:endParaRPr>
                    </a:p>
                  </a:txBody>
                  <a:tcPr marL="68067" marR="68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nSpc>
                          <a:spcPct val="115000"/>
                        </a:lnSpc>
                        <a:spcBef>
                          <a:spcPts val="0"/>
                        </a:spcBef>
                        <a:spcAft>
                          <a:spcPts val="0"/>
                        </a:spcAft>
                      </a:pPr>
                      <a:r>
                        <a:rPr lang="en-US" sz="1400" dirty="0">
                          <a:latin typeface="Tahoma" pitchFamily="34" charset="0"/>
                          <a:ea typeface="Times New Roman"/>
                          <a:cs typeface="Tahoma" pitchFamily="34" charset="0"/>
                        </a:rPr>
                        <a:t>Area eligible for consideration for restoration, but receives no priority CZM consideration.</a:t>
                      </a:r>
                      <a:endParaRPr lang="en-US" sz="1400" dirty="0">
                        <a:latin typeface="Tahoma" pitchFamily="34" charset="0"/>
                        <a:ea typeface="Calibri"/>
                        <a:cs typeface="Tahoma" pitchFamily="34" charset="0"/>
                      </a:endParaRPr>
                    </a:p>
                  </a:txBody>
                  <a:tcPr marL="68067" marR="68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r>
              <a:tr h="728865">
                <a:tc>
                  <a:txBody>
                    <a:bodyPr/>
                    <a:lstStyle/>
                    <a:p>
                      <a:pPr marL="0" marR="0">
                        <a:lnSpc>
                          <a:spcPct val="115000"/>
                        </a:lnSpc>
                        <a:spcBef>
                          <a:spcPts val="0"/>
                        </a:spcBef>
                        <a:spcAft>
                          <a:spcPts val="0"/>
                        </a:spcAft>
                      </a:pPr>
                      <a:r>
                        <a:rPr lang="en-US" sz="1400" dirty="0">
                          <a:latin typeface="Tahoma" pitchFamily="34" charset="0"/>
                          <a:ea typeface="Times New Roman"/>
                          <a:cs typeface="Tahoma" pitchFamily="34" charset="0"/>
                        </a:rPr>
                        <a:t>Parishes eligible to receive funding for ongoing implementation of Local Coastal Programs.</a:t>
                      </a:r>
                      <a:endParaRPr lang="en-US" sz="1400" dirty="0">
                        <a:latin typeface="Tahoma" pitchFamily="34" charset="0"/>
                        <a:ea typeface="Calibri"/>
                        <a:cs typeface="Tahoma" pitchFamily="34" charset="0"/>
                      </a:endParaRPr>
                    </a:p>
                  </a:txBody>
                  <a:tcPr marL="68067" marR="68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nSpc>
                          <a:spcPct val="115000"/>
                        </a:lnSpc>
                        <a:spcBef>
                          <a:spcPts val="0"/>
                        </a:spcBef>
                        <a:spcAft>
                          <a:spcPts val="0"/>
                        </a:spcAft>
                      </a:pPr>
                      <a:r>
                        <a:rPr lang="en-US" sz="1400" dirty="0">
                          <a:latin typeface="Tahoma" pitchFamily="34" charset="0"/>
                          <a:ea typeface="Times New Roman"/>
                          <a:cs typeface="Tahoma" pitchFamily="34" charset="0"/>
                        </a:rPr>
                        <a:t>Parishes may receive funding for specific projects only when funding becomes available.</a:t>
                      </a:r>
                      <a:endParaRPr lang="en-US" sz="1400" dirty="0">
                        <a:latin typeface="Tahoma" pitchFamily="34" charset="0"/>
                        <a:ea typeface="Calibri"/>
                        <a:cs typeface="Tahoma" pitchFamily="34" charset="0"/>
                      </a:endParaRPr>
                    </a:p>
                  </a:txBody>
                  <a:tcPr marL="68067" marR="68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r>
              <a:tr h="534501">
                <a:tc>
                  <a:txBody>
                    <a:bodyPr/>
                    <a:lstStyle/>
                    <a:p>
                      <a:pPr marL="0" marR="0">
                        <a:lnSpc>
                          <a:spcPct val="115000"/>
                        </a:lnSpc>
                        <a:spcBef>
                          <a:spcPts val="0"/>
                        </a:spcBef>
                        <a:spcAft>
                          <a:spcPts val="0"/>
                        </a:spcAft>
                      </a:pPr>
                      <a:r>
                        <a:rPr lang="en-US" sz="1400" dirty="0">
                          <a:latin typeface="Tahoma" pitchFamily="34" charset="0"/>
                          <a:ea typeface="Times New Roman"/>
                          <a:cs typeface="Tahoma" pitchFamily="34" charset="0"/>
                        </a:rPr>
                        <a:t>Parishes in this area with an approved LCP process CUPs for local concern uses.</a:t>
                      </a:r>
                      <a:endParaRPr lang="en-US" sz="1400" dirty="0">
                        <a:latin typeface="Tahoma" pitchFamily="34" charset="0"/>
                        <a:ea typeface="Calibri"/>
                        <a:cs typeface="Tahoma" pitchFamily="34" charset="0"/>
                      </a:endParaRPr>
                    </a:p>
                  </a:txBody>
                  <a:tcPr marL="68067" marR="68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nSpc>
                          <a:spcPct val="115000"/>
                        </a:lnSpc>
                        <a:spcBef>
                          <a:spcPts val="0"/>
                        </a:spcBef>
                        <a:spcAft>
                          <a:spcPts val="0"/>
                        </a:spcAft>
                      </a:pPr>
                      <a:r>
                        <a:rPr lang="en-US" sz="1400" dirty="0">
                          <a:latin typeface="Tahoma" pitchFamily="34" charset="0"/>
                          <a:ea typeface="Times New Roman"/>
                          <a:cs typeface="Tahoma" pitchFamily="34" charset="0"/>
                        </a:rPr>
                        <a:t>Parishes are not eligible to establish LCPs or to process CUPs for local concern uses.</a:t>
                      </a:r>
                      <a:endParaRPr lang="en-US" sz="1400" dirty="0">
                        <a:latin typeface="Tahoma" pitchFamily="34" charset="0"/>
                        <a:ea typeface="Calibri"/>
                        <a:cs typeface="Tahoma" pitchFamily="34" charset="0"/>
                      </a:endParaRPr>
                    </a:p>
                  </a:txBody>
                  <a:tcPr marL="68067" marR="68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r>
              <a:tr h="728865">
                <a:tc>
                  <a:txBody>
                    <a:bodyPr/>
                    <a:lstStyle/>
                    <a:p>
                      <a:pPr marL="0" marR="0">
                        <a:lnSpc>
                          <a:spcPct val="115000"/>
                        </a:lnSpc>
                        <a:spcBef>
                          <a:spcPts val="0"/>
                        </a:spcBef>
                        <a:spcAft>
                          <a:spcPts val="0"/>
                        </a:spcAft>
                      </a:pPr>
                      <a:r>
                        <a:rPr lang="en-US" sz="1400" dirty="0">
                          <a:latin typeface="Tahoma" pitchFamily="34" charset="0"/>
                          <a:ea typeface="Times New Roman"/>
                          <a:cs typeface="Tahoma" pitchFamily="34" charset="0"/>
                        </a:rPr>
                        <a:t>Activities subject to full force and power of state’s federal consistency authority under CZMA.</a:t>
                      </a:r>
                      <a:endParaRPr lang="en-US" sz="1400" dirty="0">
                        <a:latin typeface="Tahoma" pitchFamily="34" charset="0"/>
                        <a:ea typeface="Calibri"/>
                        <a:cs typeface="Tahoma" pitchFamily="34" charset="0"/>
                      </a:endParaRPr>
                    </a:p>
                  </a:txBody>
                  <a:tcPr marL="68067" marR="68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nSpc>
                          <a:spcPct val="115000"/>
                        </a:lnSpc>
                        <a:spcBef>
                          <a:spcPts val="0"/>
                        </a:spcBef>
                        <a:spcAft>
                          <a:spcPts val="0"/>
                        </a:spcAft>
                      </a:pPr>
                      <a:r>
                        <a:rPr lang="en-US" sz="1400" dirty="0">
                          <a:latin typeface="Tahoma" pitchFamily="34" charset="0"/>
                          <a:ea typeface="Times New Roman"/>
                          <a:cs typeface="Tahoma" pitchFamily="34" charset="0"/>
                        </a:rPr>
                        <a:t>Activities subject to limited federal consistency CZMA authority under CZMA to direct actions of government.</a:t>
                      </a:r>
                      <a:endParaRPr lang="en-US" sz="1400" dirty="0">
                        <a:latin typeface="Tahoma" pitchFamily="34" charset="0"/>
                        <a:ea typeface="Calibri"/>
                        <a:cs typeface="Tahoma" pitchFamily="34" charset="0"/>
                      </a:endParaRPr>
                    </a:p>
                  </a:txBody>
                  <a:tcPr marL="68067" marR="68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r>
              <a:tr h="522353">
                <a:tc>
                  <a:txBody>
                    <a:bodyPr/>
                    <a:lstStyle/>
                    <a:p>
                      <a:pPr marL="0" marR="0">
                        <a:lnSpc>
                          <a:spcPct val="115000"/>
                        </a:lnSpc>
                        <a:spcBef>
                          <a:spcPts val="0"/>
                        </a:spcBef>
                        <a:spcAft>
                          <a:spcPts val="0"/>
                        </a:spcAft>
                      </a:pPr>
                      <a:r>
                        <a:rPr lang="en-US" sz="1400" dirty="0">
                          <a:latin typeface="Tahoma" pitchFamily="34" charset="0"/>
                          <a:ea typeface="Times New Roman"/>
                          <a:cs typeface="Tahoma" pitchFamily="34" charset="0"/>
                        </a:rPr>
                        <a:t>Nineteen original coastal parishes continue to be eligible for direct GOMESA funding.</a:t>
                      </a:r>
                      <a:endParaRPr lang="en-US" sz="1400" dirty="0">
                        <a:latin typeface="Tahoma" pitchFamily="34" charset="0"/>
                        <a:ea typeface="Calibri"/>
                        <a:cs typeface="Tahoma" pitchFamily="34" charset="0"/>
                      </a:endParaRPr>
                    </a:p>
                  </a:txBody>
                  <a:tcPr marL="68067" marR="68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nSpc>
                          <a:spcPct val="115000"/>
                        </a:lnSpc>
                        <a:spcBef>
                          <a:spcPts val="0"/>
                        </a:spcBef>
                        <a:spcAft>
                          <a:spcPts val="0"/>
                        </a:spcAft>
                      </a:pPr>
                      <a:r>
                        <a:rPr lang="en-US" sz="1400" dirty="0">
                          <a:latin typeface="Tahoma" pitchFamily="34" charset="0"/>
                          <a:ea typeface="Times New Roman"/>
                          <a:cs typeface="Tahoma" pitchFamily="34" charset="0"/>
                        </a:rPr>
                        <a:t>Parishes added to this area become eligible for state portion of GOMESA, if available.</a:t>
                      </a:r>
                      <a:endParaRPr lang="en-US" sz="1400" dirty="0">
                        <a:latin typeface="Tahoma" pitchFamily="34" charset="0"/>
                        <a:ea typeface="Calibri"/>
                        <a:cs typeface="Tahoma" pitchFamily="34" charset="0"/>
                      </a:endParaRPr>
                    </a:p>
                  </a:txBody>
                  <a:tcPr marL="68067" marR="68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r>
              <a:tr h="522353">
                <a:tc>
                  <a:txBody>
                    <a:bodyPr/>
                    <a:lstStyle/>
                    <a:p>
                      <a:pPr marL="0" marR="0">
                        <a:lnSpc>
                          <a:spcPct val="115000"/>
                        </a:lnSpc>
                        <a:spcBef>
                          <a:spcPts val="0"/>
                        </a:spcBef>
                        <a:spcAft>
                          <a:spcPts val="0"/>
                        </a:spcAft>
                      </a:pPr>
                      <a:r>
                        <a:rPr lang="en-US" sz="1400" dirty="0">
                          <a:latin typeface="Tahoma" pitchFamily="34" charset="0"/>
                          <a:ea typeface="Times New Roman"/>
                          <a:cs typeface="Tahoma" pitchFamily="34" charset="0"/>
                        </a:rPr>
                        <a:t>More opportunities and options for mitigation activities available.</a:t>
                      </a:r>
                      <a:endParaRPr lang="en-US" sz="1400" dirty="0">
                        <a:latin typeface="Tahoma" pitchFamily="34" charset="0"/>
                        <a:ea typeface="Calibri"/>
                        <a:cs typeface="Tahoma" pitchFamily="34" charset="0"/>
                      </a:endParaRPr>
                    </a:p>
                  </a:txBody>
                  <a:tcPr marL="68067" marR="68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nSpc>
                          <a:spcPct val="115000"/>
                        </a:lnSpc>
                        <a:spcBef>
                          <a:spcPts val="0"/>
                        </a:spcBef>
                        <a:spcAft>
                          <a:spcPts val="0"/>
                        </a:spcAft>
                      </a:pPr>
                      <a:r>
                        <a:rPr lang="en-US" sz="1400" dirty="0">
                          <a:latin typeface="Tahoma" pitchFamily="34" charset="0"/>
                          <a:ea typeface="Times New Roman"/>
                          <a:cs typeface="Tahoma" pitchFamily="34" charset="0"/>
                        </a:rPr>
                        <a:t>More opportunities and options for certain mitigation activities may be available. </a:t>
                      </a:r>
                      <a:endParaRPr lang="en-US" sz="1400" dirty="0">
                        <a:latin typeface="Tahoma" pitchFamily="34" charset="0"/>
                        <a:ea typeface="Calibri"/>
                        <a:cs typeface="Tahoma" pitchFamily="34" charset="0"/>
                      </a:endParaRPr>
                    </a:p>
                  </a:txBody>
                  <a:tcPr marL="68067" marR="68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r>
            </a:tbl>
          </a:graphicData>
        </a:graphic>
      </p:graphicFrame>
      <p:pic>
        <p:nvPicPr>
          <p:cNvPr id="65540" name="Picture 6" descr="dnrcoastmgt_sm.gif"/>
          <p:cNvPicPr>
            <a:picLocks noChangeAspect="1"/>
          </p:cNvPicPr>
          <p:nvPr/>
        </p:nvPicPr>
        <p:blipFill>
          <a:blip r:embed="rId2"/>
          <a:srcRect/>
          <a:stretch>
            <a:fillRect/>
          </a:stretch>
        </p:blipFill>
        <p:spPr bwMode="auto">
          <a:xfrm>
            <a:off x="7848600" y="228600"/>
            <a:ext cx="1066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rtl="0">
              <a:defRPr/>
            </a:pPr>
            <a:fld id="{7FE2D938-DA5F-42C9-989F-8FB79930D423}" type="slidenum">
              <a:rPr lang="en-US" sz="1400" kern="1200">
                <a:solidFill>
                  <a:srgbClr val="FFFFFF"/>
                </a:solidFill>
                <a:effectLst>
                  <a:outerShdw blurRad="38100" dist="38100" dir="2700000" algn="tl">
                    <a:srgbClr val="000000"/>
                  </a:outerShdw>
                </a:effectLst>
                <a:latin typeface="Arial" charset="0"/>
                <a:ea typeface="+mn-ea"/>
                <a:cs typeface="+mn-cs"/>
              </a:rPr>
              <a:pPr algn="r" rtl="0">
                <a:defRPr/>
              </a:pPr>
              <a:t>16</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sp>
        <p:nvSpPr>
          <p:cNvPr id="5" name="Rectangle 2"/>
          <p:cNvSpPr>
            <a:spLocks noGrp="1" noChangeArrowheads="1"/>
          </p:cNvSpPr>
          <p:nvPr>
            <p:ph type="title"/>
          </p:nvPr>
        </p:nvSpPr>
        <p:spPr>
          <a:xfrm>
            <a:off x="457200" y="152400"/>
            <a:ext cx="8229600" cy="1143000"/>
          </a:xfrm>
        </p:spPr>
        <p:txBody>
          <a:bodyPr/>
          <a:lstStyle/>
          <a:p>
            <a:pPr eaLnBrk="1" hangingPunct="1">
              <a:defRPr/>
            </a:pPr>
            <a:r>
              <a:rPr lang="en-US" sz="3200" dirty="0" smtClean="0">
                <a:cs typeface="Tahoma" pitchFamily="34" charset="0"/>
              </a:rPr>
              <a:t>Potential Benefits:</a:t>
            </a:r>
            <a:br>
              <a:rPr lang="en-US" sz="3200" dirty="0" smtClean="0">
                <a:cs typeface="Tahoma" pitchFamily="34" charset="0"/>
              </a:rPr>
            </a:br>
            <a:r>
              <a:rPr lang="en-US" sz="2800" dirty="0" smtClean="0">
                <a:cs typeface="Tahoma" pitchFamily="34" charset="0"/>
              </a:rPr>
              <a:t>Coastal Zone/CUP Area</a:t>
            </a:r>
          </a:p>
        </p:txBody>
      </p:sp>
      <p:sp>
        <p:nvSpPr>
          <p:cNvPr id="6" name="Rectangle 252"/>
          <p:cNvSpPr txBox="1">
            <a:spLocks noChangeArrowheads="1"/>
          </p:cNvSpPr>
          <p:nvPr/>
        </p:nvSpPr>
        <p:spPr bwMode="auto">
          <a:xfrm>
            <a:off x="533400" y="1371600"/>
            <a:ext cx="8229600" cy="4267200"/>
          </a:xfrm>
          <a:prstGeom prst="rect">
            <a:avLst/>
          </a:prstGeom>
          <a:noFill/>
          <a:ln w="9525">
            <a:noFill/>
            <a:miter lim="800000"/>
            <a:headEnd/>
            <a:tailEnd/>
          </a:ln>
          <a:effectLst/>
        </p:spPr>
        <p:txBody>
          <a:bodyPr/>
          <a:lstStyle/>
          <a:p>
            <a:pPr marL="342900" indent="-342900" algn="l" rtl="0" fontAlgn="base">
              <a:spcBef>
                <a:spcPct val="0"/>
              </a:spcBef>
              <a:spcAft>
                <a:spcPts val="1200"/>
              </a:spcAft>
              <a:buClr>
                <a:srgbClr val="FFC000"/>
              </a:buClr>
              <a:buSzPct val="120000"/>
              <a:buFontTx/>
              <a:buChar char="•"/>
              <a:defRPr/>
            </a:pPr>
            <a:r>
              <a:rPr lang="en-US" sz="2000" kern="1200" dirty="0">
                <a:solidFill>
                  <a:srgbClr val="FFFFFF"/>
                </a:solidFill>
                <a:effectLst>
                  <a:outerShdw blurRad="38100" dist="38100" dir="2700000" algn="tl">
                    <a:srgbClr val="000000"/>
                  </a:outerShdw>
                </a:effectLst>
                <a:latin typeface="Tahoma" pitchFamily="34" charset="0"/>
                <a:ea typeface="+mn-ea"/>
                <a:cs typeface="Tahoma" pitchFamily="34" charset="0"/>
              </a:rPr>
              <a:t>Parishes in the coastal zone receive priority funding for structural and non-structural projects. Non-structural project include coastal protection options such as building elevation, buy-out and smart growth program.</a:t>
            </a:r>
          </a:p>
          <a:p>
            <a:pPr marL="342900" indent="-342900" algn="l" rtl="0" fontAlgn="base">
              <a:spcBef>
                <a:spcPct val="0"/>
              </a:spcBef>
              <a:spcAft>
                <a:spcPts val="1200"/>
              </a:spcAft>
              <a:buClr>
                <a:srgbClr val="FFC000"/>
              </a:buClr>
              <a:buSzPct val="120000"/>
              <a:buFontTx/>
              <a:buChar char="•"/>
              <a:defRPr/>
            </a:pPr>
            <a:r>
              <a:rPr lang="en-US" sz="2000" kern="1200" dirty="0">
                <a:solidFill>
                  <a:srgbClr val="FFFFFF"/>
                </a:solidFill>
                <a:effectLst>
                  <a:outerShdw blurRad="38100" dist="38100" dir="2700000" algn="tl">
                    <a:srgbClr val="000000"/>
                  </a:outerShdw>
                </a:effectLst>
                <a:latin typeface="Tahoma" pitchFamily="34" charset="0"/>
                <a:ea typeface="+mn-ea"/>
                <a:cs typeface="Tahoma" pitchFamily="34" charset="0"/>
              </a:rPr>
              <a:t>Sustainable development through coastal zone management in areas where restoration projects and other Master Plan measures will be implemented is another important benefit.</a:t>
            </a:r>
          </a:p>
          <a:p>
            <a:pPr marL="800100" lvl="1" indent="-342900" algn="l" rtl="0" fontAlgn="base">
              <a:spcBef>
                <a:spcPct val="0"/>
              </a:spcBef>
              <a:spcAft>
                <a:spcPts val="1200"/>
              </a:spcAft>
              <a:buClr>
                <a:srgbClr val="FFC000"/>
              </a:buClr>
              <a:buSzPct val="120000"/>
              <a:buFontTx/>
              <a:buChar char="•"/>
              <a:defRPr/>
            </a:pPr>
            <a:r>
              <a:rPr lang="en-US" kern="1200" dirty="0">
                <a:solidFill>
                  <a:srgbClr val="FFFFFF"/>
                </a:solidFill>
                <a:effectLst>
                  <a:outerShdw blurRad="38100" dist="38100" dir="2700000" algn="tl">
                    <a:srgbClr val="000000"/>
                  </a:outerShdw>
                </a:effectLst>
                <a:latin typeface="Tahoma" pitchFamily="34" charset="0"/>
                <a:ea typeface="+mn-ea"/>
                <a:cs typeface="Tahoma" pitchFamily="34" charset="0"/>
              </a:rPr>
              <a:t>Uncoordinated development, such as has occurred along upper Bayou Lafourche, can lead to additional challenges and increase the cost of restoration projects. </a:t>
            </a:r>
          </a:p>
          <a:p>
            <a:pPr marL="800100" lvl="1" indent="-342900" algn="l" rtl="0" fontAlgn="base">
              <a:spcBef>
                <a:spcPct val="0"/>
              </a:spcBef>
              <a:spcAft>
                <a:spcPts val="1200"/>
              </a:spcAft>
              <a:buClr>
                <a:srgbClr val="FFC000"/>
              </a:buClr>
              <a:buSzPct val="120000"/>
              <a:buFontTx/>
              <a:buChar char="•"/>
              <a:defRPr/>
            </a:pPr>
            <a:r>
              <a:rPr lang="en-US" kern="1200" dirty="0">
                <a:solidFill>
                  <a:srgbClr val="FFFFFF"/>
                </a:solidFill>
                <a:effectLst>
                  <a:outerShdw blurRad="38100" dist="38100" dir="2700000" algn="tl">
                    <a:srgbClr val="000000"/>
                  </a:outerShdw>
                </a:effectLst>
                <a:latin typeface="Tahoma" pitchFamily="34" charset="0"/>
                <a:ea typeface="+mn-ea"/>
                <a:cs typeface="Tahoma" pitchFamily="34" charset="0"/>
              </a:rPr>
              <a:t>The cost of re-introducing freshwater into Bayou Lafourche was increased tremendously by the need to dredge the bayou in order to resolve flooding and bank stability challenges created by unmanaged development in the riparian zone and adjoining water bottoms.</a:t>
            </a:r>
          </a:p>
          <a:p>
            <a:pPr marL="342900" indent="-342900" algn="l" rtl="0" fontAlgn="base">
              <a:spcBef>
                <a:spcPct val="0"/>
              </a:spcBef>
              <a:spcAft>
                <a:spcPts val="1200"/>
              </a:spcAft>
              <a:buClr>
                <a:srgbClr val="FFC000"/>
              </a:buClr>
              <a:buSzPct val="120000"/>
              <a:buFontTx/>
              <a:buChar char="•"/>
              <a:defRPr/>
            </a:pPr>
            <a:r>
              <a:rPr lang="en-US" sz="2000" kern="1200" dirty="0">
                <a:solidFill>
                  <a:srgbClr val="FFFFFF"/>
                </a:solidFill>
                <a:effectLst>
                  <a:outerShdw blurRad="38100" dist="38100" dir="2700000" algn="tl">
                    <a:srgbClr val="000000"/>
                  </a:outerShdw>
                </a:effectLst>
                <a:latin typeface="Tahoma" pitchFamily="34" charset="0"/>
                <a:ea typeface="+mn-ea"/>
                <a:cs typeface="Tahoma" pitchFamily="34" charset="0"/>
              </a:rPr>
              <a:t>Hierarchical management will provide addition benefits  by allowing targeted management  appropriate to location and use.</a:t>
            </a:r>
            <a:endParaRPr lang="en-US" sz="2000" kern="1200" dirty="0">
              <a:solidFill>
                <a:srgbClr val="000099"/>
              </a:solidFill>
              <a:effectLst>
                <a:outerShdw blurRad="38100" dist="38100" dir="2700000" algn="tl">
                  <a:srgbClr val="000000"/>
                </a:outerShdw>
              </a:effectLst>
              <a:latin typeface="Tahoma" pitchFamily="34" charset="0"/>
              <a:ea typeface="+mn-ea"/>
              <a:cs typeface="Tahoma" pitchFamily="34" charset="0"/>
            </a:endParaRPr>
          </a:p>
        </p:txBody>
      </p:sp>
      <p:pic>
        <p:nvPicPr>
          <p:cNvPr id="66564" name="Picture 6" descr="dnrcoastmgt_sm.gif"/>
          <p:cNvPicPr>
            <a:picLocks noChangeAspect="1"/>
          </p:cNvPicPr>
          <p:nvPr/>
        </p:nvPicPr>
        <p:blipFill>
          <a:blip r:embed="rId2"/>
          <a:srcRect/>
          <a:stretch>
            <a:fillRect/>
          </a:stretch>
        </p:blipFill>
        <p:spPr bwMode="auto">
          <a:xfrm>
            <a:off x="7924800" y="228600"/>
            <a:ext cx="1066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rtl="0">
              <a:defRPr/>
            </a:pPr>
            <a:fld id="{269FD408-528E-410B-9311-1ED393D31AF3}" type="slidenum">
              <a:rPr lang="en-US" sz="1400" kern="1200">
                <a:solidFill>
                  <a:srgbClr val="FFFFFF"/>
                </a:solidFill>
                <a:effectLst>
                  <a:outerShdw blurRad="38100" dist="38100" dir="2700000" algn="tl">
                    <a:srgbClr val="000000"/>
                  </a:outerShdw>
                </a:effectLst>
                <a:latin typeface="Arial" charset="0"/>
                <a:ea typeface="+mn-ea"/>
                <a:cs typeface="+mn-cs"/>
              </a:rPr>
              <a:pPr algn="r" rtl="0">
                <a:defRPr/>
              </a:pPr>
              <a:t>17</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sp>
        <p:nvSpPr>
          <p:cNvPr id="5" name="Rectangle 2"/>
          <p:cNvSpPr>
            <a:spLocks noGrp="1" noChangeArrowheads="1"/>
          </p:cNvSpPr>
          <p:nvPr>
            <p:ph type="title"/>
          </p:nvPr>
        </p:nvSpPr>
        <p:spPr>
          <a:xfrm>
            <a:off x="457200" y="152400"/>
            <a:ext cx="8229600" cy="1143000"/>
          </a:xfrm>
        </p:spPr>
        <p:txBody>
          <a:bodyPr/>
          <a:lstStyle/>
          <a:p>
            <a:pPr eaLnBrk="1" hangingPunct="1">
              <a:defRPr/>
            </a:pPr>
            <a:r>
              <a:rPr lang="en-US" sz="3200" dirty="0" smtClean="0">
                <a:cs typeface="Tahoma" pitchFamily="34" charset="0"/>
              </a:rPr>
              <a:t>Potential Benefits:</a:t>
            </a:r>
            <a:r>
              <a:rPr lang="en-US" sz="2800" dirty="0" smtClean="0">
                <a:cs typeface="Tahoma" pitchFamily="34" charset="0"/>
              </a:rPr>
              <a:t/>
            </a:r>
            <a:br>
              <a:rPr lang="en-US" sz="2800" dirty="0" smtClean="0">
                <a:cs typeface="Tahoma" pitchFamily="34" charset="0"/>
              </a:rPr>
            </a:br>
            <a:r>
              <a:rPr lang="en-US" sz="2800" dirty="0" smtClean="0">
                <a:cs typeface="Tahoma" pitchFamily="34" charset="0"/>
              </a:rPr>
              <a:t>CUP Management Area</a:t>
            </a:r>
          </a:p>
        </p:txBody>
      </p:sp>
      <p:sp>
        <p:nvSpPr>
          <p:cNvPr id="6" name="Rectangle 252"/>
          <p:cNvSpPr txBox="1">
            <a:spLocks noChangeArrowheads="1"/>
          </p:cNvSpPr>
          <p:nvPr/>
        </p:nvSpPr>
        <p:spPr bwMode="auto">
          <a:xfrm>
            <a:off x="533400" y="1371600"/>
            <a:ext cx="8229600" cy="4267200"/>
          </a:xfrm>
          <a:prstGeom prst="rect">
            <a:avLst/>
          </a:prstGeom>
          <a:noFill/>
          <a:ln w="9525">
            <a:noFill/>
            <a:miter lim="800000"/>
            <a:headEnd/>
            <a:tailEnd/>
          </a:ln>
          <a:effectLst/>
        </p:spPr>
        <p:txBody>
          <a:bodyPr/>
          <a:lstStyle/>
          <a:p>
            <a:pPr marL="342900" indent="-342900" algn="l" rtl="0" fontAlgn="base">
              <a:spcAft>
                <a:spcPts val="300"/>
              </a:spcAft>
              <a:buClr>
                <a:srgbClr val="FFC000"/>
              </a:buClr>
              <a:buSzPct val="120000"/>
              <a:buFontTx/>
              <a:buChar char="•"/>
              <a:defRPr/>
            </a:pPr>
            <a:r>
              <a:rPr lang="en-US" sz="2000" dirty="0">
                <a:solidFill>
                  <a:srgbClr val="FFFFFF"/>
                </a:solidFill>
                <a:effectLst>
                  <a:outerShdw blurRad="38100" dist="38100" dir="2700000" algn="tl">
                    <a:srgbClr val="000000"/>
                  </a:outerShdw>
                </a:effectLst>
                <a:latin typeface="Tahoma" pitchFamily="34" charset="0"/>
                <a:ea typeface="+mn-ea"/>
                <a:cs typeface="Tahoma" pitchFamily="34" charset="0"/>
              </a:rPr>
              <a:t>CUP applicants are eligible for federal USACE Programmatic General Permit (PGP) approvals, providing "one stop permit shop" permitting for wetlands projects.</a:t>
            </a:r>
          </a:p>
          <a:p>
            <a:pPr marL="342900" indent="-342900" algn="l" rtl="0" fontAlgn="base">
              <a:spcAft>
                <a:spcPts val="300"/>
              </a:spcAft>
              <a:buClr>
                <a:srgbClr val="FFC000"/>
              </a:buClr>
              <a:buSzPct val="120000"/>
              <a:buFontTx/>
              <a:buChar char="•"/>
              <a:defRPr/>
            </a:pPr>
            <a:r>
              <a:rPr lang="en-US" sz="2000" dirty="0">
                <a:solidFill>
                  <a:srgbClr val="FFFFFF"/>
                </a:solidFill>
                <a:effectLst>
                  <a:outerShdw blurRad="38100" dist="38100" dir="2700000" algn="tl">
                    <a:srgbClr val="000000"/>
                  </a:outerShdw>
                </a:effectLst>
                <a:latin typeface="Tahoma" pitchFamily="34" charset="0"/>
                <a:ea typeface="+mn-ea"/>
                <a:cs typeface="Tahoma" pitchFamily="34" charset="0"/>
              </a:rPr>
              <a:t>Projects in this area may receive priority consideration for state restoration project selection.</a:t>
            </a:r>
          </a:p>
          <a:p>
            <a:pPr marL="342900" indent="-342900" algn="l" rtl="0" fontAlgn="base">
              <a:spcAft>
                <a:spcPts val="300"/>
              </a:spcAft>
              <a:buClr>
                <a:srgbClr val="FFC000"/>
              </a:buClr>
              <a:buSzPct val="120000"/>
              <a:buFontTx/>
              <a:buChar char="•"/>
              <a:defRPr/>
            </a:pPr>
            <a:r>
              <a:rPr lang="en-US" sz="2000" dirty="0">
                <a:solidFill>
                  <a:srgbClr val="FFFFFF"/>
                </a:solidFill>
                <a:effectLst>
                  <a:outerShdw blurRad="38100" dist="38100" dir="2700000" algn="tl">
                    <a:srgbClr val="000000"/>
                  </a:outerShdw>
                </a:effectLst>
                <a:latin typeface="Tahoma" pitchFamily="34" charset="0"/>
                <a:ea typeface="+mn-ea"/>
                <a:cs typeface="Tahoma" pitchFamily="34" charset="0"/>
              </a:rPr>
              <a:t>Parishes eligible to receive funding for ongoing implementation of Local Coastal Programs.</a:t>
            </a:r>
          </a:p>
          <a:p>
            <a:pPr marL="342900" indent="-342900" algn="l" rtl="0" fontAlgn="base">
              <a:spcAft>
                <a:spcPts val="300"/>
              </a:spcAft>
              <a:buClr>
                <a:srgbClr val="FFC000"/>
              </a:buClr>
              <a:buSzPct val="120000"/>
              <a:buFontTx/>
              <a:buChar char="•"/>
              <a:defRPr/>
            </a:pPr>
            <a:r>
              <a:rPr lang="en-US" sz="2000" dirty="0">
                <a:solidFill>
                  <a:srgbClr val="FFFFFF"/>
                </a:solidFill>
                <a:effectLst>
                  <a:outerShdw blurRad="38100" dist="38100" dir="2700000" algn="tl">
                    <a:srgbClr val="000000"/>
                  </a:outerShdw>
                </a:effectLst>
                <a:latin typeface="Tahoma" pitchFamily="34" charset="0"/>
                <a:ea typeface="+mn-ea"/>
                <a:cs typeface="Tahoma" pitchFamily="34" charset="0"/>
              </a:rPr>
              <a:t>Activities subject to full force and power of state’s federal consistency authority under CZMA.</a:t>
            </a:r>
          </a:p>
          <a:p>
            <a:pPr marL="342900" indent="-342900" algn="l" rtl="0" fontAlgn="base">
              <a:spcAft>
                <a:spcPts val="300"/>
              </a:spcAft>
              <a:buClr>
                <a:srgbClr val="FFC000"/>
              </a:buClr>
              <a:buSzPct val="120000"/>
              <a:buFontTx/>
              <a:buChar char="•"/>
              <a:defRPr/>
            </a:pPr>
            <a:r>
              <a:rPr lang="en-US" sz="2000" dirty="0">
                <a:solidFill>
                  <a:srgbClr val="FFFFFF"/>
                </a:solidFill>
                <a:effectLst>
                  <a:outerShdw blurRad="38100" dist="38100" dir="2700000" algn="tl">
                    <a:srgbClr val="000000"/>
                  </a:outerShdw>
                </a:effectLst>
                <a:latin typeface="Tahoma" pitchFamily="34" charset="0"/>
                <a:ea typeface="+mn-ea"/>
                <a:cs typeface="Tahoma" pitchFamily="34" charset="0"/>
              </a:rPr>
              <a:t>Nineteen original coastal parishes continue to be eligible for direct Gulf of Mexico Energy Securities Act (GOMESA) funding.</a:t>
            </a:r>
          </a:p>
          <a:p>
            <a:pPr marL="342900" indent="-342900" algn="l" rtl="0" fontAlgn="base">
              <a:spcAft>
                <a:spcPts val="300"/>
              </a:spcAft>
              <a:buClr>
                <a:srgbClr val="FFC000"/>
              </a:buClr>
              <a:buSzPct val="120000"/>
              <a:buFontTx/>
              <a:buChar char="•"/>
              <a:defRPr/>
            </a:pPr>
            <a:r>
              <a:rPr lang="en-US" sz="2000" dirty="0">
                <a:solidFill>
                  <a:srgbClr val="FFFFFF"/>
                </a:solidFill>
                <a:effectLst>
                  <a:outerShdw blurRad="38100" dist="38100" dir="2700000" algn="tl">
                    <a:srgbClr val="000000"/>
                  </a:outerShdw>
                </a:effectLst>
                <a:latin typeface="Tahoma" pitchFamily="34" charset="0"/>
                <a:ea typeface="+mn-ea"/>
                <a:cs typeface="Tahoma" pitchFamily="34" charset="0"/>
              </a:rPr>
              <a:t>Parishes in this area with an approved Local Coastal Program (LCP) process CUPs for local concern uses.</a:t>
            </a:r>
          </a:p>
          <a:p>
            <a:pPr marL="342900" indent="-342900" algn="l" rtl="0" fontAlgn="base">
              <a:spcAft>
                <a:spcPts val="300"/>
              </a:spcAft>
              <a:buClr>
                <a:srgbClr val="FFC000"/>
              </a:buClr>
              <a:buSzPct val="120000"/>
              <a:buFontTx/>
              <a:buChar char="•"/>
              <a:defRPr/>
            </a:pPr>
            <a:r>
              <a:rPr lang="en-US" sz="2000" dirty="0">
                <a:solidFill>
                  <a:srgbClr val="FFFFFF"/>
                </a:solidFill>
                <a:effectLst>
                  <a:outerShdw blurRad="38100" dist="38100" dir="2700000" algn="tl">
                    <a:srgbClr val="000000"/>
                  </a:outerShdw>
                </a:effectLst>
                <a:latin typeface="Tahoma" pitchFamily="34" charset="0"/>
                <a:ea typeface="+mn-ea"/>
                <a:cs typeface="Tahoma" pitchFamily="34" charset="0"/>
              </a:rPr>
              <a:t>More opportunities and options for certain mitigation activities may be available. </a:t>
            </a:r>
          </a:p>
          <a:p>
            <a:pPr marL="342900" indent="-342900" algn="l" rtl="0" fontAlgn="base">
              <a:spcAft>
                <a:spcPts val="300"/>
              </a:spcAft>
              <a:buClr>
                <a:srgbClr val="FFC000"/>
              </a:buClr>
              <a:buSzPct val="120000"/>
              <a:buFontTx/>
              <a:buChar char="•"/>
              <a:defRPr/>
            </a:pPr>
            <a:r>
              <a:rPr lang="en-US" sz="2000" dirty="0">
                <a:solidFill>
                  <a:srgbClr val="FFFFFF"/>
                </a:solidFill>
                <a:effectLst>
                  <a:outerShdw blurRad="38100" dist="38100" dir="2700000" algn="tl">
                    <a:srgbClr val="000000"/>
                  </a:outerShdw>
                </a:effectLst>
                <a:latin typeface="Tahoma" pitchFamily="34" charset="0"/>
                <a:ea typeface="+mn-ea"/>
                <a:cs typeface="Tahoma" pitchFamily="34" charset="0"/>
              </a:rPr>
              <a:t>Permit tracking available through OCM web-based system.</a:t>
            </a:r>
          </a:p>
          <a:p>
            <a:pPr marL="342900" indent="-342900" algn="l" rtl="0" fontAlgn="base">
              <a:spcAft>
                <a:spcPct val="0"/>
              </a:spcAft>
              <a:buClr>
                <a:srgbClr val="FFCC00"/>
              </a:buClr>
              <a:buSzPct val="120000"/>
              <a:buFontTx/>
              <a:buChar char="•"/>
              <a:defRPr/>
            </a:pPr>
            <a:endParaRPr lang="en-US" sz="2000" dirty="0">
              <a:solidFill>
                <a:srgbClr val="000099"/>
              </a:solidFill>
              <a:effectLst>
                <a:outerShdw blurRad="38100" dist="38100" dir="2700000" algn="tl">
                  <a:srgbClr val="000000"/>
                </a:outerShdw>
              </a:effectLst>
              <a:latin typeface="Tahoma" pitchFamily="34" charset="0"/>
              <a:ea typeface="+mn-ea"/>
              <a:cs typeface="Tahoma" pitchFamily="34" charset="0"/>
            </a:endParaRPr>
          </a:p>
          <a:p>
            <a:pPr marL="342900" indent="-342900" algn="l" rtl="0" fontAlgn="base">
              <a:spcAft>
                <a:spcPct val="0"/>
              </a:spcAft>
              <a:buClr>
                <a:srgbClr val="FFCC00"/>
              </a:buClr>
              <a:buSzPct val="120000"/>
              <a:buFontTx/>
              <a:buChar char="•"/>
              <a:defRPr/>
            </a:pPr>
            <a:endParaRPr lang="en-US" sz="2000" dirty="0">
              <a:solidFill>
                <a:srgbClr val="000099"/>
              </a:solidFill>
              <a:effectLst>
                <a:outerShdw blurRad="38100" dist="38100" dir="2700000" algn="tl">
                  <a:srgbClr val="000000"/>
                </a:outerShdw>
              </a:effectLst>
              <a:latin typeface="Tahoma" pitchFamily="34" charset="0"/>
              <a:ea typeface="+mn-ea"/>
              <a:cs typeface="Tahoma" pitchFamily="34" charset="0"/>
            </a:endParaRPr>
          </a:p>
        </p:txBody>
      </p:sp>
      <p:pic>
        <p:nvPicPr>
          <p:cNvPr id="67588" name="Picture 6" descr="dnrcoastmgt_sm.gif"/>
          <p:cNvPicPr>
            <a:picLocks noChangeAspect="1"/>
          </p:cNvPicPr>
          <p:nvPr/>
        </p:nvPicPr>
        <p:blipFill>
          <a:blip r:embed="rId2"/>
          <a:srcRect/>
          <a:stretch>
            <a:fillRect/>
          </a:stretch>
        </p:blipFill>
        <p:spPr bwMode="auto">
          <a:xfrm>
            <a:off x="7924800" y="228600"/>
            <a:ext cx="1066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rtl="0">
              <a:defRPr/>
            </a:pPr>
            <a:fld id="{BF69CC96-EEE5-450A-92AD-4DAE27140EF5}" type="slidenum">
              <a:rPr lang="en-US" sz="1400" kern="1200">
                <a:solidFill>
                  <a:srgbClr val="FFFFFF"/>
                </a:solidFill>
                <a:effectLst>
                  <a:outerShdw blurRad="38100" dist="38100" dir="2700000" algn="tl">
                    <a:srgbClr val="000000"/>
                  </a:outerShdw>
                </a:effectLst>
                <a:latin typeface="Arial" charset="0"/>
                <a:ea typeface="+mn-ea"/>
                <a:cs typeface="+mn-cs"/>
              </a:rPr>
              <a:pPr algn="r" rtl="0">
                <a:defRPr/>
              </a:pPr>
              <a:t>18</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sp>
        <p:nvSpPr>
          <p:cNvPr id="5" name="Rectangle 3"/>
          <p:cNvSpPr txBox="1">
            <a:spLocks noChangeArrowheads="1"/>
          </p:cNvSpPr>
          <p:nvPr/>
        </p:nvSpPr>
        <p:spPr bwMode="auto">
          <a:xfrm>
            <a:off x="457200" y="1371600"/>
            <a:ext cx="8229600" cy="4876800"/>
          </a:xfrm>
          <a:prstGeom prst="rect">
            <a:avLst/>
          </a:prstGeom>
          <a:noFill/>
          <a:ln w="9525">
            <a:noFill/>
            <a:miter lim="800000"/>
            <a:headEnd/>
            <a:tailEnd/>
          </a:ln>
          <a:effectLst/>
        </p:spPr>
        <p:txBody>
          <a:bodyPr/>
          <a:lstStyle/>
          <a:p>
            <a:pPr marL="342900" indent="-342900" algn="l" rtl="0" fontAlgn="base">
              <a:spcAft>
                <a:spcPts val="600"/>
              </a:spcAft>
              <a:buClr>
                <a:srgbClr val="FFC000"/>
              </a:buClr>
              <a:buSzPct val="120000"/>
              <a:buFontTx/>
              <a:buChar char="•"/>
              <a:defRPr/>
            </a:pPr>
            <a:r>
              <a:rPr lang="en-US" sz="2400" dirty="0">
                <a:solidFill>
                  <a:srgbClr val="FFFFFF"/>
                </a:solidFill>
                <a:effectLst>
                  <a:outerShdw blurRad="38100" dist="38100" dir="2700000" algn="tl">
                    <a:srgbClr val="000000"/>
                  </a:outerShdw>
                </a:effectLst>
                <a:latin typeface="Tahoma" pitchFamily="34" charset="0"/>
                <a:ea typeface="+mn-ea"/>
                <a:cs typeface="Tahoma" pitchFamily="34" charset="0"/>
              </a:rPr>
              <a:t>Area eligible for consideration for restoration.</a:t>
            </a:r>
          </a:p>
          <a:p>
            <a:pPr marL="342900" indent="-342900" algn="l" rtl="0" fontAlgn="base">
              <a:spcAft>
                <a:spcPts val="600"/>
              </a:spcAft>
              <a:buClr>
                <a:srgbClr val="FFC000"/>
              </a:buClr>
              <a:buSzPct val="120000"/>
              <a:buFontTx/>
              <a:buChar char="•"/>
              <a:defRPr/>
            </a:pPr>
            <a:r>
              <a:rPr lang="en-US" sz="2400" dirty="0">
                <a:solidFill>
                  <a:srgbClr val="FFFFFF"/>
                </a:solidFill>
                <a:effectLst>
                  <a:outerShdw blurRad="38100" dist="38100" dir="2700000" algn="tl">
                    <a:srgbClr val="000000"/>
                  </a:outerShdw>
                </a:effectLst>
                <a:latin typeface="Tahoma" pitchFamily="34" charset="0"/>
                <a:ea typeface="+mn-ea"/>
                <a:cs typeface="Tahoma" pitchFamily="34" charset="0"/>
              </a:rPr>
              <a:t>Parishes added to this area become eligible for state portion of GOMESA, if available.</a:t>
            </a:r>
          </a:p>
          <a:p>
            <a:pPr marL="342900" indent="-342900" algn="l" rtl="0" fontAlgn="base">
              <a:spcAft>
                <a:spcPts val="600"/>
              </a:spcAft>
              <a:buClr>
                <a:srgbClr val="FFC000"/>
              </a:buClr>
              <a:buSzPct val="120000"/>
              <a:buFontTx/>
              <a:buChar char="•"/>
              <a:defRPr/>
            </a:pPr>
            <a:r>
              <a:rPr lang="en-US" sz="2400" dirty="0">
                <a:solidFill>
                  <a:srgbClr val="FFFFFF"/>
                </a:solidFill>
                <a:effectLst>
                  <a:outerShdw blurRad="38100" dist="38100" dir="2700000" algn="tl">
                    <a:srgbClr val="000000"/>
                  </a:outerShdw>
                </a:effectLst>
                <a:latin typeface="Tahoma" pitchFamily="34" charset="0"/>
                <a:ea typeface="+mn-ea"/>
                <a:cs typeface="Tahoma" pitchFamily="34" charset="0"/>
              </a:rPr>
              <a:t>Activities subject to limited federal consistency CZMA authority under CZMA to direct actions of government.</a:t>
            </a:r>
          </a:p>
          <a:p>
            <a:pPr marL="342900" indent="-342900" algn="l" rtl="0" fontAlgn="base">
              <a:spcAft>
                <a:spcPts val="600"/>
              </a:spcAft>
              <a:buClr>
                <a:srgbClr val="FFC000"/>
              </a:buClr>
              <a:buSzPct val="120000"/>
              <a:buFontTx/>
              <a:buChar char="•"/>
              <a:defRPr/>
            </a:pPr>
            <a:r>
              <a:rPr lang="en-US" sz="2400" dirty="0">
                <a:solidFill>
                  <a:srgbClr val="FFFFFF"/>
                </a:solidFill>
                <a:effectLst>
                  <a:outerShdw blurRad="38100" dist="38100" dir="2700000" algn="tl">
                    <a:srgbClr val="000000"/>
                  </a:outerShdw>
                </a:effectLst>
                <a:latin typeface="Tahoma" pitchFamily="34" charset="0"/>
                <a:ea typeface="+mn-ea"/>
                <a:cs typeface="Tahoma" pitchFamily="34" charset="0"/>
              </a:rPr>
              <a:t>More opportunities and options for certain mitigation activities may be available.</a:t>
            </a:r>
          </a:p>
          <a:p>
            <a:pPr marL="342900" indent="-342900" algn="l" rtl="0" fontAlgn="base">
              <a:spcAft>
                <a:spcPts val="600"/>
              </a:spcAft>
              <a:buClr>
                <a:srgbClr val="FFC000"/>
              </a:buClr>
              <a:buSzPct val="120000"/>
              <a:buFontTx/>
              <a:buChar char="•"/>
              <a:defRPr/>
            </a:pPr>
            <a:r>
              <a:rPr lang="en-US" sz="2400" dirty="0">
                <a:solidFill>
                  <a:srgbClr val="FFFFFF"/>
                </a:solidFill>
                <a:effectLst>
                  <a:outerShdw blurRad="38100" dist="38100" dir="2700000" algn="tl">
                    <a:srgbClr val="000000"/>
                  </a:outerShdw>
                </a:effectLst>
                <a:latin typeface="Tahoma" pitchFamily="34" charset="0"/>
                <a:ea typeface="+mn-ea"/>
                <a:cs typeface="Tahoma" pitchFamily="34" charset="0"/>
              </a:rPr>
              <a:t>Provide increased consistency with Master Plan goals in the IGC management area by oversight in the broader coastal zone for riparian activities and hydrologic modifications by governmental bodies which could affect Master Plan implementation.</a:t>
            </a:r>
          </a:p>
        </p:txBody>
      </p:sp>
      <p:sp>
        <p:nvSpPr>
          <p:cNvPr id="6" name="Rectangle 2"/>
          <p:cNvSpPr>
            <a:spLocks noGrp="1" noChangeArrowheads="1"/>
          </p:cNvSpPr>
          <p:nvPr>
            <p:ph type="title"/>
          </p:nvPr>
        </p:nvSpPr>
        <p:spPr>
          <a:xfrm>
            <a:off x="457200" y="152400"/>
            <a:ext cx="8229600" cy="1143000"/>
          </a:xfrm>
        </p:spPr>
        <p:txBody>
          <a:bodyPr/>
          <a:lstStyle/>
          <a:p>
            <a:pPr eaLnBrk="1" hangingPunct="1">
              <a:defRPr/>
            </a:pPr>
            <a:r>
              <a:rPr lang="en-US" sz="3200" dirty="0" smtClean="0">
                <a:cs typeface="Tahoma" pitchFamily="34" charset="0"/>
              </a:rPr>
              <a:t>Potential Benefits:</a:t>
            </a:r>
            <a:r>
              <a:rPr lang="en-US" sz="2800" dirty="0" smtClean="0">
                <a:cs typeface="Tahoma" pitchFamily="34" charset="0"/>
              </a:rPr>
              <a:t/>
            </a:r>
            <a:br>
              <a:rPr lang="en-US" sz="2800" dirty="0" smtClean="0">
                <a:cs typeface="Tahoma" pitchFamily="34" charset="0"/>
              </a:rPr>
            </a:br>
            <a:r>
              <a:rPr lang="en-US" sz="2800" dirty="0" smtClean="0">
                <a:cs typeface="Tahoma" pitchFamily="34" charset="0"/>
              </a:rPr>
              <a:t>IGC Management Area</a:t>
            </a:r>
          </a:p>
        </p:txBody>
      </p:sp>
      <p:pic>
        <p:nvPicPr>
          <p:cNvPr id="68612" name="Picture 6" descr="dnrcoastmgt_sm.gif"/>
          <p:cNvPicPr>
            <a:picLocks noChangeAspect="1"/>
          </p:cNvPicPr>
          <p:nvPr/>
        </p:nvPicPr>
        <p:blipFill>
          <a:blip r:embed="rId2"/>
          <a:srcRect/>
          <a:stretch>
            <a:fillRect/>
          </a:stretch>
        </p:blipFill>
        <p:spPr bwMode="auto">
          <a:xfrm>
            <a:off x="7924800" y="228600"/>
            <a:ext cx="1066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rtl="0">
              <a:defRPr/>
            </a:pPr>
            <a:fld id="{FA468557-238C-429E-8A5D-933B672E7427}" type="slidenum">
              <a:rPr lang="en-US" sz="1400" kern="1200">
                <a:solidFill>
                  <a:srgbClr val="FFFFFF"/>
                </a:solidFill>
                <a:effectLst>
                  <a:outerShdw blurRad="38100" dist="38100" dir="2700000" algn="tl">
                    <a:srgbClr val="000000"/>
                  </a:outerShdw>
                </a:effectLst>
                <a:latin typeface="Arial" charset="0"/>
                <a:ea typeface="+mn-ea"/>
                <a:cs typeface="+mn-cs"/>
              </a:rPr>
              <a:pPr algn="r" rtl="0">
                <a:defRPr/>
              </a:pPr>
              <a:t>19</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pPr eaLnBrk="1" hangingPunct="1">
              <a:defRPr/>
            </a:pPr>
            <a:r>
              <a:rPr lang="en-US" dirty="0" smtClean="0"/>
              <a:t>Summary:</a:t>
            </a:r>
            <a:br>
              <a:rPr lang="en-US" dirty="0" smtClean="0"/>
            </a:br>
            <a:r>
              <a:rPr lang="en-US" dirty="0" smtClean="0"/>
              <a:t>Next Steps</a:t>
            </a:r>
            <a:endParaRPr lang="en-US" dirty="0"/>
          </a:p>
        </p:txBody>
      </p:sp>
      <p:pic>
        <p:nvPicPr>
          <p:cNvPr id="70659" name="Picture 5" descr="dnrcoastmgt_sm.gif"/>
          <p:cNvPicPr>
            <a:picLocks noChangeAspect="1"/>
          </p:cNvPicPr>
          <p:nvPr/>
        </p:nvPicPr>
        <p:blipFill>
          <a:blip r:embed="rId2"/>
          <a:srcRect/>
          <a:stretch>
            <a:fillRect/>
          </a:stretch>
        </p:blipFill>
        <p:spPr bwMode="auto">
          <a:xfrm>
            <a:off x="7848600" y="152400"/>
            <a:ext cx="1074738" cy="1027113"/>
          </a:xfrm>
          <a:prstGeom prst="rect">
            <a:avLst/>
          </a:prstGeom>
          <a:noFill/>
          <a:ln w="9525">
            <a:noFill/>
            <a:miter lim="800000"/>
            <a:headEnd/>
            <a:tailEnd/>
          </a:ln>
        </p:spPr>
      </p:pic>
      <p:sp>
        <p:nvSpPr>
          <p:cNvPr id="70660" name="Rectangle 3"/>
          <p:cNvSpPr txBox="1">
            <a:spLocks noChangeArrowheads="1"/>
          </p:cNvSpPr>
          <p:nvPr/>
        </p:nvSpPr>
        <p:spPr bwMode="auto">
          <a:xfrm>
            <a:off x="381000" y="1828800"/>
            <a:ext cx="8305800" cy="4800600"/>
          </a:xfrm>
          <a:prstGeom prst="rect">
            <a:avLst/>
          </a:prstGeom>
          <a:noFill/>
          <a:ln w="9525">
            <a:noFill/>
            <a:miter lim="800000"/>
            <a:headEnd/>
            <a:tailEnd/>
          </a:ln>
        </p:spPr>
        <p:txBody>
          <a:bodyPr/>
          <a:lstStyle/>
          <a:p>
            <a:pPr marL="342900" indent="-342900" algn="l" rtl="0" eaLnBrk="0" fontAlgn="base" hangingPunct="0">
              <a:spcBef>
                <a:spcPct val="0"/>
              </a:spcBef>
              <a:spcAft>
                <a:spcPts val="1200"/>
              </a:spcAft>
              <a:buClr>
                <a:srgbClr val="FFC000"/>
              </a:buClr>
              <a:buFontTx/>
              <a:buChar char="•"/>
            </a:pPr>
            <a:r>
              <a:rPr lang="en-US" sz="2200" kern="1200" dirty="0">
                <a:solidFill>
                  <a:srgbClr val="FFFFFF"/>
                </a:solidFill>
                <a:latin typeface="Tahoma" pitchFamily="34" charset="0"/>
                <a:ea typeface="+mn-ea"/>
                <a:cs typeface="Tahoma" pitchFamily="34" charset="0"/>
              </a:rPr>
              <a:t>CPRA proposed public review and comment period (August/September 2010)</a:t>
            </a:r>
          </a:p>
          <a:p>
            <a:pPr marL="342900" indent="-342900" algn="l" rtl="0" eaLnBrk="0" fontAlgn="base" hangingPunct="0">
              <a:spcBef>
                <a:spcPct val="0"/>
              </a:spcBef>
              <a:spcAft>
                <a:spcPts val="1200"/>
              </a:spcAft>
              <a:buClr>
                <a:srgbClr val="FFC000"/>
              </a:buClr>
              <a:buFontTx/>
              <a:buChar char="•"/>
            </a:pPr>
            <a:r>
              <a:rPr lang="en-US" sz="2200" kern="1200" dirty="0">
                <a:solidFill>
                  <a:srgbClr val="FFFFFF"/>
                </a:solidFill>
                <a:latin typeface="Tahoma" pitchFamily="34" charset="0"/>
                <a:ea typeface="+mn-ea"/>
                <a:cs typeface="Tahoma" pitchFamily="34" charset="0"/>
              </a:rPr>
              <a:t>Approval by CPRA with suggested minor changes </a:t>
            </a:r>
            <a:r>
              <a:rPr lang="en-US" sz="2200" kern="1200" dirty="0" smtClean="0">
                <a:solidFill>
                  <a:srgbClr val="FFFFFF"/>
                </a:solidFill>
                <a:latin typeface="Tahoma" pitchFamily="34" charset="0"/>
                <a:ea typeface="+mn-ea"/>
                <a:cs typeface="Tahoma" pitchFamily="34" charset="0"/>
              </a:rPr>
              <a:t>(December 2010</a:t>
            </a:r>
            <a:r>
              <a:rPr lang="en-US" sz="2200" kern="1200" dirty="0">
                <a:solidFill>
                  <a:srgbClr val="FFFFFF"/>
                </a:solidFill>
                <a:latin typeface="Tahoma" pitchFamily="34" charset="0"/>
                <a:ea typeface="+mn-ea"/>
                <a:cs typeface="Tahoma" pitchFamily="34" charset="0"/>
              </a:rPr>
              <a:t>)</a:t>
            </a:r>
          </a:p>
          <a:p>
            <a:pPr marL="342900" indent="-342900" algn="l" rtl="0" eaLnBrk="0" fontAlgn="base" hangingPunct="0">
              <a:spcBef>
                <a:spcPct val="0"/>
              </a:spcBef>
              <a:spcAft>
                <a:spcPts val="1200"/>
              </a:spcAft>
              <a:buClr>
                <a:srgbClr val="FFC000"/>
              </a:buClr>
              <a:buFontTx/>
              <a:buChar char="•"/>
            </a:pPr>
            <a:r>
              <a:rPr lang="en-US" sz="2200" kern="1200" dirty="0">
                <a:solidFill>
                  <a:srgbClr val="FFFFFF"/>
                </a:solidFill>
                <a:latin typeface="Tahoma" pitchFamily="34" charset="0"/>
                <a:ea typeface="+mn-ea"/>
                <a:cs typeface="Tahoma" pitchFamily="34" charset="0"/>
              </a:rPr>
              <a:t>Statutory changes needed to adopt updated coastal zone as recommended by CPRA (2011 Regular Session of the Louisiana Legislative)</a:t>
            </a:r>
          </a:p>
          <a:p>
            <a:pPr marL="342900" indent="-342900" algn="l" rtl="0" eaLnBrk="0" fontAlgn="base" hangingPunct="0">
              <a:spcBef>
                <a:spcPct val="0"/>
              </a:spcBef>
              <a:spcAft>
                <a:spcPts val="1200"/>
              </a:spcAft>
              <a:buClr>
                <a:srgbClr val="FFC000"/>
              </a:buClr>
              <a:buFontTx/>
              <a:buChar char="•"/>
            </a:pPr>
            <a:r>
              <a:rPr lang="en-US" sz="2200" kern="1200" dirty="0">
                <a:solidFill>
                  <a:srgbClr val="FFFFFF"/>
                </a:solidFill>
                <a:latin typeface="Tahoma" pitchFamily="34" charset="0"/>
                <a:ea typeface="+mn-ea"/>
                <a:cs typeface="Tahoma" pitchFamily="34" charset="0"/>
              </a:rPr>
              <a:t>Effective date of changes to CZB (January 2012)</a:t>
            </a:r>
            <a:endParaRPr lang="en-US" sz="2200" kern="1200" baseline="30000" dirty="0">
              <a:solidFill>
                <a:srgbClr val="FFFFFF"/>
              </a:solidFill>
              <a:latin typeface="Tahoma" pitchFamily="34" charset="0"/>
              <a:ea typeface="+mn-ea"/>
              <a:cs typeface="Tahom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Provisions of Senate Concurrent Resolution 60</a:t>
            </a:r>
            <a:endParaRPr lang="en-US" dirty="0"/>
          </a:p>
        </p:txBody>
      </p:sp>
      <p:sp>
        <p:nvSpPr>
          <p:cNvPr id="3" name="Content Placeholder 2"/>
          <p:cNvSpPr>
            <a:spLocks noGrp="1"/>
          </p:cNvSpPr>
          <p:nvPr>
            <p:ph idx="1"/>
          </p:nvPr>
        </p:nvSpPr>
        <p:spPr>
          <a:xfrm>
            <a:off x="457200" y="1905000"/>
            <a:ext cx="8229600" cy="4572000"/>
          </a:xfrm>
        </p:spPr>
        <p:txBody>
          <a:bodyPr>
            <a:normAutofit fontScale="70000" lnSpcReduction="20000"/>
          </a:bodyPr>
          <a:lstStyle/>
          <a:p>
            <a:pPr eaLnBrk="1" hangingPunct="1">
              <a:lnSpc>
                <a:spcPct val="120000"/>
              </a:lnSpc>
              <a:spcBef>
                <a:spcPts val="0"/>
              </a:spcBef>
              <a:spcAft>
                <a:spcPts val="400"/>
              </a:spcAft>
              <a:defRPr/>
            </a:pPr>
            <a:r>
              <a:rPr lang="en-US" dirty="0" smtClean="0"/>
              <a:t>Requests the CPRA to conduct a comprehensive science-based review and analysis of the inland boundary of the Louisiana coastal zone.</a:t>
            </a:r>
          </a:p>
          <a:p>
            <a:pPr eaLnBrk="1" hangingPunct="1">
              <a:lnSpc>
                <a:spcPct val="120000"/>
              </a:lnSpc>
              <a:spcBef>
                <a:spcPts val="0"/>
              </a:spcBef>
              <a:spcAft>
                <a:spcPts val="400"/>
              </a:spcAft>
              <a:defRPr/>
            </a:pPr>
            <a:r>
              <a:rPr lang="en-US" dirty="0" smtClean="0"/>
              <a:t>Use existing data sets to conduct the study.</a:t>
            </a:r>
          </a:p>
          <a:p>
            <a:pPr eaLnBrk="1" hangingPunct="1">
              <a:lnSpc>
                <a:spcPct val="120000"/>
              </a:lnSpc>
              <a:spcBef>
                <a:spcPts val="0"/>
              </a:spcBef>
              <a:spcAft>
                <a:spcPts val="400"/>
              </a:spcAft>
              <a:defRPr/>
            </a:pPr>
            <a:r>
              <a:rPr lang="en-US" dirty="0" smtClean="0"/>
              <a:t>Consider physical, chemical, and biological data to define the limits of coastal processes.</a:t>
            </a:r>
          </a:p>
          <a:p>
            <a:pPr eaLnBrk="1" hangingPunct="1">
              <a:lnSpc>
                <a:spcPct val="120000"/>
              </a:lnSpc>
              <a:spcBef>
                <a:spcPts val="0"/>
              </a:spcBef>
              <a:spcAft>
                <a:spcPts val="400"/>
              </a:spcAft>
              <a:defRPr/>
            </a:pPr>
            <a:r>
              <a:rPr lang="en-US" dirty="0" smtClean="0"/>
              <a:t>Consider social, economic and cultural factors in conducting the study.</a:t>
            </a:r>
          </a:p>
          <a:p>
            <a:pPr eaLnBrk="1" hangingPunct="1">
              <a:lnSpc>
                <a:spcPct val="120000"/>
              </a:lnSpc>
              <a:spcBef>
                <a:spcPts val="0"/>
              </a:spcBef>
              <a:spcAft>
                <a:spcPts val="400"/>
              </a:spcAft>
              <a:defRPr/>
            </a:pPr>
            <a:r>
              <a:rPr lang="en-US" dirty="0" smtClean="0"/>
              <a:t>Prepare a report  to Louisiana Legislature with findings.</a:t>
            </a:r>
          </a:p>
          <a:p>
            <a:pPr eaLnBrk="1" hangingPunct="1">
              <a:lnSpc>
                <a:spcPct val="120000"/>
              </a:lnSpc>
              <a:spcBef>
                <a:spcPts val="0"/>
              </a:spcBef>
              <a:spcAft>
                <a:spcPts val="400"/>
              </a:spcAft>
              <a:defRPr/>
            </a:pPr>
            <a:r>
              <a:rPr lang="en-US" dirty="0" smtClean="0"/>
              <a:t>Requests state and federal agencies, universities, NGOs, business and industry to assist and cooperate by providing </a:t>
            </a:r>
            <a:r>
              <a:rPr lang="en-US" dirty="0"/>
              <a:t> </a:t>
            </a:r>
            <a:r>
              <a:rPr lang="en-US" dirty="0" smtClean="0"/>
              <a:t>access to information and data to facilitate this study.</a:t>
            </a:r>
            <a:endParaRPr lang="en-US" dirty="0"/>
          </a:p>
          <a:p>
            <a:pPr eaLnBrk="1" hangingPunct="1">
              <a:buFontTx/>
              <a:buNone/>
              <a:defRPr/>
            </a:pPr>
            <a:endParaRPr lang="en-US" dirty="0" smtClean="0"/>
          </a:p>
          <a:p>
            <a:pPr eaLnBrk="1" hangingPunct="1">
              <a:defRPr/>
            </a:pPr>
            <a:endParaRPr lang="en-US" dirty="0"/>
          </a:p>
        </p:txBody>
      </p:sp>
      <p:pic>
        <p:nvPicPr>
          <p:cNvPr id="22531" name="Picture 3" descr="dnrcoastmgt_sm.gif"/>
          <p:cNvPicPr>
            <a:picLocks noChangeAspect="1"/>
          </p:cNvPicPr>
          <p:nvPr/>
        </p:nvPicPr>
        <p:blipFill>
          <a:blip r:embed="rId2"/>
          <a:srcRect/>
          <a:stretch>
            <a:fillRect/>
          </a:stretch>
        </p:blipFill>
        <p:spPr bwMode="auto">
          <a:xfrm>
            <a:off x="7924800" y="115888"/>
            <a:ext cx="1074738" cy="1027112"/>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lgn="r" rtl="0">
              <a:defRPr/>
            </a:pPr>
            <a:fld id="{DC9521BC-AA1C-4A45-8F35-F4E4CA57A4D5}" type="slidenum">
              <a:rPr lang="en-US" sz="1400" kern="1200">
                <a:solidFill>
                  <a:srgbClr val="FFFFFF"/>
                </a:solidFill>
                <a:effectLst>
                  <a:outerShdw blurRad="38100" dist="38100" dir="2700000" algn="tl">
                    <a:srgbClr val="000000"/>
                  </a:outerShdw>
                </a:effectLst>
                <a:latin typeface="Arial" charset="0"/>
                <a:ea typeface="+mn-ea"/>
                <a:cs typeface="+mn-cs"/>
              </a:rPr>
              <a:pPr algn="r" rtl="0">
                <a:defRPr/>
              </a:pPr>
              <a:t>2</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rtl="0">
              <a:defRPr/>
            </a:pPr>
            <a:fld id="{F71721E2-7F2B-4A44-A633-097BB43A05F9}" type="slidenum">
              <a:rPr lang="en-US" sz="1400" kern="1200" smtClean="0">
                <a:solidFill>
                  <a:srgbClr val="FFFFFF"/>
                </a:solidFill>
                <a:effectLst>
                  <a:outerShdw blurRad="38100" dist="38100" dir="2700000" algn="tl">
                    <a:srgbClr val="000000"/>
                  </a:outerShdw>
                </a:effectLst>
                <a:latin typeface="Arial" charset="0"/>
                <a:ea typeface="+mn-ea"/>
                <a:cs typeface="+mn-cs"/>
              </a:rPr>
              <a:pPr algn="r" rtl="0">
                <a:defRPr/>
              </a:pPr>
              <a:t>20</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pic>
        <p:nvPicPr>
          <p:cNvPr id="3" name="Picture 2" descr="F:\users\anay\CZBoundary\Maps\Cameron_Calcasieu\Calcasieu\calcasieu_pres3.bmp"/>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solidFill>
                  <a:schemeClr val="tx1"/>
                </a:solidFill>
              </a:rPr>
              <a:t>Cameron</a:t>
            </a:r>
            <a:r>
              <a:rPr lang="en-US" dirty="0" smtClean="0">
                <a:solidFill>
                  <a:srgbClr val="3EF420"/>
                </a:solidFill>
              </a:rPr>
              <a:t>	</a:t>
            </a:r>
            <a:endParaRPr lang="en-US" dirty="0"/>
          </a:p>
        </p:txBody>
      </p:sp>
      <p:sp>
        <p:nvSpPr>
          <p:cNvPr id="2" name="Slide Number Placeholder 1"/>
          <p:cNvSpPr>
            <a:spLocks noGrp="1"/>
          </p:cNvSpPr>
          <p:nvPr>
            <p:ph type="sldNum" sz="quarter" idx="12"/>
          </p:nvPr>
        </p:nvSpPr>
        <p:spPr/>
        <p:txBody>
          <a:bodyPr/>
          <a:lstStyle/>
          <a:p>
            <a:pPr algn="r" rtl="0">
              <a:defRPr/>
            </a:pPr>
            <a:fld id="{74E077A7-4736-47AA-8E95-6A15B3FE4A01}" type="slidenum">
              <a:rPr lang="en-US" sz="1400" kern="1200">
                <a:solidFill>
                  <a:srgbClr val="FFFFFF"/>
                </a:solidFill>
                <a:effectLst>
                  <a:outerShdw blurRad="38100" dist="38100" dir="2700000" algn="tl">
                    <a:srgbClr val="000000"/>
                  </a:outerShdw>
                </a:effectLst>
                <a:latin typeface="Arial" charset="0"/>
                <a:ea typeface="+mn-ea"/>
                <a:cs typeface="+mn-cs"/>
              </a:rPr>
              <a:pPr algn="r" rtl="0">
                <a:defRPr/>
              </a:pPr>
              <a:t>21</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pic>
        <p:nvPicPr>
          <p:cNvPr id="3074" name="Picture 2" descr="F:\users\anay\CZBoundary\Maps\Cameron_Calcasieu\Cameron\cameron_pres2.bm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solidFill>
                  <a:schemeClr val="tx1"/>
                </a:solidFill>
              </a:rPr>
              <a:t>Iberia</a:t>
            </a:r>
            <a:endParaRPr lang="en-US" dirty="0">
              <a:solidFill>
                <a:schemeClr val="tx1"/>
              </a:solidFill>
            </a:endParaRPr>
          </a:p>
        </p:txBody>
      </p:sp>
      <p:sp>
        <p:nvSpPr>
          <p:cNvPr id="2" name="Slide Number Placeholder 1"/>
          <p:cNvSpPr>
            <a:spLocks noGrp="1"/>
          </p:cNvSpPr>
          <p:nvPr>
            <p:ph type="sldNum" sz="quarter" idx="12"/>
          </p:nvPr>
        </p:nvSpPr>
        <p:spPr/>
        <p:txBody>
          <a:bodyPr/>
          <a:lstStyle/>
          <a:p>
            <a:pPr algn="r" rtl="0">
              <a:defRPr/>
            </a:pPr>
            <a:fld id="{71A92943-17CA-440A-8797-16A7ED61DB18}" type="slidenum">
              <a:rPr lang="en-US" sz="1400" kern="1200">
                <a:solidFill>
                  <a:srgbClr val="FFFFFF"/>
                </a:solidFill>
                <a:effectLst>
                  <a:outerShdw blurRad="38100" dist="38100" dir="2700000" algn="tl">
                    <a:srgbClr val="000000"/>
                  </a:outerShdw>
                </a:effectLst>
                <a:latin typeface="Arial" charset="0"/>
                <a:ea typeface="+mn-ea"/>
                <a:cs typeface="+mn-cs"/>
              </a:rPr>
              <a:pPr algn="r" rtl="0">
                <a:defRPr/>
              </a:pPr>
              <a:t>22</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pic>
        <p:nvPicPr>
          <p:cNvPr id="58371" name="Picture 5" descr="iberia_pres2"/>
          <p:cNvPicPr>
            <a:picLocks noChangeAspect="1" noChangeArrowheads="1"/>
          </p:cNvPicPr>
          <p:nvPr/>
        </p:nvPicPr>
        <p:blipFill>
          <a:blip r:embed="rId2"/>
          <a:srcRect/>
          <a:stretch>
            <a:fillRect/>
          </a:stretch>
        </p:blipFill>
        <p:spPr bwMode="auto">
          <a:xfrm>
            <a:off x="0" y="0"/>
            <a:ext cx="9144000" cy="6946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solidFill>
                  <a:schemeClr val="tx1"/>
                </a:solidFill>
              </a:rPr>
              <a:t>St. Mary</a:t>
            </a:r>
            <a:endParaRPr lang="en-US" dirty="0">
              <a:solidFill>
                <a:schemeClr val="tx1"/>
              </a:solidFill>
            </a:endParaRPr>
          </a:p>
        </p:txBody>
      </p:sp>
      <p:sp>
        <p:nvSpPr>
          <p:cNvPr id="2" name="Slide Number Placeholder 1"/>
          <p:cNvSpPr>
            <a:spLocks noGrp="1"/>
          </p:cNvSpPr>
          <p:nvPr>
            <p:ph type="sldNum" sz="quarter" idx="12"/>
          </p:nvPr>
        </p:nvSpPr>
        <p:spPr/>
        <p:txBody>
          <a:bodyPr/>
          <a:lstStyle/>
          <a:p>
            <a:pPr algn="r" rtl="0">
              <a:defRPr/>
            </a:pPr>
            <a:fld id="{A62DC985-2CCF-47F0-8F5D-A0DE5B911BC6}" type="slidenum">
              <a:rPr lang="en-US" sz="1400" kern="1200">
                <a:solidFill>
                  <a:srgbClr val="FFFFFF"/>
                </a:solidFill>
                <a:effectLst>
                  <a:outerShdw blurRad="38100" dist="38100" dir="2700000" algn="tl">
                    <a:srgbClr val="000000"/>
                  </a:outerShdw>
                </a:effectLst>
                <a:latin typeface="Arial" charset="0"/>
                <a:ea typeface="+mn-ea"/>
                <a:cs typeface="+mn-cs"/>
              </a:rPr>
              <a:pPr algn="r" rtl="0">
                <a:defRPr/>
              </a:pPr>
              <a:t>23</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pic>
        <p:nvPicPr>
          <p:cNvPr id="4098" name="Picture 2" descr="F:\users\anay\CZBoundary\Maps\Iberia_StMary_StMartin\ST MARY\stmary_pres2.bmp"/>
          <p:cNvPicPr>
            <a:picLocks noChangeAspect="1" noChangeArrowheads="1"/>
          </p:cNvPicPr>
          <p:nvPr/>
        </p:nvPicPr>
        <p:blipFill>
          <a:blip r:embed="rId2"/>
          <a:srcRect/>
          <a:stretch>
            <a:fillRect/>
          </a:stretch>
        </p:blipFill>
        <p:spPr bwMode="auto">
          <a:xfrm>
            <a:off x="0" y="0"/>
            <a:ext cx="9144000" cy="7010400"/>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solidFill>
                  <a:schemeClr val="tx1"/>
                </a:solidFill>
              </a:rPr>
              <a:t>St. Martin</a:t>
            </a:r>
            <a:endParaRPr lang="en-US" dirty="0">
              <a:solidFill>
                <a:schemeClr val="tx1"/>
              </a:solidFill>
            </a:endParaRPr>
          </a:p>
        </p:txBody>
      </p:sp>
      <p:sp>
        <p:nvSpPr>
          <p:cNvPr id="2" name="Slide Number Placeholder 1"/>
          <p:cNvSpPr>
            <a:spLocks noGrp="1"/>
          </p:cNvSpPr>
          <p:nvPr>
            <p:ph type="sldNum" sz="quarter" idx="12"/>
          </p:nvPr>
        </p:nvSpPr>
        <p:spPr/>
        <p:txBody>
          <a:bodyPr/>
          <a:lstStyle/>
          <a:p>
            <a:pPr algn="r" rtl="0">
              <a:defRPr/>
            </a:pPr>
            <a:fld id="{55E1A50D-A33C-4A6B-98C2-21124FCC4E7F}" type="slidenum">
              <a:rPr lang="en-US" sz="1400" kern="1200">
                <a:solidFill>
                  <a:srgbClr val="FFFFFF"/>
                </a:solidFill>
                <a:effectLst>
                  <a:outerShdw blurRad="38100" dist="38100" dir="2700000" algn="tl">
                    <a:srgbClr val="000000"/>
                  </a:outerShdw>
                </a:effectLst>
                <a:latin typeface="Arial" charset="0"/>
                <a:ea typeface="+mn-ea"/>
                <a:cs typeface="+mn-cs"/>
              </a:rPr>
              <a:pPr algn="r" rtl="0">
                <a:defRPr/>
              </a:pPr>
              <a:t>24</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pic>
        <p:nvPicPr>
          <p:cNvPr id="5122" name="Picture 2" descr="F:\users\anay\CZBoundary\Maps\Iberia_StMary_StMartin\ST MARTIN\stmartin_pres2.bm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dirty="0" lang="en-US" smtClean="0">
                <a:solidFill>
                  <a:schemeClr val="tx1"/>
                </a:solidFill>
              </a:rPr>
              <a:t>Terrebonne	</a:t>
            </a:r>
            <a:endParaRPr dirty="0" lang="en-US">
              <a:solidFill>
                <a:schemeClr val="tx1"/>
              </a:solidFill>
            </a:endParaRPr>
          </a:p>
        </p:txBody>
      </p:sp>
      <p:sp>
        <p:nvSpPr>
          <p:cNvPr id="2" name="Slide Number Placeholder 1"/>
          <p:cNvSpPr>
            <a:spLocks noGrp="1"/>
          </p:cNvSpPr>
          <p:nvPr>
            <p:ph idx="12" sz="quarter" type="sldNum"/>
          </p:nvPr>
        </p:nvSpPr>
        <p:spPr/>
        <p:txBody>
          <a:bodyPr/>
          <a:lstStyle/>
          <a:p>
            <a:pPr algn="r" rtl="0">
              <a:defRPr/>
            </a:pPr>
            <a:fld id="{97056D3E-745E-4454-82C4-9D6D864BDCD1}" type="slidenum">
              <a:rPr kern="1200" lang="en-US" sz="1400">
                <a:solidFill>
                  <a:srgbClr val="FFFFFF"/>
                </a:solidFill>
                <a:effectLst>
                  <a:outerShdw algn="tl" blurRad="38100" dir="2700000" dist="38100">
                    <a:srgbClr val="000000"/>
                  </a:outerShdw>
                </a:effectLst>
                <a:latin charset="0" typeface="Arial"/>
                <a:ea typeface="+mn-ea"/>
                <a:cs typeface="+mn-cs"/>
              </a:rPr>
              <a:pPr algn="r" rtl="0">
                <a:defRPr/>
              </a:pPr>
              <a:t>25</a:t>
            </a:fld>
            <a:endParaRPr dirty="0" kern="1200" lang="en-US" sz="1400">
              <a:solidFill>
                <a:srgbClr val="FFFFFF"/>
              </a:solidFill>
              <a:effectLst>
                <a:outerShdw algn="tl" blurRad="38100" dir="2700000" dist="38100">
                  <a:srgbClr val="000000"/>
                </a:outerShdw>
              </a:effectLst>
              <a:latin charset="0" typeface="Arial"/>
              <a:ea typeface="+mn-ea"/>
              <a:cs typeface="+mn-cs"/>
            </a:endParaRPr>
          </a:p>
        </p:txBody>
      </p:sp>
      <p:pic>
        <p:nvPicPr>
          <p:cNvPr descr="terrebonne_pres.jpg" id="61443" name="Picture 6"/>
          <p:cNvPicPr>
            <a:picLocks noChangeAspect="1"/>
          </p:cNvPicPr>
          <p:nvPr/>
        </p:nvPicPr>
        <p:blipFill>
          <a:blip r:embed="rId2"/>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dur="indefinite" id="1" nodeType="tmRoot" restart="never"/>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solidFill>
                  <a:schemeClr val="tx1"/>
                </a:solidFill>
              </a:rPr>
              <a:t>Lafourche</a:t>
            </a:r>
            <a:endParaRPr lang="en-US" dirty="0">
              <a:solidFill>
                <a:schemeClr val="tx1"/>
              </a:solidFill>
            </a:endParaRPr>
          </a:p>
        </p:txBody>
      </p:sp>
      <p:sp>
        <p:nvSpPr>
          <p:cNvPr id="2" name="Slide Number Placeholder 1"/>
          <p:cNvSpPr>
            <a:spLocks noGrp="1"/>
          </p:cNvSpPr>
          <p:nvPr>
            <p:ph type="sldNum" sz="quarter" idx="12"/>
          </p:nvPr>
        </p:nvSpPr>
        <p:spPr/>
        <p:txBody>
          <a:bodyPr/>
          <a:lstStyle/>
          <a:p>
            <a:pPr algn="r" rtl="0">
              <a:defRPr/>
            </a:pPr>
            <a:fld id="{6C680FD4-5C53-41EB-802A-AB05F1B04AFB}" type="slidenum">
              <a:rPr lang="en-US" sz="1400" kern="1200">
                <a:solidFill>
                  <a:srgbClr val="FFFFFF"/>
                </a:solidFill>
                <a:effectLst>
                  <a:outerShdw blurRad="38100" dist="38100" dir="2700000" algn="tl">
                    <a:srgbClr val="000000"/>
                  </a:outerShdw>
                </a:effectLst>
                <a:latin typeface="Arial" charset="0"/>
                <a:ea typeface="+mn-ea"/>
                <a:cs typeface="+mn-cs"/>
              </a:rPr>
              <a:pPr algn="r" rtl="0">
                <a:defRPr/>
              </a:pPr>
              <a:t>26</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pic>
        <p:nvPicPr>
          <p:cNvPr id="62467" name="Picture 7" descr="lafourche_pre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solidFill>
                  <a:schemeClr val="tx1"/>
                </a:solidFill>
              </a:rPr>
              <a:t>Assumption</a:t>
            </a:r>
            <a:endParaRPr lang="en-US" dirty="0">
              <a:solidFill>
                <a:schemeClr val="tx1"/>
              </a:solidFill>
            </a:endParaRPr>
          </a:p>
        </p:txBody>
      </p:sp>
      <p:sp>
        <p:nvSpPr>
          <p:cNvPr id="2" name="Slide Number Placeholder 1"/>
          <p:cNvSpPr>
            <a:spLocks noGrp="1"/>
          </p:cNvSpPr>
          <p:nvPr>
            <p:ph type="sldNum" sz="quarter" idx="12"/>
          </p:nvPr>
        </p:nvSpPr>
        <p:spPr/>
        <p:txBody>
          <a:bodyPr/>
          <a:lstStyle/>
          <a:p>
            <a:pPr algn="r" rtl="0">
              <a:defRPr/>
            </a:pPr>
            <a:fld id="{24EA2DFE-41B7-4E7A-BE60-E9AD140BF482}" type="slidenum">
              <a:rPr lang="en-US" sz="1400" kern="1200">
                <a:solidFill>
                  <a:srgbClr val="FFFFFF"/>
                </a:solidFill>
                <a:effectLst>
                  <a:outerShdw blurRad="38100" dist="38100" dir="2700000" algn="tl">
                    <a:srgbClr val="000000"/>
                  </a:outerShdw>
                </a:effectLst>
                <a:latin typeface="Arial" charset="0"/>
                <a:ea typeface="+mn-ea"/>
                <a:cs typeface="+mn-cs"/>
              </a:rPr>
              <a:pPr algn="r" rtl="0">
                <a:defRPr/>
              </a:pPr>
              <a:t>27</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pic>
        <p:nvPicPr>
          <p:cNvPr id="63491" name="Picture 5" descr="assumption_pres2"/>
          <p:cNvPicPr>
            <a:picLocks noChangeAspect="1" noChangeArrowheads="1"/>
          </p:cNvPicPr>
          <p:nvPr/>
        </p:nvPicPr>
        <p:blipFill>
          <a:blip r:embed="rId2"/>
          <a:srcRect/>
          <a:stretch>
            <a:fillRect/>
          </a:stretch>
        </p:blipFill>
        <p:spPr bwMode="auto">
          <a:xfrm>
            <a:off x="0" y="-85725"/>
            <a:ext cx="9144000" cy="6943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rtl="0">
              <a:defRPr/>
            </a:pPr>
            <a:fld id="{F71721E2-7F2B-4A44-A633-097BB43A05F9}" type="slidenum">
              <a:rPr lang="en-US" sz="1400" kern="1200" smtClean="0">
                <a:solidFill>
                  <a:srgbClr val="FFFFFF"/>
                </a:solidFill>
                <a:effectLst>
                  <a:outerShdw blurRad="38100" dist="38100" dir="2700000" algn="tl">
                    <a:srgbClr val="000000"/>
                  </a:outerShdw>
                </a:effectLst>
                <a:latin typeface="Arial" charset="0"/>
                <a:ea typeface="+mn-ea"/>
                <a:cs typeface="+mn-cs"/>
              </a:rPr>
              <a:pPr algn="r" rtl="0">
                <a:defRPr/>
              </a:pPr>
              <a:t>28</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pic>
        <p:nvPicPr>
          <p:cNvPr id="6146" name="Picture 2" descr="F:\users\anay\CZBoundary\Maps\Ascension\ascension_pres4a.bm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rtl="0">
              <a:defRPr/>
            </a:pPr>
            <a:fld id="{F71721E2-7F2B-4A44-A633-097BB43A05F9}" type="slidenum">
              <a:rPr lang="en-US" sz="1400" kern="1200" smtClean="0">
                <a:solidFill>
                  <a:srgbClr val="FFFFFF"/>
                </a:solidFill>
                <a:effectLst>
                  <a:outerShdw blurRad="38100" dist="38100" dir="2700000" algn="tl">
                    <a:srgbClr val="000000"/>
                  </a:outerShdw>
                </a:effectLst>
                <a:latin typeface="Arial" charset="0"/>
                <a:ea typeface="+mn-ea"/>
                <a:cs typeface="+mn-cs"/>
              </a:rPr>
              <a:pPr algn="r" rtl="0">
                <a:defRPr/>
              </a:pPr>
              <a:t>29</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pic>
        <p:nvPicPr>
          <p:cNvPr id="7170" name="Picture 2" descr="F:\users\anay\CZBoundary\Maps\Livingston_Tangipahoa\Livingston\livingston_pres3.bm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dirty="0" smtClean="0"/>
              <a:t>Outcome Objective:</a:t>
            </a:r>
            <a:r>
              <a:rPr lang="en-US" dirty="0" smtClean="0"/>
              <a:t/>
            </a:r>
            <a:br>
              <a:rPr lang="en-US" dirty="0" smtClean="0"/>
            </a:br>
            <a:r>
              <a:rPr lang="en-US" sz="3600" dirty="0" smtClean="0"/>
              <a:t>Maximize Effectiveness – Minimize Intrusiveness</a:t>
            </a:r>
            <a:endParaRPr lang="en-US" dirty="0"/>
          </a:p>
        </p:txBody>
      </p:sp>
      <p:sp>
        <p:nvSpPr>
          <p:cNvPr id="3" name="Content Placeholder 2"/>
          <p:cNvSpPr>
            <a:spLocks noGrp="1"/>
          </p:cNvSpPr>
          <p:nvPr>
            <p:ph idx="1"/>
          </p:nvPr>
        </p:nvSpPr>
        <p:spPr>
          <a:xfrm>
            <a:off x="457200" y="2133600"/>
            <a:ext cx="8229600" cy="3124200"/>
          </a:xfrm>
        </p:spPr>
        <p:txBody>
          <a:bodyPr>
            <a:noAutofit/>
          </a:bodyPr>
          <a:lstStyle/>
          <a:p>
            <a:pPr eaLnBrk="1" hangingPunct="1">
              <a:lnSpc>
                <a:spcPct val="110000"/>
              </a:lnSpc>
              <a:spcBef>
                <a:spcPct val="0"/>
              </a:spcBef>
              <a:spcAft>
                <a:spcPts val="1200"/>
              </a:spcAft>
              <a:defRPr/>
            </a:pPr>
            <a:r>
              <a:rPr lang="en-US" sz="2400" dirty="0" smtClean="0"/>
              <a:t>Provide the most accurate science-based delineation of the coastal zone possible with the resources available.</a:t>
            </a:r>
          </a:p>
          <a:p>
            <a:pPr eaLnBrk="1" hangingPunct="1">
              <a:lnSpc>
                <a:spcPct val="110000"/>
              </a:lnSpc>
              <a:spcBef>
                <a:spcPct val="0"/>
              </a:spcBef>
              <a:spcAft>
                <a:spcPts val="1200"/>
              </a:spcAft>
              <a:defRPr/>
            </a:pPr>
            <a:r>
              <a:rPr lang="en-US" sz="2400" dirty="0" smtClean="0"/>
              <a:t>Maximize the state’s ability to implement the Master Plan using coastal zone management tools of the Louisiana Coastal Resources Program.</a:t>
            </a:r>
          </a:p>
          <a:p>
            <a:pPr eaLnBrk="1" hangingPunct="1">
              <a:lnSpc>
                <a:spcPct val="110000"/>
              </a:lnSpc>
              <a:spcBef>
                <a:spcPct val="0"/>
              </a:spcBef>
              <a:spcAft>
                <a:spcPts val="1200"/>
              </a:spcAft>
              <a:defRPr/>
            </a:pPr>
            <a:r>
              <a:rPr lang="en-US" sz="2400" dirty="0" smtClean="0"/>
              <a:t>Incorporate socioeconomic factors into the evaluation.</a:t>
            </a:r>
          </a:p>
          <a:p>
            <a:pPr eaLnBrk="1" hangingPunct="1">
              <a:lnSpc>
                <a:spcPct val="110000"/>
              </a:lnSpc>
              <a:spcBef>
                <a:spcPct val="0"/>
              </a:spcBef>
              <a:spcAft>
                <a:spcPts val="1200"/>
              </a:spcAft>
              <a:defRPr/>
            </a:pPr>
            <a:r>
              <a:rPr lang="en-US" sz="2400" dirty="0" smtClean="0"/>
              <a:t>Minimize increasing the regulatory burden to stakeholders.</a:t>
            </a:r>
          </a:p>
          <a:p>
            <a:pPr eaLnBrk="1" hangingPunct="1">
              <a:spcBef>
                <a:spcPct val="0"/>
              </a:spcBef>
              <a:spcAft>
                <a:spcPts val="600"/>
              </a:spcAft>
              <a:defRPr/>
            </a:pPr>
            <a:endParaRPr lang="en-US" sz="2400" dirty="0" smtClean="0"/>
          </a:p>
          <a:p>
            <a:pPr eaLnBrk="1" hangingPunct="1">
              <a:defRPr/>
            </a:pPr>
            <a:endParaRPr lang="en-US" sz="2400" dirty="0" smtClean="0"/>
          </a:p>
        </p:txBody>
      </p:sp>
      <p:pic>
        <p:nvPicPr>
          <p:cNvPr id="24579" name="Picture 3" descr="dnrcoastmgt_sm.gif"/>
          <p:cNvPicPr>
            <a:picLocks noChangeAspect="1"/>
          </p:cNvPicPr>
          <p:nvPr/>
        </p:nvPicPr>
        <p:blipFill>
          <a:blip r:embed="rId2"/>
          <a:srcRect/>
          <a:stretch>
            <a:fillRect/>
          </a:stretch>
        </p:blipFill>
        <p:spPr bwMode="auto">
          <a:xfrm>
            <a:off x="8077200" y="152400"/>
            <a:ext cx="1066800" cy="990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lgn="r" rtl="0">
              <a:defRPr/>
            </a:pPr>
            <a:fld id="{71E82856-A9DF-4F66-AABD-D3B74564F64A}" type="slidenum">
              <a:rPr lang="en-US" sz="1400" kern="1200">
                <a:solidFill>
                  <a:srgbClr val="FFFFFF"/>
                </a:solidFill>
                <a:effectLst>
                  <a:outerShdw blurRad="38100" dist="38100" dir="2700000" algn="tl">
                    <a:srgbClr val="000000"/>
                  </a:outerShdw>
                </a:effectLst>
                <a:latin typeface="Arial" charset="0"/>
                <a:ea typeface="+mn-ea"/>
                <a:cs typeface="+mn-cs"/>
              </a:rPr>
              <a:pPr algn="r" rtl="0">
                <a:defRPr/>
              </a:pPr>
              <a:t>3</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or less?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USGS projects that land loss in coastal Louisiana between 1956 and 2050 will be 2038 square miles.</a:t>
            </a:r>
          </a:p>
          <a:p>
            <a:r>
              <a:rPr lang="en-US" dirty="0" smtClean="0"/>
              <a:t>This report recommends incorporating 1,939 square miles into the coastal zone.</a:t>
            </a:r>
          </a:p>
          <a:p>
            <a:r>
              <a:rPr lang="en-US" dirty="0" smtClean="0"/>
              <a:t>Without increased, successful restoration, it this recommendation is adopted there will still be 99 square miles smaller in land area in 2010.</a:t>
            </a:r>
            <a:endParaRPr lang="en-US" dirty="0"/>
          </a:p>
        </p:txBody>
      </p:sp>
      <p:pic>
        <p:nvPicPr>
          <p:cNvPr id="4" name="Picture 5" descr="dnrcoastmgt_sm.gif"/>
          <p:cNvPicPr>
            <a:picLocks noChangeAspect="1"/>
          </p:cNvPicPr>
          <p:nvPr/>
        </p:nvPicPr>
        <p:blipFill>
          <a:blip r:embed="rId3"/>
          <a:srcRect/>
          <a:stretch>
            <a:fillRect/>
          </a:stretch>
        </p:blipFill>
        <p:spPr bwMode="auto">
          <a:xfrm>
            <a:off x="7600950" y="228600"/>
            <a:ext cx="1314450" cy="12557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845E3"/>
        </a:solidFill>
        <a:effectLst/>
      </p:bgPr>
    </p:bg>
    <p:spTree>
      <p:nvGrpSpPr>
        <p:cNvPr id="1" name=""/>
        <p:cNvGrpSpPr/>
        <p:nvPr/>
      </p:nvGrpSpPr>
      <p:grpSpPr>
        <a:xfrm>
          <a:off x="0" y="0"/>
          <a:ext cx="0" cy="0"/>
          <a:chOff x="0" y="0"/>
          <a:chExt cx="0" cy="0"/>
        </a:xfrm>
      </p:grpSpPr>
      <p:pic>
        <p:nvPicPr>
          <p:cNvPr id="4" name="Picture 3" descr="la_1meter_lg.gif"/>
          <p:cNvPicPr>
            <a:picLocks noChangeAspect="1"/>
          </p:cNvPicPr>
          <p:nvPr/>
        </p:nvPicPr>
        <p:blipFill>
          <a:blip r:embed="rId2">
            <a:duotone>
              <a:schemeClr val="bg2">
                <a:shade val="45000"/>
                <a:satMod val="135000"/>
              </a:schemeClr>
              <a:prstClr val="white"/>
            </a:duotone>
            <a:lum bright="14000" contrast="64000"/>
          </a:blip>
          <a:stretch>
            <a:fillRect/>
          </a:stretch>
        </p:blipFill>
        <p:spPr>
          <a:xfrm>
            <a:off x="1143000" y="0"/>
            <a:ext cx="6934200" cy="6858000"/>
          </a:xfrm>
          <a:prstGeom prst="rect">
            <a:avLst/>
          </a:prstGeom>
          <a:noFill/>
          <a:ln>
            <a:noFill/>
          </a:ln>
        </p:spPr>
      </p:pic>
      <p:sp>
        <p:nvSpPr>
          <p:cNvPr id="6" name="TextBox 5"/>
          <p:cNvSpPr txBox="1"/>
          <p:nvPr/>
        </p:nvSpPr>
        <p:spPr>
          <a:xfrm>
            <a:off x="0" y="0"/>
            <a:ext cx="9144000" cy="1631216"/>
          </a:xfrm>
          <a:prstGeom prst="rect">
            <a:avLst/>
          </a:prstGeom>
          <a:solidFill>
            <a:srgbClr val="5845E3"/>
          </a:solidFill>
        </p:spPr>
        <p:txBody>
          <a:bodyPr wrap="square" rtlCol="0">
            <a:spAutoFit/>
          </a:bodyPr>
          <a:lstStyle/>
          <a:p>
            <a:pPr algn="ctr" rtl="0"/>
            <a:r>
              <a:rPr lang="en-US" sz="3600" b="1" kern="1200" dirty="0" smtClean="0">
                <a:latin typeface="Tahoma"/>
                <a:ea typeface="+mn-ea"/>
                <a:cs typeface="+mn-cs"/>
              </a:rPr>
              <a:t>If we do nothing:</a:t>
            </a:r>
          </a:p>
          <a:p>
            <a:pPr algn="ctr" rtl="0"/>
            <a:r>
              <a:rPr lang="en-US" sz="3200" b="1" i="1" kern="1200" dirty="0" smtClean="0">
                <a:latin typeface="Tahoma"/>
                <a:ea typeface="+mn-ea"/>
                <a:cs typeface="+mn-cs"/>
              </a:rPr>
              <a:t>Coastal </a:t>
            </a:r>
            <a:r>
              <a:rPr lang="en-US" sz="3200" b="1" i="1" kern="1200" dirty="0">
                <a:latin typeface="Tahoma"/>
                <a:ea typeface="+mn-ea"/>
                <a:cs typeface="+mn-cs"/>
              </a:rPr>
              <a:t>Louisiana at the End of this Century</a:t>
            </a:r>
          </a:p>
          <a:p>
            <a:pPr algn="ctr" rtl="0"/>
            <a:r>
              <a:rPr lang="en-US" sz="3200" b="1" i="1" kern="1200" dirty="0">
                <a:latin typeface="Tahoma"/>
                <a:ea typeface="+mn-ea"/>
                <a:cs typeface="+mn-cs"/>
              </a:rPr>
              <a:t>Showing One Meter of Sea Level Rise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BIG PICTURE:</a:t>
            </a:r>
            <a:br>
              <a:rPr lang="en-US" dirty="0" smtClean="0"/>
            </a:br>
            <a:r>
              <a:rPr lang="en-US" dirty="0" smtClean="0"/>
              <a:t>Long Term Outcome Vision</a:t>
            </a:r>
            <a:endParaRPr lang="en-US" dirty="0"/>
          </a:p>
        </p:txBody>
      </p:sp>
      <p:sp>
        <p:nvSpPr>
          <p:cNvPr id="3" name="Content Placeholder 2"/>
          <p:cNvSpPr>
            <a:spLocks noGrp="1"/>
          </p:cNvSpPr>
          <p:nvPr>
            <p:ph idx="1"/>
          </p:nvPr>
        </p:nvSpPr>
        <p:spPr/>
        <p:txBody>
          <a:bodyPr/>
          <a:lstStyle/>
          <a:p>
            <a:r>
              <a:rPr lang="en-US" dirty="0" smtClean="0"/>
              <a:t>Sustainable Coastal Communities</a:t>
            </a:r>
          </a:p>
          <a:p>
            <a:r>
              <a:rPr lang="en-US" dirty="0" smtClean="0"/>
              <a:t>Sustainable  Commerce and Industry</a:t>
            </a:r>
          </a:p>
          <a:p>
            <a:r>
              <a:rPr lang="en-US" dirty="0" smtClean="0"/>
              <a:t>Sustainable  Fisheries Production</a:t>
            </a:r>
          </a:p>
          <a:p>
            <a:r>
              <a:rPr lang="en-US" dirty="0" smtClean="0"/>
              <a:t>Sustainable Coastal Ecology </a:t>
            </a:r>
          </a:p>
          <a:p>
            <a:r>
              <a:rPr lang="en-US" dirty="0" smtClean="0"/>
              <a:t>Sustainable  Employment Opportunities</a:t>
            </a:r>
          </a:p>
          <a:p>
            <a:r>
              <a:rPr lang="en-US" dirty="0" smtClean="0"/>
              <a:t>Sustainable  Coastal Louisiana Culture </a:t>
            </a:r>
            <a:endParaRPr lang="en-US" dirty="0"/>
          </a:p>
        </p:txBody>
      </p:sp>
      <p:pic>
        <p:nvPicPr>
          <p:cNvPr id="4" name="Picture 5" descr="dnrcoastmgt_sm.gif"/>
          <p:cNvPicPr>
            <a:picLocks noChangeAspect="1"/>
          </p:cNvPicPr>
          <p:nvPr/>
        </p:nvPicPr>
        <p:blipFill>
          <a:blip r:embed="rId2"/>
          <a:srcRect/>
          <a:stretch>
            <a:fillRect/>
          </a:stretch>
        </p:blipFill>
        <p:spPr bwMode="auto">
          <a:xfrm>
            <a:off x="7600950" y="228600"/>
            <a:ext cx="131445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rtl="0">
              <a:defRPr/>
            </a:pPr>
            <a:fld id="{992E1D8D-4106-4385-A645-2E893916EE5A}" type="slidenum">
              <a:rPr lang="en-US" sz="1400" kern="1200">
                <a:solidFill>
                  <a:srgbClr val="FFFFFF"/>
                </a:solidFill>
                <a:effectLst>
                  <a:outerShdw blurRad="38100" dist="38100" dir="2700000" algn="tl">
                    <a:srgbClr val="000000"/>
                  </a:outerShdw>
                </a:effectLst>
                <a:latin typeface="Arial" charset="0"/>
                <a:ea typeface="+mn-ea"/>
                <a:cs typeface="+mn-cs"/>
              </a:rPr>
              <a:pPr algn="r" rtl="0">
                <a:defRPr/>
              </a:pPr>
              <a:t>7</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sp>
        <p:nvSpPr>
          <p:cNvPr id="25602" name="Rectangle 3"/>
          <p:cNvSpPr txBox="1">
            <a:spLocks noChangeArrowheads="1"/>
          </p:cNvSpPr>
          <p:nvPr/>
        </p:nvSpPr>
        <p:spPr bwMode="auto">
          <a:xfrm>
            <a:off x="228600" y="1600200"/>
            <a:ext cx="4495800" cy="5029200"/>
          </a:xfrm>
          <a:prstGeom prst="rect">
            <a:avLst/>
          </a:prstGeom>
          <a:noFill/>
          <a:ln w="9525">
            <a:noFill/>
            <a:miter lim="800000"/>
            <a:headEnd/>
            <a:tailEnd/>
          </a:ln>
        </p:spPr>
        <p:txBody>
          <a:bodyPr/>
          <a:lstStyle/>
          <a:p>
            <a:pPr marL="342900" lvl="1" indent="-342900" algn="l" rtl="0" fontAlgn="base">
              <a:spcBef>
                <a:spcPct val="0"/>
              </a:spcBef>
              <a:spcAft>
                <a:spcPts val="600"/>
              </a:spcAft>
              <a:buClr>
                <a:srgbClr val="FFCC00"/>
              </a:buClr>
              <a:buSzPct val="120000"/>
              <a:buFontTx/>
              <a:buChar char="•"/>
              <a:defRPr/>
            </a:pPr>
            <a:r>
              <a:rPr lang="en-US" sz="2200" b="1" kern="1200" dirty="0">
                <a:solidFill>
                  <a:srgbClr val="FFFFFF"/>
                </a:solidFill>
                <a:latin typeface="Tahoma" pitchFamily="34" charset="0"/>
                <a:ea typeface="+mn-ea"/>
                <a:cs typeface="+mn-cs"/>
              </a:rPr>
              <a:t>Oil and Gas Industry</a:t>
            </a:r>
          </a:p>
          <a:p>
            <a:pPr marL="800100" lvl="1" indent="-342900" algn="l" rtl="0" fontAlgn="base">
              <a:spcBef>
                <a:spcPct val="0"/>
              </a:spcBef>
              <a:spcAft>
                <a:spcPts val="600"/>
              </a:spcAft>
              <a:buClr>
                <a:srgbClr val="FFCC00"/>
              </a:buClr>
              <a:buSzPct val="120000"/>
              <a:buFont typeface="Arial" pitchFamily="34" charset="0"/>
              <a:buChar char="•"/>
              <a:defRPr/>
            </a:pPr>
            <a:r>
              <a:rPr lang="en-US" kern="1200" dirty="0">
                <a:solidFill>
                  <a:srgbClr val="FFFFFF"/>
                </a:solidFill>
                <a:latin typeface="Tahoma" pitchFamily="34" charset="0"/>
                <a:ea typeface="+mn-ea"/>
                <a:cs typeface="+mn-cs"/>
              </a:rPr>
              <a:t>1st in oil production</a:t>
            </a:r>
          </a:p>
          <a:p>
            <a:pPr marL="800100" lvl="1" indent="-342900" algn="l" rtl="0" fontAlgn="base">
              <a:spcBef>
                <a:spcPct val="0"/>
              </a:spcBef>
              <a:spcAft>
                <a:spcPts val="600"/>
              </a:spcAft>
              <a:buClr>
                <a:srgbClr val="FFCC00"/>
              </a:buClr>
              <a:buSzPct val="120000"/>
              <a:buFont typeface="Arial" pitchFamily="34" charset="0"/>
              <a:buChar char="•"/>
              <a:defRPr/>
            </a:pPr>
            <a:r>
              <a:rPr lang="en-US" kern="1200" dirty="0">
                <a:solidFill>
                  <a:srgbClr val="FFFFFF"/>
                </a:solidFill>
                <a:latin typeface="Tahoma" pitchFamily="34" charset="0"/>
                <a:ea typeface="+mn-ea"/>
                <a:cs typeface="+mn-cs"/>
              </a:rPr>
              <a:t>2nd in marketed gas production</a:t>
            </a:r>
          </a:p>
          <a:p>
            <a:pPr marL="685800" lvl="1" indent="-228600" algn="l" rtl="0" fontAlgn="base">
              <a:spcBef>
                <a:spcPct val="0"/>
              </a:spcBef>
              <a:spcAft>
                <a:spcPts val="600"/>
              </a:spcAft>
              <a:buClr>
                <a:srgbClr val="FFCC00"/>
              </a:buClr>
              <a:buSzPct val="120000"/>
              <a:buFont typeface="Arial" pitchFamily="34" charset="0"/>
              <a:buChar char="•"/>
              <a:defRPr/>
            </a:pPr>
            <a:r>
              <a:rPr lang="en-US" kern="1200" dirty="0">
                <a:solidFill>
                  <a:srgbClr val="FFFFFF"/>
                </a:solidFill>
                <a:latin typeface="Tahoma" pitchFamily="34" charset="0"/>
                <a:ea typeface="+mn-ea"/>
                <a:cs typeface="+mn-cs"/>
              </a:rPr>
              <a:t>  3rd in natural gas reserves </a:t>
            </a:r>
          </a:p>
          <a:p>
            <a:pPr marL="800100" lvl="1" indent="-342900" algn="l" rtl="0" fontAlgn="base">
              <a:spcBef>
                <a:spcPct val="0"/>
              </a:spcBef>
              <a:spcAft>
                <a:spcPts val="600"/>
              </a:spcAft>
              <a:buClr>
                <a:srgbClr val="FFCC00"/>
              </a:buClr>
              <a:buSzPct val="120000"/>
              <a:buFont typeface="Arial" pitchFamily="34" charset="0"/>
              <a:buChar char="•"/>
              <a:defRPr/>
            </a:pPr>
            <a:r>
              <a:rPr lang="en-US" kern="1200" dirty="0">
                <a:solidFill>
                  <a:srgbClr val="FFFFFF"/>
                </a:solidFill>
                <a:latin typeface="Tahoma" pitchFamily="34" charset="0"/>
                <a:ea typeface="+mn-ea"/>
                <a:cs typeface="+mn-cs"/>
              </a:rPr>
              <a:t>2% of total US crude oil reserves</a:t>
            </a:r>
          </a:p>
          <a:p>
            <a:pPr marL="800100" lvl="1" indent="-342900" algn="l" rtl="0" fontAlgn="base">
              <a:spcBef>
                <a:spcPct val="0"/>
              </a:spcBef>
              <a:spcAft>
                <a:spcPts val="600"/>
              </a:spcAft>
              <a:buClr>
                <a:srgbClr val="FFCC00"/>
              </a:buClr>
              <a:buSzPct val="120000"/>
              <a:buFont typeface="Arial" pitchFamily="34" charset="0"/>
              <a:buChar char="•"/>
              <a:defRPr/>
            </a:pPr>
            <a:r>
              <a:rPr lang="en-US" kern="1200" dirty="0">
                <a:solidFill>
                  <a:srgbClr val="FFFFFF"/>
                </a:solidFill>
                <a:latin typeface="Tahoma" pitchFamily="34" charset="0"/>
                <a:ea typeface="+mn-ea"/>
                <a:cs typeface="+mn-cs"/>
              </a:rPr>
              <a:t>5% of US natural gas reserves</a:t>
            </a:r>
          </a:p>
          <a:p>
            <a:pPr marL="800100" lvl="1" indent="-342900" algn="l" rtl="0" fontAlgn="base">
              <a:spcBef>
                <a:spcPct val="0"/>
              </a:spcBef>
              <a:spcAft>
                <a:spcPts val="600"/>
              </a:spcAft>
              <a:buClr>
                <a:srgbClr val="FFCC00"/>
              </a:buClr>
              <a:buSzPct val="120000"/>
              <a:buFont typeface="Arial" pitchFamily="34" charset="0"/>
              <a:buChar char="•"/>
              <a:defRPr/>
            </a:pPr>
            <a:r>
              <a:rPr lang="en-US" kern="1200" dirty="0">
                <a:solidFill>
                  <a:srgbClr val="FFFFFF"/>
                </a:solidFill>
                <a:latin typeface="Tahoma" pitchFamily="34" charset="0"/>
                <a:ea typeface="+mn-ea"/>
                <a:cs typeface="+mn-cs"/>
              </a:rPr>
              <a:t>320,000 oil and gas industry jobs</a:t>
            </a:r>
          </a:p>
          <a:p>
            <a:pPr marL="800100" lvl="1" indent="-342900" algn="l" rtl="0" fontAlgn="base">
              <a:spcBef>
                <a:spcPct val="0"/>
              </a:spcBef>
              <a:spcAft>
                <a:spcPts val="600"/>
              </a:spcAft>
              <a:buClr>
                <a:srgbClr val="FFCC00"/>
              </a:buClr>
              <a:buSzPct val="120000"/>
              <a:buFont typeface="Arial" pitchFamily="34" charset="0"/>
              <a:buChar char="•"/>
              <a:defRPr/>
            </a:pPr>
            <a:r>
              <a:rPr lang="en-US" kern="1200" dirty="0">
                <a:solidFill>
                  <a:srgbClr val="FFFFFF"/>
                </a:solidFill>
                <a:latin typeface="Tahoma" pitchFamily="34" charset="0"/>
                <a:ea typeface="+mn-ea"/>
                <a:cs typeface="+mn-cs"/>
              </a:rPr>
              <a:t>Producing $12.7 billion in household income</a:t>
            </a:r>
          </a:p>
          <a:p>
            <a:pPr marL="800100" lvl="1" indent="-342900" algn="l" rtl="0" fontAlgn="base">
              <a:spcBef>
                <a:spcPct val="0"/>
              </a:spcBef>
              <a:spcAft>
                <a:spcPts val="600"/>
              </a:spcAft>
              <a:buClr>
                <a:srgbClr val="FFCC00"/>
              </a:buClr>
              <a:buSzPct val="120000"/>
              <a:buFont typeface="Arial" pitchFamily="34" charset="0"/>
              <a:buChar char="•"/>
              <a:defRPr/>
            </a:pPr>
            <a:r>
              <a:rPr lang="en-US" kern="1200" dirty="0">
                <a:solidFill>
                  <a:srgbClr val="FFFFFF"/>
                </a:solidFill>
                <a:latin typeface="Tahoma" pitchFamily="34" charset="0"/>
                <a:ea typeface="+mn-ea"/>
                <a:cs typeface="+mn-cs"/>
              </a:rPr>
              <a:t>Creating $70.2 billion in sales for LA companies</a:t>
            </a:r>
          </a:p>
          <a:p>
            <a:pPr marL="342900" indent="-342900" algn="l" rtl="0" fontAlgn="base">
              <a:spcBef>
                <a:spcPct val="0"/>
              </a:spcBef>
              <a:spcAft>
                <a:spcPts val="600"/>
              </a:spcAft>
              <a:buClr>
                <a:srgbClr val="FFCC00"/>
              </a:buClr>
              <a:buSzPct val="120000"/>
              <a:buFontTx/>
              <a:buChar char="•"/>
              <a:defRPr/>
            </a:pPr>
            <a:r>
              <a:rPr lang="en-US" sz="2200" b="1" kern="1200" dirty="0">
                <a:solidFill>
                  <a:srgbClr val="FFFFFF"/>
                </a:solidFill>
                <a:latin typeface="Tahoma" pitchFamily="34" charset="0"/>
                <a:ea typeface="+mn-ea"/>
                <a:cs typeface="+mn-cs"/>
              </a:rPr>
              <a:t>Chemical Industry</a:t>
            </a:r>
          </a:p>
          <a:p>
            <a:pPr marL="800100" lvl="1" indent="-342900" algn="l" rtl="0" fontAlgn="base">
              <a:spcBef>
                <a:spcPct val="0"/>
              </a:spcBef>
              <a:spcAft>
                <a:spcPts val="600"/>
              </a:spcAft>
              <a:buClr>
                <a:srgbClr val="FFCC00"/>
              </a:buClr>
              <a:buSzPct val="120000"/>
              <a:buFont typeface="Arial" pitchFamily="34" charset="0"/>
              <a:buChar char="•"/>
              <a:defRPr/>
            </a:pPr>
            <a:r>
              <a:rPr lang="en-US" kern="1200" dirty="0">
                <a:solidFill>
                  <a:srgbClr val="FFFFFF"/>
                </a:solidFill>
                <a:latin typeface="Tahoma" pitchFamily="34" charset="0"/>
                <a:ea typeface="+mn-ea"/>
                <a:cs typeface="+mn-cs"/>
              </a:rPr>
              <a:t>26,000 jobs </a:t>
            </a:r>
          </a:p>
          <a:p>
            <a:pPr marL="800100" lvl="1" indent="-342900" algn="l" rtl="0" fontAlgn="base">
              <a:spcBef>
                <a:spcPct val="0"/>
              </a:spcBef>
              <a:spcAft>
                <a:spcPts val="600"/>
              </a:spcAft>
              <a:buClr>
                <a:srgbClr val="FFCC00"/>
              </a:buClr>
              <a:buSzPct val="120000"/>
              <a:buFont typeface="Arial" pitchFamily="34" charset="0"/>
              <a:buChar char="•"/>
              <a:defRPr/>
            </a:pPr>
            <a:endParaRPr lang="en-US" kern="1200" dirty="0">
              <a:solidFill>
                <a:srgbClr val="FFFFFF"/>
              </a:solidFill>
              <a:latin typeface="Tahoma" pitchFamily="34" charset="0"/>
              <a:ea typeface="+mn-ea"/>
              <a:cs typeface="+mn-cs"/>
            </a:endParaRPr>
          </a:p>
        </p:txBody>
      </p:sp>
      <p:sp>
        <p:nvSpPr>
          <p:cNvPr id="4" name="Rectangle 2"/>
          <p:cNvSpPr txBox="1">
            <a:spLocks noChangeArrowheads="1"/>
          </p:cNvSpPr>
          <p:nvPr/>
        </p:nvSpPr>
        <p:spPr bwMode="auto">
          <a:xfrm>
            <a:off x="304800" y="152400"/>
            <a:ext cx="8229600" cy="1384300"/>
          </a:xfrm>
          <a:prstGeom prst="rect">
            <a:avLst/>
          </a:prstGeom>
          <a:noFill/>
          <a:ln w="9525">
            <a:noFill/>
            <a:miter lim="800000"/>
            <a:headEnd/>
            <a:tailEnd/>
          </a:ln>
          <a:effectLst/>
        </p:spPr>
        <p:txBody>
          <a:bodyPr anchor="ctr"/>
          <a:lstStyle/>
          <a:p>
            <a:pPr algn="l" rtl="0" fontAlgn="base">
              <a:spcBef>
                <a:spcPct val="0"/>
              </a:spcBef>
              <a:spcAft>
                <a:spcPct val="0"/>
              </a:spcAft>
              <a:defRPr/>
            </a:pPr>
            <a:r>
              <a:rPr lang="en-US" sz="3600" dirty="0">
                <a:solidFill>
                  <a:srgbClr val="FFFFFF"/>
                </a:solidFill>
                <a:effectLst>
                  <a:outerShdw blurRad="38100" dist="38100" dir="2700000" algn="tl">
                    <a:srgbClr val="000000"/>
                  </a:outerShdw>
                </a:effectLst>
                <a:latin typeface="Tahoma"/>
                <a:ea typeface="+mn-ea"/>
                <a:cs typeface="+mn-cs"/>
              </a:rPr>
              <a:t>Methodology:</a:t>
            </a:r>
            <a:r>
              <a:rPr lang="en-US" sz="4800" dirty="0">
                <a:solidFill>
                  <a:srgbClr val="FFFFFF"/>
                </a:solidFill>
                <a:effectLst>
                  <a:outerShdw blurRad="38100" dist="38100" dir="2700000" algn="tl">
                    <a:srgbClr val="000000"/>
                  </a:outerShdw>
                </a:effectLst>
                <a:latin typeface="Tahoma"/>
                <a:ea typeface="+mn-ea"/>
                <a:cs typeface="+mn-cs"/>
              </a:rPr>
              <a:t/>
            </a:r>
            <a:br>
              <a:rPr lang="en-US" sz="4800" dirty="0">
                <a:solidFill>
                  <a:srgbClr val="FFFFFF"/>
                </a:solidFill>
                <a:effectLst>
                  <a:outerShdw blurRad="38100" dist="38100" dir="2700000" algn="tl">
                    <a:srgbClr val="000000"/>
                  </a:outerShdw>
                </a:effectLst>
                <a:latin typeface="Tahoma"/>
                <a:ea typeface="+mn-ea"/>
                <a:cs typeface="+mn-cs"/>
              </a:rPr>
            </a:br>
            <a:r>
              <a:rPr lang="en-US" sz="3200" dirty="0">
                <a:solidFill>
                  <a:srgbClr val="FFFFFF"/>
                </a:solidFill>
                <a:effectLst>
                  <a:outerShdw blurRad="38100" dist="38100" dir="2700000" algn="tl">
                    <a:srgbClr val="000000"/>
                  </a:outerShdw>
                </a:effectLst>
                <a:latin typeface="Tahoma"/>
                <a:ea typeface="+mn-ea"/>
                <a:cs typeface="+mn-cs"/>
              </a:rPr>
              <a:t>Economics in the Coastal Zone</a:t>
            </a:r>
          </a:p>
        </p:txBody>
      </p:sp>
      <p:pic>
        <p:nvPicPr>
          <p:cNvPr id="25604" name="Picture 3" descr="dnrcoastmgt_sm.gif"/>
          <p:cNvPicPr>
            <a:picLocks noChangeAspect="1"/>
          </p:cNvPicPr>
          <p:nvPr/>
        </p:nvPicPr>
        <p:blipFill>
          <a:blip r:embed="rId2"/>
          <a:srcRect/>
          <a:stretch>
            <a:fillRect/>
          </a:stretch>
        </p:blipFill>
        <p:spPr bwMode="auto">
          <a:xfrm>
            <a:off x="7848600" y="228600"/>
            <a:ext cx="1066800" cy="990600"/>
          </a:xfrm>
          <a:prstGeom prst="rect">
            <a:avLst/>
          </a:prstGeom>
          <a:noFill/>
          <a:ln w="9525">
            <a:noFill/>
            <a:miter lim="800000"/>
            <a:headEnd/>
            <a:tailEnd/>
          </a:ln>
        </p:spPr>
      </p:pic>
      <p:sp>
        <p:nvSpPr>
          <p:cNvPr id="25605" name="Rectangle 3"/>
          <p:cNvSpPr txBox="1">
            <a:spLocks noChangeArrowheads="1"/>
          </p:cNvSpPr>
          <p:nvPr/>
        </p:nvSpPr>
        <p:spPr bwMode="auto">
          <a:xfrm>
            <a:off x="4953000" y="1600200"/>
            <a:ext cx="3962400" cy="5029200"/>
          </a:xfrm>
          <a:prstGeom prst="rect">
            <a:avLst/>
          </a:prstGeom>
          <a:noFill/>
          <a:ln w="9525">
            <a:noFill/>
            <a:miter lim="800000"/>
            <a:headEnd/>
            <a:tailEnd/>
          </a:ln>
        </p:spPr>
        <p:txBody>
          <a:bodyPr/>
          <a:lstStyle/>
          <a:p>
            <a:pPr marL="342900" indent="-342900" algn="l" rtl="0" fontAlgn="base">
              <a:spcBef>
                <a:spcPct val="0"/>
              </a:spcBef>
              <a:spcAft>
                <a:spcPts val="600"/>
              </a:spcAft>
              <a:buClr>
                <a:srgbClr val="FFCC00"/>
              </a:buClr>
              <a:buSzPct val="120000"/>
              <a:buFontTx/>
              <a:buChar char="•"/>
            </a:pPr>
            <a:r>
              <a:rPr lang="en-US" sz="2200" b="1" kern="1200" dirty="0">
                <a:solidFill>
                  <a:srgbClr val="FFFFFF"/>
                </a:solidFill>
                <a:latin typeface="Tahoma" pitchFamily="34" charset="0"/>
                <a:ea typeface="+mn-ea"/>
                <a:cs typeface="+mn-cs"/>
              </a:rPr>
              <a:t>Maritime Industry</a:t>
            </a:r>
          </a:p>
          <a:p>
            <a:pPr marL="800100" lvl="1" indent="-342900" algn="l" rtl="0" fontAlgn="base">
              <a:spcBef>
                <a:spcPct val="0"/>
              </a:spcBef>
              <a:spcAft>
                <a:spcPts val="600"/>
              </a:spcAft>
              <a:buClr>
                <a:srgbClr val="FFCC00"/>
              </a:buClr>
              <a:buSzPct val="120000"/>
              <a:buFont typeface="Arial" charset="0"/>
              <a:buChar char="•"/>
            </a:pPr>
            <a:r>
              <a:rPr lang="en-US" kern="1200" dirty="0">
                <a:solidFill>
                  <a:srgbClr val="FFFFFF"/>
                </a:solidFill>
                <a:latin typeface="Tahoma" pitchFamily="34" charset="0"/>
                <a:ea typeface="+mn-ea"/>
                <a:cs typeface="+mn-cs"/>
              </a:rPr>
              <a:t>1st in water transportation (tonnage) by state </a:t>
            </a:r>
          </a:p>
          <a:p>
            <a:pPr marL="800100" lvl="1" indent="-342900" algn="l" rtl="0" fontAlgn="base">
              <a:spcBef>
                <a:spcPct val="0"/>
              </a:spcBef>
              <a:spcAft>
                <a:spcPts val="600"/>
              </a:spcAft>
              <a:buClr>
                <a:srgbClr val="FFCC00"/>
              </a:buClr>
              <a:buSzPct val="120000"/>
              <a:buFont typeface="Arial" charset="0"/>
              <a:buChar char="•"/>
            </a:pPr>
            <a:r>
              <a:rPr lang="en-US" kern="1200" dirty="0">
                <a:solidFill>
                  <a:srgbClr val="FFFFFF"/>
                </a:solidFill>
                <a:latin typeface="Tahoma" pitchFamily="34" charset="0"/>
                <a:ea typeface="+mn-ea"/>
                <a:cs typeface="+mn-cs"/>
              </a:rPr>
              <a:t>The Port of South Louisiana is the largest single port in the U.S.</a:t>
            </a:r>
          </a:p>
          <a:p>
            <a:pPr marL="800100" lvl="1" indent="-342900" algn="l" rtl="0" fontAlgn="base">
              <a:spcBef>
                <a:spcPct val="0"/>
              </a:spcBef>
              <a:spcAft>
                <a:spcPts val="600"/>
              </a:spcAft>
              <a:buClr>
                <a:srgbClr val="FFCC00"/>
              </a:buClr>
              <a:buSzPct val="120000"/>
              <a:buFont typeface="Arial" charset="0"/>
              <a:buChar char="•"/>
            </a:pPr>
            <a:r>
              <a:rPr lang="en-US" kern="1200" dirty="0">
                <a:solidFill>
                  <a:srgbClr val="FFFFFF"/>
                </a:solidFill>
                <a:latin typeface="Tahoma" pitchFamily="34" charset="0"/>
                <a:ea typeface="+mn-ea"/>
                <a:cs typeface="+mn-cs"/>
              </a:rPr>
              <a:t>The ports of New Orleans, Lake Charles, Greater Baton Rouge and Plaquemines all are in the top 15.</a:t>
            </a:r>
          </a:p>
          <a:p>
            <a:pPr marL="342900" indent="-342900" algn="l" rtl="0" fontAlgn="base">
              <a:spcBef>
                <a:spcPct val="0"/>
              </a:spcBef>
              <a:spcAft>
                <a:spcPts val="600"/>
              </a:spcAft>
              <a:buClr>
                <a:srgbClr val="FFCC00"/>
              </a:buClr>
              <a:buSzPct val="120000"/>
              <a:buFont typeface="Arial" charset="0"/>
              <a:buChar char="•"/>
            </a:pPr>
            <a:r>
              <a:rPr lang="en-US" sz="2200" b="1" kern="1200" dirty="0">
                <a:solidFill>
                  <a:srgbClr val="FFFFFF"/>
                </a:solidFill>
                <a:latin typeface="Tahoma" pitchFamily="34" charset="0"/>
                <a:ea typeface="+mn-ea"/>
                <a:cs typeface="+mn-cs"/>
              </a:rPr>
              <a:t>Commercial and Recreational Fishing</a:t>
            </a:r>
          </a:p>
          <a:p>
            <a:pPr marL="342900" indent="-342900" algn="l" rtl="0" fontAlgn="base">
              <a:spcBef>
                <a:spcPct val="0"/>
              </a:spcBef>
              <a:spcAft>
                <a:spcPts val="600"/>
              </a:spcAft>
              <a:buClr>
                <a:srgbClr val="FFCC00"/>
              </a:buClr>
              <a:buSzPct val="120000"/>
              <a:buFont typeface="Arial" charset="0"/>
              <a:buChar char="•"/>
            </a:pPr>
            <a:r>
              <a:rPr lang="en-US" sz="2200" b="1" kern="1200" dirty="0">
                <a:solidFill>
                  <a:srgbClr val="FFFFFF"/>
                </a:solidFill>
                <a:latin typeface="Tahoma" pitchFamily="34" charset="0"/>
                <a:ea typeface="+mn-ea"/>
                <a:cs typeface="+mn-cs"/>
              </a:rPr>
              <a:t>Tourism</a:t>
            </a:r>
          </a:p>
          <a:p>
            <a:pPr marL="342900" indent="-342900" algn="l" rtl="0" fontAlgn="base">
              <a:spcBef>
                <a:spcPct val="0"/>
              </a:spcBef>
              <a:spcAft>
                <a:spcPts val="600"/>
              </a:spcAft>
              <a:buClr>
                <a:srgbClr val="FFCC00"/>
              </a:buClr>
              <a:buSzPct val="120000"/>
              <a:buFont typeface="Arial" charset="0"/>
              <a:buChar char="•"/>
            </a:pPr>
            <a:r>
              <a:rPr lang="en-US" sz="2200" b="1" kern="1200" dirty="0">
                <a:solidFill>
                  <a:srgbClr val="FFFFFF"/>
                </a:solidFill>
                <a:latin typeface="Tahoma" pitchFamily="34" charset="0"/>
                <a:ea typeface="+mn-ea"/>
                <a:cs typeface="+mn-cs"/>
              </a:rPr>
              <a:t>Outdoor Recreation</a:t>
            </a:r>
          </a:p>
          <a:p>
            <a:pPr marL="800100" lvl="1" indent="-342900" algn="l" rtl="0" fontAlgn="base">
              <a:spcBef>
                <a:spcPct val="0"/>
              </a:spcBef>
              <a:spcAft>
                <a:spcPts val="600"/>
              </a:spcAft>
              <a:buClr>
                <a:srgbClr val="FFCC00"/>
              </a:buClr>
              <a:buSzPct val="120000"/>
              <a:buFont typeface="Arial" charset="0"/>
              <a:buChar char="•"/>
            </a:pPr>
            <a:endParaRPr lang="en-US" kern="1200" dirty="0">
              <a:solidFill>
                <a:srgbClr val="FFFFFF"/>
              </a:solidFill>
              <a:latin typeface="Tahoma" pitchFamily="34" charset="0"/>
              <a:ea typeface="+mn-ea"/>
              <a:cs typeface="+mn-cs"/>
            </a:endParaRPr>
          </a:p>
          <a:p>
            <a:pPr marL="342900" indent="-342900" algn="l" rtl="0" fontAlgn="base">
              <a:spcBef>
                <a:spcPct val="0"/>
              </a:spcBef>
              <a:spcAft>
                <a:spcPts val="600"/>
              </a:spcAft>
              <a:buClr>
                <a:srgbClr val="FFCC00"/>
              </a:buClr>
              <a:buSzPct val="120000"/>
              <a:buFont typeface="Arial" charset="0"/>
              <a:buChar char="•"/>
            </a:pPr>
            <a:endParaRPr lang="en-US" sz="2000" b="1" kern="1200" dirty="0">
              <a:solidFill>
                <a:srgbClr val="FFFFFF"/>
              </a:solidFill>
              <a:latin typeface="Tahoma" pitchFamily="34" charset="0"/>
              <a:ea typeface="+mn-ea"/>
              <a:cs typeface="+mn-cs"/>
            </a:endParaRPr>
          </a:p>
          <a:p>
            <a:pPr marL="2057400" lvl="4" indent="-228600" algn="l" rtl="0" fontAlgn="base">
              <a:spcBef>
                <a:spcPct val="0"/>
              </a:spcBef>
              <a:spcAft>
                <a:spcPts val="600"/>
              </a:spcAft>
              <a:buClr>
                <a:srgbClr val="FFCC00"/>
              </a:buClr>
              <a:buSzPct val="120000"/>
              <a:buFontTx/>
              <a:buChar char="•"/>
            </a:pPr>
            <a:endParaRPr lang="en-US" sz="2000" kern="1200" dirty="0">
              <a:solidFill>
                <a:srgbClr val="FFFFFF"/>
              </a:solidFill>
              <a:latin typeface="Tahoma" pitchFamily="34" charset="0"/>
              <a:ea typeface="+mn-ea"/>
              <a:cs typeface="+mn-cs"/>
            </a:endParaRPr>
          </a:p>
          <a:p>
            <a:pPr marL="2057400" lvl="4" indent="-228600" algn="l" rtl="0" fontAlgn="base">
              <a:spcBef>
                <a:spcPct val="0"/>
              </a:spcBef>
              <a:spcAft>
                <a:spcPts val="600"/>
              </a:spcAft>
              <a:buClr>
                <a:srgbClr val="FFCC00"/>
              </a:buClr>
              <a:buSzPct val="120000"/>
            </a:pPr>
            <a:endParaRPr lang="en-US" sz="2000" kern="1200" dirty="0">
              <a:solidFill>
                <a:srgbClr val="FFFFFF"/>
              </a:solidFill>
              <a:latin typeface="Tahoma" pitchFamily="34" charset="0"/>
              <a:ea typeface="+mn-ea"/>
              <a:cs typeface="+mn-cs"/>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800" y="1752600"/>
            <a:ext cx="4038600" cy="4495800"/>
          </a:xfrm>
        </p:spPr>
        <p:txBody>
          <a:bodyPr/>
          <a:lstStyle/>
          <a:p>
            <a:pPr algn="ctr" eaLnBrk="1" hangingPunct="1">
              <a:spcAft>
                <a:spcPts val="300"/>
              </a:spcAft>
              <a:buFontTx/>
              <a:buNone/>
              <a:defRPr/>
            </a:pPr>
            <a:r>
              <a:rPr lang="en-US" b="1" dirty="0" smtClean="0">
                <a:solidFill>
                  <a:srgbClr val="FFC000"/>
                </a:solidFill>
              </a:rPr>
              <a:t>1975 </a:t>
            </a:r>
          </a:p>
          <a:p>
            <a:pPr eaLnBrk="1" hangingPunct="1">
              <a:defRPr/>
            </a:pPr>
            <a:r>
              <a:rPr lang="en-US" sz="2000" dirty="0" smtClean="0"/>
              <a:t>Geology</a:t>
            </a:r>
          </a:p>
          <a:p>
            <a:pPr eaLnBrk="1" hangingPunct="1">
              <a:defRPr/>
            </a:pPr>
            <a:r>
              <a:rPr lang="en-US" sz="2000" dirty="0" smtClean="0"/>
              <a:t>Vegetation</a:t>
            </a:r>
          </a:p>
          <a:p>
            <a:pPr eaLnBrk="1" hangingPunct="1">
              <a:defRPr/>
            </a:pPr>
            <a:r>
              <a:rPr lang="en-US" sz="2000" dirty="0" smtClean="0"/>
              <a:t>Elevation (5’ &amp; 25’)</a:t>
            </a:r>
          </a:p>
          <a:p>
            <a:pPr eaLnBrk="1" hangingPunct="1">
              <a:defRPr/>
            </a:pPr>
            <a:r>
              <a:rPr lang="en-US" sz="2000" dirty="0" smtClean="0"/>
              <a:t>Soils</a:t>
            </a:r>
          </a:p>
          <a:p>
            <a:pPr eaLnBrk="1" hangingPunct="1">
              <a:defRPr/>
            </a:pPr>
            <a:r>
              <a:rPr lang="en-US" sz="2000" dirty="0" smtClean="0"/>
              <a:t>100 yr flood</a:t>
            </a:r>
          </a:p>
          <a:p>
            <a:pPr eaLnBrk="1" hangingPunct="1">
              <a:defRPr/>
            </a:pPr>
            <a:r>
              <a:rPr lang="en-US" sz="2000" dirty="0" smtClean="0"/>
              <a:t>Salinity (inland extent)</a:t>
            </a:r>
          </a:p>
          <a:p>
            <a:pPr eaLnBrk="1" hangingPunct="1">
              <a:defRPr/>
            </a:pPr>
            <a:r>
              <a:rPr lang="en-US" sz="2000" dirty="0" smtClean="0"/>
              <a:t>Range of brackish water clam, blue crab, fish (e.g., Striped mullet), birds (migrating waterfowl), mammals (e.g., Eastern mole), reptiles (e.g., Fence lizard)</a:t>
            </a:r>
          </a:p>
        </p:txBody>
      </p:sp>
      <p:sp>
        <p:nvSpPr>
          <p:cNvPr id="7" name="Rectangle 3"/>
          <p:cNvSpPr txBox="1">
            <a:spLocks noChangeArrowheads="1"/>
          </p:cNvSpPr>
          <p:nvPr/>
        </p:nvSpPr>
        <p:spPr bwMode="auto">
          <a:xfrm>
            <a:off x="5029200" y="1752600"/>
            <a:ext cx="3505200" cy="4648200"/>
          </a:xfrm>
          <a:prstGeom prst="rect">
            <a:avLst/>
          </a:prstGeom>
          <a:noFill/>
          <a:ln w="9525">
            <a:noFill/>
            <a:miter lim="800000"/>
            <a:headEnd/>
            <a:tailEnd/>
          </a:ln>
        </p:spPr>
        <p:txBody>
          <a:bodyPr/>
          <a:lstStyle/>
          <a:p>
            <a:pPr marL="342900" indent="-342900" algn="ctr" rtl="0" fontAlgn="base">
              <a:spcBef>
                <a:spcPct val="20000"/>
              </a:spcBef>
              <a:spcAft>
                <a:spcPts val="300"/>
              </a:spcAft>
              <a:buClr>
                <a:srgbClr val="FFCC00"/>
              </a:buClr>
              <a:buSzPct val="120000"/>
              <a:defRPr/>
            </a:pPr>
            <a:r>
              <a:rPr lang="en-US" sz="3200" b="1" kern="1200" dirty="0">
                <a:solidFill>
                  <a:srgbClr val="FFC000"/>
                </a:solidFill>
                <a:effectLst>
                  <a:outerShdw blurRad="38100" dist="38100" dir="2700000" algn="tl">
                    <a:srgbClr val="000000"/>
                  </a:outerShdw>
                </a:effectLst>
                <a:latin typeface="Tahoma"/>
                <a:ea typeface="+mn-ea"/>
                <a:cs typeface="+mn-cs"/>
              </a:rPr>
              <a:t>2010 </a:t>
            </a:r>
          </a:p>
          <a:p>
            <a:pPr marL="342900" indent="-342900" algn="l" rtl="0" fontAlgn="base">
              <a:spcBef>
                <a:spcPct val="20000"/>
              </a:spcBef>
              <a:spcAft>
                <a:spcPct val="0"/>
              </a:spcAft>
              <a:buClr>
                <a:srgbClr val="FFCC00"/>
              </a:buClr>
              <a:buSzPct val="120000"/>
              <a:buFontTx/>
              <a:buChar char="•"/>
              <a:defRPr/>
            </a:pPr>
            <a:r>
              <a:rPr lang="en-US" sz="2000" kern="1200" dirty="0">
                <a:solidFill>
                  <a:srgbClr val="FFFFFF"/>
                </a:solidFill>
                <a:effectLst>
                  <a:outerShdw blurRad="38100" dist="38100" dir="2700000" algn="tl">
                    <a:srgbClr val="000000"/>
                  </a:outerShdw>
                </a:effectLst>
                <a:latin typeface="Tahoma"/>
                <a:ea typeface="+mn-ea"/>
                <a:cs typeface="+mn-cs"/>
              </a:rPr>
              <a:t>Geology</a:t>
            </a:r>
          </a:p>
          <a:p>
            <a:pPr marL="342900" indent="-342900" algn="l" rtl="0" fontAlgn="base">
              <a:spcBef>
                <a:spcPct val="20000"/>
              </a:spcBef>
              <a:spcAft>
                <a:spcPct val="0"/>
              </a:spcAft>
              <a:buClr>
                <a:srgbClr val="FFCC00"/>
              </a:buClr>
              <a:buSzPct val="120000"/>
              <a:buFontTx/>
              <a:buChar char="•"/>
              <a:defRPr/>
            </a:pPr>
            <a:r>
              <a:rPr lang="en-US" sz="2000" kern="1200" dirty="0">
                <a:solidFill>
                  <a:srgbClr val="FFFFFF"/>
                </a:solidFill>
                <a:effectLst>
                  <a:outerShdw blurRad="38100" dist="38100" dir="2700000" algn="tl">
                    <a:srgbClr val="000000"/>
                  </a:outerShdw>
                </a:effectLst>
                <a:latin typeface="Tahoma"/>
                <a:ea typeface="+mn-ea"/>
                <a:cs typeface="+mn-cs"/>
              </a:rPr>
              <a:t>Vegetation </a:t>
            </a:r>
          </a:p>
          <a:p>
            <a:pPr marL="342900" indent="-342900" algn="l" rtl="0" fontAlgn="base">
              <a:spcBef>
                <a:spcPct val="20000"/>
              </a:spcBef>
              <a:spcAft>
                <a:spcPct val="0"/>
              </a:spcAft>
              <a:buClr>
                <a:srgbClr val="FFCC00"/>
              </a:buClr>
              <a:buSzPct val="120000"/>
              <a:buFontTx/>
              <a:buChar char="•"/>
              <a:defRPr/>
            </a:pPr>
            <a:r>
              <a:rPr lang="en-US" sz="2000" kern="1200" dirty="0">
                <a:solidFill>
                  <a:srgbClr val="FFFFFF"/>
                </a:solidFill>
                <a:effectLst>
                  <a:outerShdw blurRad="38100" dist="38100" dir="2700000" algn="tl">
                    <a:srgbClr val="000000"/>
                  </a:outerShdw>
                </a:effectLst>
                <a:latin typeface="Tahoma"/>
                <a:ea typeface="+mn-ea"/>
                <a:cs typeface="+mn-cs"/>
              </a:rPr>
              <a:t>Elevation (5’, 8’ &amp; 10’)</a:t>
            </a:r>
          </a:p>
          <a:p>
            <a:pPr marL="342900" indent="-342900" algn="l" rtl="0" fontAlgn="base">
              <a:spcBef>
                <a:spcPct val="20000"/>
              </a:spcBef>
              <a:spcAft>
                <a:spcPct val="0"/>
              </a:spcAft>
              <a:buClr>
                <a:srgbClr val="FFCC00"/>
              </a:buClr>
              <a:buSzPct val="120000"/>
              <a:buFontTx/>
              <a:buChar char="•"/>
              <a:defRPr/>
            </a:pPr>
            <a:r>
              <a:rPr lang="en-US" sz="2000" kern="1200" dirty="0">
                <a:solidFill>
                  <a:srgbClr val="FFFFFF"/>
                </a:solidFill>
                <a:effectLst>
                  <a:outerShdw blurRad="38100" dist="38100" dir="2700000" algn="tl">
                    <a:srgbClr val="000000"/>
                  </a:outerShdw>
                </a:effectLst>
                <a:latin typeface="Tahoma"/>
                <a:ea typeface="+mn-ea"/>
                <a:cs typeface="+mn-cs"/>
              </a:rPr>
              <a:t>STATSGO Soils</a:t>
            </a:r>
          </a:p>
          <a:p>
            <a:pPr marL="342900" indent="-342900" algn="l" rtl="0" fontAlgn="base">
              <a:spcBef>
                <a:spcPct val="20000"/>
              </a:spcBef>
              <a:spcAft>
                <a:spcPct val="0"/>
              </a:spcAft>
              <a:buClr>
                <a:srgbClr val="FFCC00"/>
              </a:buClr>
              <a:buSzPct val="120000"/>
              <a:buFontTx/>
              <a:buChar char="•"/>
              <a:defRPr/>
            </a:pPr>
            <a:r>
              <a:rPr lang="en-US" sz="2000" kern="1200" dirty="0">
                <a:solidFill>
                  <a:srgbClr val="FFFFFF"/>
                </a:solidFill>
                <a:effectLst>
                  <a:outerShdw blurRad="38100" dist="38100" dir="2700000" algn="tl">
                    <a:srgbClr val="000000"/>
                  </a:outerShdw>
                </a:effectLst>
                <a:latin typeface="Tahoma"/>
                <a:ea typeface="+mn-ea"/>
                <a:cs typeface="+mn-cs"/>
              </a:rPr>
              <a:t>Inundation - storm surge (SLOSH Model)</a:t>
            </a:r>
          </a:p>
          <a:p>
            <a:pPr marL="342900" indent="-342900" algn="l" rtl="0" fontAlgn="base">
              <a:spcBef>
                <a:spcPct val="20000"/>
              </a:spcBef>
              <a:spcAft>
                <a:spcPct val="0"/>
              </a:spcAft>
              <a:buClr>
                <a:srgbClr val="FFCC00"/>
              </a:buClr>
              <a:buSzPct val="120000"/>
              <a:buFontTx/>
              <a:buChar char="•"/>
              <a:defRPr/>
            </a:pPr>
            <a:r>
              <a:rPr lang="en-US" sz="2000" kern="1200" dirty="0">
                <a:solidFill>
                  <a:srgbClr val="FFFFFF"/>
                </a:solidFill>
                <a:effectLst>
                  <a:outerShdw blurRad="38100" dist="38100" dir="2700000" algn="tl">
                    <a:srgbClr val="000000"/>
                  </a:outerShdw>
                </a:effectLst>
                <a:latin typeface="Tahoma"/>
                <a:ea typeface="+mn-ea"/>
                <a:cs typeface="+mn-cs"/>
              </a:rPr>
              <a:t>Predicted subsidence/sea level rise</a:t>
            </a:r>
          </a:p>
          <a:p>
            <a:pPr marL="342900" indent="-342900" algn="l" rtl="0" fontAlgn="base">
              <a:spcBef>
                <a:spcPct val="20000"/>
              </a:spcBef>
              <a:spcAft>
                <a:spcPct val="0"/>
              </a:spcAft>
              <a:buClr>
                <a:srgbClr val="FFCC00"/>
              </a:buClr>
              <a:buSzPct val="120000"/>
              <a:buFontTx/>
              <a:buChar char="•"/>
              <a:defRPr/>
            </a:pPr>
            <a:r>
              <a:rPr lang="en-US" sz="2000" kern="1200" dirty="0">
                <a:solidFill>
                  <a:srgbClr val="FFFFFF"/>
                </a:solidFill>
                <a:effectLst>
                  <a:outerShdw blurRad="38100" dist="38100" dir="2700000" algn="tl">
                    <a:srgbClr val="000000"/>
                  </a:outerShdw>
                </a:effectLst>
                <a:latin typeface="Tahoma"/>
                <a:ea typeface="+mn-ea"/>
                <a:cs typeface="+mn-cs"/>
              </a:rPr>
              <a:t>Watershed boundaries</a:t>
            </a:r>
          </a:p>
          <a:p>
            <a:pPr marL="342900" indent="-342900" algn="l" rtl="0" fontAlgn="base">
              <a:spcBef>
                <a:spcPct val="20000"/>
              </a:spcBef>
              <a:spcAft>
                <a:spcPct val="0"/>
              </a:spcAft>
              <a:buClr>
                <a:srgbClr val="FFCC00"/>
              </a:buClr>
              <a:buSzPct val="120000"/>
              <a:buFontTx/>
              <a:buChar char="•"/>
              <a:defRPr/>
            </a:pPr>
            <a:r>
              <a:rPr lang="en-US" sz="2000" kern="1200" dirty="0">
                <a:solidFill>
                  <a:srgbClr val="FFFFFF"/>
                </a:solidFill>
                <a:effectLst>
                  <a:outerShdw blurRad="38100" dist="38100" dir="2700000" algn="tl">
                    <a:srgbClr val="000000"/>
                  </a:outerShdw>
                </a:effectLst>
                <a:latin typeface="Tahoma"/>
                <a:ea typeface="+mn-ea"/>
                <a:cs typeface="+mn-cs"/>
              </a:rPr>
              <a:t>Boundaries of existing coastal programs</a:t>
            </a:r>
          </a:p>
          <a:p>
            <a:pPr marL="342900" indent="-342900" algn="l" rtl="0" eaLnBrk="0" hangingPunct="0">
              <a:defRPr/>
            </a:pPr>
            <a:endParaRPr lang="en-US" sz="1600" dirty="0">
              <a:solidFill>
                <a:srgbClr val="FFFFFF"/>
              </a:solidFill>
              <a:latin typeface="Tahoma"/>
              <a:ea typeface="+mn-ea"/>
              <a:cs typeface="+mn-cs"/>
            </a:endParaRPr>
          </a:p>
        </p:txBody>
      </p:sp>
      <p:pic>
        <p:nvPicPr>
          <p:cNvPr id="29699" name="Picture 8" descr="dnrcoastmgt_sm.gif"/>
          <p:cNvPicPr>
            <a:picLocks noChangeAspect="1"/>
          </p:cNvPicPr>
          <p:nvPr/>
        </p:nvPicPr>
        <p:blipFill>
          <a:blip r:embed="rId2"/>
          <a:srcRect/>
          <a:stretch>
            <a:fillRect/>
          </a:stretch>
        </p:blipFill>
        <p:spPr bwMode="auto">
          <a:xfrm>
            <a:off x="7924800" y="228600"/>
            <a:ext cx="1066800" cy="990600"/>
          </a:xfrm>
          <a:prstGeom prst="rect">
            <a:avLst/>
          </a:prstGeom>
          <a:noFill/>
          <a:ln w="9525">
            <a:noFill/>
            <a:miter lim="800000"/>
            <a:headEnd/>
            <a:tailEnd/>
          </a:ln>
        </p:spPr>
      </p:pic>
      <p:sp>
        <p:nvSpPr>
          <p:cNvPr id="11" name="Title 1"/>
          <p:cNvSpPr txBox="1">
            <a:spLocks/>
          </p:cNvSpPr>
          <p:nvPr/>
        </p:nvSpPr>
        <p:spPr bwMode="auto">
          <a:xfrm>
            <a:off x="457200" y="228600"/>
            <a:ext cx="8229600" cy="1384300"/>
          </a:xfrm>
          <a:prstGeom prst="rect">
            <a:avLst/>
          </a:prstGeom>
          <a:noFill/>
          <a:ln w="9525">
            <a:noFill/>
            <a:miter lim="800000"/>
            <a:headEnd/>
            <a:tailEnd/>
          </a:ln>
          <a:effectLst/>
        </p:spPr>
        <p:txBody>
          <a:bodyPr anchor="ctr">
            <a:normAutofit fontScale="97500"/>
          </a:bodyPr>
          <a:lstStyle/>
          <a:p>
            <a:pPr algn="l" rtl="0" fontAlgn="base">
              <a:spcBef>
                <a:spcPct val="0"/>
              </a:spcBef>
              <a:spcAft>
                <a:spcPct val="0"/>
              </a:spcAft>
              <a:defRPr/>
            </a:pPr>
            <a:r>
              <a:rPr lang="en-US" sz="3700" dirty="0">
                <a:solidFill>
                  <a:srgbClr val="FFFFFF"/>
                </a:solidFill>
                <a:effectLst>
                  <a:outerShdw blurRad="38100" dist="38100" dir="2700000" algn="tl">
                    <a:srgbClr val="000000"/>
                  </a:outerShdw>
                </a:effectLst>
                <a:latin typeface="Tahoma"/>
                <a:ea typeface="+mn-ea"/>
                <a:cs typeface="+mn-cs"/>
              </a:rPr>
              <a:t>Methodology: </a:t>
            </a:r>
            <a:r>
              <a:rPr lang="en-US" sz="4000" dirty="0">
                <a:solidFill>
                  <a:srgbClr val="FFFFFF"/>
                </a:solidFill>
                <a:effectLst>
                  <a:outerShdw blurRad="38100" dist="38100" dir="2700000" algn="tl">
                    <a:srgbClr val="000000"/>
                  </a:outerShdw>
                </a:effectLst>
                <a:latin typeface="Tahoma"/>
                <a:ea typeface="+mn-ea"/>
                <a:cs typeface="+mn-cs"/>
              </a:rPr>
              <a:t/>
            </a:r>
            <a:br>
              <a:rPr lang="en-US" sz="4000" dirty="0">
                <a:solidFill>
                  <a:srgbClr val="FFFFFF"/>
                </a:solidFill>
                <a:effectLst>
                  <a:outerShdw blurRad="38100" dist="38100" dir="2700000" algn="tl">
                    <a:srgbClr val="000000"/>
                  </a:outerShdw>
                </a:effectLst>
                <a:latin typeface="Tahoma"/>
                <a:ea typeface="+mn-ea"/>
                <a:cs typeface="+mn-cs"/>
              </a:rPr>
            </a:br>
            <a:r>
              <a:rPr lang="en-US" sz="3300" dirty="0">
                <a:solidFill>
                  <a:srgbClr val="FFFFFF"/>
                </a:solidFill>
                <a:effectLst>
                  <a:outerShdw blurRad="38100" dist="38100" dir="2700000" algn="tl">
                    <a:srgbClr val="000000"/>
                  </a:outerShdw>
                </a:effectLst>
                <a:latin typeface="Tahoma"/>
                <a:ea typeface="+mn-ea"/>
                <a:cs typeface="+mn-cs"/>
              </a:rPr>
              <a:t>Scientific Criteria</a:t>
            </a:r>
          </a:p>
        </p:txBody>
      </p:sp>
      <p:sp>
        <p:nvSpPr>
          <p:cNvPr id="12" name="Slide Number Placeholder 11"/>
          <p:cNvSpPr>
            <a:spLocks noGrp="1"/>
          </p:cNvSpPr>
          <p:nvPr>
            <p:ph type="sldNum" sz="quarter" idx="12"/>
          </p:nvPr>
        </p:nvSpPr>
        <p:spPr/>
        <p:txBody>
          <a:bodyPr/>
          <a:lstStyle/>
          <a:p>
            <a:pPr algn="r" rtl="0">
              <a:defRPr/>
            </a:pPr>
            <a:fld id="{32C26A57-1FFE-409C-ABBE-1B412BF90C3F}" type="slidenum">
              <a:rPr lang="en-US" sz="1400" kern="1200">
                <a:solidFill>
                  <a:srgbClr val="FFFFFF"/>
                </a:solidFill>
                <a:effectLst>
                  <a:outerShdw blurRad="38100" dist="38100" dir="2700000" algn="tl">
                    <a:srgbClr val="000000"/>
                  </a:outerShdw>
                </a:effectLst>
                <a:latin typeface="Arial" charset="0"/>
                <a:ea typeface="+mn-ea"/>
                <a:cs typeface="+mn-cs"/>
              </a:rPr>
              <a:pPr algn="r" rtl="0">
                <a:defRPr/>
              </a:pPr>
              <a:t>8</a:t>
            </a:fld>
            <a:endParaRPr lang="en-US" sz="1400" kern="1200" dirty="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sldNum" sz="quarter" idx="10"/>
          </p:nvPr>
        </p:nvSpPr>
        <p:spPr/>
        <p:txBody>
          <a:bodyPr/>
          <a:lstStyle/>
          <a:p>
            <a:pPr algn="r" rtl="0">
              <a:defRPr/>
            </a:pPr>
            <a:fld id="{18C0ED1B-11F6-480F-A50C-2DA563B5511F}" type="slidenum">
              <a:rPr lang="en-US" sz="1400" kern="1200">
                <a:solidFill>
                  <a:srgbClr val="FFFFFF"/>
                </a:solidFill>
                <a:effectLst>
                  <a:outerShdw blurRad="38100" dist="38100" dir="2700000" algn="tl">
                    <a:srgbClr val="000000"/>
                  </a:outerShdw>
                </a:effectLst>
                <a:latin typeface="Arial" pitchFamily="34" charset="0"/>
                <a:ea typeface="+mn-ea"/>
                <a:cs typeface="+mn-cs"/>
              </a:rPr>
              <a:pPr algn="r" rtl="0">
                <a:defRPr/>
              </a:pPr>
              <a:t>9</a:t>
            </a:fld>
            <a:endParaRPr lang="en-US" sz="1400" kern="1200" dirty="0">
              <a:solidFill>
                <a:srgbClr val="FFFFFF"/>
              </a:solidFill>
              <a:effectLst>
                <a:outerShdw blurRad="38100" dist="38100" dir="2700000" algn="tl">
                  <a:srgbClr val="000000"/>
                </a:outerShdw>
              </a:effectLst>
              <a:latin typeface="Arial" pitchFamily="34" charset="0"/>
              <a:ea typeface="+mn-ea"/>
              <a:cs typeface="+mn-cs"/>
            </a:endParaRPr>
          </a:p>
        </p:txBody>
      </p:sp>
      <p:sp>
        <p:nvSpPr>
          <p:cNvPr id="22530" name="Rectangle 2"/>
          <p:cNvSpPr>
            <a:spLocks noGrp="1" noChangeArrowheads="1"/>
          </p:cNvSpPr>
          <p:nvPr>
            <p:ph type="title" idx="4294967295"/>
          </p:nvPr>
        </p:nvSpPr>
        <p:spPr>
          <a:xfrm>
            <a:off x="304800" y="152400"/>
            <a:ext cx="8229600" cy="1752600"/>
          </a:xfrm>
        </p:spPr>
        <p:txBody>
          <a:bodyPr/>
          <a:lstStyle/>
          <a:p>
            <a:pPr eaLnBrk="1" hangingPunct="1">
              <a:defRPr/>
            </a:pPr>
            <a:r>
              <a:rPr lang="en-US" sz="3600" dirty="0" smtClean="0"/>
              <a:t>Methodology:</a:t>
            </a:r>
            <a:r>
              <a:rPr lang="en-US" sz="4000" dirty="0" smtClean="0"/>
              <a:t/>
            </a:r>
            <a:br>
              <a:rPr lang="en-US" sz="4000" dirty="0" smtClean="0"/>
            </a:br>
            <a:r>
              <a:rPr lang="en-US" sz="3200" dirty="0" smtClean="0"/>
              <a:t>Proposed Hierarchical</a:t>
            </a:r>
            <a:br>
              <a:rPr lang="en-US" sz="3200" dirty="0" smtClean="0"/>
            </a:br>
            <a:r>
              <a:rPr lang="en-US" sz="3200" dirty="0" smtClean="0"/>
              <a:t>Management Approach</a:t>
            </a:r>
          </a:p>
        </p:txBody>
      </p:sp>
      <p:sp>
        <p:nvSpPr>
          <p:cNvPr id="8196" name="Rectangle 3"/>
          <p:cNvSpPr>
            <a:spLocks noGrp="1" noChangeArrowheads="1"/>
          </p:cNvSpPr>
          <p:nvPr>
            <p:ph type="body" idx="4294967295"/>
          </p:nvPr>
        </p:nvSpPr>
        <p:spPr>
          <a:xfrm>
            <a:off x="838200" y="2209800"/>
            <a:ext cx="7848600" cy="4038600"/>
          </a:xfrm>
        </p:spPr>
        <p:txBody>
          <a:bodyPr/>
          <a:lstStyle/>
          <a:p>
            <a:pPr eaLnBrk="1" hangingPunct="1">
              <a:spcBef>
                <a:spcPts val="0"/>
              </a:spcBef>
              <a:spcAft>
                <a:spcPts val="1200"/>
              </a:spcAft>
              <a:defRPr/>
            </a:pPr>
            <a:r>
              <a:rPr lang="en-US" sz="2800" dirty="0" smtClean="0">
                <a:solidFill>
                  <a:schemeClr val="accent2">
                    <a:lumMod val="60000"/>
                    <a:lumOff val="40000"/>
                  </a:schemeClr>
                </a:solidFill>
              </a:rPr>
              <a:t>Coastal Use Permit (CUP): </a:t>
            </a:r>
            <a:r>
              <a:rPr lang="en-US" sz="2800" dirty="0" smtClean="0"/>
              <a:t> Management primarily by the Coastal Use Permitting procedure.</a:t>
            </a:r>
          </a:p>
          <a:p>
            <a:pPr eaLnBrk="1" hangingPunct="1">
              <a:spcBef>
                <a:spcPts val="0"/>
              </a:spcBef>
              <a:spcAft>
                <a:spcPts val="1200"/>
              </a:spcAft>
              <a:defRPr/>
            </a:pPr>
            <a:r>
              <a:rPr lang="en-US" sz="2800" dirty="0" smtClean="0">
                <a:solidFill>
                  <a:schemeClr val="accent2">
                    <a:lumMod val="60000"/>
                    <a:lumOff val="40000"/>
                  </a:schemeClr>
                </a:solidFill>
              </a:rPr>
              <a:t>Intergovernmental Coordination (IGC): </a:t>
            </a:r>
            <a:r>
              <a:rPr lang="en-US" sz="2800" dirty="0" smtClean="0"/>
              <a:t>Management primarily by means of the Consistency Determination procedure.</a:t>
            </a:r>
          </a:p>
          <a:p>
            <a:pPr eaLnBrk="1" hangingPunct="1">
              <a:spcBef>
                <a:spcPts val="0"/>
              </a:spcBef>
              <a:spcAft>
                <a:spcPts val="1200"/>
              </a:spcAft>
              <a:defRPr/>
            </a:pPr>
            <a:r>
              <a:rPr lang="en-US" sz="2800" dirty="0" smtClean="0">
                <a:solidFill>
                  <a:schemeClr val="accent2">
                    <a:lumMod val="60000"/>
                    <a:lumOff val="40000"/>
                  </a:schemeClr>
                </a:solidFill>
              </a:rPr>
              <a:t>Watershed Planning (WSP): </a:t>
            </a:r>
            <a:r>
              <a:rPr lang="en-US" sz="2800" dirty="0" smtClean="0"/>
              <a:t>Management primarily through incentive programs and planning initiatives.</a:t>
            </a:r>
          </a:p>
        </p:txBody>
      </p:sp>
      <p:pic>
        <p:nvPicPr>
          <p:cNvPr id="35844" name="Picture 5" descr="dnrcoastmgt_sm.gif"/>
          <p:cNvPicPr>
            <a:picLocks noChangeAspect="1"/>
          </p:cNvPicPr>
          <p:nvPr/>
        </p:nvPicPr>
        <p:blipFill>
          <a:blip r:embed="rId3"/>
          <a:srcRect/>
          <a:stretch>
            <a:fillRect/>
          </a:stretch>
        </p:blipFill>
        <p:spPr bwMode="auto">
          <a:xfrm>
            <a:off x="7924800" y="228600"/>
            <a:ext cx="1066800" cy="990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0203782">
  <a:themeElements>
    <a:clrScheme name="Office Theme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ffice Theme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ffice Theme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ffice Theme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ffice Theme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ffice Theme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1373</Words>
  <Application>Microsoft Office PowerPoint</Application>
  <PresentationFormat>On-screen Show (4:3)</PresentationFormat>
  <Paragraphs>176</Paragraphs>
  <Slides>29</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10203782</vt:lpstr>
      <vt:lpstr>Acrobat Document</vt:lpstr>
      <vt:lpstr>Defining Louisiana’s Coastal Zone: A Science-Based Evaluation of the Louisiana Coastal Zone Inland Boundary</vt:lpstr>
      <vt:lpstr>Provisions of Senate Concurrent Resolution 60</vt:lpstr>
      <vt:lpstr>Outcome Objective: Maximize Effectiveness – Minimize Intrusiveness</vt:lpstr>
      <vt:lpstr>More or less?</vt:lpstr>
      <vt:lpstr>Slide 5</vt:lpstr>
      <vt:lpstr>THE BIG PICTURE: Long Term Outcome Vision</vt:lpstr>
      <vt:lpstr>Slide 7</vt:lpstr>
      <vt:lpstr>Slide 8</vt:lpstr>
      <vt:lpstr>Methodology: Proposed Hierarchical Management Approach</vt:lpstr>
      <vt:lpstr>Methodology: Data Analysis / Scoring Criteria</vt:lpstr>
      <vt:lpstr>Data Query:  Does the cell contain emergent herbaceous wetlands (fresh, intermediate, brackish or salt marsh)?</vt:lpstr>
      <vt:lpstr>Data Queries:  Is any part of the cell at an elevation of:  5 feet or lower?  8 feet or lower?  10 feet or lower?</vt:lpstr>
      <vt:lpstr>Data Query:  Is any part of the cell contained within the inland extent of storm surge per the SLOSH model outputs?</vt:lpstr>
      <vt:lpstr>Slide 14</vt:lpstr>
      <vt:lpstr>Proposed Coastal Zone: Comparison of CUP and IGC Areas</vt:lpstr>
      <vt:lpstr>Potential Benefits: Coastal Zone/CUP Area</vt:lpstr>
      <vt:lpstr>Potential Benefits: CUP Management Area</vt:lpstr>
      <vt:lpstr>Potential Benefits: IGC Management Area</vt:lpstr>
      <vt:lpstr>Summary: Next Steps</vt:lpstr>
      <vt:lpstr>Slide 20</vt:lpstr>
      <vt:lpstr>Cameron </vt:lpstr>
      <vt:lpstr>Iberia</vt:lpstr>
      <vt:lpstr>St. Mary</vt:lpstr>
      <vt:lpstr>St. Martin</vt:lpstr>
      <vt:lpstr>Terrebonne </vt:lpstr>
      <vt:lpstr>Lafourche</vt:lpstr>
      <vt:lpstr>Assumption</vt:lpstr>
      <vt:lpstr>Slide 28</vt:lpstr>
      <vt:lpstr>Slide 29</vt:lpstr>
    </vt:vector>
  </TitlesOfParts>
  <Company>LDNR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Louisiana’s Coastal Zone: A Science-Based Evaluation of the Louisiana Coastal Zone Inland Boundary</dc:title>
  <dc:creator>LADNR</dc:creator>
  <cp:lastModifiedBy>DNR</cp:lastModifiedBy>
  <cp:revision>20</cp:revision>
  <dcterms:created xsi:type="dcterms:W3CDTF">2010-09-03T14:29:53Z</dcterms:created>
  <dcterms:modified xsi:type="dcterms:W3CDTF">2010-11-16T17:11:12Z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5781913</vt:lpwstr>
  </property>
  <property fmtid="{D5CDD505-2E9C-101B-9397-08002B2CF9AE}" name="NXPowerLiteVersion" pid="3">
    <vt:lpwstr>D4.1.4</vt:lpwstr>
  </property>
</Properties>
</file>