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68" r:id="rId2"/>
    <p:sldId id="286" r:id="rId3"/>
    <p:sldId id="269" r:id="rId4"/>
    <p:sldId id="274" r:id="rId5"/>
    <p:sldId id="295" r:id="rId6"/>
    <p:sldId id="257" r:id="rId7"/>
    <p:sldId id="275" r:id="rId8"/>
    <p:sldId id="288" r:id="rId9"/>
    <p:sldId id="283" r:id="rId10"/>
    <p:sldId id="293" r:id="rId11"/>
    <p:sldId id="289" r:id="rId12"/>
    <p:sldId id="290" r:id="rId13"/>
    <p:sldId id="284" r:id="rId14"/>
    <p:sldId id="294" r:id="rId15"/>
    <p:sldId id="291" r:id="rId16"/>
    <p:sldId id="292" r:id="rId17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9229D09-9E37-42BB-8F62-65FAA304C6C0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D49A819-B6EC-41E3-A1B4-2D2560FBCF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charset="0"/>
              </a:defRPr>
            </a:lvl1pPr>
          </a:lstStyle>
          <a:p>
            <a:fld id="{AD2F2470-3594-4DCE-9A47-DD5B94755EAE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3738"/>
            <a:ext cx="4614862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charset="0"/>
              </a:defRPr>
            </a:lvl1pPr>
          </a:lstStyle>
          <a:p>
            <a:fld id="{F074D33F-E8EA-4F4C-8529-324421A8D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6F146-CAB3-4087-B0D7-9F652935484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defTabSz="920750" eaLnBrk="1" hangingPunct="1"/>
            <a:fld id="{0159660C-B9B6-4BA7-B7F5-BAB5B2719C09}" type="slidenum">
              <a:rPr lang="en-US" sz="1200">
                <a:latin typeface="Arial" charset="0"/>
              </a:rPr>
              <a:pPr algn="r" defTabSz="920750" eaLnBrk="1" hangingPunct="1"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12253-BCE2-403B-A897-478D49FBB0F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A982A-7745-4342-9C48-71A189396FF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DA9CD-0546-4E4D-A2AE-156016BAE78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05511-AE04-44E1-9680-A2834E3FFA6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defTabSz="920750" eaLnBrk="1" hangingPunct="1"/>
            <a:fld id="{D307883C-6043-496F-8710-59FC849DBAE3}" type="slidenum">
              <a:rPr lang="en-US" sz="1200">
                <a:latin typeface="Arial" charset="0"/>
              </a:rPr>
              <a:pPr algn="r" defTabSz="920750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331CA-A8CC-4BF7-BB42-58240BFB2E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DC3F3-07DC-4FCB-81FE-806E1172401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 defTabSz="920750" eaLnBrk="1" hangingPunct="1"/>
            <a:fld id="{0B7B9057-DFA6-46D6-92C4-1AC7F741E6E4}" type="slidenum">
              <a:rPr lang="en-US" sz="1200">
                <a:latin typeface="Arial" charset="0"/>
              </a:rPr>
              <a:pPr algn="r" defTabSz="920750" eaLnBrk="1" hangingPunct="1"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065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6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6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567F06-08E6-49DF-950A-86DF9EEB4BD8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AEFFBA-9AB6-4754-869B-9F40717BA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777FC-EDB4-4397-AE69-98DC7E210F16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CA5796-0518-4D8A-8531-A7F6D0FE3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9EB66-262E-446B-8CCC-65C863B60AB6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70E12-BFAA-4F9E-A808-5068DEEF51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AF554-8E23-44E7-A38C-641B2034B2BA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23F25F-B658-466C-858C-0267C0B01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8C59A-FCFE-47DA-AB48-AC07D535D808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564405-AD30-4131-8E95-CFA65E82F5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CAD9E-D6EC-45B7-A85A-836FECAC2C14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125E5F-6A98-4731-8497-8841FB2E51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9E967-BE22-47CC-9950-5BFB489374EF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EF834B-EE0B-4E00-B4E5-C0591B9F43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BBBC9-34CE-4BC3-B9E2-FDE6D6ABAD9E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564DE8-8A95-431A-8E36-34C0D172E1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82138-4047-4378-BE94-D478D335E123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7AB67-8718-4AD1-B8F8-8E3EF25A93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FC7208-55D3-42EF-8450-33B952FD9D30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49E4F-E209-4513-8DCC-2B11113ECB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3BCB6-B986-4A20-A2B7-DDDEE966D8E7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D77A3-6CF8-4FDB-AFE6-2D137FE734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8BF22387-7CFA-43E8-B77A-AD61E9061F51}" type="datetime1">
              <a:rPr lang="en-US"/>
              <a:pPr/>
              <a:t>9/2/2010</a:t>
            </a:fld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90EA841-AE23-47CD-94DB-6B9CEF52463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963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1A80D1-E0AE-485F-8C70-9DA33CDDFDEB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1676400"/>
          </a:xfrm>
        </p:spPr>
        <p:txBody>
          <a:bodyPr/>
          <a:lstStyle/>
          <a:p>
            <a:r>
              <a:rPr lang="en-US" sz="2400" b="0"/>
              <a:t>Ground Water Resources Commission Meeting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1:00 P.M. Thursday, December 18th, 2008</a:t>
            </a:r>
            <a:br>
              <a:rPr lang="en-US" sz="2000" b="0"/>
            </a:br>
            <a:r>
              <a:rPr lang="en-US" sz="2000" b="0"/>
              <a:t>LaSalle Building – LaBelle Room</a:t>
            </a:r>
            <a:br>
              <a:rPr lang="en-US" sz="2000" b="0"/>
            </a:br>
            <a:r>
              <a:rPr lang="en-US" sz="2000" b="0"/>
              <a:t>617 North 3rd Street</a:t>
            </a:r>
            <a:br>
              <a:rPr lang="en-US" sz="2000" b="0"/>
            </a:br>
            <a:r>
              <a:rPr lang="en-US" sz="2000" b="0"/>
              <a:t>Baton Rouge, Louisiana 70802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534400" cy="46482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Meeting Agenda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1.</a:t>
            </a:r>
            <a:r>
              <a:rPr lang="en-US" sz="2400" i="1" dirty="0"/>
              <a:t>	</a:t>
            </a:r>
            <a:r>
              <a:rPr lang="en-US" sz="2400" dirty="0"/>
              <a:t>Call to Order - Roll Call / Oaths of Office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2.	Rules of Order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3.	Commissioner’s Ground Water Report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4.	Ground Water Management Advisory Task Force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5.	Ground Water Resources Proposed Rule Amendment Update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6.	Haynesville Shale Update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7.	Ruston / W. Monroe Meeting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8.	Next Meeting Date – March 5, 2009 – North Louisiana Venue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9.	Adjourn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7F45E-FCF0-46D5-9004-F4AFF7A4428C}" type="slidenum">
              <a:rPr lang="en-US"/>
              <a:pPr/>
              <a:t>10</a:t>
            </a:fld>
            <a:endParaRPr lang="en-US"/>
          </a:p>
        </p:txBody>
      </p:sp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Sparta Areas of Ground Water Concern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ph idx="1"/>
          </p:nvPr>
        </p:nvGraphicFramePr>
        <p:xfrm>
          <a:off x="1524000" y="1600200"/>
          <a:ext cx="6096000" cy="5029200"/>
        </p:xfrm>
        <a:graphic>
          <a:graphicData uri="http://schemas.openxmlformats.org/presentationml/2006/ole">
            <p:oleObj spid="_x0000_s71683" name="Acrobat Document" r:id="rId3" imgW="7543603" imgH="5829192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AA6A3-DF9C-45A2-A0A5-634E4258327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Ground Water Management Advisory Task Force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Created by Section 5 of Act 49 of 2003.</a:t>
            </a:r>
          </a:p>
          <a:p>
            <a:pPr>
              <a:lnSpc>
                <a:spcPct val="90000"/>
              </a:lnSpc>
            </a:pPr>
            <a:r>
              <a:rPr lang="en-US" sz="2800"/>
              <a:t>“Shall assist the Commissioner of Conservation and the Ground Water Resources Commission in continuing to develop a statewide ground water management program.”</a:t>
            </a:r>
          </a:p>
          <a:p>
            <a:pPr>
              <a:lnSpc>
                <a:spcPct val="90000"/>
              </a:lnSpc>
            </a:pPr>
            <a:r>
              <a:rPr lang="en-US" sz="2800"/>
              <a:t>Consists of 49 members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Representing government, academia, industrial, stakeholder groups and professional organizations.</a:t>
            </a:r>
          </a:p>
          <a:p>
            <a:pPr>
              <a:lnSpc>
                <a:spcPct val="90000"/>
              </a:lnSpc>
            </a:pPr>
            <a:r>
              <a:rPr lang="en-US" sz="2800"/>
              <a:t>Letters have been recently sent to the listed membership requesting member information.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8A910-B712-4D71-A25E-3CB5F57E1197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Water Rule Amendment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Notice of Intent to change the Office of Conservation’s Ground Water Rules was published in the November Volume of the State Register.</a:t>
            </a:r>
          </a:p>
          <a:p>
            <a:r>
              <a:rPr lang="en-US"/>
              <a:t>Public Hearing and Comment Period</a:t>
            </a:r>
          </a:p>
          <a:p>
            <a:pPr lvl="1"/>
            <a:r>
              <a:rPr lang="en-US"/>
              <a:t>Hearing to be held at 9 a.m. on December 29, 2008 in the La Belle Room of the La Salle Building.</a:t>
            </a:r>
          </a:p>
          <a:p>
            <a:pPr lvl="1"/>
            <a:r>
              <a:rPr lang="en-US"/>
              <a:t>Public Comment Period open until January 5, 2009.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3A24-64DC-461F-8CBA-4D5B25277132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944563"/>
          </a:xfrm>
        </p:spPr>
        <p:txBody>
          <a:bodyPr/>
          <a:lstStyle/>
          <a:p>
            <a:r>
              <a:rPr lang="en-US" sz="3600" b="0"/>
              <a:t>Haynesville Shale Update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Ground Water Use Inquiries / Complaints</a:t>
            </a:r>
          </a:p>
          <a:p>
            <a:pPr lvl="1">
              <a:buClr>
                <a:schemeClr val="tx1"/>
              </a:buClr>
            </a:pPr>
            <a:r>
              <a:rPr lang="en-US"/>
              <a:t>Keatchie</a:t>
            </a:r>
          </a:p>
          <a:p>
            <a:pPr lvl="1">
              <a:buClr>
                <a:schemeClr val="tx1"/>
              </a:buClr>
            </a:pPr>
            <a:r>
              <a:rPr lang="en-US"/>
              <a:t>Grand Cane / Smyrna</a:t>
            </a:r>
          </a:p>
          <a:p>
            <a:pPr lvl="1">
              <a:buClr>
                <a:schemeClr val="tx1"/>
              </a:buClr>
            </a:pPr>
            <a:r>
              <a:rPr lang="en-US"/>
              <a:t>Longstreet</a:t>
            </a:r>
          </a:p>
          <a:p>
            <a:pPr lvl="1">
              <a:buClr>
                <a:schemeClr val="tx1"/>
              </a:buClr>
            </a:pPr>
            <a:r>
              <a:rPr lang="en-US"/>
              <a:t>Keithville</a:t>
            </a:r>
          </a:p>
          <a:p>
            <a:pPr>
              <a:buClr>
                <a:schemeClr val="tx1"/>
              </a:buClr>
            </a:pPr>
            <a:r>
              <a:rPr lang="en-US"/>
              <a:t>Field Investigations / Agency Action</a:t>
            </a:r>
          </a:p>
          <a:p>
            <a:pPr>
              <a:buClr>
                <a:schemeClr val="tx1"/>
              </a:buClr>
            </a:pPr>
            <a:r>
              <a:rPr lang="en-US"/>
              <a:t>Commissioner’s Ground Water Use Advisory</a:t>
            </a:r>
          </a:p>
          <a:p>
            <a:pPr>
              <a:buClr>
                <a:schemeClr val="tx1"/>
              </a:buClr>
            </a:pPr>
            <a:r>
              <a:rPr lang="en-US"/>
              <a:t>Natural Gas Drilling and Completion Water Resource Survey </a:t>
            </a:r>
          </a:p>
          <a:p>
            <a:pPr>
              <a:buClr>
                <a:schemeClr val="tx1"/>
              </a:buClr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EAA42-5910-4D42-B46A-0D0C9FD63F44}" type="slidenum">
              <a:rPr lang="en-US"/>
              <a:pPr/>
              <a:t>14</a:t>
            </a:fld>
            <a:endParaRPr lang="en-US"/>
          </a:p>
        </p:txBody>
      </p:sp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Haynesville Shale Activity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ph idx="1"/>
          </p:nvPr>
        </p:nvGraphicFramePr>
        <p:xfrm>
          <a:off x="1524000" y="1600200"/>
          <a:ext cx="6096000" cy="4953000"/>
        </p:xfrm>
        <a:graphic>
          <a:graphicData uri="http://schemas.openxmlformats.org/presentationml/2006/ole">
            <p:oleObj spid="_x0000_s73731" name="Acrobat Document" r:id="rId3" imgW="7543603" imgH="5829192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3C86B-735E-45C3-A818-D635EE2818A1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44563"/>
          </a:xfrm>
        </p:spPr>
        <p:txBody>
          <a:bodyPr/>
          <a:lstStyle/>
          <a:p>
            <a:r>
              <a:rPr lang="en-US" sz="4000" b="0"/>
              <a:t>North Louisiana Sparta Aquifer Meeting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Topics</a:t>
            </a:r>
          </a:p>
          <a:p>
            <a:pPr>
              <a:buClr>
                <a:schemeClr val="tx1"/>
              </a:buClr>
            </a:pPr>
            <a:r>
              <a:rPr lang="en-US"/>
              <a:t>USGS Sparta Aquifer Update </a:t>
            </a:r>
          </a:p>
          <a:p>
            <a:pPr>
              <a:buClr>
                <a:schemeClr val="tx1"/>
              </a:buClr>
            </a:pPr>
            <a:r>
              <a:rPr lang="en-US"/>
              <a:t>Sparta Education / Conservation Efforts</a:t>
            </a:r>
          </a:p>
          <a:p>
            <a:pPr>
              <a:buClr>
                <a:schemeClr val="tx1"/>
              </a:buClr>
            </a:pPr>
            <a:r>
              <a:rPr lang="en-US"/>
              <a:t>Louisiana Tech / Squire Creek Reservoir Projects</a:t>
            </a:r>
          </a:p>
          <a:p>
            <a:pPr>
              <a:buClr>
                <a:schemeClr val="tx1"/>
              </a:buClr>
            </a:pPr>
            <a:r>
              <a:rPr lang="en-US"/>
              <a:t>Lincoln – Union Parish Water Initiative</a:t>
            </a:r>
          </a:p>
          <a:p>
            <a:pPr>
              <a:buClr>
                <a:schemeClr val="tx1"/>
              </a:buClr>
            </a:pPr>
            <a:r>
              <a:rPr lang="en-US"/>
              <a:t>West Monroe / Graphic Packaging Wastewater Reuse Project</a:t>
            </a:r>
          </a:p>
          <a:p>
            <a:pPr>
              <a:buClr>
                <a:schemeClr val="tx1"/>
              </a:buClr>
            </a:pPr>
            <a:r>
              <a:rPr lang="en-US"/>
              <a:t>Union County Arkansas Sparta Recovery Project </a:t>
            </a:r>
          </a:p>
          <a:p>
            <a:pPr>
              <a:buClr>
                <a:schemeClr val="tx1"/>
              </a:buClr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AED67C-19BE-4C81-8D20-90277FBBA8FD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1676400"/>
          </a:xfrm>
        </p:spPr>
        <p:txBody>
          <a:bodyPr/>
          <a:lstStyle/>
          <a:p>
            <a:r>
              <a:rPr lang="en-US" sz="2400" b="0"/>
              <a:t>Ground Water Resources Commission Meeting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1:00 P.M. Thursday, December 18th, 2008</a:t>
            </a:r>
            <a:br>
              <a:rPr lang="en-US" sz="2000" b="0"/>
            </a:br>
            <a:r>
              <a:rPr lang="en-US" sz="2000" b="0"/>
              <a:t>LaSalle Building – LaBelle Room</a:t>
            </a:r>
            <a:br>
              <a:rPr lang="en-US" sz="2000" b="0"/>
            </a:br>
            <a:r>
              <a:rPr lang="en-US" sz="2000" b="0"/>
              <a:t>617 North 3rd Street</a:t>
            </a:r>
            <a:br>
              <a:rPr lang="en-US" sz="2000" b="0"/>
            </a:br>
            <a:r>
              <a:rPr lang="en-US" sz="2000" b="0"/>
              <a:t>Baton Rouge, Louisiana 70802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09800"/>
            <a:ext cx="8534400" cy="25146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/>
              <a:t>Questions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en-US" sz="3600" b="1"/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/>
              <a:t>?</a:t>
            </a:r>
            <a:endParaRPr 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44624-7278-43F1-B34C-568DDFA6E88E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Ground Water Resources Commission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Goal: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To be the epicenter of ground water knowledge, data and policy for the State of Louisiana.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0848D-B693-4EB1-AE48-B4A4FBC26911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/>
              <a:t>Commissioner’s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/>
              <a:t>Ground Water Resources Report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Objective: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To provide the Ground Water Resources Commission with current vital statistics on ground water use in Louisiana and Office of Conservation’s oversight thereof.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Contents: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/>
              <a:t>Ground Water Resources Program Performance Indicator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/>
              <a:t>DNR Water Well Registration Statistics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/>
              <a:t>Sparta Areas of Ground Water Concern Ground Water Use Data Statistics</a:t>
            </a:r>
            <a:endParaRPr 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44CDC-A5C4-4590-9BDE-24E4B8774424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sz="4000"/>
              <a:t>Ground Water Resources Program Performance Indicator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“Percentage of New Registered Ground Water Wells Acted Upon within Thirty (30) Days”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Clr>
                <a:schemeClr val="tx1"/>
              </a:buClr>
            </a:pPr>
            <a:r>
              <a:rPr lang="en-US"/>
              <a:t>Implemented July 1, 2008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	(First Quarter of FY 2008/2009)</a:t>
            </a:r>
          </a:p>
          <a:p>
            <a:pPr>
              <a:buClr>
                <a:schemeClr val="tx1"/>
              </a:buClr>
            </a:pPr>
            <a:r>
              <a:rPr lang="en-US"/>
              <a:t>Target Performance Objective </a:t>
            </a:r>
            <a:r>
              <a:rPr lang="en-US" b="1"/>
              <a:t>85%</a:t>
            </a:r>
          </a:p>
          <a:p>
            <a:pPr>
              <a:buClr>
                <a:schemeClr val="tx1"/>
              </a:buClr>
            </a:pPr>
            <a:r>
              <a:rPr lang="en-US"/>
              <a:t>Actual 1</a:t>
            </a:r>
            <a:r>
              <a:rPr lang="en-US" baseline="30000"/>
              <a:t>st</a:t>
            </a:r>
            <a:r>
              <a:rPr lang="en-US"/>
              <a:t> Quarter FY 08/09 Percentage </a:t>
            </a:r>
            <a:r>
              <a:rPr lang="en-US" b="1"/>
              <a:t>88%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A8198-F70D-4A9F-8D2A-7CEF5F927B40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/>
              <a:t>DNR Water Well Registration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/>
              <a:t>Evaluate Non-Exempt Water Wells </a:t>
            </a:r>
            <a:r>
              <a:rPr lang="en-US" sz="2400" b="1"/>
              <a:t>Prior to Installation</a:t>
            </a:r>
            <a:r>
              <a:rPr lang="en-US" sz="2400"/>
              <a:t>, e.g.: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Industrial Wells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Irrigation Wells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Public Supply Wells</a:t>
            </a:r>
          </a:p>
          <a:p>
            <a:pPr lvl="2">
              <a:buClr>
                <a:schemeClr val="tx1"/>
              </a:buClr>
            </a:pPr>
            <a:r>
              <a:rPr lang="en-US" sz="1800"/>
              <a:t>Make a Determination:</a:t>
            </a:r>
          </a:p>
          <a:p>
            <a:pPr lvl="3">
              <a:buClr>
                <a:schemeClr val="tx1"/>
              </a:buClr>
              <a:buFontTx/>
              <a:buChar char="•"/>
            </a:pPr>
            <a:r>
              <a:rPr lang="en-US" sz="1600"/>
              <a:t>Place Restrictions</a:t>
            </a:r>
          </a:p>
          <a:p>
            <a:pPr lvl="4">
              <a:buClr>
                <a:schemeClr val="tx1"/>
              </a:buClr>
              <a:buFontTx/>
              <a:buChar char="•"/>
            </a:pPr>
            <a:r>
              <a:rPr lang="en-US" sz="1600"/>
              <a:t>Allowable Production</a:t>
            </a:r>
          </a:p>
          <a:p>
            <a:pPr lvl="4">
              <a:buClr>
                <a:schemeClr val="tx1"/>
              </a:buClr>
              <a:buFontTx/>
              <a:buChar char="•"/>
            </a:pPr>
            <a:r>
              <a:rPr lang="en-US" sz="1600"/>
              <a:t>Spacing</a:t>
            </a:r>
          </a:p>
          <a:p>
            <a:pPr lvl="4">
              <a:buClr>
                <a:schemeClr val="tx1"/>
              </a:buClr>
              <a:buFontTx/>
              <a:buChar char="•"/>
            </a:pPr>
            <a:r>
              <a:rPr lang="en-US" sz="1600"/>
              <a:t>Metering</a:t>
            </a:r>
          </a:p>
          <a:p>
            <a:pPr lvl="3">
              <a:buClr>
                <a:schemeClr val="tx1"/>
              </a:buClr>
              <a:buFontTx/>
              <a:buChar char="•"/>
            </a:pPr>
            <a:r>
              <a:rPr lang="en-US" sz="1600"/>
              <a:t>Take No Action, or</a:t>
            </a:r>
          </a:p>
          <a:p>
            <a:pPr lvl="3">
              <a:buClr>
                <a:schemeClr val="tx1"/>
              </a:buClr>
              <a:buFontTx/>
              <a:buChar char="•"/>
            </a:pPr>
            <a:r>
              <a:rPr lang="en-US" sz="1600"/>
              <a:t>Require Additional Information</a:t>
            </a:r>
          </a:p>
          <a:p>
            <a:pPr>
              <a:buClr>
                <a:schemeClr val="tx1"/>
              </a:buClr>
            </a:pPr>
            <a:r>
              <a:rPr lang="en-US" sz="2400"/>
              <a:t>Register Exempt Wells </a:t>
            </a:r>
            <a:r>
              <a:rPr lang="en-US" sz="2400" b="1"/>
              <a:t>After Installation</a:t>
            </a:r>
            <a:r>
              <a:rPr lang="en-US" sz="2400"/>
              <a:t>, e.g.: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Domestic Wells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Drilling Rig Supply Wells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000"/>
              <a:t>Replacement Wells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7C3FB-07D6-4C7E-8DDA-B5249913E5A6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792163"/>
          </a:xfrm>
        </p:spPr>
        <p:txBody>
          <a:bodyPr/>
          <a:lstStyle/>
          <a:p>
            <a:r>
              <a:rPr lang="en-US" sz="3600"/>
              <a:t>DNR Water Well Registration Statistics</a:t>
            </a:r>
            <a:br>
              <a:rPr lang="en-US" sz="3600"/>
            </a:br>
            <a:r>
              <a:rPr lang="en-US" sz="3200"/>
              <a:t>January 2005 – June 2007</a:t>
            </a:r>
            <a:br>
              <a:rPr lang="en-US" sz="3200"/>
            </a:br>
            <a:r>
              <a:rPr lang="en-US" sz="3200"/>
              <a:t>Pre-Installation Notification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284288" y="1752600"/>
          <a:ext cx="6540500" cy="4283075"/>
        </p:xfrm>
        <a:graphic>
          <a:graphicData uri="http://schemas.openxmlformats.org/presentationml/2006/ole">
            <p:oleObj spid="_x0000_s3074" name="Chart" r:id="rId4" imgW="8829591" imgH="5781682" progId="Excel.Chart.8">
              <p:embed/>
            </p:oleObj>
          </a:graphicData>
        </a:graphic>
      </p:graphicFrame>
      <p:sp>
        <p:nvSpPr>
          <p:cNvPr id="30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6096000"/>
            <a:ext cx="5715000" cy="53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DOTD Well Registration and DNR Well Prior Notification Comparison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January 1, 2005 to June 30, 2007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C194B-679C-42EC-9AC3-4F7AA1FFAAAE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981200"/>
          <a:ext cx="7200900" cy="4738688"/>
        </p:xfrm>
        <a:graphic>
          <a:graphicData uri="http://schemas.openxmlformats.org/presentationml/2006/ole">
            <p:oleObj spid="_x0000_s9220" name="Chart" r:id="rId4" imgW="6057880" imgH="3952725" progId="Excel.Chart.8">
              <p:embed/>
            </p:oleObj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DNR Water Well Registration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 Installation Notification Statistics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Preliminary Results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731A8-5AF2-4576-A5B6-A78EC0A3F958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DNR Water Well Registration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Pre-Installation Notification Statistics  </a:t>
            </a:r>
            <a:b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Preliminary Results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62000" y="2133600"/>
          <a:ext cx="7219950" cy="4581525"/>
        </p:xfrm>
        <a:graphic>
          <a:graphicData uri="http://schemas.openxmlformats.org/presentationml/2006/ole">
            <p:oleObj spid="_x0000_s41988" name="Chart" r:id="rId4" imgW="7220058" imgH="42673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FFBE9-9C4A-474E-BCD7-660C50825E3D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15963"/>
          </a:xfrm>
        </p:spPr>
        <p:txBody>
          <a:bodyPr/>
          <a:lstStyle/>
          <a:p>
            <a:r>
              <a:rPr lang="en-US" sz="3200" b="0"/>
              <a:t>Sparta Aquifer</a:t>
            </a:r>
            <a:br>
              <a:rPr lang="en-US" sz="3200" b="0"/>
            </a:br>
            <a:r>
              <a:rPr lang="en-US" sz="3200" b="0"/>
              <a:t> Conservation Order No. AGC-1-05 </a:t>
            </a:r>
            <a:br>
              <a:rPr lang="en-US" sz="3200" b="0"/>
            </a:br>
            <a:r>
              <a:rPr lang="en-US" sz="3200" b="0"/>
              <a:t>Areas of Ground Water Concern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88392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Effective August 15, 2005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Three Areas of Ground Water Concern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Water Production Reporting for Non-Domestic Wells 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November 2008 Compliance Audit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Enforcement Actions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Data Collection and Validation</a:t>
            </a:r>
          </a:p>
          <a:p>
            <a:pPr marL="0" indent="0" algn="just"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Water Production Statistics / 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3193</TotalTime>
  <Words>490</Words>
  <Application>Microsoft Office PowerPoint</Application>
  <PresentationFormat>On-screen Show (4:3)</PresentationFormat>
  <Paragraphs>130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Garamond</vt:lpstr>
      <vt:lpstr>Times New Roman</vt:lpstr>
      <vt:lpstr>Wingdings</vt:lpstr>
      <vt:lpstr>Calibri</vt:lpstr>
      <vt:lpstr>Stream</vt:lpstr>
      <vt:lpstr>Microsoft Excel Chart</vt:lpstr>
      <vt:lpstr>Adobe Acrobat Document</vt:lpstr>
      <vt:lpstr>Ground Water Resources Commission Meeting 1:00 P.M. Thursday, December 18th, 2008 LaSalle Building – LaBelle Room 617 North 3rd Street Baton Rouge, Louisiana 70802</vt:lpstr>
      <vt:lpstr>Ground Water Resources Commission</vt:lpstr>
      <vt:lpstr>Slide 3</vt:lpstr>
      <vt:lpstr>Ground Water Resources Program Performance Indicator</vt:lpstr>
      <vt:lpstr>DNR Water Well Registration</vt:lpstr>
      <vt:lpstr>DNR Water Well Registration Statistics January 2005 – June 2007 Pre-Installation Notification</vt:lpstr>
      <vt:lpstr>Slide 7</vt:lpstr>
      <vt:lpstr>Slide 8</vt:lpstr>
      <vt:lpstr>Sparta Aquifer  Conservation Order No. AGC-1-05  Areas of Ground Water Concern</vt:lpstr>
      <vt:lpstr>Sparta Areas of Ground Water Concern</vt:lpstr>
      <vt:lpstr>Ground Water Management Advisory Task Force</vt:lpstr>
      <vt:lpstr>Ground Water Rule Amendment</vt:lpstr>
      <vt:lpstr>Haynesville Shale Update</vt:lpstr>
      <vt:lpstr>Haynesville Shale Activity</vt:lpstr>
      <vt:lpstr>North Louisiana Sparta Aquifer Meeting</vt:lpstr>
      <vt:lpstr>Ground Water Resources Commission Meeting 1:00 P.M. Thursday, December 18th, 2008 LaSalle Building – LaBelle Room 617 North 3rd Street Baton Rouge, Louisiana 70802</vt:lpstr>
    </vt:vector>
  </TitlesOfParts>
  <Company>LDNR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43:XIX.Subpart 1.Chapter 5</dc:title>
  <dc:creator>LDNR</dc:creator>
  <cp:lastModifiedBy>Tony Duplechin</cp:lastModifiedBy>
  <cp:revision>109</cp:revision>
  <dcterms:created xsi:type="dcterms:W3CDTF">2003-08-25T16:11:54Z</dcterms:created>
  <dcterms:modified xsi:type="dcterms:W3CDTF">2010-09-02T16:46:39Z</dcterms:modified>
</cp:coreProperties>
</file>