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32" r:id="rId3"/>
    <p:sldId id="333" r:id="rId4"/>
    <p:sldId id="284" r:id="rId5"/>
    <p:sldId id="386" r:id="rId6"/>
    <p:sldId id="339" r:id="rId7"/>
    <p:sldId id="306" r:id="rId8"/>
    <p:sldId id="385" r:id="rId9"/>
    <p:sldId id="404" r:id="rId10"/>
    <p:sldId id="409" r:id="rId11"/>
    <p:sldId id="408" r:id="rId12"/>
    <p:sldId id="407" r:id="rId13"/>
    <p:sldId id="406" r:id="rId14"/>
    <p:sldId id="405" r:id="rId15"/>
    <p:sldId id="395" r:id="rId16"/>
    <p:sldId id="401" r:id="rId17"/>
    <p:sldId id="402" r:id="rId18"/>
    <p:sldId id="403" r:id="rId19"/>
    <p:sldId id="322" r:id="rId20"/>
    <p:sldId id="321" r:id="rId21"/>
    <p:sldId id="341" r:id="rId22"/>
    <p:sldId id="387" r:id="rId23"/>
    <p:sldId id="397" r:id="rId24"/>
    <p:sldId id="326" r:id="rId25"/>
    <p:sldId id="391" r:id="rId26"/>
    <p:sldId id="410" r:id="rId27"/>
    <p:sldId id="344" r:id="rId28"/>
    <p:sldId id="399" r:id="rId29"/>
    <p:sldId id="392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66FF"/>
    <a:srgbClr val="33CC33"/>
    <a:srgbClr val="FFFF00"/>
    <a:srgbClr val="FF0000"/>
    <a:srgbClr val="3333FF"/>
    <a:srgbClr val="3366FF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7616" autoAdjust="0"/>
  </p:normalViewPr>
  <p:slideViewPr>
    <p:cSldViewPr>
      <p:cViewPr>
        <p:scale>
          <a:sx n="70" d="100"/>
          <a:sy n="70" d="100"/>
        </p:scale>
        <p:origin x="-516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3F361C2B-E1F3-4ACD-9C66-DCBA0A6E5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8B14E170-0653-4D35-8C77-C7E36568A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515B2C-8BE9-4EA8-8A8A-496F0360F249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2B31E-8F00-4549-89C6-3D297B26FE8A}" type="datetime1">
              <a:rPr lang="en-US"/>
              <a:pPr>
                <a:defRPr/>
              </a:pPr>
              <a:t>4/7/2010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FAB66-9567-455B-9981-EA2905A33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1EF8F-5A78-474B-BFC0-DDD7F2EF945E}" type="datetime1">
              <a:rPr lang="en-US"/>
              <a:pPr>
                <a:defRPr/>
              </a:pPr>
              <a:t>4/7/2010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302DA-25C8-43D4-94E5-6CFEDE7DA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95BB7-D5D0-4EF6-97BF-76BF1CAB1622}" type="datetime1">
              <a:rPr lang="en-US"/>
              <a:pPr>
                <a:defRPr/>
              </a:pPr>
              <a:t>4/7/2010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1FAA0-8BFA-4EB4-9EE5-9D67F89C4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06E39-9D2D-4880-B95D-CB7C7FA11E57}" type="datetime1">
              <a:rPr lang="en-US"/>
              <a:pPr>
                <a:defRPr/>
              </a:pPr>
              <a:t>4/7/2010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EFE25-DCCB-489C-9C08-AA0EE7153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E059B-3392-4CDC-8C5A-527945AE047E}" type="datetime1">
              <a:rPr lang="en-US"/>
              <a:pPr>
                <a:defRPr/>
              </a:pPr>
              <a:t>4/7/2010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AD206-827D-409D-80C3-F638C99B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ADBEA-71D3-4AAF-9E9B-7C174ECC2DB2}" type="datetime1">
              <a:rPr lang="en-US"/>
              <a:pPr>
                <a:defRPr/>
              </a:pPr>
              <a:t>4/7/2010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28342-2A8D-4BD1-8315-F19B433AD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9C123-0325-4383-A846-61D82BA29A40}" type="datetime1">
              <a:rPr lang="en-US"/>
              <a:pPr>
                <a:defRPr/>
              </a:pPr>
              <a:t>4/7/2010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D90AA-C0AD-4489-8E02-4F75819A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492DC-FD92-4A16-9156-9724B489C0C5}" type="datetime1">
              <a:rPr lang="en-US"/>
              <a:pPr>
                <a:defRPr/>
              </a:pPr>
              <a:t>4/7/2010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A5635-261D-454A-974E-E801A0D80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AAA89-B636-4BE9-99E8-8AB606DD7831}" type="datetime1">
              <a:rPr lang="en-US"/>
              <a:pPr>
                <a:defRPr/>
              </a:pPr>
              <a:t>4/7/2010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FC63E-18B2-404A-8F0C-D361A6751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9E9DF-161B-41A3-880E-E68C012B61A7}" type="datetime1">
              <a:rPr lang="en-US"/>
              <a:pPr>
                <a:defRPr/>
              </a:pPr>
              <a:t>4/7/2010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CF16C-7EF4-44F4-8004-BA48AF897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C0A35-343D-4F48-9186-E5961F18FD50}" type="datetime1">
              <a:rPr lang="en-US"/>
              <a:pPr>
                <a:defRPr/>
              </a:pPr>
              <a:t>4/7/2010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307CE-0C8B-40EC-8D59-2D5F9F89F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LAwater.jpg"/>
          <p:cNvPicPr>
            <a:picLocks noChangeAspect="1" noChangeArrowheads="1"/>
          </p:cNvPicPr>
          <p:nvPr userDrawn="1"/>
        </p:nvPicPr>
        <p:blipFill>
          <a:blip r:embed="rId13">
            <a:lum bright="50000" contrast="-70000"/>
          </a:blip>
          <a:srcRect/>
          <a:stretch>
            <a:fillRect/>
          </a:stretch>
        </p:blipFill>
        <p:spPr bwMode="auto">
          <a:xfrm>
            <a:off x="0" y="-304800"/>
            <a:ext cx="91440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20092A85-B3DA-41C8-B661-68D4D17EC84B}" type="datetime1">
              <a:rPr lang="en-US"/>
              <a:pPr>
                <a:defRPr/>
              </a:pPr>
              <a:t>4/7/2010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>
              <a:defRPr/>
            </a:pPr>
            <a:fld id="{17EEF97B-DE0A-4248-8E6F-E601370E2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838200" y="6324600"/>
            <a:ext cx="7924800" cy="0"/>
          </a:xfrm>
          <a:prstGeom prst="line">
            <a:avLst/>
          </a:prstGeom>
          <a:noFill/>
          <a:ln w="25400">
            <a:solidFill>
              <a:srgbClr val="0066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" name="Picture 12" descr="DNRCON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5830888"/>
            <a:ext cx="990600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Text Box 12"/>
          <p:cNvSpPr txBox="1">
            <a:spLocks noChangeArrowheads="1"/>
          </p:cNvSpPr>
          <p:nvPr userDrawn="1"/>
        </p:nvSpPr>
        <p:spPr bwMode="auto">
          <a:xfrm>
            <a:off x="2209800" y="64770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0" y="64008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0066CC"/>
                </a:solidFill>
                <a:latin typeface="Arial Rounded MT Bold" pitchFamily="34" charset="0"/>
              </a:rPr>
              <a:t>DNR Office of Conservation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9B5D38-3EB1-45A7-8678-46E31F890FD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0" y="3429000"/>
            <a:ext cx="9144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>
                <a:solidFill>
                  <a:srgbClr val="0066CC"/>
                </a:solidFill>
                <a:latin typeface="Arial Rounded MT Bold" pitchFamily="34" charset="0"/>
              </a:rPr>
              <a:t>Ground Water Resources Commission Meeting</a:t>
            </a:r>
            <a:endParaRPr lang="en-US" sz="4000" b="1">
              <a:latin typeface="Arial Rounded MT Bold" pitchFamily="34" charset="0"/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0" y="50736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latin typeface="Arial Rounded MT Bold" pitchFamily="34" charset="0"/>
              </a:rPr>
              <a:t>Wednesday, April 7, 2010</a:t>
            </a:r>
            <a:endParaRPr lang="en-US"/>
          </a:p>
        </p:txBody>
      </p:sp>
      <p:pic>
        <p:nvPicPr>
          <p:cNvPr id="15364" name="Picture 7" descr="DNRC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47638"/>
            <a:ext cx="35052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25908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800" dirty="0" smtClean="0"/>
              <a:t>178,000 Well Driller Registration Records</a:t>
            </a:r>
          </a:p>
          <a:p>
            <a:pPr marL="609600" indent="-609600">
              <a:buFontTx/>
              <a:buAutoNum type="arabicPeriod"/>
            </a:pPr>
            <a:r>
              <a:rPr lang="en-US" sz="2800" dirty="0" smtClean="0"/>
              <a:t>4,400</a:t>
            </a:r>
            <a:r>
              <a:rPr lang="en-US" sz="2800" dirty="0" smtClean="0"/>
              <a:t> </a:t>
            </a:r>
            <a:r>
              <a:rPr lang="en-US" sz="2800" dirty="0" smtClean="0"/>
              <a:t>New Wells Installed / Registered Statewide Annually</a:t>
            </a:r>
          </a:p>
          <a:p>
            <a:pPr marL="990600" lvl="1" indent="-533400">
              <a:buFontTx/>
              <a:buChar char="•"/>
            </a:pPr>
            <a:r>
              <a:rPr lang="en-US" sz="2400" dirty="0" smtClean="0"/>
              <a:t>Water Level Measurement Required</a:t>
            </a:r>
          </a:p>
          <a:p>
            <a:pPr marL="609600" indent="-609600">
              <a:buFontTx/>
              <a:buAutoNum type="arabicPeriod" startAt="3"/>
            </a:pPr>
            <a:r>
              <a:rPr lang="en-US" sz="2800" dirty="0" smtClean="0"/>
              <a:t>Computer Database</a:t>
            </a: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143000"/>
          </a:xfrm>
          <a:ln/>
        </p:spPr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  <a:latin typeface="Arial Rounded MT Bold" pitchFamily="34" charset="0"/>
              </a:rPr>
              <a:t>Louisiana Ground Water Monitoring Network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886200" y="1524000"/>
            <a:ext cx="10743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rial Rounded MT Bold" pitchFamily="34" charset="0"/>
              </a:rPr>
              <a:t>DNR</a:t>
            </a:r>
            <a:endParaRPr lang="en-US" sz="3200" b="1" dirty="0">
              <a:latin typeface="Arial Rounded MT Bold" pitchFamily="34" charset="0"/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228600" y="2057400"/>
            <a:ext cx="8666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latin typeface="Arial Rounded MT Bold" pitchFamily="34" charset="0"/>
              </a:rPr>
              <a:t>Water Well Registration &amp; Notification Files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ChangeArrowheads="1"/>
          </p:cNvSpPr>
          <p:nvPr/>
        </p:nvSpPr>
        <p:spPr bwMode="auto">
          <a:xfrm>
            <a:off x="228600" y="2286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3366FF"/>
                </a:solidFill>
                <a:latin typeface="Arial Rounded MT Bold" pitchFamily="34" charset="0"/>
              </a:rPr>
              <a:t>Louisiana </a:t>
            </a:r>
            <a:r>
              <a:rPr lang="en-US" sz="4400" b="1" dirty="0" smtClean="0">
                <a:solidFill>
                  <a:srgbClr val="3366FF"/>
                </a:solidFill>
                <a:latin typeface="Arial Rounded MT Bold" pitchFamily="34" charset="0"/>
              </a:rPr>
              <a:t>Ground Water </a:t>
            </a:r>
            <a:r>
              <a:rPr lang="en-US" sz="4400" b="1" dirty="0">
                <a:solidFill>
                  <a:srgbClr val="3366FF"/>
                </a:solidFill>
                <a:latin typeface="Arial Rounded MT Bold" pitchFamily="34" charset="0"/>
              </a:rPr>
              <a:t>Monitoring Network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962400" y="1524000"/>
            <a:ext cx="1079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latin typeface="Arial Rounded MT Bold" pitchFamily="34" charset="0"/>
              </a:rPr>
              <a:t>DEQ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81000" y="2057400"/>
            <a:ext cx="8339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Arial Rounded MT Bold" pitchFamily="34" charset="0"/>
              </a:rPr>
              <a:t>Aquifer Sampling &amp; Assessment Program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457200" y="2895600"/>
            <a:ext cx="8229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  <a:buFontTx/>
              <a:buAutoNum type="arabicPeriod"/>
            </a:pPr>
            <a:r>
              <a:rPr lang="en-US" sz="2800"/>
              <a:t>196 Water Wells Sampled Every 3 Years</a:t>
            </a:r>
          </a:p>
          <a:p>
            <a:pPr marL="990600" lvl="1" indent="-533400" eaLnBrk="0" hangingPunct="0">
              <a:spcBef>
                <a:spcPct val="20000"/>
              </a:spcBef>
              <a:buFontTx/>
              <a:buChar char="•"/>
            </a:pPr>
            <a:r>
              <a:rPr lang="en-US" sz="2400"/>
              <a:t>Water Quality (Environmental Parameters)</a:t>
            </a:r>
          </a:p>
          <a:p>
            <a:pPr marL="609600" indent="-609600" eaLnBrk="0" hangingPunct="0">
              <a:spcBef>
                <a:spcPct val="20000"/>
              </a:spcBef>
              <a:buFontTx/>
              <a:buAutoNum type="arabicPeriod"/>
            </a:pPr>
            <a:r>
              <a:rPr lang="en-US" sz="2800"/>
              <a:t>14 Aquifers</a:t>
            </a:r>
          </a:p>
          <a:p>
            <a:pPr marL="990600" lvl="1" indent="-533400" eaLnBrk="0" hangingPunct="0">
              <a:spcBef>
                <a:spcPct val="20000"/>
              </a:spcBef>
              <a:buFontTx/>
              <a:buChar char="•"/>
            </a:pPr>
            <a:r>
              <a:rPr lang="en-US" sz="2400"/>
              <a:t>1 Well Sampled on Average Every 400 square miles</a:t>
            </a:r>
          </a:p>
          <a:p>
            <a:pPr marL="609600" indent="-609600" eaLnBrk="0" hangingPunct="0">
              <a:spcBef>
                <a:spcPct val="20000"/>
              </a:spcBef>
              <a:buFontTx/>
              <a:buAutoNum type="arabicPeriod" startAt="3"/>
            </a:pPr>
            <a:r>
              <a:rPr lang="en-US" sz="2800"/>
              <a:t>Data Summary Reporting</a:t>
            </a:r>
          </a:p>
          <a:p>
            <a:pPr marL="609600" indent="-609600" eaLnBrk="0" hangingPunct="0">
              <a:spcBef>
                <a:spcPct val="20000"/>
              </a:spcBef>
              <a:buFontTx/>
              <a:buAutoNum type="arabicPeriod" startAt="3"/>
            </a:pPr>
            <a:r>
              <a:rPr lang="en-US" sz="2800"/>
              <a:t>Computer Database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143000"/>
          </a:xfrm>
          <a:ln/>
        </p:spPr>
        <p:txBody>
          <a:bodyPr/>
          <a:lstStyle/>
          <a:p>
            <a:r>
              <a:rPr lang="en-US" sz="4000" b="1" dirty="0" smtClean="0">
                <a:solidFill>
                  <a:srgbClr val="3366FF"/>
                </a:solidFill>
                <a:latin typeface="Arial Rounded MT Bold" pitchFamily="34" charset="0"/>
              </a:rPr>
              <a:t>Louisiana Ground Water Monitoring Network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962400" y="1524000"/>
            <a:ext cx="1104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 Rounded MT Bold" pitchFamily="34" charset="0"/>
              </a:rPr>
              <a:t>DHH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63525" y="2133600"/>
            <a:ext cx="8880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latin typeface="Arial Rounded MT Bold" pitchFamily="34" charset="0"/>
              </a:rPr>
              <a:t>Office of Public Health – Public Supply Water Wells</a:t>
            </a: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2590800"/>
          </a:xfrm>
          <a:noFill/>
          <a:ln/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800" dirty="0" smtClean="0"/>
              <a:t>2687 Active Public Supply Water Wells</a:t>
            </a:r>
          </a:p>
          <a:p>
            <a:pPr marL="609600" indent="-609600">
              <a:buFontTx/>
              <a:buAutoNum type="arabicPeriod" startAt="2"/>
            </a:pPr>
            <a:r>
              <a:rPr lang="en-US" sz="2800" dirty="0" smtClean="0"/>
              <a:t>Sampled/Tested Every 3 Years</a:t>
            </a:r>
          </a:p>
          <a:p>
            <a:pPr marL="990600" lvl="1" indent="-533400">
              <a:buFontTx/>
              <a:buChar char="•"/>
            </a:pPr>
            <a:r>
              <a:rPr lang="en-US" sz="2400" dirty="0" smtClean="0"/>
              <a:t>Water Quality (Health Parameters)</a:t>
            </a:r>
          </a:p>
          <a:p>
            <a:pPr marL="609600" indent="-609600">
              <a:buFontTx/>
              <a:buAutoNum type="arabicPeriod" startAt="3"/>
            </a:pPr>
            <a:r>
              <a:rPr lang="en-US" sz="2800" dirty="0" smtClean="0"/>
              <a:t>Computer Database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ChangeArrowheads="1"/>
          </p:cNvSpPr>
          <p:nvPr/>
        </p:nvSpPr>
        <p:spPr bwMode="auto">
          <a:xfrm>
            <a:off x="304800" y="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 b="1" dirty="0">
                <a:solidFill>
                  <a:srgbClr val="3366FF"/>
                </a:solidFill>
                <a:latin typeface="Arial Rounded MT Bold" pitchFamily="34" charset="0"/>
              </a:rPr>
              <a:t>Louisiana </a:t>
            </a:r>
            <a:r>
              <a:rPr lang="en-US" sz="4000" b="1" dirty="0" smtClean="0">
                <a:solidFill>
                  <a:srgbClr val="3366FF"/>
                </a:solidFill>
                <a:latin typeface="Arial Rounded MT Bold" pitchFamily="34" charset="0"/>
              </a:rPr>
              <a:t>Ground Water </a:t>
            </a:r>
            <a:r>
              <a:rPr lang="en-US" sz="4000" b="1" dirty="0">
                <a:solidFill>
                  <a:srgbClr val="3366FF"/>
                </a:solidFill>
                <a:latin typeface="Arial Rounded MT Bold" pitchFamily="34" charset="0"/>
              </a:rPr>
              <a:t>Monitoring Network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524000" y="1219200"/>
            <a:ext cx="1358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 Rounded MT Bold" pitchFamily="34" charset="0"/>
              </a:rPr>
              <a:t>USGS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0" y="1752600"/>
            <a:ext cx="480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Arial Rounded MT Bold" pitchFamily="34" charset="0"/>
              </a:rPr>
              <a:t>La. Water Science Center Database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2286000"/>
            <a:ext cx="4267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  <a:buFontTx/>
              <a:buAutoNum type="arabicPeriod"/>
            </a:pPr>
            <a:r>
              <a:rPr lang="en-US" b="1" dirty="0"/>
              <a:t>Includes Over 22,000 Well Locations with Historical Data</a:t>
            </a:r>
          </a:p>
          <a:p>
            <a:pPr marL="990600" lvl="1" indent="-533400" eaLnBrk="0" hangingPunct="0">
              <a:spcBef>
                <a:spcPct val="20000"/>
              </a:spcBef>
              <a:buFontTx/>
              <a:buChar char="•"/>
            </a:pPr>
            <a:r>
              <a:rPr lang="en-US" sz="1600" b="1" dirty="0" smtClean="0"/>
              <a:t>Ground Water </a:t>
            </a:r>
            <a:r>
              <a:rPr lang="en-US" sz="1600" b="1" dirty="0"/>
              <a:t>Level and Quality Data</a:t>
            </a:r>
          </a:p>
          <a:p>
            <a:pPr marL="609600" indent="-609600" eaLnBrk="0" hangingPunct="0">
              <a:spcBef>
                <a:spcPct val="20000"/>
              </a:spcBef>
              <a:buFontTx/>
              <a:buAutoNum type="arabicPeriod"/>
            </a:pPr>
            <a:r>
              <a:rPr lang="en-US" b="1" dirty="0"/>
              <a:t>12 Real Time </a:t>
            </a:r>
            <a:r>
              <a:rPr lang="en-US" b="1" dirty="0" smtClean="0"/>
              <a:t>Ground Water </a:t>
            </a:r>
            <a:r>
              <a:rPr lang="en-US" b="1" dirty="0"/>
              <a:t>Monitoring Well Sites</a:t>
            </a:r>
          </a:p>
          <a:p>
            <a:pPr marL="609600" indent="-609600" eaLnBrk="0" hangingPunct="0">
              <a:spcBef>
                <a:spcPct val="20000"/>
              </a:spcBef>
              <a:buFontTx/>
              <a:buAutoNum type="arabicPeriod" startAt="3"/>
            </a:pPr>
            <a:r>
              <a:rPr lang="en-US" b="1" dirty="0"/>
              <a:t>13 Daily </a:t>
            </a:r>
            <a:r>
              <a:rPr lang="en-US" b="1" dirty="0" smtClean="0"/>
              <a:t>Ground Water </a:t>
            </a:r>
            <a:r>
              <a:rPr lang="en-US" b="1" dirty="0"/>
              <a:t>Monitoring Well Sites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6629400" y="12192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latin typeface="Arial Rounded MT Bold" pitchFamily="34" charset="0"/>
              </a:rPr>
              <a:t>LGS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4800600" y="2286000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0400" indent="-660400" eaLnBrk="0" hangingPunct="0">
              <a:spcBef>
                <a:spcPct val="20000"/>
              </a:spcBef>
              <a:buFontTx/>
              <a:buAutoNum type="arabicPeriod"/>
            </a:pPr>
            <a:r>
              <a:rPr lang="en-US" b="1" dirty="0"/>
              <a:t>Numerous Aquifer Studies and Reports</a:t>
            </a:r>
          </a:p>
          <a:p>
            <a:pPr marL="1035050" lvl="1" indent="-577850" eaLnBrk="0" hangingPunct="0">
              <a:spcBef>
                <a:spcPct val="20000"/>
              </a:spcBef>
              <a:buFontTx/>
              <a:buChar char="•"/>
            </a:pPr>
            <a:r>
              <a:rPr lang="en-US" sz="1600" b="1" dirty="0"/>
              <a:t>Caddo, Bossier, </a:t>
            </a:r>
            <a:r>
              <a:rPr lang="en-US" sz="1600" b="1" dirty="0" err="1"/>
              <a:t>DeSoto</a:t>
            </a:r>
            <a:r>
              <a:rPr lang="en-US" sz="1600" b="1" dirty="0"/>
              <a:t> Wilcox Aquifer Well Sampling and Testing Activity</a:t>
            </a:r>
          </a:p>
          <a:p>
            <a:pPr marL="1409700" lvl="2" indent="-495300" eaLnBrk="0" hangingPunct="0">
              <a:spcBef>
                <a:spcPct val="20000"/>
              </a:spcBef>
              <a:buFontTx/>
              <a:buAutoNum type="romanLcPeriod"/>
            </a:pPr>
            <a:r>
              <a:rPr lang="en-US" sz="1400" b="1" dirty="0"/>
              <a:t>1,100 Wells in 2 years</a:t>
            </a:r>
          </a:p>
          <a:p>
            <a:pPr marL="1409700" lvl="2" indent="-495300" eaLnBrk="0" hangingPunct="0">
              <a:spcBef>
                <a:spcPct val="20000"/>
              </a:spcBef>
              <a:buFontTx/>
              <a:buAutoNum type="romanLcPeriod"/>
            </a:pPr>
            <a:r>
              <a:rPr lang="en-US" sz="1400" b="1" dirty="0"/>
              <a:t>Water Quality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143000"/>
          </a:xfrm>
          <a:ln/>
        </p:spPr>
        <p:txBody>
          <a:bodyPr/>
          <a:lstStyle/>
          <a:p>
            <a:r>
              <a:rPr lang="en-US" sz="4000" b="1" dirty="0" smtClean="0">
                <a:solidFill>
                  <a:srgbClr val="3366FF"/>
                </a:solidFill>
                <a:latin typeface="Arial Rounded MT Bold" pitchFamily="34" charset="0"/>
              </a:rPr>
              <a:t>Louisiana Ground Water Monitoring Network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533400" y="15240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latin typeface="Arial Rounded MT Bold" pitchFamily="34" charset="0"/>
              </a:rPr>
              <a:t>Other Resources</a:t>
            </a:r>
            <a:endParaRPr lang="en-US" dirty="0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524000" y="2133600"/>
            <a:ext cx="6934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buClr>
                <a:schemeClr val="tx1"/>
              </a:buClr>
              <a:buSzPts val="2800"/>
            </a:pPr>
            <a:r>
              <a:rPr lang="en-US" sz="2000" dirty="0" smtClean="0"/>
              <a:t>1.	LSU </a:t>
            </a:r>
            <a:r>
              <a:rPr lang="en-US" sz="2000" dirty="0"/>
              <a:t>– Shreveport Monitoring Wells</a:t>
            </a:r>
          </a:p>
          <a:p>
            <a:pPr marL="457200" indent="-457200">
              <a:buClr>
                <a:schemeClr val="tx1"/>
              </a:buClr>
              <a:buSzPts val="2800"/>
            </a:pPr>
            <a:r>
              <a:rPr lang="en-US" sz="2000" dirty="0" smtClean="0"/>
              <a:t>2.	St</a:t>
            </a:r>
            <a:r>
              <a:rPr lang="en-US" sz="2000" dirty="0"/>
              <a:t>. Tammany Parish Requirements</a:t>
            </a:r>
          </a:p>
          <a:p>
            <a:pPr marL="457200" indent="-457200">
              <a:buClr>
                <a:schemeClr val="tx1"/>
              </a:buClr>
              <a:buSzPts val="2800"/>
            </a:pPr>
            <a:r>
              <a:rPr lang="en-US" sz="2000" dirty="0" smtClean="0"/>
              <a:t>3.	Capital </a:t>
            </a:r>
            <a:r>
              <a:rPr lang="en-US" sz="2000" dirty="0"/>
              <a:t>Area Ground Water Conservation Commission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0" y="3733800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Conservation </a:t>
            </a:r>
            <a:r>
              <a:rPr lang="en-US" sz="2800" dirty="0">
                <a:latin typeface="Arial Rounded MT Bold" pitchFamily="34" charset="0"/>
              </a:rPr>
              <a:t>Water Well Location </a:t>
            </a:r>
            <a:r>
              <a:rPr lang="en-US" sz="2800" dirty="0" smtClean="0">
                <a:latin typeface="Arial Rounded MT Bold" pitchFamily="34" charset="0"/>
              </a:rPr>
              <a:t>&amp; </a:t>
            </a:r>
            <a:r>
              <a:rPr lang="en-US" sz="2800" dirty="0">
                <a:latin typeface="Arial Rounded MT Bold" pitchFamily="34" charset="0"/>
              </a:rPr>
              <a:t>Use </a:t>
            </a:r>
            <a:r>
              <a:rPr lang="en-US" sz="2800" dirty="0" smtClean="0">
                <a:latin typeface="Arial Rounded MT Bold" pitchFamily="34" charset="0"/>
              </a:rPr>
              <a:t>Evaluation</a:t>
            </a:r>
            <a:endParaRPr lang="en-US" dirty="0"/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685800" y="4419600"/>
            <a:ext cx="762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latin typeface="Arial Rounded MT Bold" pitchFamily="34" charset="0"/>
              </a:rPr>
              <a:t>Order of the Commissioner – Require Additional </a:t>
            </a:r>
            <a:r>
              <a:rPr lang="en-US" sz="2000" b="1" dirty="0" smtClean="0">
                <a:latin typeface="Arial Rounded MT Bold" pitchFamily="34" charset="0"/>
              </a:rPr>
              <a:t>Information</a:t>
            </a:r>
          </a:p>
          <a:p>
            <a:r>
              <a:rPr lang="en-US" sz="2000" b="1" dirty="0" smtClean="0">
                <a:latin typeface="Arial Rounded MT Bold" pitchFamily="34" charset="0"/>
              </a:rPr>
              <a:t>	As Needed, Case by Case</a:t>
            </a:r>
            <a:endParaRPr lang="en-US" sz="2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66800"/>
            <a:ext cx="7772400" cy="3962400"/>
          </a:xfrm>
        </p:spPr>
        <p:txBody>
          <a:bodyPr/>
          <a:lstStyle/>
          <a:p>
            <a:pPr algn="ctr"/>
            <a:r>
              <a:rPr lang="en-US" sz="6000" b="1" smtClean="0">
                <a:solidFill>
                  <a:srgbClr val="0066CC"/>
                </a:solidFill>
                <a:latin typeface="Arial Rounded MT Bold" pitchFamily="34" charset="0"/>
              </a:rPr>
              <a:t>Mr. Chris Piehler</a:t>
            </a:r>
          </a:p>
          <a:p>
            <a:pPr algn="ctr"/>
            <a:r>
              <a:rPr lang="en-US" sz="3600" b="1" smtClean="0">
                <a:solidFill>
                  <a:srgbClr val="0066CC"/>
                </a:solidFill>
                <a:latin typeface="Arial Rounded MT Bold" pitchFamily="34" charset="0"/>
              </a:rPr>
              <a:t>LA Department of Environmental Quality </a:t>
            </a:r>
          </a:p>
          <a:p>
            <a:pPr algn="ctr"/>
            <a:endParaRPr lang="en-US" sz="3600" b="1" smtClean="0">
              <a:solidFill>
                <a:srgbClr val="0066CC"/>
              </a:solidFill>
              <a:latin typeface="Arial Rounded MT Bold" pitchFamily="34" charset="0"/>
            </a:endParaRPr>
          </a:p>
          <a:p>
            <a:pPr algn="ctr"/>
            <a:r>
              <a:rPr lang="en-US" sz="3600" b="1" smtClean="0">
                <a:latin typeface="Arial Rounded MT Bold" pitchFamily="34" charset="0"/>
              </a:rPr>
              <a:t>Water Quality Protection Programs </a:t>
            </a:r>
          </a:p>
        </p:txBody>
      </p:sp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0ECA5B-3CF8-440C-B483-CAA2689F4B75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Placeholder 2"/>
          <p:cNvSpPr>
            <a:spLocks noGrp="1"/>
          </p:cNvSpPr>
          <p:nvPr>
            <p:ph type="body" idx="4294967295"/>
          </p:nvPr>
        </p:nvSpPr>
        <p:spPr>
          <a:xfrm>
            <a:off x="685800" y="1295400"/>
            <a:ext cx="7772400" cy="3962400"/>
          </a:xfrm>
        </p:spPr>
        <p:txBody>
          <a:bodyPr anchor="b"/>
          <a:lstStyle/>
          <a:p>
            <a:pPr marL="0" indent="0" algn="ctr">
              <a:buFontTx/>
              <a:buNone/>
            </a:pPr>
            <a:r>
              <a:rPr lang="en-US" sz="6000" b="1" smtClean="0">
                <a:solidFill>
                  <a:srgbClr val="0066CC"/>
                </a:solidFill>
                <a:latin typeface="Arial Rounded MT Bold" pitchFamily="34" charset="0"/>
              </a:rPr>
              <a:t>Mr. Glenn Cambre &amp; Mr. Jake Causey</a:t>
            </a:r>
          </a:p>
          <a:p>
            <a:pPr marL="0" indent="0" algn="ctr">
              <a:buFontTx/>
              <a:buNone/>
            </a:pPr>
            <a:r>
              <a:rPr lang="en-US" sz="3600" b="1" smtClean="0">
                <a:solidFill>
                  <a:srgbClr val="0066CC"/>
                </a:solidFill>
                <a:latin typeface="Arial Rounded MT Bold" pitchFamily="34" charset="0"/>
              </a:rPr>
              <a:t>LA Department of Health and Hospitals</a:t>
            </a:r>
          </a:p>
          <a:p>
            <a:pPr marL="0" indent="0" algn="ctr">
              <a:buFontTx/>
              <a:buNone/>
            </a:pPr>
            <a:endParaRPr lang="en-US" sz="3600" b="1" smtClean="0">
              <a:solidFill>
                <a:srgbClr val="0066CC"/>
              </a:solidFill>
              <a:latin typeface="Arial Rounded MT Bold" pitchFamily="34" charset="0"/>
            </a:endParaRPr>
          </a:p>
          <a:p>
            <a:pPr marL="0" indent="0" algn="ctr">
              <a:buFontTx/>
              <a:buNone/>
            </a:pPr>
            <a:r>
              <a:rPr lang="en-US" sz="3600" b="1" smtClean="0">
                <a:latin typeface="Arial Rounded MT Bold" pitchFamily="34" charset="0"/>
              </a:rPr>
              <a:t>Drinking Water Protection Programs </a:t>
            </a:r>
          </a:p>
        </p:txBody>
      </p:sp>
      <p:sp>
        <p:nvSpPr>
          <p:cNvPr id="40963" name="Slide Number Placeholder 3"/>
          <p:cNvSpPr txBox="1">
            <a:spLocks noGrp="1"/>
          </p:cNvSpPr>
          <p:nvPr/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78FE2D7-5110-4A93-80F7-EE069FA24D5B}" type="slidenum">
              <a:rPr lang="en-US" sz="1400" b="1"/>
              <a:pPr algn="r"/>
              <a:t>16</a:t>
            </a:fld>
            <a:endParaRPr lang="en-US" sz="1400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 txBox="1">
            <a:spLocks noGrp="1" noChangeArrowheads="1"/>
          </p:cNvSpPr>
          <p:nvPr/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5303671-C0A8-43B5-9913-8E1073454EB3}" type="slidenum">
              <a:rPr lang="en-US" sz="1400" b="1"/>
              <a:pPr algn="r"/>
              <a:t>17</a:t>
            </a:fld>
            <a:endParaRPr lang="en-US" sz="1400" b="1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90600"/>
            <a:ext cx="8610600" cy="3810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8000" b="1" dirty="0" smtClean="0">
                <a:solidFill>
                  <a:srgbClr val="0066CC"/>
                </a:solidFill>
                <a:latin typeface="Arial Rounded MT Bold" pitchFamily="34" charset="0"/>
              </a:rPr>
              <a:t>Ground Water Resources Program Update</a:t>
            </a:r>
            <a:endParaRPr lang="en-US" sz="8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 txBox="1">
            <a:spLocks noGrp="1" noChangeArrowheads="1"/>
          </p:cNvSpPr>
          <p:nvPr/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2DF0844-693B-49F6-B2C1-F522B4B08E95}" type="slidenum">
              <a:rPr lang="en-US" sz="1400" b="1"/>
              <a:pPr algn="r"/>
              <a:t>18</a:t>
            </a:fld>
            <a:endParaRPr lang="en-US" sz="1400" b="1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56388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endParaRPr lang="en-US" sz="1800" b="1" smtClean="0">
              <a:solidFill>
                <a:srgbClr val="0066CC"/>
              </a:solidFill>
              <a:latin typeface="Arial Rounded MT Bold" pitchFamily="34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6600" b="1" smtClean="0">
                <a:solidFill>
                  <a:srgbClr val="0066CC"/>
                </a:solidFill>
                <a:latin typeface="Arial Rounded MT Bold" pitchFamily="34" charset="0"/>
              </a:rPr>
              <a:t>Mr. Gary Snellgrove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4000" b="1" smtClean="0">
                <a:solidFill>
                  <a:srgbClr val="0066CC"/>
                </a:solidFill>
                <a:latin typeface="Arial Rounded MT Bold" pitchFamily="34" charset="0"/>
              </a:rPr>
              <a:t>DNR Office of Conservation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n-US" b="1" smtClean="0">
              <a:solidFill>
                <a:srgbClr val="0066CC"/>
              </a:solidFill>
              <a:latin typeface="Arial Rounded MT Bold" pitchFamily="34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n-US" sz="1000" b="1" smtClean="0">
              <a:solidFill>
                <a:srgbClr val="0066CC"/>
              </a:solidFill>
              <a:latin typeface="Arial Rounded MT Bold" pitchFamily="34" charset="0"/>
            </a:endParaRPr>
          </a:p>
          <a:p>
            <a:pPr marL="0" indent="0" algn="ctr"/>
            <a:r>
              <a:rPr lang="en-US" sz="2200" b="1" smtClean="0">
                <a:latin typeface="Arial Rounded MT Bold" pitchFamily="34" charset="0"/>
              </a:rPr>
              <a:t>Evolution of the Water Well Driller Program</a:t>
            </a:r>
          </a:p>
          <a:p>
            <a:pPr marL="0" indent="0" algn="ctr"/>
            <a:r>
              <a:rPr lang="en-US" sz="2200" b="1" smtClean="0">
                <a:latin typeface="Arial Rounded MT Bold" pitchFamily="34" charset="0"/>
              </a:rPr>
              <a:t>Katrina &amp; Rita Water Well damage – LRA  Funding Update</a:t>
            </a:r>
          </a:p>
          <a:p>
            <a:pPr marL="0" indent="0" algn="ctr"/>
            <a:r>
              <a:rPr lang="en-US" sz="2200" b="1" smtClean="0">
                <a:latin typeface="Arial Rounded MT Bold" pitchFamily="34" charset="0"/>
              </a:rPr>
              <a:t>Haynesville Shale Frac Water Supply Implementation Update</a:t>
            </a:r>
          </a:p>
          <a:p>
            <a:pPr marL="0" indent="0" algn="ctr"/>
            <a:r>
              <a:rPr lang="en-US" sz="2200" b="1" smtClean="0">
                <a:latin typeface="Arial Rounded MT Bold" pitchFamily="34" charset="0"/>
              </a:rPr>
              <a:t>Statewide Water Well Notification Audit &amp; Enforcement Update</a:t>
            </a:r>
          </a:p>
          <a:p>
            <a:pPr marL="0" indent="0" algn="ctr"/>
            <a:r>
              <a:rPr lang="en-US" sz="2200" b="1" smtClean="0">
                <a:latin typeface="Arial Rounded MT Bold" pitchFamily="34" charset="0"/>
              </a:rPr>
              <a:t>Public Outreach and Education</a:t>
            </a:r>
            <a:r>
              <a:rPr lang="en-US" sz="2800" b="1" smtClean="0">
                <a:latin typeface="Arial Rounded MT Bold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5F62D3-B58A-4C53-89F8-6CD48335A2A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2530" name="Rectangle 6"/>
          <p:cNvSpPr txBox="1">
            <a:spLocks noGrp="1" noChangeArrowheads="1"/>
          </p:cNvSpPr>
          <p:nvPr/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19CF24B-E27F-465B-B658-AAC9D29B4595}" type="slidenum">
              <a:rPr lang="en-US" sz="1400" b="1"/>
              <a:pPr algn="r"/>
              <a:t>19</a:t>
            </a:fld>
            <a:endParaRPr lang="en-US" sz="1400" b="1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0066CC"/>
                </a:solidFill>
                <a:latin typeface="Arial Rounded MT Bold" pitchFamily="34" charset="0"/>
              </a:rPr>
              <a:t>Evolution of the Water Well Driller Program</a:t>
            </a:r>
          </a:p>
        </p:txBody>
      </p:sp>
      <p:pic>
        <p:nvPicPr>
          <p:cNvPr id="22533" name="Picture 8" descr="DNR.DOTD Signed MOU_Page_1.jpg"/>
          <p:cNvPicPr>
            <a:picLocks noChangeAspect="1"/>
          </p:cNvPicPr>
          <p:nvPr/>
        </p:nvPicPr>
        <p:blipFill>
          <a:blip r:embed="rId2"/>
          <a:srcRect l="5882" t="7272" r="5882" b="6364"/>
          <a:stretch>
            <a:fillRect/>
          </a:stretch>
        </p:blipFill>
        <p:spPr bwMode="auto">
          <a:xfrm>
            <a:off x="5105400" y="1524000"/>
            <a:ext cx="354965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4" name="Picture 7" descr="DNR.DOTD Signed MOU_Page_4.jpg"/>
          <p:cNvPicPr>
            <a:picLocks noChangeAspect="1"/>
          </p:cNvPicPr>
          <p:nvPr/>
        </p:nvPicPr>
        <p:blipFill>
          <a:blip r:embed="rId3"/>
          <a:srcRect l="7059" t="6364" r="28235" b="50909"/>
          <a:stretch>
            <a:fillRect/>
          </a:stretch>
        </p:blipFill>
        <p:spPr bwMode="auto">
          <a:xfrm>
            <a:off x="5562600" y="3352800"/>
            <a:ext cx="3357563" cy="2868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0" y="1524001"/>
            <a:ext cx="4800600" cy="43088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 smtClean="0"/>
              <a:t>August 15, 2009</a:t>
            </a:r>
            <a:r>
              <a:rPr lang="en-US" sz="1400" dirty="0" smtClean="0"/>
              <a:t> – ACT 437 Statutorily Effective to transfer DOTD well construction program to DNR</a:t>
            </a:r>
          </a:p>
          <a:p>
            <a:endParaRPr lang="en-US" sz="800" b="1" dirty="0" smtClean="0"/>
          </a:p>
          <a:p>
            <a:r>
              <a:rPr lang="en-US" sz="1400" b="1" dirty="0" smtClean="0"/>
              <a:t>January 1, 2010 </a:t>
            </a:r>
            <a:r>
              <a:rPr lang="en-US" sz="1400" dirty="0" smtClean="0"/>
              <a:t>– DNR DOTD MOU Implemented</a:t>
            </a:r>
          </a:p>
          <a:p>
            <a:endParaRPr lang="en-US" sz="800" b="1" dirty="0" smtClean="0"/>
          </a:p>
          <a:p>
            <a:r>
              <a:rPr lang="en-US" sz="1400" b="1" dirty="0" smtClean="0"/>
              <a:t>January 2010 </a:t>
            </a:r>
            <a:r>
              <a:rPr lang="en-US" sz="1400" dirty="0" smtClean="0"/>
              <a:t>– DOTD District Managers informed to continue well inspections</a:t>
            </a:r>
          </a:p>
          <a:p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1400" b="1" dirty="0" smtClean="0"/>
              <a:t>February 2010 </a:t>
            </a:r>
            <a:r>
              <a:rPr lang="en-US" sz="1400" dirty="0" smtClean="0"/>
              <a:t>– Database Merger Discussions (ongoing)</a:t>
            </a:r>
          </a:p>
          <a:p>
            <a:endParaRPr lang="en-US" sz="800" dirty="0" smtClean="0"/>
          </a:p>
          <a:p>
            <a:r>
              <a:rPr lang="en-US" sz="1400" b="1" dirty="0" smtClean="0"/>
              <a:t>March 2010 </a:t>
            </a:r>
            <a:r>
              <a:rPr lang="en-US" sz="1400" dirty="0" smtClean="0"/>
              <a:t>– Review of water well driller regulations to revise and update (ongoing)</a:t>
            </a:r>
          </a:p>
          <a:p>
            <a:endParaRPr lang="en-US" sz="800" dirty="0" smtClean="0"/>
          </a:p>
          <a:p>
            <a:r>
              <a:rPr lang="en-US" sz="1400" b="1" dirty="0" smtClean="0"/>
              <a:t>March 1, 2010 </a:t>
            </a:r>
            <a:r>
              <a:rPr lang="en-US" sz="1400" dirty="0" smtClean="0"/>
              <a:t>– Transfer of DOTD Files</a:t>
            </a:r>
          </a:p>
          <a:p>
            <a:endParaRPr lang="en-US" sz="800" dirty="0" smtClean="0"/>
          </a:p>
          <a:p>
            <a:r>
              <a:rPr lang="en-US" sz="1400" b="1" dirty="0" smtClean="0"/>
              <a:t>March 8, 2010 </a:t>
            </a:r>
            <a:r>
              <a:rPr lang="en-US" sz="1400" dirty="0" smtClean="0"/>
              <a:t>– Staff Engineer Hired</a:t>
            </a:r>
          </a:p>
          <a:p>
            <a:endParaRPr lang="en-US" sz="800" dirty="0" smtClean="0"/>
          </a:p>
          <a:p>
            <a:r>
              <a:rPr lang="en-US" sz="1400" b="1" dirty="0" smtClean="0"/>
              <a:t>March 22, 2010 </a:t>
            </a:r>
            <a:r>
              <a:rPr lang="en-US" sz="1400" dirty="0" smtClean="0"/>
              <a:t>– Staff Engineer Hired</a:t>
            </a:r>
          </a:p>
          <a:p>
            <a:endParaRPr lang="en-US" sz="800" dirty="0" smtClean="0"/>
          </a:p>
          <a:p>
            <a:r>
              <a:rPr lang="en-US" sz="1400" b="1" dirty="0" smtClean="0"/>
              <a:t>March 25, 2010 </a:t>
            </a:r>
            <a:r>
              <a:rPr lang="en-US" sz="1400" dirty="0" smtClean="0"/>
              <a:t>– Commissioner Selects Driller Advisory Committee Designee</a:t>
            </a:r>
          </a:p>
          <a:p>
            <a:endParaRPr lang="en-US" sz="800" dirty="0" smtClean="0"/>
          </a:p>
          <a:p>
            <a:r>
              <a:rPr lang="en-US" sz="1400" b="1" dirty="0" smtClean="0"/>
              <a:t>April 2010 </a:t>
            </a:r>
            <a:r>
              <a:rPr lang="en-US" sz="1400" dirty="0" smtClean="0"/>
              <a:t>– Driller Licensing Renewal procedure begun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BF8E76-6EC8-45B1-B3E1-9570D346812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32004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5400" b="1" smtClean="0">
                <a:solidFill>
                  <a:srgbClr val="0066CC"/>
                </a:solidFill>
                <a:latin typeface="Arial Rounded MT Bold" pitchFamily="34" charset="0"/>
              </a:rPr>
              <a:t>Mr. John Adams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3600" b="1" smtClean="0">
                <a:solidFill>
                  <a:srgbClr val="0066CC"/>
                </a:solidFill>
                <a:latin typeface="Arial Rounded MT Bold" pitchFamily="34" charset="0"/>
              </a:rPr>
              <a:t>DNR Office of Conservation</a:t>
            </a:r>
            <a:r>
              <a:rPr lang="en-US" sz="3600" b="1" smtClean="0"/>
              <a:t> 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400" b="1" smtClean="0"/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4000" b="1" smtClean="0">
                <a:latin typeface="Arial Rounded MT Bold" pitchFamily="34" charset="0"/>
              </a:rPr>
              <a:t>Adoption of Minutes</a:t>
            </a:r>
            <a:r>
              <a:rPr lang="en-US" sz="4000" smtClean="0"/>
              <a:t> 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2800" smtClean="0"/>
              <a:t>February 3,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0404DF-9E9F-4CFF-AC42-D5DB6EABAB3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295400"/>
          </a:xfrm>
        </p:spPr>
        <p:txBody>
          <a:bodyPr/>
          <a:lstStyle/>
          <a:p>
            <a:r>
              <a:rPr lang="en-US" b="1" dirty="0" smtClean="0">
                <a:solidFill>
                  <a:srgbClr val="0066CC"/>
                </a:solidFill>
                <a:latin typeface="Arial Rounded MT Bold" pitchFamily="34" charset="0"/>
              </a:rPr>
              <a:t>Hurricanes Katrina &amp; Rita</a:t>
            </a:r>
            <a:r>
              <a:rPr lang="en-US" sz="4800" b="1" dirty="0" smtClean="0">
                <a:solidFill>
                  <a:srgbClr val="0066CC"/>
                </a:solidFill>
                <a:latin typeface="Arial Rounded MT Bold" pitchFamily="34" charset="0"/>
              </a:rPr>
              <a:t> </a:t>
            </a:r>
            <a:br>
              <a:rPr lang="en-US" sz="4800" b="1" dirty="0" smtClean="0">
                <a:solidFill>
                  <a:srgbClr val="0066CC"/>
                </a:solidFill>
                <a:latin typeface="Arial Rounded MT Bold" pitchFamily="34" charset="0"/>
              </a:rPr>
            </a:br>
            <a:r>
              <a:rPr lang="en-US" b="1" dirty="0" smtClean="0">
                <a:solidFill>
                  <a:srgbClr val="0066CC"/>
                </a:solidFill>
                <a:latin typeface="Arial Rounded MT Bold" pitchFamily="34" charset="0"/>
              </a:rPr>
              <a:t>Water Well Damage Assessment</a:t>
            </a:r>
            <a:br>
              <a:rPr lang="en-US" b="1" dirty="0" smtClean="0">
                <a:solidFill>
                  <a:srgbClr val="0066CC"/>
                </a:solidFill>
                <a:latin typeface="Arial Rounded MT Bold" pitchFamily="34" charset="0"/>
              </a:rPr>
            </a:br>
            <a:endParaRPr lang="en-US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8600" y="1752600"/>
            <a:ext cx="5105400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Ongoing discussions with LRA for funds to cover damaged well </a:t>
            </a:r>
            <a:r>
              <a:rPr lang="en-US" sz="2800" dirty="0" smtClean="0"/>
              <a:t>P&amp;A </a:t>
            </a:r>
            <a:r>
              <a:rPr lang="en-US" sz="2800" dirty="0"/>
              <a:t>/ repair costs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b="1" dirty="0" smtClean="0"/>
              <a:t>April 6, 2010</a:t>
            </a:r>
          </a:p>
          <a:p>
            <a:pPr>
              <a:defRPr/>
            </a:pPr>
            <a:endParaRPr lang="en-US" sz="2400" b="1" dirty="0" smtClean="0"/>
          </a:p>
          <a:p>
            <a:pPr>
              <a:defRPr/>
            </a:pPr>
            <a:r>
              <a:rPr lang="en-US" sz="2400" b="1" dirty="0" smtClean="0"/>
              <a:t>LRA informs $360,000 is available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/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371600"/>
            <a:ext cx="3702050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10CA42-08FF-4574-80D2-02BED27DF1D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9699" name="Title 7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077913"/>
          </a:xfrm>
        </p:spPr>
        <p:txBody>
          <a:bodyPr>
            <a:spAutoFit/>
          </a:bodyPr>
          <a:lstStyle/>
          <a:p>
            <a:r>
              <a:rPr lang="en-US" b="1" smtClean="0">
                <a:solidFill>
                  <a:srgbClr val="0066CC"/>
                </a:solidFill>
                <a:latin typeface="Arial Rounded MT Bold" pitchFamily="34" charset="0"/>
              </a:rPr>
              <a:t>Haynesville Shale Frac Water</a:t>
            </a:r>
            <a:br>
              <a:rPr lang="en-US" b="1" smtClean="0">
                <a:solidFill>
                  <a:srgbClr val="0066CC"/>
                </a:solidFill>
                <a:latin typeface="Arial Rounded MT Bold" pitchFamily="34" charset="0"/>
              </a:rPr>
            </a:br>
            <a:r>
              <a:rPr lang="en-US" sz="2000" b="1" smtClean="0">
                <a:solidFill>
                  <a:srgbClr val="0066CC"/>
                </a:solidFill>
                <a:latin typeface="Arial Rounded MT Bold" pitchFamily="34" charset="0"/>
              </a:rPr>
              <a:t>Mandatory Drilling &amp; Frac Water Supply Source and Volume Reporting </a:t>
            </a:r>
          </a:p>
        </p:txBody>
      </p:sp>
      <p:pic>
        <p:nvPicPr>
          <p:cNvPr id="29701" name="Picture 11" descr="Memo Regarding New W-1 Form .jpg"/>
          <p:cNvPicPr>
            <a:picLocks noChangeAspect="1"/>
          </p:cNvPicPr>
          <p:nvPr/>
        </p:nvPicPr>
        <p:blipFill>
          <a:blip r:embed="rId2"/>
          <a:srcRect l="5862" t="3645" r="5862" b="2734"/>
          <a:stretch>
            <a:fillRect/>
          </a:stretch>
        </p:blipFill>
        <p:spPr bwMode="auto">
          <a:xfrm>
            <a:off x="381000" y="1143000"/>
            <a:ext cx="3657600" cy="4989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369" name="Picture 673"/>
          <p:cNvPicPr>
            <a:picLocks noChangeAspect="1" noChangeArrowheads="1"/>
          </p:cNvPicPr>
          <p:nvPr/>
        </p:nvPicPr>
        <p:blipFill>
          <a:blip r:embed="rId3"/>
          <a:srcRect l="19170" t="14445" r="18335" b="11113"/>
          <a:stretch>
            <a:fillRect/>
          </a:stretch>
        </p:blipFill>
        <p:spPr bwMode="auto">
          <a:xfrm>
            <a:off x="4114800" y="1143000"/>
            <a:ext cx="48768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D2D07D-F113-4924-8733-E93B744CA2E1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0" y="22860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0066CC"/>
                </a:solidFill>
                <a:latin typeface="Arial Rounded MT Bold" pitchFamily="34" charset="0"/>
              </a:rPr>
              <a:t>Haynesville Shale Frac Water</a:t>
            </a:r>
          </a:p>
          <a:p>
            <a:pPr algn="ctr"/>
            <a:r>
              <a:rPr lang="en-US" sz="2000" b="1">
                <a:solidFill>
                  <a:srgbClr val="0066CC"/>
                </a:solidFill>
                <a:latin typeface="Arial Rounded MT Bold" pitchFamily="34" charset="0"/>
              </a:rPr>
              <a:t>Mandatory Drilling &amp; Frac Water Supply Source and Volume Reporting </a:t>
            </a:r>
          </a:p>
        </p:txBody>
      </p:sp>
      <p:sp>
        <p:nvSpPr>
          <p:cNvPr id="30723" name="TextBox 8"/>
          <p:cNvSpPr txBox="1">
            <a:spLocks noChangeArrowheads="1"/>
          </p:cNvSpPr>
          <p:nvPr/>
        </p:nvSpPr>
        <p:spPr bwMode="auto">
          <a:xfrm>
            <a:off x="381000" y="1600200"/>
            <a:ext cx="8305800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3200" b="1"/>
              <a:t>Actions of the Commissioner:</a:t>
            </a:r>
          </a:p>
          <a:p>
            <a:pPr marL="457200" indent="-457200"/>
            <a:endParaRPr lang="en-US" b="1"/>
          </a:p>
          <a:p>
            <a:pPr marL="457200" indent="-457200">
              <a:buFontTx/>
              <a:buAutoNum type="arabicPeriod"/>
            </a:pPr>
            <a:r>
              <a:rPr lang="en-US" sz="2400" b="1"/>
              <a:t>Requires operators to report water sources and volumes</a:t>
            </a:r>
          </a:p>
          <a:p>
            <a:pPr marL="457200" indent="-457200">
              <a:buFontTx/>
              <a:buAutoNum type="arabicPeriod"/>
            </a:pPr>
            <a:r>
              <a:rPr lang="en-US" sz="2400" b="1"/>
              <a:t>Issued on September 15, 2009</a:t>
            </a:r>
          </a:p>
          <a:p>
            <a:pPr marL="457200" indent="-457200">
              <a:buFontTx/>
              <a:buAutoNum type="arabicPeriod"/>
            </a:pPr>
            <a:r>
              <a:rPr lang="en-US" sz="2400" b="1"/>
              <a:t>Enforceable effective October 1, 2009</a:t>
            </a:r>
          </a:p>
          <a:p>
            <a:pPr marL="457200" indent="-457200">
              <a:buFontTx/>
              <a:buAutoNum type="arabicPeriod"/>
            </a:pPr>
            <a:r>
              <a:rPr lang="en-US" sz="2400" b="1"/>
              <a:t>Revised form on March 1, 2010</a:t>
            </a:r>
          </a:p>
          <a:p>
            <a:pPr marL="457200" indent="-457200">
              <a:buFontTx/>
              <a:buAutoNum type="arabicPeriod"/>
            </a:pPr>
            <a:r>
              <a:rPr lang="en-US" sz="2400" b="1"/>
              <a:t>Provides valuable groundwater resource management tool</a:t>
            </a:r>
          </a:p>
          <a:p>
            <a:pPr marL="457200" indent="-457200">
              <a:buFontTx/>
              <a:buAutoNum type="arabicPeriod"/>
            </a:pPr>
            <a:r>
              <a:rPr lang="en-US" sz="2400" b="1"/>
              <a:t>Statistics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80" name="Group 36"/>
          <p:cNvGrpSpPr>
            <a:grpSpLocks/>
          </p:cNvGrpSpPr>
          <p:nvPr/>
        </p:nvGrpSpPr>
        <p:grpSpPr bwMode="auto">
          <a:xfrm>
            <a:off x="3857625" y="1371600"/>
            <a:ext cx="5057775" cy="4767263"/>
            <a:chOff x="2430" y="864"/>
            <a:chExt cx="3186" cy="3003"/>
          </a:xfrm>
        </p:grpSpPr>
        <p:pic>
          <p:nvPicPr>
            <p:cNvPr id="31778" name="Picture 34"/>
            <p:cNvPicPr>
              <a:picLocks noChangeAspect="1" noChangeArrowheads="1"/>
            </p:cNvPicPr>
            <p:nvPr/>
          </p:nvPicPr>
          <p:blipFill>
            <a:blip r:embed="rId2"/>
            <a:srcRect l="25003" t="16669" r="18335" b="11113"/>
            <a:stretch>
              <a:fillRect/>
            </a:stretch>
          </p:blipFill>
          <p:spPr bwMode="auto">
            <a:xfrm>
              <a:off x="2430" y="864"/>
              <a:ext cx="3141" cy="3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779" name="Rectangle 35"/>
            <p:cNvSpPr>
              <a:spLocks noChangeArrowheads="1"/>
            </p:cNvSpPr>
            <p:nvPr/>
          </p:nvSpPr>
          <p:spPr bwMode="auto">
            <a:xfrm>
              <a:off x="5088" y="2976"/>
              <a:ext cx="528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4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13C55B-FAE2-4578-8F59-8FF035ACBD65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0" y="152400"/>
            <a:ext cx="9144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66CC"/>
                </a:solidFill>
                <a:latin typeface="Arial Rounded MT Bold" pitchFamily="34" charset="0"/>
              </a:rPr>
              <a:t>Haynesville Shale Natural Gas Well Development</a:t>
            </a:r>
          </a:p>
          <a:p>
            <a:pPr algn="ctr"/>
            <a:r>
              <a:rPr lang="en-US" sz="2800" b="1">
                <a:solidFill>
                  <a:srgbClr val="0066CC"/>
                </a:solidFill>
                <a:latin typeface="Arial Rounded MT Bold" pitchFamily="34" charset="0"/>
              </a:rPr>
              <a:t>Drilling and Stimulation Operations</a:t>
            </a:r>
          </a:p>
          <a:p>
            <a:pPr algn="ctr"/>
            <a:r>
              <a:rPr lang="en-US" sz="2000">
                <a:latin typeface="Arial Rounded MT Bold" pitchFamily="34" charset="0"/>
              </a:rPr>
              <a:t>Reported Water Usage from 10/1/2009 to 3/30/2010 WH-1 Information </a:t>
            </a:r>
          </a:p>
          <a:p>
            <a:pPr algn="ctr"/>
            <a:endParaRPr lang="en-US" sz="4400" b="1">
              <a:solidFill>
                <a:srgbClr val="0066CC"/>
              </a:solidFill>
              <a:latin typeface="Arial Rounded MT Bold" pitchFamily="34" charset="0"/>
            </a:endParaRPr>
          </a:p>
        </p:txBody>
      </p:sp>
      <p:graphicFrame>
        <p:nvGraphicFramePr>
          <p:cNvPr id="31783" name="Group 39"/>
          <p:cNvGraphicFramePr>
            <a:graphicFrameLocks noGrp="1"/>
          </p:cNvGraphicFramePr>
          <p:nvPr/>
        </p:nvGraphicFramePr>
        <p:xfrm>
          <a:off x="152400" y="1752600"/>
          <a:ext cx="3657600" cy="2389632"/>
        </p:xfrm>
        <a:graphic>
          <a:graphicData uri="http://schemas.openxmlformats.org/drawingml/2006/table">
            <a:tbl>
              <a:tblPr/>
              <a:tblGrid>
                <a:gridCol w="2438400"/>
                <a:gridCol w="1219200"/>
              </a:tblGrid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Volume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(Gallons)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Frac Groundwater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59,125,355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Frac Surface Water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319,693,662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Drilling Rig Groundwater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56,077,229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Drilling Rig Surface Water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14,839,146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 Groundwater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609,000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 Surface Water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2,247,000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84" name="Text Box 40"/>
          <p:cNvSpPr txBox="1">
            <a:spLocks noChangeArrowheads="1"/>
          </p:cNvSpPr>
          <p:nvPr/>
        </p:nvSpPr>
        <p:spPr bwMode="auto">
          <a:xfrm>
            <a:off x="762000" y="4343400"/>
            <a:ext cx="2660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As of 3/30/2010</a:t>
            </a:r>
          </a:p>
          <a:p>
            <a:r>
              <a:rPr lang="en-US" b="1"/>
              <a:t>141 Reporting wells</a:t>
            </a:r>
          </a:p>
          <a:p>
            <a:r>
              <a:rPr lang="en-US" b="1"/>
              <a:t>490 Total work permits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C57114-BC4E-4DC3-A9A6-2DEB8FCC1CF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4000" b="1" smtClean="0">
                <a:solidFill>
                  <a:srgbClr val="0066CC"/>
                </a:solidFill>
                <a:latin typeface="Arial Rounded MT Bold" pitchFamily="34" charset="0"/>
              </a:rPr>
              <a:t>Statewide Well Notification Audit and Enforcement</a:t>
            </a:r>
            <a:endParaRPr lang="en-US" b="1" smtClean="0">
              <a:solidFill>
                <a:srgbClr val="0066CC"/>
              </a:solidFill>
              <a:latin typeface="Arial Rounded MT Bold" pitchFamily="34" charset="0"/>
            </a:endParaRPr>
          </a:p>
        </p:txBody>
      </p:sp>
      <p:graphicFrame>
        <p:nvGraphicFramePr>
          <p:cNvPr id="137262" name="Group 46"/>
          <p:cNvGraphicFramePr>
            <a:graphicFrameLocks noGrp="1"/>
          </p:cNvGraphicFramePr>
          <p:nvPr>
            <p:ph sz="half" idx="1"/>
          </p:nvPr>
        </p:nvGraphicFramePr>
        <p:xfrm>
          <a:off x="76200" y="4038600"/>
          <a:ext cx="8991600" cy="1234440"/>
        </p:xfrm>
        <a:graphic>
          <a:graphicData uri="http://schemas.openxmlformats.org/drawingml/2006/table">
            <a:tbl>
              <a:tblPr/>
              <a:tblGrid>
                <a:gridCol w="685800"/>
                <a:gridCol w="762000"/>
                <a:gridCol w="609600"/>
                <a:gridCol w="609600"/>
                <a:gridCol w="457200"/>
                <a:gridCol w="838200"/>
                <a:gridCol w="838200"/>
                <a:gridCol w="762000"/>
                <a:gridCol w="914400"/>
                <a:gridCol w="762000"/>
                <a:gridCol w="838200"/>
                <a:gridCol w="9144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 Narrow" pitchFamily="34" charset="0"/>
                        </a:rPr>
                        <a:t>January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 Narrow" pitchFamily="34" charset="0"/>
                        </a:rPr>
                        <a:t>February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 Narrow" pitchFamily="34" charset="0"/>
                        </a:rPr>
                        <a:t>March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 Narrow" pitchFamily="34" charset="0"/>
                        </a:rPr>
                        <a:t>April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 Narrow" pitchFamily="34" charset="0"/>
                        </a:rPr>
                        <a:t>May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 Narrow" pitchFamily="34" charset="0"/>
                        </a:rPr>
                        <a:t>June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 Narrow" pitchFamily="34" charset="0"/>
                        </a:rPr>
                        <a:t>July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 Narrow" pitchFamily="34" charset="0"/>
                        </a:rPr>
                        <a:t>August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 Narrow" pitchFamily="34" charset="0"/>
                        </a:rPr>
                        <a:t>September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 Narrow" pitchFamily="34" charset="0"/>
                        </a:rPr>
                        <a:t>October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 Narrow" pitchFamily="34" charset="0"/>
                        </a:rPr>
                        <a:t>November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 Narrow" pitchFamily="34" charset="0"/>
                        </a:rPr>
                        <a:t>December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Caddo, Red River, Bossier,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DeSoto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Calcasieu, Cameron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Jeff Davis, Vermillion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Acadia, Lafayette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Allen, Evangeline, St. Landry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Bienville, Webster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Claiborne, Jackson, Lincoln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Ouachita, Morehouse, Union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CARIZZO – WILCOX (Haynesville)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CHICOT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SPARTA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836" name="Text Box 44"/>
          <p:cNvSpPr txBox="1">
            <a:spLocks noChangeArrowheads="1"/>
          </p:cNvSpPr>
          <p:nvPr/>
        </p:nvSpPr>
        <p:spPr bwMode="auto">
          <a:xfrm>
            <a:off x="228600" y="1752600"/>
            <a:ext cx="891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Initiated a comprehensive statewide audit schedule</a:t>
            </a:r>
          </a:p>
          <a:p>
            <a:pPr marL="114300" lvl="1" indent="227013">
              <a:spcBef>
                <a:spcPct val="50000"/>
              </a:spcBef>
              <a:buFontTx/>
              <a:buChar char="•"/>
            </a:pPr>
            <a:r>
              <a:rPr lang="en-US" sz="1600" b="1" dirty="0"/>
              <a:t>Two year plan to audit all ground water wells drilled in Louisiana after July 1, 2001</a:t>
            </a:r>
          </a:p>
          <a:p>
            <a:pPr marL="114300" lvl="1" indent="227013">
              <a:spcBef>
                <a:spcPct val="50000"/>
              </a:spcBef>
              <a:buFontTx/>
              <a:buChar char="•"/>
            </a:pPr>
            <a:r>
              <a:rPr lang="en-US" sz="1600" b="1" dirty="0"/>
              <a:t>To date,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2400" b="1" u="sng" dirty="0" smtClean="0"/>
              <a:t>30</a:t>
            </a:r>
            <a:r>
              <a:rPr lang="en-US" sz="1600" b="1" dirty="0" smtClean="0"/>
              <a:t> </a:t>
            </a:r>
            <a:r>
              <a:rPr lang="en-US" sz="1600" b="1" dirty="0"/>
              <a:t>parishes audited</a:t>
            </a:r>
          </a:p>
          <a:p>
            <a:pPr marL="114300" lvl="1" indent="227013">
              <a:spcBef>
                <a:spcPct val="50000"/>
              </a:spcBef>
              <a:buFontTx/>
              <a:buChar char="•"/>
            </a:pPr>
            <a:r>
              <a:rPr lang="en-US" sz="1600" b="1" dirty="0"/>
              <a:t>Current status of implementation</a:t>
            </a:r>
            <a:r>
              <a:rPr lang="en-US" dirty="0"/>
              <a:t> </a:t>
            </a:r>
          </a:p>
        </p:txBody>
      </p:sp>
      <p:sp>
        <p:nvSpPr>
          <p:cNvPr id="33837" name="Text Box 45"/>
          <p:cNvSpPr txBox="1">
            <a:spLocks noChangeArrowheads="1"/>
          </p:cNvSpPr>
          <p:nvPr/>
        </p:nvSpPr>
        <p:spPr bwMode="auto">
          <a:xfrm>
            <a:off x="228600" y="3657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2009 Schedule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AFE80E-1FB9-40AC-A584-F6183A4D4C87}" type="slidenum">
              <a:rPr lang="en-US" smtClean="0"/>
              <a:pPr/>
              <a:t>25</a:t>
            </a:fld>
            <a:endParaRPr lang="en-US" smtClean="0"/>
          </a:p>
        </p:txBody>
      </p:sp>
      <p:graphicFrame>
        <p:nvGraphicFramePr>
          <p:cNvPr id="85695" name="Group 703"/>
          <p:cNvGraphicFramePr>
            <a:graphicFrameLocks noGrp="1"/>
          </p:cNvGraphicFramePr>
          <p:nvPr>
            <p:ph sz="quarter" idx="2"/>
          </p:nvPr>
        </p:nvGraphicFramePr>
        <p:xfrm>
          <a:off x="76200" y="4495800"/>
          <a:ext cx="8991600" cy="1200912"/>
        </p:xfrm>
        <a:graphic>
          <a:graphicData uri="http://schemas.openxmlformats.org/drawingml/2006/table">
            <a:tbl>
              <a:tblPr/>
              <a:tblGrid>
                <a:gridCol w="685800"/>
                <a:gridCol w="762000"/>
                <a:gridCol w="685800"/>
                <a:gridCol w="762000"/>
                <a:gridCol w="685800"/>
                <a:gridCol w="685800"/>
                <a:gridCol w="838200"/>
                <a:gridCol w="685800"/>
                <a:gridCol w="838200"/>
                <a:gridCol w="762000"/>
                <a:gridCol w="762000"/>
                <a:gridCol w="8382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 Narrow" pitchFamily="34" charset="0"/>
                        </a:rPr>
                        <a:t>January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 Narrow" pitchFamily="34" charset="0"/>
                        </a:rPr>
                        <a:t>February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 Narrow" pitchFamily="34" charset="0"/>
                        </a:rPr>
                        <a:t>March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 Narrow" pitchFamily="34" charset="0"/>
                        </a:rPr>
                        <a:t>April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 Narrow" pitchFamily="34" charset="0"/>
                        </a:rPr>
                        <a:t>May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 Narrow" pitchFamily="34" charset="0"/>
                        </a:rPr>
                        <a:t>June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 Narrow" pitchFamily="34" charset="0"/>
                        </a:rPr>
                        <a:t>July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 Narrow" pitchFamily="34" charset="0"/>
                        </a:rPr>
                        <a:t>August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 Narrow" pitchFamily="34" charset="0"/>
                        </a:rPr>
                        <a:t>September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 Narrow" pitchFamily="34" charset="0"/>
                        </a:rPr>
                        <a:t>October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 Narrow" pitchFamily="34" charset="0"/>
                        </a:rPr>
                        <a:t>November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 Narrow" pitchFamily="34" charset="0"/>
                        </a:rPr>
                        <a:t>December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Bienville, Bossier, Caddo, Desoto, Red River, Webster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Claiborne, Jackson, Lincoln, Morehouse, Ouachita, Union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Acadia, Calcasieu, Cameron, Jeff Davis, Vermillion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Allen, Beauregard, Evangeline, Lafayette, St. Landry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EBR, E. Feliciana, Livingston, St. Helena, WBR, W. Feliciana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E. Carroll, Franklin, Madison, Richland, Tensas,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W. Carroll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Caldwell, Grant, LaSalle, Natchitoches, Sabine, Winn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Avoyelles, Catahoula, Concordia, Rapides, Vernon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Assumption, Iberia, Iberville, Pointe Coupee, St. Martin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Ascension, St. Charles, St. James, St. John, Tangipahoa, Washington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Orleans,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St.Tammany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Jefferson, Lafourche, Plaquemines, St. Bernard, St. Mary, Terrebonne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59" name="Text Box 85"/>
          <p:cNvSpPr txBox="1">
            <a:spLocks noChangeArrowheads="1"/>
          </p:cNvSpPr>
          <p:nvPr/>
        </p:nvSpPr>
        <p:spPr bwMode="auto">
          <a:xfrm>
            <a:off x="152400" y="15240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Comprehensive statewide audit schedule continued…</a:t>
            </a:r>
          </a:p>
        </p:txBody>
      </p:sp>
      <p:graphicFrame>
        <p:nvGraphicFramePr>
          <p:cNvPr id="34911" name="Group 95"/>
          <p:cNvGraphicFramePr>
            <a:graphicFrameLocks noGrp="1"/>
          </p:cNvGraphicFramePr>
          <p:nvPr>
            <p:ph sz="quarter" idx="3"/>
          </p:nvPr>
        </p:nvGraphicFramePr>
        <p:xfrm>
          <a:off x="76200" y="2362200"/>
          <a:ext cx="8991600" cy="1380744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685800"/>
                <a:gridCol w="685800"/>
                <a:gridCol w="685800"/>
                <a:gridCol w="838200"/>
                <a:gridCol w="762000"/>
                <a:gridCol w="685800"/>
                <a:gridCol w="838200"/>
                <a:gridCol w="762000"/>
                <a:gridCol w="762000"/>
                <a:gridCol w="7620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 Narrow" pitchFamily="34" charset="0"/>
                        </a:rPr>
                        <a:t>January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 Narrow" pitchFamily="34" charset="0"/>
                        </a:rPr>
                        <a:t>February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 Narrow" pitchFamily="34" charset="0"/>
                        </a:rPr>
                        <a:t>March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 Narrow" pitchFamily="34" charset="0"/>
                        </a:rPr>
                        <a:t>April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 Narrow" pitchFamily="34" charset="0"/>
                        </a:rPr>
                        <a:t>May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 Narrow" pitchFamily="34" charset="0"/>
                        </a:rPr>
                        <a:t>June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 Narrow" pitchFamily="34" charset="0"/>
                        </a:rPr>
                        <a:t>July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 Narrow" pitchFamily="34" charset="0"/>
                        </a:rPr>
                        <a:t>August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 Narrow" pitchFamily="34" charset="0"/>
                        </a:rPr>
                        <a:t>September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 Narrow" pitchFamily="34" charset="0"/>
                        </a:rPr>
                        <a:t>October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 Narrow" pitchFamily="34" charset="0"/>
                        </a:rPr>
                        <a:t>November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 Narrow" pitchFamily="34" charset="0"/>
                        </a:rPr>
                        <a:t>December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EBR,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E. Feliciana,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WBR,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W. Feliciana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Livingston, St. Helena, Tangipahoa, Washington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St. Tammany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E. Carroll, Madison, Richland, W. Carroll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Catahoula, Concordia, Franklin, Tensas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Caldwell, Grant, LaSalle, Natchitoches, Sabine, Winn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Beauregard, Vernon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Avoyelles, Pointe Coupee, Rapides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Assumption, Iberia, Iberville,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St. Martin,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St. Mary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Ascension,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St. Charles, St. James,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St. John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Jefferson, Lafourche, Terrebonne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Orleans, Plaquemines St. Bernard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SOUTHEAST LOUISIANA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MS RIVER ALLUVIAL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905" name="Text Box 128"/>
          <p:cNvSpPr txBox="1">
            <a:spLocks noChangeArrowheads="1"/>
          </p:cNvSpPr>
          <p:nvPr/>
        </p:nvSpPr>
        <p:spPr bwMode="auto">
          <a:xfrm>
            <a:off x="228600" y="20574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2010 Schedule </a:t>
            </a:r>
          </a:p>
        </p:txBody>
      </p:sp>
      <p:sp>
        <p:nvSpPr>
          <p:cNvPr id="34906" name="Text Box 696"/>
          <p:cNvSpPr txBox="1">
            <a:spLocks noChangeArrowheads="1"/>
          </p:cNvSpPr>
          <p:nvPr/>
        </p:nvSpPr>
        <p:spPr bwMode="auto">
          <a:xfrm>
            <a:off x="152400" y="4114800"/>
            <a:ext cx="853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Annual Statewide Schedule - Beginning 2011 and proceeding annually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34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b="1" kern="0" dirty="0">
                <a:solidFill>
                  <a:srgbClr val="0066CC"/>
                </a:solidFill>
                <a:latin typeface="Arial Rounded MT Bold" pitchFamily="34" charset="0"/>
                <a:ea typeface="+mj-ea"/>
                <a:cs typeface="+mj-cs"/>
              </a:rPr>
              <a:t>Statewide Well Notification Audit and Enforcement</a:t>
            </a:r>
            <a:endParaRPr lang="en-US" sz="4400" b="1" kern="0" dirty="0">
              <a:solidFill>
                <a:srgbClr val="0066CC"/>
              </a:solidFill>
              <a:latin typeface="Arial Rounded MT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>
                <a:solidFill>
                  <a:srgbClr val="0066CC"/>
                </a:solidFill>
                <a:latin typeface="Arial Rounded MT Bold" pitchFamily="34" charset="0"/>
              </a:rPr>
              <a:t/>
            </a:r>
            <a:br>
              <a:rPr lang="en-US" b="1" dirty="0">
                <a:solidFill>
                  <a:srgbClr val="0066CC"/>
                </a:solidFill>
                <a:latin typeface="Arial Rounded MT Bold" pitchFamily="34" charset="0"/>
              </a:rPr>
            </a:br>
            <a:r>
              <a:rPr lang="en-US" sz="4000" b="1" dirty="0">
                <a:solidFill>
                  <a:srgbClr val="0066CC"/>
                </a:solidFill>
                <a:latin typeface="Arial Rounded MT Bold" pitchFamily="34" charset="0"/>
              </a:rPr>
              <a:t>Statewide Well Notification Audit and Enforcement </a:t>
            </a:r>
            <a:r>
              <a:rPr lang="en-US" sz="4000" b="1" u="sng" dirty="0">
                <a:solidFill>
                  <a:srgbClr val="0066CC"/>
                </a:solidFill>
                <a:latin typeface="Arial Rounded MT Bold" pitchFamily="34" charset="0"/>
              </a:rPr>
              <a:t>Results</a:t>
            </a:r>
            <a:r>
              <a:rPr lang="en-US" sz="4800" b="1" dirty="0">
                <a:solidFill>
                  <a:srgbClr val="0066CC"/>
                </a:solidFill>
                <a:latin typeface="Arial Rounded MT Bold" pitchFamily="34" charset="0"/>
              </a:rPr>
              <a:t/>
            </a:r>
            <a:br>
              <a:rPr lang="en-US" sz="4800" b="1" dirty="0">
                <a:solidFill>
                  <a:srgbClr val="0066CC"/>
                </a:solidFill>
                <a:latin typeface="Arial Rounded MT Bold" pitchFamily="34" charset="0"/>
              </a:rPr>
            </a:br>
            <a:endParaRPr 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143000"/>
            <a:ext cx="4114800" cy="47545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/>
              <a:t>Parish	</a:t>
            </a:r>
            <a:r>
              <a:rPr lang="en-US" sz="2400"/>
              <a:t>	</a:t>
            </a:r>
            <a:r>
              <a:rPr lang="en-US" sz="2400" b="1"/>
              <a:t>Actions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en-US" sz="1800"/>
              <a:t>Caddo			         71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en-US" sz="1800"/>
              <a:t>Red River		         28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en-US" sz="1800"/>
              <a:t>Bossier		         	         65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en-US" sz="1800"/>
              <a:t>DeSoto		         	         53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en-US" sz="1800"/>
              <a:t>Calcasieu	 	         83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en-US" sz="1800"/>
              <a:t>Cameron		         24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en-US" sz="1800"/>
              <a:t>Jefferson Davis	         	         88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en-US" sz="1800"/>
              <a:t>Vermilion		        161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en-US" sz="1800"/>
              <a:t>Acadia			        114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en-US" sz="1800"/>
              <a:t>Lafayette		         91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en-US" sz="1800"/>
              <a:t>Allen			         31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en-US" sz="1800"/>
              <a:t>Evangeline		         40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en-US" sz="1800"/>
              <a:t>St. Landry		         95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en-US" sz="1800"/>
              <a:t>Bienville	        	 	         60</a:t>
            </a:r>
          </a:p>
        </p:txBody>
      </p:sp>
      <p:sp>
        <p:nvSpPr>
          <p:cNvPr id="3076" name="Slide Number Placeholder 5"/>
          <p:cNvSpPr txBox="1">
            <a:spLocks noGrp="1"/>
          </p:cNvSpPr>
          <p:nvPr/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0E8583C-A991-4C8E-85C7-72AE2D2E5E06}" type="slidenum">
              <a:rPr lang="en-US" sz="1400" b="1"/>
              <a:pPr algn="r"/>
              <a:t>26</a:t>
            </a:fld>
            <a:endParaRPr lang="en-US" sz="1400" b="1"/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4724400" y="1143000"/>
            <a:ext cx="41148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Parish</a:t>
            </a:r>
            <a:r>
              <a:rPr lang="en-US" dirty="0"/>
              <a:t>		</a:t>
            </a:r>
            <a:r>
              <a:rPr lang="en-US" b="1" dirty="0"/>
              <a:t>Actions</a:t>
            </a:r>
          </a:p>
          <a:p>
            <a:pPr>
              <a:spcBef>
                <a:spcPct val="5000"/>
              </a:spcBef>
            </a:pPr>
            <a:r>
              <a:rPr lang="en-US" sz="1800" dirty="0"/>
              <a:t>Webster		                       43</a:t>
            </a:r>
          </a:p>
          <a:p>
            <a:pPr>
              <a:spcBef>
                <a:spcPct val="5000"/>
              </a:spcBef>
            </a:pPr>
            <a:r>
              <a:rPr lang="en-US" sz="1800" dirty="0"/>
              <a:t>Claiborne		         33</a:t>
            </a:r>
          </a:p>
          <a:p>
            <a:pPr>
              <a:spcBef>
                <a:spcPct val="5000"/>
              </a:spcBef>
            </a:pPr>
            <a:r>
              <a:rPr lang="en-US" sz="1800" dirty="0"/>
              <a:t>Jackson		          	         23 </a:t>
            </a:r>
          </a:p>
          <a:p>
            <a:pPr>
              <a:spcBef>
                <a:spcPct val="5000"/>
              </a:spcBef>
            </a:pPr>
            <a:r>
              <a:rPr lang="en-US" sz="1800" dirty="0"/>
              <a:t>Lincoln		          	         47</a:t>
            </a:r>
          </a:p>
          <a:p>
            <a:pPr>
              <a:spcBef>
                <a:spcPct val="5000"/>
              </a:spcBef>
            </a:pPr>
            <a:r>
              <a:rPr lang="en-US" sz="1800" dirty="0"/>
              <a:t>Ouachita		         39</a:t>
            </a:r>
          </a:p>
          <a:p>
            <a:pPr>
              <a:spcBef>
                <a:spcPct val="5000"/>
              </a:spcBef>
            </a:pPr>
            <a:r>
              <a:rPr lang="en-US" sz="1800" dirty="0"/>
              <a:t>Morehouse		         97</a:t>
            </a:r>
          </a:p>
          <a:p>
            <a:pPr>
              <a:spcBef>
                <a:spcPct val="5000"/>
              </a:spcBef>
            </a:pPr>
            <a:r>
              <a:rPr lang="en-US" sz="1800" dirty="0"/>
              <a:t>Union			         27</a:t>
            </a:r>
          </a:p>
          <a:p>
            <a:pPr>
              <a:spcBef>
                <a:spcPct val="5000"/>
              </a:spcBef>
            </a:pPr>
            <a:r>
              <a:rPr lang="en-US" sz="1800" dirty="0"/>
              <a:t>East Baton Rouge	         33</a:t>
            </a:r>
          </a:p>
          <a:p>
            <a:pPr>
              <a:spcBef>
                <a:spcPct val="5000"/>
              </a:spcBef>
            </a:pPr>
            <a:r>
              <a:rPr lang="en-US" sz="1800" dirty="0"/>
              <a:t>East Feliciana		         24</a:t>
            </a:r>
          </a:p>
          <a:p>
            <a:pPr>
              <a:spcBef>
                <a:spcPct val="5000"/>
              </a:spcBef>
            </a:pPr>
            <a:r>
              <a:rPr lang="en-US" sz="1800" dirty="0"/>
              <a:t>West Baton Rouge	          5</a:t>
            </a:r>
          </a:p>
          <a:p>
            <a:pPr>
              <a:spcBef>
                <a:spcPct val="5000"/>
              </a:spcBef>
            </a:pPr>
            <a:r>
              <a:rPr lang="en-US" sz="1800" dirty="0"/>
              <a:t>West Feliciana		          8</a:t>
            </a:r>
          </a:p>
          <a:p>
            <a:pPr>
              <a:spcBef>
                <a:spcPct val="5000"/>
              </a:spcBef>
            </a:pPr>
            <a:r>
              <a:rPr lang="en-US" sz="1800" dirty="0"/>
              <a:t>Livingston		         36</a:t>
            </a:r>
          </a:p>
          <a:p>
            <a:pPr>
              <a:spcBef>
                <a:spcPct val="5000"/>
              </a:spcBef>
            </a:pPr>
            <a:r>
              <a:rPr lang="en-US" sz="1800" dirty="0"/>
              <a:t>St. Helena		         24</a:t>
            </a:r>
          </a:p>
          <a:p>
            <a:pPr>
              <a:spcBef>
                <a:spcPct val="5000"/>
              </a:spcBef>
            </a:pPr>
            <a:r>
              <a:rPr lang="en-US" sz="1800" dirty="0"/>
              <a:t>Tangipahoa		        126</a:t>
            </a:r>
          </a:p>
          <a:p>
            <a:pPr>
              <a:spcBef>
                <a:spcPct val="5000"/>
              </a:spcBef>
            </a:pPr>
            <a:r>
              <a:rPr lang="en-US" sz="1800" dirty="0"/>
              <a:t>Washington		         65</a:t>
            </a:r>
          </a:p>
          <a:p>
            <a:pPr>
              <a:spcBef>
                <a:spcPct val="5000"/>
              </a:spcBef>
            </a:pPr>
            <a:r>
              <a:rPr lang="en-US" sz="1800" dirty="0"/>
              <a:t>St. Tammany		        471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7D66C6-F21E-4210-83E1-57E3E3CB843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sz="4800" b="1" smtClean="0">
                <a:solidFill>
                  <a:srgbClr val="0066CC"/>
                </a:solidFill>
                <a:latin typeface="Arial Rounded MT Bold" pitchFamily="34" charset="0"/>
              </a:rPr>
              <a:t>Public Outreach &amp; Education </a:t>
            </a:r>
            <a:endParaRPr lang="en-US" sz="2800" b="1" smtClean="0">
              <a:solidFill>
                <a:srgbClr val="0066CC"/>
              </a:solidFill>
              <a:latin typeface="Arial Rounded MT Bold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33400"/>
          </a:xfrm>
        </p:spPr>
        <p:txBody>
          <a:bodyPr/>
          <a:lstStyle/>
          <a:p>
            <a:pPr marL="1028700" lvl="1" indent="-514350" algn="ctr">
              <a:lnSpc>
                <a:spcPct val="80000"/>
              </a:lnSpc>
              <a:buFontTx/>
              <a:buNone/>
            </a:pPr>
            <a:r>
              <a:rPr lang="en-US" sz="3200" b="1" smtClean="0"/>
              <a:t>Groundwater Awareness Week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447800"/>
            <a:ext cx="29448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8CC6E3-D6E3-4872-9819-BCC43D4A16C1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42672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endParaRPr lang="en-US" sz="1600" b="1" dirty="0" smtClean="0">
              <a:solidFill>
                <a:srgbClr val="0066CC"/>
              </a:solidFill>
              <a:latin typeface="Arial Rounded MT Bold" pitchFamily="34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5400" b="1" dirty="0" smtClean="0">
                <a:solidFill>
                  <a:srgbClr val="0066CC"/>
                </a:solidFill>
                <a:latin typeface="Arial Rounded MT Bold" pitchFamily="34" charset="0"/>
              </a:rPr>
              <a:t>Mrs. Phyllis Darensbourg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3600" b="1" dirty="0" smtClean="0">
                <a:solidFill>
                  <a:srgbClr val="0066CC"/>
                </a:solidFill>
                <a:latin typeface="Arial Rounded MT Bold" pitchFamily="34" charset="0"/>
              </a:rPr>
              <a:t>Department of Natural Resources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n-US" sz="2800" b="1" dirty="0" smtClean="0">
              <a:solidFill>
                <a:srgbClr val="0066CC"/>
              </a:solidFill>
              <a:latin typeface="Arial Rounded MT Bold" pitchFamily="34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n-US" sz="900" b="1" dirty="0" smtClean="0">
              <a:solidFill>
                <a:srgbClr val="0066CC"/>
              </a:solidFill>
              <a:latin typeface="Arial Rounded MT Bold" pitchFamily="34" charset="0"/>
            </a:endParaRPr>
          </a:p>
          <a:p>
            <a:pPr marL="0" indent="0" algn="ctr">
              <a:buFontTx/>
              <a:buNone/>
            </a:pPr>
            <a:r>
              <a:rPr lang="en-US" sz="3600" b="1" dirty="0" smtClean="0">
                <a:latin typeface="Arial Rounded MT Bold" pitchFamily="34" charset="0"/>
              </a:rPr>
              <a:t>Louisiana Ground Water Week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C47980-9CFA-4BF4-A8E1-A52257DEF20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0" y="1371600"/>
            <a:ext cx="91440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solidFill>
                  <a:srgbClr val="0066CC"/>
                </a:solidFill>
                <a:latin typeface="Arial Rounded MT Bold" pitchFamily="34" charset="0"/>
              </a:rPr>
              <a:t>Next Meeting Date</a:t>
            </a:r>
          </a:p>
          <a:p>
            <a:pPr algn="ctr"/>
            <a:endParaRPr lang="en-US" sz="4800">
              <a:solidFill>
                <a:srgbClr val="0066CC"/>
              </a:solidFill>
              <a:latin typeface="Arial Rounded MT Bold" pitchFamily="34" charset="0"/>
            </a:endParaRPr>
          </a:p>
          <a:p>
            <a:pPr algn="ctr"/>
            <a:r>
              <a:rPr lang="en-US" sz="4400" b="1">
                <a:latin typeface="Arial Rounded MT Bold" pitchFamily="34" charset="0"/>
              </a:rPr>
              <a:t>Wednesday, June 2, 2010 </a:t>
            </a:r>
          </a:p>
          <a:p>
            <a:pPr algn="ctr"/>
            <a:r>
              <a:rPr lang="en-US" sz="4400" b="1">
                <a:latin typeface="Arial Rounded MT Bold" pitchFamily="34" charset="0"/>
              </a:rPr>
              <a:t>11:00 AM</a:t>
            </a:r>
          </a:p>
          <a:p>
            <a:pPr algn="ctr"/>
            <a:r>
              <a:rPr lang="en-US" sz="4400" b="1">
                <a:latin typeface="Arial Rounded MT Bold" pitchFamily="34" charset="0"/>
              </a:rPr>
              <a:t>TBA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51B261-30A2-4533-8984-ED5071B5540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534400" cy="4525963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6000" b="1" smtClean="0">
                <a:solidFill>
                  <a:srgbClr val="0066CC"/>
                </a:solidFill>
                <a:latin typeface="Arial Rounded MT Bold" pitchFamily="34" charset="0"/>
              </a:rPr>
              <a:t>Mr. Gary Snellgrove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3600" b="1" smtClean="0">
                <a:solidFill>
                  <a:srgbClr val="0066CC"/>
                </a:solidFill>
                <a:latin typeface="Arial Rounded MT Bold" pitchFamily="34" charset="0"/>
              </a:rPr>
              <a:t>DNR Office of Conservation</a:t>
            </a:r>
            <a:endParaRPr lang="en-US" sz="3300" b="1" smtClean="0">
              <a:solidFill>
                <a:srgbClr val="0066CC"/>
              </a:solidFill>
              <a:latin typeface="Arial Rounded MT Bold" pitchFamily="34" charset="0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US" sz="4000" smtClean="0">
              <a:solidFill>
                <a:srgbClr val="0066CC"/>
              </a:solidFill>
              <a:latin typeface="Arial Rounded MT Bold" pitchFamily="34" charset="0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3600" b="1" smtClean="0">
                <a:latin typeface="Arial Rounded MT Bold" pitchFamily="34" charset="0"/>
              </a:rPr>
              <a:t>Statewide Water Management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3600" b="1" smtClean="0">
                <a:latin typeface="Arial Rounded MT Bold" pitchFamily="34" charset="0"/>
              </a:rPr>
              <a:t>Plan Update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8EEBB9-FF2A-4BD1-87DF-DF214DDD87C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5602" name="AutoShape 27"/>
          <p:cNvSpPr>
            <a:spLocks noChangeArrowheads="1"/>
          </p:cNvSpPr>
          <p:nvPr/>
        </p:nvSpPr>
        <p:spPr bwMode="auto">
          <a:xfrm>
            <a:off x="152400" y="3276600"/>
            <a:ext cx="8991600" cy="3352800"/>
          </a:xfrm>
          <a:prstGeom prst="rightArrow">
            <a:avLst>
              <a:gd name="adj1" fmla="val 41667"/>
              <a:gd name="adj2" fmla="val 31387"/>
            </a:avLst>
          </a:prstGeom>
          <a:gradFill rotWithShape="1">
            <a:gsLst>
              <a:gs pos="0">
                <a:srgbClr val="002F5E">
                  <a:alpha val="60001"/>
                </a:srgbClr>
              </a:gs>
              <a:gs pos="100000">
                <a:srgbClr val="0066CC">
                  <a:alpha val="60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0066CC"/>
                </a:solidFill>
                <a:latin typeface="Arial Rounded MT Bold" pitchFamily="34" charset="0"/>
              </a:rPr>
              <a:t>Statewide Water Management Plan</a:t>
            </a:r>
            <a:r>
              <a:rPr lang="en-US" sz="4800" b="1" dirty="0" smtClean="0"/>
              <a:t> </a:t>
            </a:r>
          </a:p>
        </p:txBody>
      </p:sp>
      <p:sp>
        <p:nvSpPr>
          <p:cNvPr id="25604" name="WordArt 12"/>
          <p:cNvSpPr>
            <a:spLocks noChangeArrowheads="1" noChangeShapeType="1" noTextEdit="1"/>
          </p:cNvSpPr>
          <p:nvPr/>
        </p:nvSpPr>
        <p:spPr bwMode="auto">
          <a:xfrm>
            <a:off x="1828800" y="4495800"/>
            <a:ext cx="57150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Timeline </a:t>
            </a:r>
          </a:p>
        </p:txBody>
      </p:sp>
      <p:sp>
        <p:nvSpPr>
          <p:cNvPr id="25605" name="Line 13"/>
          <p:cNvSpPr>
            <a:spLocks noChangeShapeType="1"/>
          </p:cNvSpPr>
          <p:nvPr/>
        </p:nvSpPr>
        <p:spPr bwMode="auto">
          <a:xfrm flipV="1">
            <a:off x="152400" y="2743200"/>
            <a:ext cx="762000" cy="1524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6" name="Text Box 15"/>
          <p:cNvSpPr txBox="1">
            <a:spLocks noChangeArrowheads="1"/>
          </p:cNvSpPr>
          <p:nvPr/>
        </p:nvSpPr>
        <p:spPr bwMode="auto">
          <a:xfrm rot="-3815999">
            <a:off x="-203200" y="2100263"/>
            <a:ext cx="36607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u="sng">
                <a:solidFill>
                  <a:srgbClr val="0066CC"/>
                </a:solidFill>
              </a:rPr>
              <a:t>Months 1 &amp; 2</a:t>
            </a:r>
            <a:r>
              <a:rPr lang="en-US" sz="1600" b="1" u="sng">
                <a:solidFill>
                  <a:srgbClr val="0066CC"/>
                </a:solidFill>
              </a:rPr>
              <a:t> </a:t>
            </a:r>
            <a:r>
              <a:rPr lang="en-US" sz="1600" b="1"/>
              <a:t> 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/>
              <a:t>RFP  Advertisement,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/>
              <a:t> Receipt    &amp; Evaluation  </a:t>
            </a:r>
            <a:endParaRPr lang="en-US" sz="1600"/>
          </a:p>
        </p:txBody>
      </p:sp>
      <p:sp>
        <p:nvSpPr>
          <p:cNvPr id="25607" name="Text Box 17"/>
          <p:cNvSpPr txBox="1">
            <a:spLocks noChangeArrowheads="1"/>
          </p:cNvSpPr>
          <p:nvPr/>
        </p:nvSpPr>
        <p:spPr bwMode="auto">
          <a:xfrm>
            <a:off x="2209800" y="2514600"/>
            <a:ext cx="31242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u="sng">
                <a:solidFill>
                  <a:srgbClr val="0066CC"/>
                </a:solidFill>
              </a:rPr>
              <a:t>Months 3-7</a:t>
            </a:r>
            <a:endParaRPr lang="en-US" sz="2000" b="1"/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/>
              <a:t>Award Contract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/>
              <a:t>Contract execution (ongoing)</a:t>
            </a:r>
          </a:p>
        </p:txBody>
      </p:sp>
      <p:sp>
        <p:nvSpPr>
          <p:cNvPr id="25608" name="Text Box 18"/>
          <p:cNvSpPr txBox="1">
            <a:spLocks noChangeArrowheads="1"/>
          </p:cNvSpPr>
          <p:nvPr/>
        </p:nvSpPr>
        <p:spPr bwMode="auto">
          <a:xfrm rot="-4117947">
            <a:off x="4628356" y="2302670"/>
            <a:ext cx="29241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u="sng">
                <a:solidFill>
                  <a:srgbClr val="0066CC"/>
                </a:solidFill>
              </a:rPr>
              <a:t>Month 8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/>
              <a:t>Issue Draft Comprehensive Report and Receive Public Comment </a:t>
            </a:r>
          </a:p>
        </p:txBody>
      </p:sp>
      <p:sp>
        <p:nvSpPr>
          <p:cNvPr id="25609" name="Text Box 20"/>
          <p:cNvSpPr txBox="1">
            <a:spLocks noChangeArrowheads="1"/>
          </p:cNvSpPr>
          <p:nvPr/>
        </p:nvSpPr>
        <p:spPr bwMode="auto">
          <a:xfrm rot="-4185125">
            <a:off x="6133307" y="2932906"/>
            <a:ext cx="2362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u="sng">
                <a:solidFill>
                  <a:srgbClr val="0066FF"/>
                </a:solidFill>
              </a:rPr>
              <a:t>Months 9 - 11</a:t>
            </a:r>
            <a:r>
              <a:rPr lang="en-US" sz="2000" b="1">
                <a:solidFill>
                  <a:srgbClr val="0066FF"/>
                </a:solidFill>
              </a:rPr>
              <a:t> Publish FINAL REPORT</a:t>
            </a:r>
          </a:p>
        </p:txBody>
      </p:sp>
      <p:sp>
        <p:nvSpPr>
          <p:cNvPr id="25610" name="Line 23"/>
          <p:cNvSpPr>
            <a:spLocks noChangeShapeType="1"/>
          </p:cNvSpPr>
          <p:nvPr/>
        </p:nvSpPr>
        <p:spPr bwMode="auto">
          <a:xfrm flipV="1">
            <a:off x="1600200" y="2895600"/>
            <a:ext cx="609600" cy="1371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Line 25"/>
          <p:cNvSpPr>
            <a:spLocks noChangeShapeType="1"/>
          </p:cNvSpPr>
          <p:nvPr/>
        </p:nvSpPr>
        <p:spPr bwMode="auto">
          <a:xfrm flipV="1">
            <a:off x="4953000" y="2743200"/>
            <a:ext cx="609600" cy="1524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2" name="Line 26"/>
          <p:cNvSpPr>
            <a:spLocks noChangeShapeType="1"/>
          </p:cNvSpPr>
          <p:nvPr/>
        </p:nvSpPr>
        <p:spPr bwMode="auto">
          <a:xfrm flipV="1">
            <a:off x="6096000" y="2895600"/>
            <a:ext cx="533400" cy="1371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3" name="Text Box 31"/>
          <p:cNvSpPr txBox="1">
            <a:spLocks noChangeArrowheads="1"/>
          </p:cNvSpPr>
          <p:nvPr/>
        </p:nvSpPr>
        <p:spPr bwMode="auto">
          <a:xfrm>
            <a:off x="2133600" y="3352800"/>
            <a:ext cx="3124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Research, Evaluate, Study, Compile statistics, Identify best management practices, Prioritize, Outreach</a:t>
            </a:r>
          </a:p>
        </p:txBody>
      </p:sp>
      <p:pic>
        <p:nvPicPr>
          <p:cNvPr id="25614" name="Picture 20" descr="CheckMark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874" b="47501"/>
          <a:stretch>
            <a:fillRect/>
          </a:stretch>
        </p:blipFill>
        <p:spPr bwMode="auto">
          <a:xfrm rot="-3195008">
            <a:off x="1655763" y="2030412"/>
            <a:ext cx="2555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Picture 21" descr="CheckMark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874" b="47501"/>
          <a:stretch>
            <a:fillRect/>
          </a:stretch>
        </p:blipFill>
        <p:spPr bwMode="auto">
          <a:xfrm rot="-3195008">
            <a:off x="1350963" y="3249612"/>
            <a:ext cx="2555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Picture 16" descr="CheckMark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874" b="47501"/>
          <a:stretch>
            <a:fillRect/>
          </a:stretch>
        </p:blipFill>
        <p:spPr bwMode="auto">
          <a:xfrm rot="-3195008">
            <a:off x="2036763" y="1954212"/>
            <a:ext cx="2555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7" name="Picture 17" descr="CheckMark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874" b="47501"/>
          <a:stretch>
            <a:fillRect/>
          </a:stretch>
        </p:blipFill>
        <p:spPr bwMode="auto">
          <a:xfrm>
            <a:off x="4572000" y="2743200"/>
            <a:ext cx="3048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8119BA-24B5-493B-B7F0-04D114F50B9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304800" y="76200"/>
            <a:ext cx="8610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0066CC"/>
                </a:solidFill>
                <a:latin typeface="Arial Rounded MT Bold" pitchFamily="34" charset="0"/>
              </a:rPr>
              <a:t>Statewide </a:t>
            </a:r>
            <a:r>
              <a:rPr lang="en-US" sz="4800" b="1" dirty="0" smtClean="0">
                <a:solidFill>
                  <a:srgbClr val="0066CC"/>
                </a:solidFill>
                <a:latin typeface="Arial Rounded MT Bold" pitchFamily="34" charset="0"/>
              </a:rPr>
              <a:t>Water </a:t>
            </a:r>
            <a:r>
              <a:rPr lang="en-US" sz="4800" b="1" dirty="0">
                <a:solidFill>
                  <a:srgbClr val="0066CC"/>
                </a:solidFill>
                <a:latin typeface="Arial Rounded MT Bold" pitchFamily="34" charset="0"/>
              </a:rPr>
              <a:t>Management Plan</a:t>
            </a:r>
            <a:r>
              <a:rPr lang="en-US" sz="4800" dirty="0">
                <a:latin typeface="Arial Rounded MT Bold" pitchFamily="34" charset="0"/>
              </a:rPr>
              <a:t> </a:t>
            </a:r>
          </a:p>
        </p:txBody>
      </p:sp>
      <p:pic>
        <p:nvPicPr>
          <p:cNvPr id="26627" name="Picture 4" descr="Request for Contract_GW Management Plan.jpg"/>
          <p:cNvPicPr>
            <a:picLocks noChangeAspect="1"/>
          </p:cNvPicPr>
          <p:nvPr/>
        </p:nvPicPr>
        <p:blipFill>
          <a:blip r:embed="rId2"/>
          <a:srcRect l="2348" t="1822" r="3523" b="15491"/>
          <a:stretch>
            <a:fillRect/>
          </a:stretch>
        </p:blipFill>
        <p:spPr bwMode="auto">
          <a:xfrm>
            <a:off x="1143000" y="1600200"/>
            <a:ext cx="3938588" cy="4459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28" name="Picture 5" descr="Letter to Ecology&amp;Environment 1.11.10.jpg"/>
          <p:cNvPicPr>
            <a:picLocks noChangeAspect="1"/>
          </p:cNvPicPr>
          <p:nvPr/>
        </p:nvPicPr>
        <p:blipFill>
          <a:blip r:embed="rId3"/>
          <a:srcRect l="9395" t="1822" r="3523" b="911"/>
          <a:stretch>
            <a:fillRect/>
          </a:stretch>
        </p:blipFill>
        <p:spPr bwMode="auto">
          <a:xfrm>
            <a:off x="5181600" y="1531938"/>
            <a:ext cx="3276600" cy="4716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257800" y="4114800"/>
            <a:ext cx="3079750" cy="915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Division of Administration</a:t>
            </a:r>
          </a:p>
          <a:p>
            <a:pPr algn="ctr"/>
            <a:r>
              <a:rPr lang="en-US"/>
              <a:t>Office of Contractual Review</a:t>
            </a:r>
          </a:p>
          <a:p>
            <a:pPr algn="ctr"/>
            <a:r>
              <a:rPr lang="en-US"/>
              <a:t>Approved March 24,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EDFB62-8C95-4C0C-9C1B-1479F7A01AD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4038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5800" b="1" smtClean="0">
                <a:solidFill>
                  <a:srgbClr val="0066CC"/>
                </a:solidFill>
                <a:latin typeface="Arial Rounded MT Bold" pitchFamily="34" charset="0"/>
              </a:rPr>
              <a:t>Mrs. Christel Slaughter</a:t>
            </a:r>
          </a:p>
          <a:p>
            <a:pPr marL="0" indent="0" algn="ctr">
              <a:buFontTx/>
              <a:buNone/>
            </a:pPr>
            <a:r>
              <a:rPr lang="en-US" sz="4000" b="1" smtClean="0">
                <a:solidFill>
                  <a:srgbClr val="0066CC"/>
                </a:solidFill>
                <a:latin typeface="Arial Rounded MT Bold" pitchFamily="34" charset="0"/>
              </a:rPr>
              <a:t>SSA Consultants, LLC </a:t>
            </a:r>
          </a:p>
          <a:p>
            <a:pPr marL="0" indent="0" algn="ctr">
              <a:buFontTx/>
              <a:buNone/>
            </a:pPr>
            <a:endParaRPr lang="en-US" sz="2800" b="1" smtClean="0">
              <a:solidFill>
                <a:srgbClr val="0066CC"/>
              </a:solidFill>
              <a:latin typeface="Arial Rounded MT Bold" pitchFamily="34" charset="0"/>
            </a:endParaRPr>
          </a:p>
          <a:p>
            <a:pPr marL="0" indent="0" algn="ctr">
              <a:buFontTx/>
              <a:buNone/>
            </a:pPr>
            <a:r>
              <a:rPr lang="en-US" sz="3600" b="1" smtClean="0">
                <a:latin typeface="Arial Rounded MT Bold" pitchFamily="34" charset="0"/>
              </a:rPr>
              <a:t>Liason Services Update</a:t>
            </a:r>
            <a:endParaRPr lang="en-US" b="1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431B72-2A40-44AA-BC52-714FC397DD7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10600" cy="3810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7200" b="1" smtClean="0">
                <a:solidFill>
                  <a:srgbClr val="0066CC"/>
                </a:solidFill>
                <a:latin typeface="Arial Rounded MT Bold" pitchFamily="34" charset="0"/>
              </a:rPr>
              <a:t>House Concurrent Resolution 1 Discussion</a:t>
            </a:r>
            <a:endParaRPr lang="en-US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6AEB42-DB37-40B3-ADCF-F7A3DB35B7F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56388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endParaRPr lang="en-US" sz="2000" b="1" dirty="0" smtClean="0">
              <a:solidFill>
                <a:srgbClr val="0066CC"/>
              </a:solidFill>
              <a:latin typeface="Arial Rounded MT Bold" pitchFamily="34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7200" b="1" dirty="0" smtClean="0">
                <a:solidFill>
                  <a:srgbClr val="0066CC"/>
                </a:solidFill>
                <a:latin typeface="Arial Rounded MT Bold" pitchFamily="34" charset="0"/>
              </a:rPr>
              <a:t>Mr. Gary Snellgrove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4400" b="1" dirty="0" smtClean="0">
                <a:solidFill>
                  <a:srgbClr val="0066CC"/>
                </a:solidFill>
                <a:latin typeface="Arial Rounded MT Bold" pitchFamily="34" charset="0"/>
              </a:rPr>
              <a:t>DNR Office of Conservation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n-US" sz="3600" b="1" dirty="0" smtClean="0">
              <a:solidFill>
                <a:srgbClr val="0066CC"/>
              </a:solidFill>
              <a:latin typeface="Arial Rounded MT Bold" pitchFamily="34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n-US" sz="1200" b="1" dirty="0" smtClean="0">
              <a:solidFill>
                <a:srgbClr val="0066CC"/>
              </a:solidFill>
              <a:latin typeface="Arial Rounded MT Bold" pitchFamily="34" charset="0"/>
            </a:endParaRPr>
          </a:p>
          <a:p>
            <a:pPr marL="0" indent="0" algn="ctr">
              <a:buFontTx/>
              <a:buNone/>
            </a:pPr>
            <a:r>
              <a:rPr lang="en-US" sz="3600" b="1" dirty="0" smtClean="0">
                <a:latin typeface="Arial Rounded MT Bold" pitchFamily="34" charset="0"/>
              </a:rPr>
              <a:t>Louisiana Ground Water Monitoring Network Summary</a:t>
            </a:r>
            <a:r>
              <a:rPr lang="en-US" b="1" dirty="0" smtClean="0">
                <a:latin typeface="Arial Rounded MT Bold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3200400"/>
            <a:ext cx="3352800" cy="25146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 smtClean="0">
                <a:latin typeface="Arial Rounded MT Bold" pitchFamily="34" charset="0"/>
              </a:rPr>
              <a:t>Statewide</a:t>
            </a:r>
          </a:p>
          <a:p>
            <a:pPr marL="609600" indent="-609600">
              <a:buFontTx/>
              <a:buAutoNum type="arabicPeriod"/>
            </a:pPr>
            <a:r>
              <a:rPr lang="en-US" sz="2000" smtClean="0">
                <a:latin typeface="Arial Rounded MT Bold" pitchFamily="34" charset="0"/>
              </a:rPr>
              <a:t>Comprehensive</a:t>
            </a:r>
          </a:p>
          <a:p>
            <a:pPr marL="609600" indent="-609600">
              <a:buFontTx/>
              <a:buAutoNum type="arabicPeriod"/>
            </a:pPr>
            <a:r>
              <a:rPr lang="en-US" sz="2000" smtClean="0">
                <a:latin typeface="Arial Rounded MT Bold" pitchFamily="34" charset="0"/>
              </a:rPr>
              <a:t>Water Quality</a:t>
            </a:r>
          </a:p>
          <a:p>
            <a:pPr marL="609600" indent="-609600">
              <a:buFontTx/>
              <a:buAutoNum type="arabicPeriod"/>
            </a:pPr>
            <a:r>
              <a:rPr lang="en-US" sz="2000" smtClean="0">
                <a:latin typeface="Arial Rounded MT Bold" pitchFamily="34" charset="0"/>
              </a:rPr>
              <a:t>Water  Level</a:t>
            </a:r>
          </a:p>
          <a:p>
            <a:pPr marL="609600" indent="-609600">
              <a:buFontTx/>
              <a:buAutoNum type="arabicPeriod"/>
            </a:pPr>
            <a:r>
              <a:rPr lang="en-US" sz="2000" smtClean="0">
                <a:latin typeface="Arial Rounded MT Bold" pitchFamily="34" charset="0"/>
              </a:rPr>
              <a:t>Accessible</a:t>
            </a:r>
          </a:p>
          <a:p>
            <a:pPr marL="609600" indent="-609600">
              <a:buFontTx/>
              <a:buAutoNum type="arabicPeriod"/>
            </a:pPr>
            <a:r>
              <a:rPr lang="en-US" sz="2000" smtClean="0">
                <a:latin typeface="Arial Rounded MT Bold" pitchFamily="34" charset="0"/>
              </a:rPr>
              <a:t>Adequate</a:t>
            </a: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143000"/>
          </a:xfrm>
          <a:ln/>
        </p:spPr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  <a:latin typeface="Arial Rounded MT Bold" pitchFamily="34" charset="0"/>
              </a:rPr>
              <a:t>Louisiana Ground Water Monitoring Network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04800" y="1600200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 Rounded MT Bold" pitchFamily="34" charset="0"/>
              </a:rPr>
              <a:t>Intrastate Interagency Resources Summary</a:t>
            </a:r>
            <a:endParaRPr lang="en-US" sz="3200" b="1" dirty="0">
              <a:latin typeface="Arial Rounded MT Bold" pitchFamily="34" charset="0"/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228600" y="2590800"/>
            <a:ext cx="891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rial Rounded MT Bold" pitchFamily="34" charset="0"/>
              </a:rPr>
              <a:t>Water </a:t>
            </a:r>
            <a:r>
              <a:rPr lang="en-US" sz="2000" dirty="0">
                <a:latin typeface="Arial Rounded MT Bold" pitchFamily="34" charset="0"/>
              </a:rPr>
              <a:t>Well </a:t>
            </a:r>
            <a:r>
              <a:rPr lang="en-US" sz="2000" dirty="0" smtClean="0">
                <a:latin typeface="Arial Rounded MT Bold" pitchFamily="34" charset="0"/>
              </a:rPr>
              <a:t>Use / Aquifer </a:t>
            </a:r>
            <a:r>
              <a:rPr lang="en-US" sz="2000" dirty="0">
                <a:latin typeface="Arial Rounded MT Bold" pitchFamily="34" charset="0"/>
              </a:rPr>
              <a:t>Sustainability Evaluation Perspective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8762</TotalTime>
  <Words>1087</Words>
  <Application>Microsoft Office PowerPoint</Application>
  <PresentationFormat>On-screen Show (4:3)</PresentationFormat>
  <Paragraphs>332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Slide 1</vt:lpstr>
      <vt:lpstr>Slide 2</vt:lpstr>
      <vt:lpstr>Slide 3</vt:lpstr>
      <vt:lpstr>Statewide Water Management Plan </vt:lpstr>
      <vt:lpstr>Slide 5</vt:lpstr>
      <vt:lpstr>Slide 6</vt:lpstr>
      <vt:lpstr>Slide 7</vt:lpstr>
      <vt:lpstr>Slide 8</vt:lpstr>
      <vt:lpstr>Louisiana Ground Water Monitoring Network</vt:lpstr>
      <vt:lpstr>Louisiana Ground Water Monitoring Network</vt:lpstr>
      <vt:lpstr>Slide 11</vt:lpstr>
      <vt:lpstr>Louisiana Ground Water Monitoring Network</vt:lpstr>
      <vt:lpstr>Slide 13</vt:lpstr>
      <vt:lpstr>Louisiana Ground Water Monitoring Network</vt:lpstr>
      <vt:lpstr>Slide 15</vt:lpstr>
      <vt:lpstr>Slide 16</vt:lpstr>
      <vt:lpstr>Slide 17</vt:lpstr>
      <vt:lpstr>Slide 18</vt:lpstr>
      <vt:lpstr>Evolution of the Water Well Driller Program</vt:lpstr>
      <vt:lpstr>Hurricanes Katrina &amp; Rita  Water Well Damage Assessment </vt:lpstr>
      <vt:lpstr>Haynesville Shale Frac Water Mandatory Drilling &amp; Frac Water Supply Source and Volume Reporting </vt:lpstr>
      <vt:lpstr>Slide 22</vt:lpstr>
      <vt:lpstr>Slide 23</vt:lpstr>
      <vt:lpstr>Statewide Well Notification Audit and Enforcement</vt:lpstr>
      <vt:lpstr>Slide 25</vt:lpstr>
      <vt:lpstr> Statewide Well Notification Audit and Enforcement Results </vt:lpstr>
      <vt:lpstr>Public Outreach &amp; Education </vt:lpstr>
      <vt:lpstr>Slide 28</vt:lpstr>
      <vt:lpstr>Slide 29</vt:lpstr>
    </vt:vector>
  </TitlesOfParts>
  <Company>LDNR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DNR</dc:creator>
  <cp:lastModifiedBy>Charlotte Hardison</cp:lastModifiedBy>
  <cp:revision>273</cp:revision>
  <dcterms:created xsi:type="dcterms:W3CDTF">2009-02-27T15:39:24Z</dcterms:created>
  <dcterms:modified xsi:type="dcterms:W3CDTF">2010-04-07T14:02:15Z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637211755</vt:i4>
  </property>
  <property fmtid="{D5CDD505-2E9C-101B-9397-08002B2CF9AE}" pid="3" name="_NewReviewCycle">
    <vt:lpwstr/>
  </property>
  <property fmtid="{D5CDD505-2E9C-101B-9397-08002B2CF9AE}" pid="4" name="_EmailSubject">
    <vt:lpwstr>Transcript of the Ground Water Resources Commission meeting 04/07/10</vt:lpwstr>
  </property>
  <property fmtid="{D5CDD505-2E9C-101B-9397-08002B2CF9AE}" pid="5" name="_AuthorEmail">
    <vt:lpwstr>Charlotte.Hardison@LA.GOV</vt:lpwstr>
  </property>
  <property fmtid="{D5CDD505-2E9C-101B-9397-08002B2CF9AE}" pid="6" name="_AuthorEmailDisplayName">
    <vt:lpwstr>Charlotte Hardison</vt:lpwstr>
  </property>
  <property fmtid="{D5CDD505-2E9C-101B-9397-08002B2CF9AE}" pid="7" name="_PreviousAdHocReviewCycleID">
    <vt:i4>295656766</vt:i4>
  </property>
</Properties>
</file>