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wmf" ContentType="image/x-w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theme/theme5.xml" ContentType="application/vnd.openxmlformats-officedocument.theme+xml"/>
  <Override PartName="/ppt/slideLayouts/slideLayout20.xml" ContentType="application/vnd.openxmlformats-officedocument.presentationml.slideLayout+xml"/>
  <Override PartName="/ppt/theme/theme6.xml" ContentType="application/vnd.openxmlformats-officedocument.theme+xml"/>
  <Override PartName="/ppt/slideLayouts/slideLayout21.xml" ContentType="application/vnd.openxmlformats-officedocument.presentationml.slideLayout+xml"/>
  <Override PartName="/ppt/theme/theme7.xml" ContentType="application/vnd.openxmlformats-officedocument.theme+xml"/>
  <Override PartName="/ppt/slideLayouts/slideLayout22.xml" ContentType="application/vnd.openxmlformats-officedocument.presentationml.slideLayout+xml"/>
  <Override PartName="/ppt/theme/theme8.xml" ContentType="application/vnd.openxmlformats-officedocument.theme+xml"/>
  <Override PartName="/ppt/slideLayouts/slideLayout23.xml" ContentType="application/vnd.openxmlformats-officedocument.presentationml.slideLayout+xml"/>
  <Override PartName="/ppt/theme/theme9.xml" ContentType="application/vnd.openxmlformats-officedocument.theme+xml"/>
  <Override PartName="/ppt/slideLayouts/slideLayout24.xml" ContentType="application/vnd.openxmlformats-officedocument.presentationml.slideLayout+xml"/>
  <Override PartName="/ppt/theme/theme10.xml" ContentType="application/vnd.openxmlformats-officedocument.theme+xml"/>
  <Override PartName="/ppt/slideLayouts/slideLayout25.xml" ContentType="application/vnd.openxmlformats-officedocument.presentationml.slideLayout+xml"/>
  <Override PartName="/ppt/theme/theme11.xml" ContentType="application/vnd.openxmlformats-officedocument.theme+xml"/>
  <Override PartName="/ppt/slideLayouts/slideLayout26.xml" ContentType="application/vnd.openxmlformats-officedocument.presentationml.slideLayout+xml"/>
  <Override PartName="/ppt/theme/theme12.xml" ContentType="application/vnd.openxmlformats-officedocument.theme+xml"/>
  <Override PartName="/ppt/slideLayouts/slideLayout27.xml" ContentType="application/vnd.openxmlformats-officedocument.presentationml.slideLayout+xml"/>
  <Override PartName="/ppt/theme/theme13.xml" ContentType="application/vnd.openxmlformats-officedocument.theme+xml"/>
  <Override PartName="/ppt/slideLayouts/slideLayout28.xml" ContentType="application/vnd.openxmlformats-officedocument.presentationml.slideLayout+xml"/>
  <Override PartName="/ppt/theme/theme14.xml" ContentType="application/vnd.openxmlformats-officedocument.theme+xml"/>
  <Override PartName="/ppt/slideLayouts/slideLayout29.xml" ContentType="application/vnd.openxmlformats-officedocument.presentationml.slideLayout+xml"/>
  <Override PartName="/ppt/theme/theme15.xml" ContentType="application/vnd.openxmlformats-officedocument.theme+xml"/>
  <Override PartName="/ppt/slideLayouts/slideLayout30.xml" ContentType="application/vnd.openxmlformats-officedocument.presentationml.slideLayout+xml"/>
  <Override PartName="/ppt/theme/theme16.xml" ContentType="application/vnd.openxmlformats-officedocument.theme+xml"/>
  <Override PartName="/ppt/slideLayouts/slideLayout31.xml" ContentType="application/vnd.openxmlformats-officedocument.presentationml.slideLayout+xml"/>
  <Override PartName="/ppt/theme/theme17.xml" ContentType="application/vnd.openxmlformats-officedocument.theme+xml"/>
  <Override PartName="/ppt/slideLayouts/slideLayout32.xml" ContentType="application/vnd.openxmlformats-officedocument.presentationml.slideLayout+xml"/>
  <Override PartName="/ppt/theme/theme18.xml" ContentType="application/vnd.openxmlformats-officedocument.theme+xml"/>
  <Override PartName="/ppt/slideLayouts/slideLayout33.xml" ContentType="application/vnd.openxmlformats-officedocument.presentationml.slideLayout+xml"/>
  <Override PartName="/ppt/theme/theme19.xml" ContentType="application/vnd.openxmlformats-officedocument.theme+xml"/>
  <Override PartName="/ppt/slideLayouts/slideLayout34.xml" ContentType="application/vnd.openxmlformats-officedocument.presentationml.slideLayout+xml"/>
  <Override PartName="/ppt/theme/theme20.xml" ContentType="application/vnd.openxmlformats-officedocument.theme+xml"/>
  <Override PartName="/ppt/slideLayouts/slideLayout35.xml" ContentType="application/vnd.openxmlformats-officedocument.presentationml.slideLayout+xml"/>
  <Override PartName="/ppt/theme/theme21.xml" ContentType="application/vnd.openxmlformats-officedocument.theme+xml"/>
  <Override PartName="/ppt/slideLayouts/slideLayout36.xml" ContentType="application/vnd.openxmlformats-officedocument.presentationml.slideLayout+xml"/>
  <Override PartName="/ppt/theme/theme22.xml" ContentType="application/vnd.openxmlformats-officedocument.theme+xml"/>
  <Override PartName="/ppt/slideLayouts/slideLayout37.xml" ContentType="application/vnd.openxmlformats-officedocument.presentationml.slideLayout+xml"/>
  <Override PartName="/ppt/theme/theme23.xml" ContentType="application/vnd.openxmlformats-officedocument.theme+xml"/>
  <Override PartName="/ppt/slideLayouts/slideLayout38.xml" ContentType="application/vnd.openxmlformats-officedocument.presentationml.slideLayout+xml"/>
  <Override PartName="/ppt/theme/theme24.xml" ContentType="application/vnd.openxmlformats-officedocument.theme+xml"/>
  <Override PartName="/ppt/slideLayouts/slideLayout39.xml" ContentType="application/vnd.openxmlformats-officedocument.presentationml.slideLayout+xml"/>
  <Override PartName="/ppt/theme/theme25.xml" ContentType="application/vnd.openxmlformats-officedocument.theme+xml"/>
  <Override PartName="/ppt/slideLayouts/slideLayout40.xml" ContentType="application/vnd.openxmlformats-officedocument.presentationml.slideLayout+xml"/>
  <Override PartName="/ppt/theme/theme26.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7.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8.xml" ContentType="application/vnd.openxmlformats-officedocument.theme+xml"/>
  <Override PartName="/ppt/theme/theme29.xml" ContentType="application/vnd.openxmlformats-officedocument.theme+xml"/>
  <Override PartName="/ppt/theme/theme3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45" r:id="rId2"/>
    <p:sldMasterId id="2147483747" r:id="rId3"/>
    <p:sldMasterId id="2147483749" r:id="rId4"/>
    <p:sldMasterId id="2147483751" r:id="rId5"/>
    <p:sldMasterId id="2147483753" r:id="rId6"/>
    <p:sldMasterId id="2147483755" r:id="rId7"/>
    <p:sldMasterId id="2147483757" r:id="rId8"/>
    <p:sldMasterId id="2147483759" r:id="rId9"/>
    <p:sldMasterId id="2147483761" r:id="rId10"/>
    <p:sldMasterId id="2147483763" r:id="rId11"/>
    <p:sldMasterId id="2147483765" r:id="rId12"/>
    <p:sldMasterId id="2147483767" r:id="rId13"/>
    <p:sldMasterId id="2147483769" r:id="rId14"/>
    <p:sldMasterId id="2147483771" r:id="rId15"/>
    <p:sldMasterId id="2147483773" r:id="rId16"/>
    <p:sldMasterId id="2147483775" r:id="rId17"/>
    <p:sldMasterId id="2147483777" r:id="rId18"/>
    <p:sldMasterId id="2147483779" r:id="rId19"/>
    <p:sldMasterId id="2147483781" r:id="rId20"/>
    <p:sldMasterId id="2147483783" r:id="rId21"/>
    <p:sldMasterId id="2147483785" r:id="rId22"/>
    <p:sldMasterId id="2147483787" r:id="rId23"/>
    <p:sldMasterId id="2147483789" r:id="rId24"/>
    <p:sldMasterId id="2147483791" r:id="rId25"/>
    <p:sldMasterId id="2147483793" r:id="rId26"/>
    <p:sldMasterId id="2147483795" r:id="rId27"/>
    <p:sldMasterId id="2147483799" r:id="rId28"/>
  </p:sldMasterIdLst>
  <p:notesMasterIdLst>
    <p:notesMasterId r:id="rId221"/>
  </p:notesMasterIdLst>
  <p:handoutMasterIdLst>
    <p:handoutMasterId r:id="rId222"/>
  </p:handoutMasterIdLst>
  <p:sldIdLst>
    <p:sldId id="424" r:id="rId29"/>
    <p:sldId id="332" r:id="rId30"/>
    <p:sldId id="333" r:id="rId31"/>
    <p:sldId id="471" r:id="rId32"/>
    <p:sldId id="472" r:id="rId33"/>
    <p:sldId id="473" r:id="rId34"/>
    <p:sldId id="474" r:id="rId35"/>
    <p:sldId id="475" r:id="rId36"/>
    <p:sldId id="476" r:id="rId37"/>
    <p:sldId id="477" r:id="rId38"/>
    <p:sldId id="478" r:id="rId39"/>
    <p:sldId id="479" r:id="rId40"/>
    <p:sldId id="480" r:id="rId41"/>
    <p:sldId id="481" r:id="rId42"/>
    <p:sldId id="482" r:id="rId43"/>
    <p:sldId id="483" r:id="rId44"/>
    <p:sldId id="484" r:id="rId45"/>
    <p:sldId id="485" r:id="rId46"/>
    <p:sldId id="486" r:id="rId47"/>
    <p:sldId id="487" r:id="rId48"/>
    <p:sldId id="488" r:id="rId49"/>
    <p:sldId id="489" r:id="rId50"/>
    <p:sldId id="490" r:id="rId51"/>
    <p:sldId id="491" r:id="rId52"/>
    <p:sldId id="492" r:id="rId53"/>
    <p:sldId id="493" r:id="rId54"/>
    <p:sldId id="494" r:id="rId55"/>
    <p:sldId id="495" r:id="rId56"/>
    <p:sldId id="496" r:id="rId57"/>
    <p:sldId id="497" r:id="rId58"/>
    <p:sldId id="498" r:id="rId59"/>
    <p:sldId id="499" r:id="rId60"/>
    <p:sldId id="500" r:id="rId61"/>
    <p:sldId id="501" r:id="rId62"/>
    <p:sldId id="502" r:id="rId63"/>
    <p:sldId id="503" r:id="rId64"/>
    <p:sldId id="504" r:id="rId65"/>
    <p:sldId id="505" r:id="rId66"/>
    <p:sldId id="506" r:id="rId67"/>
    <p:sldId id="507" r:id="rId68"/>
    <p:sldId id="508" r:id="rId69"/>
    <p:sldId id="509" r:id="rId70"/>
    <p:sldId id="510" r:id="rId71"/>
    <p:sldId id="511" r:id="rId72"/>
    <p:sldId id="512" r:id="rId73"/>
    <p:sldId id="513" r:id="rId74"/>
    <p:sldId id="514" r:id="rId75"/>
    <p:sldId id="515" r:id="rId76"/>
    <p:sldId id="516" r:id="rId77"/>
    <p:sldId id="517" r:id="rId78"/>
    <p:sldId id="518" r:id="rId79"/>
    <p:sldId id="519" r:id="rId80"/>
    <p:sldId id="520" r:id="rId81"/>
    <p:sldId id="521" r:id="rId82"/>
    <p:sldId id="522" r:id="rId83"/>
    <p:sldId id="523" r:id="rId84"/>
    <p:sldId id="524" r:id="rId85"/>
    <p:sldId id="525" r:id="rId86"/>
    <p:sldId id="526" r:id="rId87"/>
    <p:sldId id="527" r:id="rId88"/>
    <p:sldId id="528" r:id="rId89"/>
    <p:sldId id="529" r:id="rId90"/>
    <p:sldId id="530" r:id="rId91"/>
    <p:sldId id="531" r:id="rId92"/>
    <p:sldId id="532" r:id="rId93"/>
    <p:sldId id="533" r:id="rId94"/>
    <p:sldId id="534" r:id="rId95"/>
    <p:sldId id="535" r:id="rId96"/>
    <p:sldId id="536" r:id="rId97"/>
    <p:sldId id="537" r:id="rId98"/>
    <p:sldId id="538" r:id="rId99"/>
    <p:sldId id="539" r:id="rId100"/>
    <p:sldId id="540" r:id="rId101"/>
    <p:sldId id="541" r:id="rId102"/>
    <p:sldId id="542" r:id="rId103"/>
    <p:sldId id="543" r:id="rId104"/>
    <p:sldId id="544" r:id="rId105"/>
    <p:sldId id="545" r:id="rId106"/>
    <p:sldId id="546" r:id="rId107"/>
    <p:sldId id="547" r:id="rId108"/>
    <p:sldId id="548" r:id="rId109"/>
    <p:sldId id="549" r:id="rId110"/>
    <p:sldId id="550" r:id="rId111"/>
    <p:sldId id="551" r:id="rId112"/>
    <p:sldId id="552" r:id="rId113"/>
    <p:sldId id="553" r:id="rId114"/>
    <p:sldId id="554" r:id="rId115"/>
    <p:sldId id="555" r:id="rId116"/>
    <p:sldId id="556" r:id="rId117"/>
    <p:sldId id="557" r:id="rId118"/>
    <p:sldId id="558" r:id="rId119"/>
    <p:sldId id="559" r:id="rId120"/>
    <p:sldId id="560" r:id="rId121"/>
    <p:sldId id="561" r:id="rId122"/>
    <p:sldId id="562" r:id="rId123"/>
    <p:sldId id="563" r:id="rId124"/>
    <p:sldId id="564" r:id="rId125"/>
    <p:sldId id="565" r:id="rId126"/>
    <p:sldId id="566" r:id="rId127"/>
    <p:sldId id="567" r:id="rId128"/>
    <p:sldId id="568" r:id="rId129"/>
    <p:sldId id="569" r:id="rId130"/>
    <p:sldId id="570" r:id="rId131"/>
    <p:sldId id="571" r:id="rId132"/>
    <p:sldId id="572" r:id="rId133"/>
    <p:sldId id="575" r:id="rId134"/>
    <p:sldId id="576" r:id="rId135"/>
    <p:sldId id="403" r:id="rId136"/>
    <p:sldId id="404" r:id="rId137"/>
    <p:sldId id="405" r:id="rId138"/>
    <p:sldId id="406" r:id="rId139"/>
    <p:sldId id="407" r:id="rId140"/>
    <p:sldId id="408" r:id="rId141"/>
    <p:sldId id="409" r:id="rId142"/>
    <p:sldId id="410" r:id="rId143"/>
    <p:sldId id="411" r:id="rId144"/>
    <p:sldId id="306" r:id="rId145"/>
    <p:sldId id="385" r:id="rId146"/>
    <p:sldId id="322" r:id="rId147"/>
    <p:sldId id="396" r:id="rId148"/>
    <p:sldId id="395" r:id="rId149"/>
    <p:sldId id="452" r:id="rId150"/>
    <p:sldId id="453" r:id="rId151"/>
    <p:sldId id="454" r:id="rId152"/>
    <p:sldId id="455" r:id="rId153"/>
    <p:sldId id="456" r:id="rId154"/>
    <p:sldId id="457" r:id="rId155"/>
    <p:sldId id="458" r:id="rId156"/>
    <p:sldId id="459" r:id="rId157"/>
    <p:sldId id="460" r:id="rId158"/>
    <p:sldId id="461" r:id="rId159"/>
    <p:sldId id="462" r:id="rId160"/>
    <p:sldId id="463" r:id="rId161"/>
    <p:sldId id="464" r:id="rId162"/>
    <p:sldId id="465" r:id="rId163"/>
    <p:sldId id="466" r:id="rId164"/>
    <p:sldId id="467" r:id="rId165"/>
    <p:sldId id="468" r:id="rId166"/>
    <p:sldId id="469" r:id="rId167"/>
    <p:sldId id="470" r:id="rId168"/>
    <p:sldId id="284" r:id="rId169"/>
    <p:sldId id="386" r:id="rId170"/>
    <p:sldId id="399"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321" r:id="rId197"/>
    <p:sldId id="341" r:id="rId198"/>
    <p:sldId id="387" r:id="rId199"/>
    <p:sldId id="397" r:id="rId200"/>
    <p:sldId id="388" r:id="rId201"/>
    <p:sldId id="326" r:id="rId202"/>
    <p:sldId id="391" r:id="rId203"/>
    <p:sldId id="394" r:id="rId204"/>
    <p:sldId id="344" r:id="rId205"/>
    <p:sldId id="393" r:id="rId206"/>
    <p:sldId id="400" r:id="rId207"/>
    <p:sldId id="412" r:id="rId208"/>
    <p:sldId id="413" r:id="rId209"/>
    <p:sldId id="414" r:id="rId210"/>
    <p:sldId id="415" r:id="rId211"/>
    <p:sldId id="416" r:id="rId212"/>
    <p:sldId id="417" r:id="rId213"/>
    <p:sldId id="418" r:id="rId214"/>
    <p:sldId id="419" r:id="rId215"/>
    <p:sldId id="420" r:id="rId216"/>
    <p:sldId id="421" r:id="rId217"/>
    <p:sldId id="422" r:id="rId218"/>
    <p:sldId id="423" r:id="rId219"/>
    <p:sldId id="392" r:id="rId220"/>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CC"/>
    <a:srgbClr val="0066FF"/>
    <a:srgbClr val="33CC33"/>
    <a:srgbClr val="FFFF00"/>
    <a:srgbClr val="FF0000"/>
    <a:srgbClr val="3333FF"/>
    <a:srgbClr val="3366FF"/>
    <a:srgbClr val="0000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8861" autoAdjust="0"/>
    <p:restoredTop sz="97593" autoAdjust="0"/>
  </p:normalViewPr>
  <p:slideViewPr>
    <p:cSldViewPr>
      <p:cViewPr>
        <p:scale>
          <a:sx n="70" d="100"/>
          <a:sy n="70" d="100"/>
        </p:scale>
        <p:origin x="-379" y="25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89.xml"/><Relationship Id="rId21" Type="http://schemas.openxmlformats.org/officeDocument/2006/relationships/slideMaster" Target="slideMasters/slideMaster21.xml"/><Relationship Id="rId42" Type="http://schemas.openxmlformats.org/officeDocument/2006/relationships/slide" Target="slides/slide14.xml"/><Relationship Id="rId63" Type="http://schemas.openxmlformats.org/officeDocument/2006/relationships/slide" Target="slides/slide35.xml"/><Relationship Id="rId84" Type="http://schemas.openxmlformats.org/officeDocument/2006/relationships/slide" Target="slides/slide56.xml"/><Relationship Id="rId138" Type="http://schemas.openxmlformats.org/officeDocument/2006/relationships/slide" Target="slides/slide110.xml"/><Relationship Id="rId159" Type="http://schemas.openxmlformats.org/officeDocument/2006/relationships/slide" Target="slides/slide131.xml"/><Relationship Id="rId170" Type="http://schemas.openxmlformats.org/officeDocument/2006/relationships/slide" Target="slides/slide142.xml"/><Relationship Id="rId191" Type="http://schemas.openxmlformats.org/officeDocument/2006/relationships/slide" Target="slides/slide163.xml"/><Relationship Id="rId205" Type="http://schemas.openxmlformats.org/officeDocument/2006/relationships/slide" Target="slides/slide177.xml"/><Relationship Id="rId226" Type="http://schemas.openxmlformats.org/officeDocument/2006/relationships/tableStyles" Target="tableStyles.xml"/><Relationship Id="rId107" Type="http://schemas.openxmlformats.org/officeDocument/2006/relationships/slide" Target="slides/slide79.xml"/><Relationship Id="rId11" Type="http://schemas.openxmlformats.org/officeDocument/2006/relationships/slideMaster" Target="slideMasters/slideMaster11.xml"/><Relationship Id="rId32" Type="http://schemas.openxmlformats.org/officeDocument/2006/relationships/slide" Target="slides/slide4.xml"/><Relationship Id="rId53" Type="http://schemas.openxmlformats.org/officeDocument/2006/relationships/slide" Target="slides/slide25.xml"/><Relationship Id="rId74" Type="http://schemas.openxmlformats.org/officeDocument/2006/relationships/slide" Target="slides/slide46.xml"/><Relationship Id="rId128" Type="http://schemas.openxmlformats.org/officeDocument/2006/relationships/slide" Target="slides/slide100.xml"/><Relationship Id="rId149" Type="http://schemas.openxmlformats.org/officeDocument/2006/relationships/slide" Target="slides/slide121.xml"/><Relationship Id="rId5" Type="http://schemas.openxmlformats.org/officeDocument/2006/relationships/slideMaster" Target="slideMasters/slideMaster5.xml"/><Relationship Id="rId95" Type="http://schemas.openxmlformats.org/officeDocument/2006/relationships/slide" Target="slides/slide67.xml"/><Relationship Id="rId160" Type="http://schemas.openxmlformats.org/officeDocument/2006/relationships/slide" Target="slides/slide132.xml"/><Relationship Id="rId181" Type="http://schemas.openxmlformats.org/officeDocument/2006/relationships/slide" Target="slides/slide153.xml"/><Relationship Id="rId216" Type="http://schemas.openxmlformats.org/officeDocument/2006/relationships/slide" Target="slides/slide188.xml"/><Relationship Id="rId211" Type="http://schemas.openxmlformats.org/officeDocument/2006/relationships/slide" Target="slides/slide183.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5.xml"/><Relationship Id="rId48" Type="http://schemas.openxmlformats.org/officeDocument/2006/relationships/slide" Target="slides/slide20.xml"/><Relationship Id="rId64" Type="http://schemas.openxmlformats.org/officeDocument/2006/relationships/slide" Target="slides/slide36.xml"/><Relationship Id="rId69" Type="http://schemas.openxmlformats.org/officeDocument/2006/relationships/slide" Target="slides/slide41.xml"/><Relationship Id="rId113" Type="http://schemas.openxmlformats.org/officeDocument/2006/relationships/slide" Target="slides/slide85.xml"/><Relationship Id="rId118" Type="http://schemas.openxmlformats.org/officeDocument/2006/relationships/slide" Target="slides/slide90.xml"/><Relationship Id="rId134" Type="http://schemas.openxmlformats.org/officeDocument/2006/relationships/slide" Target="slides/slide106.xml"/><Relationship Id="rId139" Type="http://schemas.openxmlformats.org/officeDocument/2006/relationships/slide" Target="slides/slide111.xml"/><Relationship Id="rId80" Type="http://schemas.openxmlformats.org/officeDocument/2006/relationships/slide" Target="slides/slide52.xml"/><Relationship Id="rId85" Type="http://schemas.openxmlformats.org/officeDocument/2006/relationships/slide" Target="slides/slide57.xml"/><Relationship Id="rId150" Type="http://schemas.openxmlformats.org/officeDocument/2006/relationships/slide" Target="slides/slide122.xml"/><Relationship Id="rId155" Type="http://schemas.openxmlformats.org/officeDocument/2006/relationships/slide" Target="slides/slide127.xml"/><Relationship Id="rId171" Type="http://schemas.openxmlformats.org/officeDocument/2006/relationships/slide" Target="slides/slide143.xml"/><Relationship Id="rId176" Type="http://schemas.openxmlformats.org/officeDocument/2006/relationships/slide" Target="slides/slide148.xml"/><Relationship Id="rId192" Type="http://schemas.openxmlformats.org/officeDocument/2006/relationships/slide" Target="slides/slide164.xml"/><Relationship Id="rId197" Type="http://schemas.openxmlformats.org/officeDocument/2006/relationships/slide" Target="slides/slide169.xml"/><Relationship Id="rId206" Type="http://schemas.openxmlformats.org/officeDocument/2006/relationships/slide" Target="slides/slide178.xml"/><Relationship Id="rId201" Type="http://schemas.openxmlformats.org/officeDocument/2006/relationships/slide" Target="slides/slide173.xml"/><Relationship Id="rId222" Type="http://schemas.openxmlformats.org/officeDocument/2006/relationships/handoutMaster" Target="handoutMasters/handoutMaster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5.xml"/><Relationship Id="rId38" Type="http://schemas.openxmlformats.org/officeDocument/2006/relationships/slide" Target="slides/slide10.xml"/><Relationship Id="rId59" Type="http://schemas.openxmlformats.org/officeDocument/2006/relationships/slide" Target="slides/slide31.xml"/><Relationship Id="rId103" Type="http://schemas.openxmlformats.org/officeDocument/2006/relationships/slide" Target="slides/slide75.xml"/><Relationship Id="rId108" Type="http://schemas.openxmlformats.org/officeDocument/2006/relationships/slide" Target="slides/slide80.xml"/><Relationship Id="rId124" Type="http://schemas.openxmlformats.org/officeDocument/2006/relationships/slide" Target="slides/slide96.xml"/><Relationship Id="rId129" Type="http://schemas.openxmlformats.org/officeDocument/2006/relationships/slide" Target="slides/slide101.xml"/><Relationship Id="rId54" Type="http://schemas.openxmlformats.org/officeDocument/2006/relationships/slide" Target="slides/slide26.xml"/><Relationship Id="rId70" Type="http://schemas.openxmlformats.org/officeDocument/2006/relationships/slide" Target="slides/slide42.xml"/><Relationship Id="rId75" Type="http://schemas.openxmlformats.org/officeDocument/2006/relationships/slide" Target="slides/slide47.xml"/><Relationship Id="rId91" Type="http://schemas.openxmlformats.org/officeDocument/2006/relationships/slide" Target="slides/slide63.xml"/><Relationship Id="rId96" Type="http://schemas.openxmlformats.org/officeDocument/2006/relationships/slide" Target="slides/slide68.xml"/><Relationship Id="rId140" Type="http://schemas.openxmlformats.org/officeDocument/2006/relationships/slide" Target="slides/slide112.xml"/><Relationship Id="rId145" Type="http://schemas.openxmlformats.org/officeDocument/2006/relationships/slide" Target="slides/slide117.xml"/><Relationship Id="rId161" Type="http://schemas.openxmlformats.org/officeDocument/2006/relationships/slide" Target="slides/slide133.xml"/><Relationship Id="rId166" Type="http://schemas.openxmlformats.org/officeDocument/2006/relationships/slide" Target="slides/slide138.xml"/><Relationship Id="rId182" Type="http://schemas.openxmlformats.org/officeDocument/2006/relationships/slide" Target="slides/slide154.xml"/><Relationship Id="rId187" Type="http://schemas.openxmlformats.org/officeDocument/2006/relationships/slide" Target="slides/slide159.xml"/><Relationship Id="rId217" Type="http://schemas.openxmlformats.org/officeDocument/2006/relationships/slide" Target="slides/slide189.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slide" Target="slides/slide184.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21.xml"/><Relationship Id="rId114" Type="http://schemas.openxmlformats.org/officeDocument/2006/relationships/slide" Target="slides/slide86.xml"/><Relationship Id="rId119" Type="http://schemas.openxmlformats.org/officeDocument/2006/relationships/slide" Target="slides/slide91.xml"/><Relationship Id="rId44" Type="http://schemas.openxmlformats.org/officeDocument/2006/relationships/slide" Target="slides/slide16.xml"/><Relationship Id="rId60" Type="http://schemas.openxmlformats.org/officeDocument/2006/relationships/slide" Target="slides/slide32.xml"/><Relationship Id="rId65" Type="http://schemas.openxmlformats.org/officeDocument/2006/relationships/slide" Target="slides/slide37.xml"/><Relationship Id="rId81" Type="http://schemas.openxmlformats.org/officeDocument/2006/relationships/slide" Target="slides/slide53.xml"/><Relationship Id="rId86" Type="http://schemas.openxmlformats.org/officeDocument/2006/relationships/slide" Target="slides/slide58.xml"/><Relationship Id="rId130" Type="http://schemas.openxmlformats.org/officeDocument/2006/relationships/slide" Target="slides/slide102.xml"/><Relationship Id="rId135" Type="http://schemas.openxmlformats.org/officeDocument/2006/relationships/slide" Target="slides/slide107.xml"/><Relationship Id="rId151" Type="http://schemas.openxmlformats.org/officeDocument/2006/relationships/slide" Target="slides/slide123.xml"/><Relationship Id="rId156" Type="http://schemas.openxmlformats.org/officeDocument/2006/relationships/slide" Target="slides/slide128.xml"/><Relationship Id="rId177" Type="http://schemas.openxmlformats.org/officeDocument/2006/relationships/slide" Target="slides/slide149.xml"/><Relationship Id="rId198" Type="http://schemas.openxmlformats.org/officeDocument/2006/relationships/slide" Target="slides/slide170.xml"/><Relationship Id="rId172" Type="http://schemas.openxmlformats.org/officeDocument/2006/relationships/slide" Target="slides/slide144.xml"/><Relationship Id="rId193" Type="http://schemas.openxmlformats.org/officeDocument/2006/relationships/slide" Target="slides/slide165.xml"/><Relationship Id="rId202" Type="http://schemas.openxmlformats.org/officeDocument/2006/relationships/slide" Target="slides/slide174.xml"/><Relationship Id="rId207" Type="http://schemas.openxmlformats.org/officeDocument/2006/relationships/slide" Target="slides/slide179.xml"/><Relationship Id="rId223" Type="http://schemas.openxmlformats.org/officeDocument/2006/relationships/presProps" Target="pres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1.xml"/><Relationship Id="rId109" Type="http://schemas.openxmlformats.org/officeDocument/2006/relationships/slide" Target="slides/slide81.xml"/><Relationship Id="rId34" Type="http://schemas.openxmlformats.org/officeDocument/2006/relationships/slide" Target="slides/slide6.xml"/><Relationship Id="rId50" Type="http://schemas.openxmlformats.org/officeDocument/2006/relationships/slide" Target="slides/slide22.xml"/><Relationship Id="rId55" Type="http://schemas.openxmlformats.org/officeDocument/2006/relationships/slide" Target="slides/slide27.xml"/><Relationship Id="rId76" Type="http://schemas.openxmlformats.org/officeDocument/2006/relationships/slide" Target="slides/slide48.xml"/><Relationship Id="rId97" Type="http://schemas.openxmlformats.org/officeDocument/2006/relationships/slide" Target="slides/slide69.xml"/><Relationship Id="rId104" Type="http://schemas.openxmlformats.org/officeDocument/2006/relationships/slide" Target="slides/slide76.xml"/><Relationship Id="rId120" Type="http://schemas.openxmlformats.org/officeDocument/2006/relationships/slide" Target="slides/slide92.xml"/><Relationship Id="rId125" Type="http://schemas.openxmlformats.org/officeDocument/2006/relationships/slide" Target="slides/slide97.xml"/><Relationship Id="rId141" Type="http://schemas.openxmlformats.org/officeDocument/2006/relationships/slide" Target="slides/slide113.xml"/><Relationship Id="rId146" Type="http://schemas.openxmlformats.org/officeDocument/2006/relationships/slide" Target="slides/slide118.xml"/><Relationship Id="rId167" Type="http://schemas.openxmlformats.org/officeDocument/2006/relationships/slide" Target="slides/slide139.xml"/><Relationship Id="rId188" Type="http://schemas.openxmlformats.org/officeDocument/2006/relationships/slide" Target="slides/slide160.xml"/><Relationship Id="rId7" Type="http://schemas.openxmlformats.org/officeDocument/2006/relationships/slideMaster" Target="slideMasters/slideMaster7.xml"/><Relationship Id="rId71" Type="http://schemas.openxmlformats.org/officeDocument/2006/relationships/slide" Target="slides/slide43.xml"/><Relationship Id="rId92" Type="http://schemas.openxmlformats.org/officeDocument/2006/relationships/slide" Target="slides/slide64.xml"/><Relationship Id="rId162" Type="http://schemas.openxmlformats.org/officeDocument/2006/relationships/slide" Target="slides/slide134.xml"/><Relationship Id="rId183" Type="http://schemas.openxmlformats.org/officeDocument/2006/relationships/slide" Target="slides/slide155.xml"/><Relationship Id="rId213" Type="http://schemas.openxmlformats.org/officeDocument/2006/relationships/slide" Target="slides/slide185.xml"/><Relationship Id="rId218" Type="http://schemas.openxmlformats.org/officeDocument/2006/relationships/slide" Target="slides/slide190.xml"/><Relationship Id="rId2" Type="http://schemas.openxmlformats.org/officeDocument/2006/relationships/slideMaster" Target="slideMasters/slideMaster2.xml"/><Relationship Id="rId29" Type="http://schemas.openxmlformats.org/officeDocument/2006/relationships/slide" Target="slides/slide1.xml"/><Relationship Id="rId24" Type="http://schemas.openxmlformats.org/officeDocument/2006/relationships/slideMaster" Target="slideMasters/slideMaster24.xml"/><Relationship Id="rId40" Type="http://schemas.openxmlformats.org/officeDocument/2006/relationships/slide" Target="slides/slide12.xml"/><Relationship Id="rId45" Type="http://schemas.openxmlformats.org/officeDocument/2006/relationships/slide" Target="slides/slide17.xml"/><Relationship Id="rId66" Type="http://schemas.openxmlformats.org/officeDocument/2006/relationships/slide" Target="slides/slide38.xml"/><Relationship Id="rId87" Type="http://schemas.openxmlformats.org/officeDocument/2006/relationships/slide" Target="slides/slide59.xml"/><Relationship Id="rId110" Type="http://schemas.openxmlformats.org/officeDocument/2006/relationships/slide" Target="slides/slide82.xml"/><Relationship Id="rId115" Type="http://schemas.openxmlformats.org/officeDocument/2006/relationships/slide" Target="slides/slide87.xml"/><Relationship Id="rId131" Type="http://schemas.openxmlformats.org/officeDocument/2006/relationships/slide" Target="slides/slide103.xml"/><Relationship Id="rId136" Type="http://schemas.openxmlformats.org/officeDocument/2006/relationships/slide" Target="slides/slide108.xml"/><Relationship Id="rId157" Type="http://schemas.openxmlformats.org/officeDocument/2006/relationships/slide" Target="slides/slide129.xml"/><Relationship Id="rId178" Type="http://schemas.openxmlformats.org/officeDocument/2006/relationships/slide" Target="slides/slide150.xml"/><Relationship Id="rId61" Type="http://schemas.openxmlformats.org/officeDocument/2006/relationships/slide" Target="slides/slide33.xml"/><Relationship Id="rId82" Type="http://schemas.openxmlformats.org/officeDocument/2006/relationships/slide" Target="slides/slide54.xml"/><Relationship Id="rId152" Type="http://schemas.openxmlformats.org/officeDocument/2006/relationships/slide" Target="slides/slide124.xml"/><Relationship Id="rId173" Type="http://schemas.openxmlformats.org/officeDocument/2006/relationships/slide" Target="slides/slide145.xml"/><Relationship Id="rId194" Type="http://schemas.openxmlformats.org/officeDocument/2006/relationships/slide" Target="slides/slide166.xml"/><Relationship Id="rId199" Type="http://schemas.openxmlformats.org/officeDocument/2006/relationships/slide" Target="slides/slide171.xml"/><Relationship Id="rId203" Type="http://schemas.openxmlformats.org/officeDocument/2006/relationships/slide" Target="slides/slide175.xml"/><Relationship Id="rId208" Type="http://schemas.openxmlformats.org/officeDocument/2006/relationships/slide" Target="slides/slide180.xml"/><Relationship Id="rId19" Type="http://schemas.openxmlformats.org/officeDocument/2006/relationships/slideMaster" Target="slideMasters/slideMaster19.xml"/><Relationship Id="rId224" Type="http://schemas.openxmlformats.org/officeDocument/2006/relationships/viewProps" Target="viewProps.xml"/><Relationship Id="rId14" Type="http://schemas.openxmlformats.org/officeDocument/2006/relationships/slideMaster" Target="slideMasters/slideMaster14.xml"/><Relationship Id="rId30" Type="http://schemas.openxmlformats.org/officeDocument/2006/relationships/slide" Target="slides/slide2.xml"/><Relationship Id="rId35" Type="http://schemas.openxmlformats.org/officeDocument/2006/relationships/slide" Target="slides/slide7.xml"/><Relationship Id="rId56" Type="http://schemas.openxmlformats.org/officeDocument/2006/relationships/slide" Target="slides/slide28.xml"/><Relationship Id="rId77" Type="http://schemas.openxmlformats.org/officeDocument/2006/relationships/slide" Target="slides/slide49.xml"/><Relationship Id="rId100" Type="http://schemas.openxmlformats.org/officeDocument/2006/relationships/slide" Target="slides/slide72.xml"/><Relationship Id="rId105" Type="http://schemas.openxmlformats.org/officeDocument/2006/relationships/slide" Target="slides/slide77.xml"/><Relationship Id="rId126" Type="http://schemas.openxmlformats.org/officeDocument/2006/relationships/slide" Target="slides/slide98.xml"/><Relationship Id="rId147" Type="http://schemas.openxmlformats.org/officeDocument/2006/relationships/slide" Target="slides/slide119.xml"/><Relationship Id="rId168" Type="http://schemas.openxmlformats.org/officeDocument/2006/relationships/slide" Target="slides/slide140.xml"/><Relationship Id="rId8" Type="http://schemas.openxmlformats.org/officeDocument/2006/relationships/slideMaster" Target="slideMasters/slideMaster8.xml"/><Relationship Id="rId51" Type="http://schemas.openxmlformats.org/officeDocument/2006/relationships/slide" Target="slides/slide23.xml"/><Relationship Id="rId72" Type="http://schemas.openxmlformats.org/officeDocument/2006/relationships/slide" Target="slides/slide44.xml"/><Relationship Id="rId93" Type="http://schemas.openxmlformats.org/officeDocument/2006/relationships/slide" Target="slides/slide65.xml"/><Relationship Id="rId98" Type="http://schemas.openxmlformats.org/officeDocument/2006/relationships/slide" Target="slides/slide70.xml"/><Relationship Id="rId121" Type="http://schemas.openxmlformats.org/officeDocument/2006/relationships/slide" Target="slides/slide93.xml"/><Relationship Id="rId142" Type="http://schemas.openxmlformats.org/officeDocument/2006/relationships/slide" Target="slides/slide114.xml"/><Relationship Id="rId163" Type="http://schemas.openxmlformats.org/officeDocument/2006/relationships/slide" Target="slides/slide135.xml"/><Relationship Id="rId184" Type="http://schemas.openxmlformats.org/officeDocument/2006/relationships/slide" Target="slides/slide156.xml"/><Relationship Id="rId189" Type="http://schemas.openxmlformats.org/officeDocument/2006/relationships/slide" Target="slides/slide161.xml"/><Relationship Id="rId219" Type="http://schemas.openxmlformats.org/officeDocument/2006/relationships/slide" Target="slides/slide191.xml"/><Relationship Id="rId3" Type="http://schemas.openxmlformats.org/officeDocument/2006/relationships/slideMaster" Target="slideMasters/slideMaster3.xml"/><Relationship Id="rId214" Type="http://schemas.openxmlformats.org/officeDocument/2006/relationships/slide" Target="slides/slide186.xml"/><Relationship Id="rId25" Type="http://schemas.openxmlformats.org/officeDocument/2006/relationships/slideMaster" Target="slideMasters/slideMaster25.xml"/><Relationship Id="rId46" Type="http://schemas.openxmlformats.org/officeDocument/2006/relationships/slide" Target="slides/slide18.xml"/><Relationship Id="rId67" Type="http://schemas.openxmlformats.org/officeDocument/2006/relationships/slide" Target="slides/slide39.xml"/><Relationship Id="rId116" Type="http://schemas.openxmlformats.org/officeDocument/2006/relationships/slide" Target="slides/slide88.xml"/><Relationship Id="rId137" Type="http://schemas.openxmlformats.org/officeDocument/2006/relationships/slide" Target="slides/slide109.xml"/><Relationship Id="rId158" Type="http://schemas.openxmlformats.org/officeDocument/2006/relationships/slide" Target="slides/slide130.xml"/><Relationship Id="rId20" Type="http://schemas.openxmlformats.org/officeDocument/2006/relationships/slideMaster" Target="slideMasters/slideMaster20.xml"/><Relationship Id="rId41" Type="http://schemas.openxmlformats.org/officeDocument/2006/relationships/slide" Target="slides/slide13.xml"/><Relationship Id="rId62" Type="http://schemas.openxmlformats.org/officeDocument/2006/relationships/slide" Target="slides/slide34.xml"/><Relationship Id="rId83" Type="http://schemas.openxmlformats.org/officeDocument/2006/relationships/slide" Target="slides/slide55.xml"/><Relationship Id="rId88" Type="http://schemas.openxmlformats.org/officeDocument/2006/relationships/slide" Target="slides/slide60.xml"/><Relationship Id="rId111" Type="http://schemas.openxmlformats.org/officeDocument/2006/relationships/slide" Target="slides/slide83.xml"/><Relationship Id="rId132" Type="http://schemas.openxmlformats.org/officeDocument/2006/relationships/slide" Target="slides/slide104.xml"/><Relationship Id="rId153" Type="http://schemas.openxmlformats.org/officeDocument/2006/relationships/slide" Target="slides/slide125.xml"/><Relationship Id="rId174" Type="http://schemas.openxmlformats.org/officeDocument/2006/relationships/slide" Target="slides/slide146.xml"/><Relationship Id="rId179" Type="http://schemas.openxmlformats.org/officeDocument/2006/relationships/slide" Target="slides/slide151.xml"/><Relationship Id="rId195" Type="http://schemas.openxmlformats.org/officeDocument/2006/relationships/slide" Target="slides/slide167.xml"/><Relationship Id="rId209" Type="http://schemas.openxmlformats.org/officeDocument/2006/relationships/slide" Target="slides/slide181.xml"/><Relationship Id="rId190" Type="http://schemas.openxmlformats.org/officeDocument/2006/relationships/slide" Target="slides/slide162.xml"/><Relationship Id="rId204" Type="http://schemas.openxmlformats.org/officeDocument/2006/relationships/slide" Target="slides/slide176.xml"/><Relationship Id="rId220" Type="http://schemas.openxmlformats.org/officeDocument/2006/relationships/slide" Target="slides/slide192.xml"/><Relationship Id="rId225"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 Target="slides/slide8.xml"/><Relationship Id="rId57" Type="http://schemas.openxmlformats.org/officeDocument/2006/relationships/slide" Target="slides/slide29.xml"/><Relationship Id="rId106" Type="http://schemas.openxmlformats.org/officeDocument/2006/relationships/slide" Target="slides/slide78.xml"/><Relationship Id="rId127" Type="http://schemas.openxmlformats.org/officeDocument/2006/relationships/slide" Target="slides/slide99.xml"/><Relationship Id="rId10" Type="http://schemas.openxmlformats.org/officeDocument/2006/relationships/slideMaster" Target="slideMasters/slideMaster10.xml"/><Relationship Id="rId31" Type="http://schemas.openxmlformats.org/officeDocument/2006/relationships/slide" Target="slides/slide3.xml"/><Relationship Id="rId52" Type="http://schemas.openxmlformats.org/officeDocument/2006/relationships/slide" Target="slides/slide24.xml"/><Relationship Id="rId73" Type="http://schemas.openxmlformats.org/officeDocument/2006/relationships/slide" Target="slides/slide45.xml"/><Relationship Id="rId78" Type="http://schemas.openxmlformats.org/officeDocument/2006/relationships/slide" Target="slides/slide50.xml"/><Relationship Id="rId94" Type="http://schemas.openxmlformats.org/officeDocument/2006/relationships/slide" Target="slides/slide66.xml"/><Relationship Id="rId99" Type="http://schemas.openxmlformats.org/officeDocument/2006/relationships/slide" Target="slides/slide71.xml"/><Relationship Id="rId101" Type="http://schemas.openxmlformats.org/officeDocument/2006/relationships/slide" Target="slides/slide73.xml"/><Relationship Id="rId122" Type="http://schemas.openxmlformats.org/officeDocument/2006/relationships/slide" Target="slides/slide94.xml"/><Relationship Id="rId143" Type="http://schemas.openxmlformats.org/officeDocument/2006/relationships/slide" Target="slides/slide115.xml"/><Relationship Id="rId148" Type="http://schemas.openxmlformats.org/officeDocument/2006/relationships/slide" Target="slides/slide120.xml"/><Relationship Id="rId164" Type="http://schemas.openxmlformats.org/officeDocument/2006/relationships/slide" Target="slides/slide136.xml"/><Relationship Id="rId169" Type="http://schemas.openxmlformats.org/officeDocument/2006/relationships/slide" Target="slides/slide141.xml"/><Relationship Id="rId185" Type="http://schemas.openxmlformats.org/officeDocument/2006/relationships/slide" Target="slides/slide157.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52.xml"/><Relationship Id="rId210" Type="http://schemas.openxmlformats.org/officeDocument/2006/relationships/slide" Target="slides/slide182.xml"/><Relationship Id="rId215" Type="http://schemas.openxmlformats.org/officeDocument/2006/relationships/slide" Target="slides/slide187.xml"/><Relationship Id="rId26" Type="http://schemas.openxmlformats.org/officeDocument/2006/relationships/slideMaster" Target="slideMasters/slideMaster26.xml"/><Relationship Id="rId47" Type="http://schemas.openxmlformats.org/officeDocument/2006/relationships/slide" Target="slides/slide19.xml"/><Relationship Id="rId68" Type="http://schemas.openxmlformats.org/officeDocument/2006/relationships/slide" Target="slides/slide40.xml"/><Relationship Id="rId89" Type="http://schemas.openxmlformats.org/officeDocument/2006/relationships/slide" Target="slides/slide61.xml"/><Relationship Id="rId112" Type="http://schemas.openxmlformats.org/officeDocument/2006/relationships/slide" Target="slides/slide84.xml"/><Relationship Id="rId133" Type="http://schemas.openxmlformats.org/officeDocument/2006/relationships/slide" Target="slides/slide105.xml"/><Relationship Id="rId154" Type="http://schemas.openxmlformats.org/officeDocument/2006/relationships/slide" Target="slides/slide126.xml"/><Relationship Id="rId175" Type="http://schemas.openxmlformats.org/officeDocument/2006/relationships/slide" Target="slides/slide147.xml"/><Relationship Id="rId196" Type="http://schemas.openxmlformats.org/officeDocument/2006/relationships/slide" Target="slides/slide168.xml"/><Relationship Id="rId200" Type="http://schemas.openxmlformats.org/officeDocument/2006/relationships/slide" Target="slides/slide172.xml"/><Relationship Id="rId16" Type="http://schemas.openxmlformats.org/officeDocument/2006/relationships/slideMaster" Target="slideMasters/slideMaster16.xml"/><Relationship Id="rId221" Type="http://schemas.openxmlformats.org/officeDocument/2006/relationships/notesMaster" Target="notesMasters/notesMaster1.xml"/><Relationship Id="rId37" Type="http://schemas.openxmlformats.org/officeDocument/2006/relationships/slide" Target="slides/slide9.xml"/><Relationship Id="rId58" Type="http://schemas.openxmlformats.org/officeDocument/2006/relationships/slide" Target="slides/slide30.xml"/><Relationship Id="rId79" Type="http://schemas.openxmlformats.org/officeDocument/2006/relationships/slide" Target="slides/slide51.xml"/><Relationship Id="rId102" Type="http://schemas.openxmlformats.org/officeDocument/2006/relationships/slide" Target="slides/slide74.xml"/><Relationship Id="rId123" Type="http://schemas.openxmlformats.org/officeDocument/2006/relationships/slide" Target="slides/slide95.xml"/><Relationship Id="rId144" Type="http://schemas.openxmlformats.org/officeDocument/2006/relationships/slide" Target="slides/slide116.xml"/><Relationship Id="rId90" Type="http://schemas.openxmlformats.org/officeDocument/2006/relationships/slide" Target="slides/slide62.xml"/><Relationship Id="rId165" Type="http://schemas.openxmlformats.org/officeDocument/2006/relationships/slide" Target="slides/slide137.xml"/><Relationship Id="rId186" Type="http://schemas.openxmlformats.org/officeDocument/2006/relationships/slide" Target="slides/slide15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503154273978374"/>
          <c:y val="0.20570045931758504"/>
          <c:w val="0.51043614076283861"/>
          <c:h val="0.72876722440944952"/>
        </c:manualLayout>
      </c:layout>
      <c:pieChart>
        <c:varyColors val="1"/>
        <c:ser>
          <c:idx val="0"/>
          <c:order val="0"/>
          <c:spPr>
            <a:solidFill>
              <a:srgbClr val="9999FF"/>
            </a:solidFill>
            <a:ln w="10080">
              <a:solidFill>
                <a:srgbClr val="000000"/>
              </a:solidFill>
              <a:prstDash val="solid"/>
            </a:ln>
          </c:spPr>
          <c:dPt>
            <c:idx val="1"/>
            <c:bubble3D val="0"/>
            <c:spPr>
              <a:solidFill>
                <a:srgbClr val="993366"/>
              </a:solidFill>
              <a:ln w="10080">
                <a:solidFill>
                  <a:srgbClr val="000000"/>
                </a:solidFill>
                <a:prstDash val="solid"/>
              </a:ln>
            </c:spPr>
          </c:dPt>
          <c:dPt>
            <c:idx val="2"/>
            <c:bubble3D val="0"/>
            <c:spPr>
              <a:solidFill>
                <a:srgbClr val="FFFFCC"/>
              </a:solidFill>
              <a:ln w="10080">
                <a:solidFill>
                  <a:srgbClr val="000000"/>
                </a:solidFill>
                <a:prstDash val="solid"/>
              </a:ln>
            </c:spPr>
          </c:dPt>
          <c:dPt>
            <c:idx val="3"/>
            <c:bubble3D val="0"/>
            <c:spPr>
              <a:solidFill>
                <a:srgbClr val="CCFFFF"/>
              </a:solidFill>
              <a:ln w="10080">
                <a:solidFill>
                  <a:srgbClr val="000000"/>
                </a:solidFill>
                <a:prstDash val="solid"/>
              </a:ln>
            </c:spPr>
          </c:dPt>
          <c:dPt>
            <c:idx val="4"/>
            <c:bubble3D val="0"/>
            <c:spPr>
              <a:solidFill>
                <a:srgbClr val="660066"/>
              </a:solidFill>
              <a:ln w="10080">
                <a:solidFill>
                  <a:srgbClr val="000000"/>
                </a:solidFill>
                <a:prstDash val="solid"/>
              </a:ln>
            </c:spPr>
          </c:dPt>
          <c:dPt>
            <c:idx val="5"/>
            <c:bubble3D val="0"/>
            <c:spPr>
              <a:solidFill>
                <a:srgbClr val="FF8080"/>
              </a:solidFill>
              <a:ln w="10080">
                <a:solidFill>
                  <a:srgbClr val="000000"/>
                </a:solidFill>
                <a:prstDash val="solid"/>
              </a:ln>
            </c:spPr>
          </c:dPt>
          <c:dLbls>
            <c:dLbl>
              <c:idx val="0"/>
              <c:layout>
                <c:manualLayout>
                  <c:x val="4.2222429981176382E-2"/>
                  <c:y val="-6.5181061351706163E-2"/>
                </c:manualLayout>
              </c:layout>
              <c:tx>
                <c:rich>
                  <a:bodyPr/>
                  <a:lstStyle/>
                  <a:p>
                    <a:pPr>
                      <a:defRPr sz="1230" b="1" i="0" u="none" strike="noStrike" baseline="0">
                        <a:solidFill>
                          <a:srgbClr val="000000"/>
                        </a:solidFill>
                        <a:latin typeface="Arial"/>
                        <a:ea typeface="Arial"/>
                        <a:cs typeface="Arial"/>
                      </a:defRPr>
                    </a:pPr>
                    <a:r>
                      <a:rPr lang="en-US" sz="1230" b="1" i="0" baseline="0"/>
                      <a:t>Drilling Rig Supply Groundwater Volume
15%</a:t>
                    </a:r>
                  </a:p>
                </c:rich>
              </c:tx>
              <c:spPr>
                <a:noFill/>
                <a:ln w="20160">
                  <a:noFill/>
                </a:ln>
              </c:spPr>
              <c:dLblPos val="bestFit"/>
              <c:showLegendKey val="0"/>
              <c:showVal val="0"/>
              <c:showCatName val="0"/>
              <c:showSerName val="0"/>
              <c:showPercent val="0"/>
              <c:showBubbleSize val="0"/>
            </c:dLbl>
            <c:dLbl>
              <c:idx val="1"/>
              <c:layout>
                <c:manualLayout>
                  <c:x val="7.0423141416203497E-2"/>
                  <c:y val="-4.0017019356955556E-2"/>
                </c:manualLayout>
              </c:layout>
              <c:tx>
                <c:rich>
                  <a:bodyPr/>
                  <a:lstStyle/>
                  <a:p>
                    <a:pPr>
                      <a:defRPr sz="1230" b="1" i="0" u="none" strike="noStrike" baseline="0">
                        <a:solidFill>
                          <a:srgbClr val="000000"/>
                        </a:solidFill>
                        <a:latin typeface="Arial"/>
                        <a:ea typeface="Arial"/>
                        <a:cs typeface="Arial"/>
                      </a:defRPr>
                    </a:pPr>
                    <a:r>
                      <a:rPr lang="en-US" sz="1230" b="1" i="0" baseline="0"/>
                      <a:t>Drilling Rig Supply Surface Water Volume 
1%</a:t>
                    </a:r>
                  </a:p>
                </c:rich>
              </c:tx>
              <c:spPr>
                <a:noFill/>
                <a:ln w="20160">
                  <a:noFill/>
                </a:ln>
              </c:spPr>
              <c:dLblPos val="bestFit"/>
              <c:showLegendKey val="0"/>
              <c:showVal val="0"/>
              <c:showCatName val="0"/>
              <c:showSerName val="0"/>
              <c:showPercent val="0"/>
              <c:showBubbleSize val="0"/>
            </c:dLbl>
            <c:dLbl>
              <c:idx val="2"/>
              <c:layout>
                <c:manualLayout>
                  <c:x val="3.480975325105954E-2"/>
                  <c:y val="6.2439304461942513E-2"/>
                </c:manualLayout>
              </c:layout>
              <c:tx>
                <c:rich>
                  <a:bodyPr/>
                  <a:lstStyle/>
                  <a:p>
                    <a:pPr>
                      <a:defRPr sz="1230" b="1" i="0" u="none" strike="noStrike" baseline="0">
                        <a:solidFill>
                          <a:srgbClr val="000000"/>
                        </a:solidFill>
                        <a:latin typeface="Arial"/>
                        <a:ea typeface="Arial"/>
                        <a:cs typeface="Arial"/>
                      </a:defRPr>
                    </a:pPr>
                    <a:r>
                      <a:rPr lang="en-US" sz="1230" b="1" i="0" baseline="0"/>
                      <a:t>Frac Groundwater Volume
12%</a:t>
                    </a:r>
                  </a:p>
                </c:rich>
              </c:tx>
              <c:spPr>
                <a:noFill/>
                <a:ln w="20160">
                  <a:noFill/>
                </a:ln>
              </c:spPr>
              <c:dLblPos val="bestFit"/>
              <c:showLegendKey val="0"/>
              <c:showVal val="0"/>
              <c:showCatName val="0"/>
              <c:showSerName val="0"/>
              <c:showPercent val="0"/>
              <c:showBubbleSize val="0"/>
            </c:dLbl>
            <c:dLbl>
              <c:idx val="3"/>
              <c:layout>
                <c:manualLayout>
                  <c:x val="3.4708054993451004E-2"/>
                  <c:y val="1.8487737860892719E-2"/>
                </c:manualLayout>
              </c:layout>
              <c:tx>
                <c:rich>
                  <a:bodyPr/>
                  <a:lstStyle/>
                  <a:p>
                    <a:pPr>
                      <a:defRPr sz="1230" b="1" i="0" u="none" strike="noStrike" baseline="0">
                        <a:solidFill>
                          <a:srgbClr val="000000"/>
                        </a:solidFill>
                        <a:latin typeface="Arial"/>
                        <a:ea typeface="Arial"/>
                        <a:cs typeface="Arial"/>
                      </a:defRPr>
                    </a:pPr>
                    <a:r>
                      <a:rPr lang="en-US" sz="1230" b="1" i="0" baseline="0"/>
                      <a:t>Frac Surface Water Volume 
71%</a:t>
                    </a:r>
                  </a:p>
                </c:rich>
              </c:tx>
              <c:spPr>
                <a:noFill/>
                <a:ln w="20160">
                  <a:noFill/>
                </a:ln>
              </c:spPr>
              <c:dLblPos val="bestFit"/>
              <c:showLegendKey val="0"/>
              <c:showVal val="0"/>
              <c:showCatName val="0"/>
              <c:showSerName val="0"/>
              <c:showPercent val="0"/>
              <c:showBubbleSize val="0"/>
            </c:dLbl>
            <c:numFmt formatCode="0%" sourceLinked="0"/>
            <c:spPr>
              <a:noFill/>
              <a:ln w="20160">
                <a:noFill/>
              </a:ln>
            </c:spPr>
            <c:txPr>
              <a:bodyPr/>
              <a:lstStyle/>
              <a:p>
                <a:pPr>
                  <a:defRPr sz="1230" b="1" i="0" u="none" strike="noStrike" baseline="0">
                    <a:solidFill>
                      <a:srgbClr val="000000"/>
                    </a:solidFill>
                    <a:latin typeface="Arial"/>
                    <a:ea typeface="Arial"/>
                    <a:cs typeface="Arial"/>
                  </a:defRPr>
                </a:pPr>
                <a:endParaRPr lang="en-US"/>
              </a:p>
            </c:txPr>
            <c:showLegendKey val="0"/>
            <c:showVal val="0"/>
            <c:showCatName val="1"/>
            <c:showSerName val="0"/>
            <c:showPercent val="1"/>
            <c:showBubbleSize val="0"/>
            <c:showLeaderLines val="1"/>
          </c:dLbls>
          <c:cat>
            <c:strRef>
              <c:f>'post 10-1-2009'!$G$1:$L$1</c:f>
              <c:strCache>
                <c:ptCount val="6"/>
                <c:pt idx="0">
                  <c:v>Drilling Rig Supply Groundwater Volume (Gallons)</c:v>
                </c:pt>
                <c:pt idx="1">
                  <c:v>Drilling Rig Supply Surface Water Volume (Gallons)</c:v>
                </c:pt>
                <c:pt idx="2">
                  <c:v>Frac Groundwater Volume (gallons)</c:v>
                </c:pt>
                <c:pt idx="3">
                  <c:v>Frac Surface Water Volume (gallons)</c:v>
                </c:pt>
                <c:pt idx="4">
                  <c:v>Other Groundwater</c:v>
                </c:pt>
                <c:pt idx="5">
                  <c:v>Other Surface Water</c:v>
                </c:pt>
              </c:strCache>
            </c:strRef>
          </c:cat>
          <c:val>
            <c:numRef>
              <c:f>'post 10-1-2009'!$G$304:$L$304</c:f>
              <c:numCache>
                <c:formatCode>#,##0</c:formatCode>
                <c:ptCount val="6"/>
                <c:pt idx="0">
                  <c:v>26980766</c:v>
                </c:pt>
                <c:pt idx="1">
                  <c:v>1020000</c:v>
                </c:pt>
                <c:pt idx="2">
                  <c:v>21460073</c:v>
                </c:pt>
                <c:pt idx="3">
                  <c:v>125579242</c:v>
                </c:pt>
                <c:pt idx="4">
                  <c:v>105000</c:v>
                </c:pt>
                <c:pt idx="5">
                  <c:v>1281000</c:v>
                </c:pt>
              </c:numCache>
            </c:numRef>
          </c:val>
        </c:ser>
        <c:dLbls>
          <c:showLegendKey val="0"/>
          <c:showVal val="0"/>
          <c:showCatName val="1"/>
          <c:showSerName val="0"/>
          <c:showPercent val="1"/>
          <c:showBubbleSize val="0"/>
          <c:showLeaderLines val="1"/>
        </c:dLbls>
        <c:firstSliceAng val="0"/>
      </c:pieChart>
      <c:spPr>
        <a:noFill/>
        <a:ln w="20160">
          <a:noFill/>
        </a:ln>
      </c:spPr>
    </c:plotArea>
    <c:plotVisOnly val="1"/>
    <c:dispBlanksAs val="zero"/>
    <c:showDLblsOverMax val="0"/>
  </c:chart>
  <c:spPr>
    <a:noFill/>
    <a:ln>
      <a:noFill/>
    </a:ln>
  </c:spPr>
  <c:txPr>
    <a:bodyPr/>
    <a:lstStyle/>
    <a:p>
      <a:pPr>
        <a:defRPr sz="794" b="0" i="0" u="none" strike="noStrike" baseline="0">
          <a:solidFill>
            <a:srgbClr val="000000"/>
          </a:solidFill>
          <a:latin typeface="Arial"/>
          <a:ea typeface="Arial"/>
          <a:cs typeface="Aria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77.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7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image" Target="../media/image63.emf"/><Relationship Id="rId5" Type="http://schemas.openxmlformats.org/officeDocument/2006/relationships/image" Target="../media/image67.emf"/><Relationship Id="rId4" Type="http://schemas.openxmlformats.org/officeDocument/2006/relationships/image" Target="../media/image66.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emf"/><Relationship Id="rId1" Type="http://schemas.openxmlformats.org/officeDocument/2006/relationships/image" Target="../media/image68.emf"/><Relationship Id="rId5" Type="http://schemas.openxmlformats.org/officeDocument/2006/relationships/image" Target="../media/image72.emf"/><Relationship Id="rId4" Type="http://schemas.openxmlformats.org/officeDocument/2006/relationships/image" Target="../media/image7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6.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0.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6.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46.png"/></Relationships>
</file>

<file path=ppt/drawings/_rels/vmlDrawing9.vml.rels><?xml version="1.0" encoding="UTF-8" standalone="yes"?>
<Relationships xmlns="http://schemas.openxmlformats.org/package/2006/relationships"><Relationship Id="rId1" Type="http://schemas.openxmlformats.org/officeDocument/2006/relationships/image" Target="NUL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3038475" cy="465138"/>
          </a:xfrm>
          <a:prstGeom prst="rect">
            <a:avLst/>
          </a:prstGeom>
          <a:noFill/>
          <a:ln w="9525">
            <a:noFill/>
            <a:miter lim="800000"/>
            <a:headEnd/>
            <a:tailEnd/>
          </a:ln>
        </p:spPr>
        <p:txBody>
          <a:bodyPr vert="horz" wrap="square" lIns="93170" tIns="46585" rIns="93170" bIns="46585" numCol="1" anchor="t" anchorCtr="0" compatLnSpc="1">
            <a:prstTxWarp prst="textNoShape">
              <a:avLst/>
            </a:prstTxWarp>
          </a:bodyPr>
          <a:lstStyle>
            <a:lvl1pPr defTabSz="931863">
              <a:defRPr sz="1200"/>
            </a:lvl1pPr>
          </a:lstStyle>
          <a:p>
            <a:pPr>
              <a:defRPr/>
            </a:pPr>
            <a:endParaRPr lang="en-US"/>
          </a:p>
        </p:txBody>
      </p:sp>
      <p:sp>
        <p:nvSpPr>
          <p:cNvPr id="31747"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p:spPr>
        <p:txBody>
          <a:bodyPr vert="horz" wrap="square" lIns="93170" tIns="46585" rIns="93170" bIns="46585" numCol="1" anchor="t" anchorCtr="0" compatLnSpc="1">
            <a:prstTxWarp prst="textNoShape">
              <a:avLst/>
            </a:prstTxWarp>
          </a:bodyPr>
          <a:lstStyle>
            <a:lvl1pPr algn="r" defTabSz="931863">
              <a:defRPr sz="1200"/>
            </a:lvl1pPr>
          </a:lstStyle>
          <a:p>
            <a:pPr>
              <a:defRPr/>
            </a:pPr>
            <a:endParaRPr lang="en-US"/>
          </a:p>
        </p:txBody>
      </p:sp>
      <p:sp>
        <p:nvSpPr>
          <p:cNvPr id="31748"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p:spPr>
        <p:txBody>
          <a:bodyPr vert="horz" wrap="square" lIns="93170" tIns="46585" rIns="93170" bIns="46585" numCol="1" anchor="b" anchorCtr="0" compatLnSpc="1">
            <a:prstTxWarp prst="textNoShape">
              <a:avLst/>
            </a:prstTxWarp>
          </a:bodyPr>
          <a:lstStyle>
            <a:lvl1pPr defTabSz="931863">
              <a:defRPr sz="1200"/>
            </a:lvl1pPr>
          </a:lstStyle>
          <a:p>
            <a:pPr>
              <a:defRPr/>
            </a:pPr>
            <a:endParaRPr lang="en-US"/>
          </a:p>
        </p:txBody>
      </p:sp>
      <p:sp>
        <p:nvSpPr>
          <p:cNvPr id="31749"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p:spPr>
        <p:txBody>
          <a:bodyPr vert="horz" wrap="square" lIns="93170" tIns="46585" rIns="93170" bIns="46585" numCol="1" anchor="b" anchorCtr="0" compatLnSpc="1">
            <a:prstTxWarp prst="textNoShape">
              <a:avLst/>
            </a:prstTxWarp>
          </a:bodyPr>
          <a:lstStyle>
            <a:lvl1pPr algn="r" defTabSz="931863">
              <a:defRPr sz="1200"/>
            </a:lvl1pPr>
          </a:lstStyle>
          <a:p>
            <a:pPr>
              <a:defRPr/>
            </a:pPr>
            <a:fld id="{8CBD5AD5-805F-4467-ABF9-B2B239E3C30E}" type="slidenum">
              <a:rPr lang="en-US"/>
              <a:pPr>
                <a:defRPr/>
              </a:pPr>
              <a:t>‹#›</a:t>
            </a:fld>
            <a:endParaRPr lang="en-US"/>
          </a:p>
        </p:txBody>
      </p:sp>
    </p:spTree>
    <p:extLst>
      <p:ext uri="{BB962C8B-B14F-4D97-AF65-F5344CB8AC3E}">
        <p14:creationId xmlns:p14="http://schemas.microsoft.com/office/powerpoint/2010/main" val="5692771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038475" cy="465138"/>
          </a:xfrm>
          <a:prstGeom prst="rect">
            <a:avLst/>
          </a:prstGeom>
          <a:noFill/>
          <a:ln w="9525">
            <a:noFill/>
            <a:miter lim="800000"/>
            <a:headEnd/>
            <a:tailEnd/>
          </a:ln>
        </p:spPr>
        <p:txBody>
          <a:bodyPr vert="horz" wrap="square" lIns="93170" tIns="46585" rIns="93170" bIns="46585" numCol="1" anchor="t" anchorCtr="0" compatLnSpc="1">
            <a:prstTxWarp prst="textNoShape">
              <a:avLst/>
            </a:prstTxWarp>
          </a:bodyPr>
          <a:lstStyle>
            <a:lvl1pPr defTabSz="931863">
              <a:defRPr sz="1200"/>
            </a:lvl1pPr>
          </a:lstStyle>
          <a:p>
            <a:pPr>
              <a:defRPr/>
            </a:pPr>
            <a:endParaRPr lang="en-US"/>
          </a:p>
        </p:txBody>
      </p:sp>
      <p:sp>
        <p:nvSpPr>
          <p:cNvPr id="7171" name="Rectangle 3"/>
          <p:cNvSpPr>
            <a:spLocks noGrp="1" noChangeArrowheads="1"/>
          </p:cNvSpPr>
          <p:nvPr>
            <p:ph type="dt" idx="1"/>
          </p:nvPr>
        </p:nvSpPr>
        <p:spPr bwMode="auto">
          <a:xfrm>
            <a:off x="3970338" y="0"/>
            <a:ext cx="3038475" cy="465138"/>
          </a:xfrm>
          <a:prstGeom prst="rect">
            <a:avLst/>
          </a:prstGeom>
          <a:noFill/>
          <a:ln w="9525">
            <a:noFill/>
            <a:miter lim="800000"/>
            <a:headEnd/>
            <a:tailEnd/>
          </a:ln>
        </p:spPr>
        <p:txBody>
          <a:bodyPr vert="horz" wrap="square" lIns="93170" tIns="46585" rIns="93170" bIns="46585" numCol="1" anchor="t" anchorCtr="0" compatLnSpc="1">
            <a:prstTxWarp prst="textNoShape">
              <a:avLst/>
            </a:prstTxWarp>
          </a:bodyPr>
          <a:lstStyle>
            <a:lvl1pPr algn="r" defTabSz="931863">
              <a:defRPr sz="1200"/>
            </a:lvl1pPr>
          </a:lstStyle>
          <a:p>
            <a:pPr>
              <a:defRPr/>
            </a:pPr>
            <a:endParaRPr lang="en-US"/>
          </a:p>
        </p:txBody>
      </p:sp>
      <p:sp>
        <p:nvSpPr>
          <p:cNvPr id="4403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p:spPr>
        <p:txBody>
          <a:bodyPr vert="horz" wrap="square" lIns="93170" tIns="46585" rIns="93170" bIns="4658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p:spPr>
        <p:txBody>
          <a:bodyPr vert="horz" wrap="square" lIns="93170" tIns="46585" rIns="93170" bIns="46585" numCol="1" anchor="b" anchorCtr="0" compatLnSpc="1">
            <a:prstTxWarp prst="textNoShape">
              <a:avLst/>
            </a:prstTxWarp>
          </a:bodyPr>
          <a:lstStyle>
            <a:lvl1pPr defTabSz="931863">
              <a:defRPr sz="1200"/>
            </a:lvl1pPr>
          </a:lstStyle>
          <a:p>
            <a:pPr>
              <a:defRPr/>
            </a:pPr>
            <a:endParaRPr lang="en-US"/>
          </a:p>
        </p:txBody>
      </p:sp>
      <p:sp>
        <p:nvSpPr>
          <p:cNvPr id="7175"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p:spPr>
        <p:txBody>
          <a:bodyPr vert="horz" wrap="square" lIns="93170" tIns="46585" rIns="93170" bIns="46585" numCol="1" anchor="b" anchorCtr="0" compatLnSpc="1">
            <a:prstTxWarp prst="textNoShape">
              <a:avLst/>
            </a:prstTxWarp>
          </a:bodyPr>
          <a:lstStyle>
            <a:lvl1pPr algn="r" defTabSz="931863">
              <a:defRPr sz="1200"/>
            </a:lvl1pPr>
          </a:lstStyle>
          <a:p>
            <a:pPr>
              <a:defRPr/>
            </a:pPr>
            <a:fld id="{931DC84F-B103-499C-BCEF-3E5C3846C46A}" type="slidenum">
              <a:rPr lang="en-US"/>
              <a:pPr>
                <a:defRPr/>
              </a:pPr>
              <a:t>‹#›</a:t>
            </a:fld>
            <a:endParaRPr lang="en-US"/>
          </a:p>
        </p:txBody>
      </p:sp>
    </p:spTree>
    <p:extLst>
      <p:ext uri="{BB962C8B-B14F-4D97-AF65-F5344CB8AC3E}">
        <p14:creationId xmlns:p14="http://schemas.microsoft.com/office/powerpoint/2010/main" val="27875321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77" tIns="46589" rIns="93177" bIns="46589" anchor="b"/>
          <a:lstStyle/>
          <a:p>
            <a:pPr algn="r"/>
            <a:fld id="{75568419-3FD1-4814-A15C-AA4F99431059}" type="slidenum">
              <a:rPr lang="en-US" sz="1200"/>
              <a:pPr algn="r"/>
              <a:t>14</a:t>
            </a:fld>
            <a:endParaRPr lang="en-US" sz="1200" dirty="0"/>
          </a:p>
        </p:txBody>
      </p:sp>
      <p:sp>
        <p:nvSpPr>
          <p:cNvPr id="102403"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1430" tIns="45714" rIns="91430" bIns="45714" anchor="b"/>
          <a:lstStyle/>
          <a:p>
            <a:pPr algn="r" defTabSz="913980"/>
            <a:fld id="{D593A0D4-5990-4715-B82A-AD4FF119AE78}" type="slidenum">
              <a:rPr lang="en-US" sz="1200"/>
              <a:pPr algn="r" defTabSz="913980"/>
              <a:t>14</a:t>
            </a:fld>
            <a:endParaRPr lang="en-US" sz="1200" dirty="0"/>
          </a:p>
        </p:txBody>
      </p:sp>
      <p:sp>
        <p:nvSpPr>
          <p:cNvPr id="102404" name="Rectangle 2"/>
          <p:cNvSpPr>
            <a:spLocks noGrp="1" noRot="1" noChangeAspect="1" noChangeArrowheads="1" noTextEdit="1"/>
          </p:cNvSpPr>
          <p:nvPr>
            <p:ph type="sldImg"/>
          </p:nvPr>
        </p:nvSpPr>
        <p:spPr>
          <a:ln/>
        </p:spPr>
      </p:sp>
      <p:sp>
        <p:nvSpPr>
          <p:cNvPr id="102405" name="Rectangle 3"/>
          <p:cNvSpPr>
            <a:spLocks noGrp="1" noChangeArrowheads="1"/>
          </p:cNvSpPr>
          <p:nvPr>
            <p:ph type="body" idx="1"/>
          </p:nvPr>
        </p:nvSpPr>
        <p:spPr>
          <a:noFill/>
          <a:ln/>
        </p:spPr>
        <p:txBody>
          <a:bodyPr lIns="91430" tIns="45714" rIns="91430" bIns="45714"/>
          <a:lstStyle/>
          <a:p>
            <a:pPr eaLnBrk="1" hangingPunct="1"/>
            <a:endParaRPr lang="en-US"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C01DA720-3FD8-45F5-A828-82688ACCF809}" type="slidenum">
              <a:rPr lang="en-US" smtClean="0"/>
              <a:pPr/>
              <a:t>132</a:t>
            </a:fld>
            <a:endParaRPr lang="en-US"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E8C10507-B95A-4639-ADE6-9021AFFCA0E9}" type="slidenum">
              <a:rPr lang="en-US" smtClean="0"/>
              <a:pPr/>
              <a:t>140</a:t>
            </a:fld>
            <a:endParaRPr lang="en-US" smtClean="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pPr algn="r" defTabSz="930275" rtl="0" eaLnBrk="0" fontAlgn="base" hangingPunct="0">
              <a:spcBef>
                <a:spcPct val="0"/>
              </a:spcBef>
              <a:spcAft>
                <a:spcPct val="0"/>
              </a:spcAft>
            </a:pPr>
            <a:fld id="{729E1FC8-F0E4-447A-81A7-DBD97E37357E}" type="slidenum">
              <a:rPr lang="en-US" sz="1200" kern="1200">
                <a:solidFill>
                  <a:srgbClr val="000000"/>
                </a:solidFill>
                <a:latin typeface="Times New Roman" pitchFamily="18" charset="0"/>
                <a:ea typeface="+mn-ea"/>
                <a:cs typeface="+mn-cs"/>
              </a:rPr>
              <a:pPr algn="r" defTabSz="930275" rtl="0" eaLnBrk="0" fontAlgn="base" hangingPunct="0">
                <a:spcBef>
                  <a:spcPct val="0"/>
                </a:spcBef>
                <a:spcAft>
                  <a:spcPct val="0"/>
                </a:spcAft>
              </a:pPr>
              <a:t>144</a:t>
            </a:fld>
            <a:endParaRPr lang="en-US" sz="1200" kern="1200">
              <a:solidFill>
                <a:srgbClr val="000000"/>
              </a:solidFill>
              <a:latin typeface="Times New Roman" pitchFamily="18" charset="0"/>
              <a:ea typeface="+mn-ea"/>
              <a:cs typeface="+mn-cs"/>
            </a:endParaRPr>
          </a:p>
        </p:txBody>
      </p:sp>
      <p:sp>
        <p:nvSpPr>
          <p:cNvPr id="29699" name="Rectangle 2"/>
          <p:cNvSpPr>
            <a:spLocks noGrp="1" noRot="1" noChangeAspect="1" noChangeArrowheads="1" noTextEdit="1"/>
          </p:cNvSpPr>
          <p:nvPr>
            <p:ph type="sldImg"/>
          </p:nvPr>
        </p:nvSpPr>
        <p:spPr>
          <a:xfrm>
            <a:off x="1138238" y="687388"/>
            <a:ext cx="4686300" cy="3514725"/>
          </a:xfrm>
          <a:ln/>
        </p:spPr>
      </p:sp>
      <p:sp>
        <p:nvSpPr>
          <p:cNvPr id="29700" name="Rectangle 3"/>
          <p:cNvSpPr>
            <a:spLocks noGrp="1" noChangeArrowheads="1"/>
          </p:cNvSpPr>
          <p:nvPr>
            <p:ph type="body" idx="1"/>
          </p:nvPr>
        </p:nvSpPr>
        <p:spPr>
          <a:xfrm>
            <a:off x="917575" y="4431652"/>
            <a:ext cx="5124450" cy="4201518"/>
          </a:xfrm>
          <a:noFill/>
          <a:ln/>
        </p:spPr>
        <p:txBody>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pPr algn="r" defTabSz="930275" rtl="0" eaLnBrk="0" fontAlgn="base" hangingPunct="0">
              <a:spcBef>
                <a:spcPct val="0"/>
              </a:spcBef>
              <a:spcAft>
                <a:spcPct val="0"/>
              </a:spcAft>
            </a:pPr>
            <a:fld id="{ED94D893-6DD4-42DB-9250-56B15A3DDF38}" type="slidenum">
              <a:rPr lang="en-US" sz="1200" kern="1200">
                <a:solidFill>
                  <a:srgbClr val="000000"/>
                </a:solidFill>
                <a:latin typeface="Times New Roman" pitchFamily="18" charset="0"/>
                <a:ea typeface="+mn-ea"/>
                <a:cs typeface="+mn-cs"/>
              </a:rPr>
              <a:pPr algn="r" defTabSz="930275" rtl="0" eaLnBrk="0" fontAlgn="base" hangingPunct="0">
                <a:spcBef>
                  <a:spcPct val="0"/>
                </a:spcBef>
                <a:spcAft>
                  <a:spcPct val="0"/>
                </a:spcAft>
              </a:pPr>
              <a:t>145</a:t>
            </a:fld>
            <a:endParaRPr lang="en-US" sz="1200" kern="1200">
              <a:solidFill>
                <a:srgbClr val="000000"/>
              </a:solidFill>
              <a:latin typeface="Times New Roman" pitchFamily="18" charset="0"/>
              <a:ea typeface="+mn-ea"/>
              <a:cs typeface="+mn-cs"/>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pPr algn="r" defTabSz="930275" rtl="0" eaLnBrk="0" fontAlgn="base" hangingPunct="0">
              <a:spcBef>
                <a:spcPct val="0"/>
              </a:spcBef>
              <a:spcAft>
                <a:spcPct val="0"/>
              </a:spcAft>
            </a:pPr>
            <a:fld id="{E66AAF0E-B763-45BB-B28F-C157741B4894}" type="slidenum">
              <a:rPr lang="en-US" sz="1200" kern="1200">
                <a:solidFill>
                  <a:srgbClr val="000000"/>
                </a:solidFill>
                <a:latin typeface="Times New Roman" pitchFamily="18" charset="0"/>
                <a:ea typeface="+mn-ea"/>
                <a:cs typeface="+mn-cs"/>
              </a:rPr>
              <a:pPr algn="r" defTabSz="930275" rtl="0" eaLnBrk="0" fontAlgn="base" hangingPunct="0">
                <a:spcBef>
                  <a:spcPct val="0"/>
                </a:spcBef>
                <a:spcAft>
                  <a:spcPct val="0"/>
                </a:spcAft>
              </a:pPr>
              <a:t>146</a:t>
            </a:fld>
            <a:endParaRPr lang="en-US" sz="1200" kern="1200">
              <a:solidFill>
                <a:srgbClr val="000000"/>
              </a:solidFill>
              <a:latin typeface="Times New Roman" pitchFamily="18" charset="0"/>
              <a:ea typeface="+mn-ea"/>
              <a:cs typeface="+mn-cs"/>
            </a:endParaRPr>
          </a:p>
        </p:txBody>
      </p:sp>
      <p:sp>
        <p:nvSpPr>
          <p:cNvPr id="31747" name="Rectangle 2"/>
          <p:cNvSpPr>
            <a:spLocks noGrp="1" noRot="1" noChangeAspect="1" noChangeArrowheads="1" noTextEdit="1"/>
          </p:cNvSpPr>
          <p:nvPr>
            <p:ph type="sldImg"/>
          </p:nvPr>
        </p:nvSpPr>
        <p:spPr>
          <a:xfrm>
            <a:off x="1196975" y="698390"/>
            <a:ext cx="4616450" cy="3485550"/>
          </a:xfrm>
          <a:ln/>
        </p:spPr>
      </p:sp>
      <p:sp>
        <p:nvSpPr>
          <p:cNvPr id="31748" name="Rectangle 3"/>
          <p:cNvSpPr>
            <a:spLocks noGrp="1" noChangeArrowheads="1"/>
          </p:cNvSpPr>
          <p:nvPr>
            <p:ph type="body" idx="1"/>
          </p:nvPr>
        </p:nvSpPr>
        <p:spPr>
          <a:xfrm>
            <a:off x="935039" y="4415671"/>
            <a:ext cx="5140325" cy="4182340"/>
          </a:xfrm>
          <a:noFill/>
          <a:ln/>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pPr algn="r" defTabSz="930275" rtl="0" eaLnBrk="0" fontAlgn="base" hangingPunct="0">
              <a:spcBef>
                <a:spcPct val="0"/>
              </a:spcBef>
              <a:spcAft>
                <a:spcPct val="0"/>
              </a:spcAft>
            </a:pPr>
            <a:fld id="{3AF1801F-6FD9-4CFC-8B7A-C42B1369B4D8}" type="slidenum">
              <a:rPr lang="en-US" sz="1200" kern="1200">
                <a:solidFill>
                  <a:srgbClr val="000000"/>
                </a:solidFill>
                <a:latin typeface="Times New Roman" pitchFamily="18" charset="0"/>
                <a:ea typeface="+mn-ea"/>
                <a:cs typeface="+mn-cs"/>
              </a:rPr>
              <a:pPr algn="r" defTabSz="930275" rtl="0" eaLnBrk="0" fontAlgn="base" hangingPunct="0">
                <a:spcBef>
                  <a:spcPct val="0"/>
                </a:spcBef>
                <a:spcAft>
                  <a:spcPct val="0"/>
                </a:spcAft>
              </a:pPr>
              <a:t>147</a:t>
            </a:fld>
            <a:endParaRPr lang="en-US" sz="1200" kern="1200">
              <a:solidFill>
                <a:srgbClr val="000000"/>
              </a:solidFill>
              <a:latin typeface="Times New Roman" pitchFamily="18" charset="0"/>
              <a:ea typeface="+mn-ea"/>
              <a:cs typeface="+mn-cs"/>
            </a:endParaRPr>
          </a:p>
        </p:txBody>
      </p:sp>
      <p:sp>
        <p:nvSpPr>
          <p:cNvPr id="32771" name="Rectangle 2"/>
          <p:cNvSpPr>
            <a:spLocks noGrp="1" noRot="1" noChangeAspect="1" noChangeArrowheads="1" noTextEdit="1"/>
          </p:cNvSpPr>
          <p:nvPr>
            <p:ph type="sldImg"/>
          </p:nvPr>
        </p:nvSpPr>
        <p:spPr>
          <a:xfrm>
            <a:off x="1154113" y="687202"/>
            <a:ext cx="4654550" cy="3514318"/>
          </a:xfrm>
          <a:ln/>
        </p:spPr>
      </p:sp>
      <p:sp>
        <p:nvSpPr>
          <p:cNvPr id="32772" name="Rectangle 3"/>
          <p:cNvSpPr>
            <a:spLocks noGrp="1" noChangeArrowheads="1"/>
          </p:cNvSpPr>
          <p:nvPr>
            <p:ph type="body" idx="1"/>
          </p:nvPr>
        </p:nvSpPr>
        <p:spPr>
          <a:xfrm>
            <a:off x="917575" y="4431652"/>
            <a:ext cx="5124450" cy="4201518"/>
          </a:xfrm>
          <a:noFill/>
          <a:ln/>
        </p:spPr>
        <p:txBody>
          <a:bodyPr/>
          <a:lstStyle/>
          <a:p>
            <a:r>
              <a:rPr lang="en-US" smtClean="0"/>
              <a:t>Notes: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pPr algn="r" defTabSz="930275" rtl="0" eaLnBrk="0" fontAlgn="base" hangingPunct="0">
              <a:spcBef>
                <a:spcPct val="0"/>
              </a:spcBef>
              <a:spcAft>
                <a:spcPct val="0"/>
              </a:spcAft>
            </a:pPr>
            <a:fld id="{BAF20760-70EA-453B-839B-7990FEE94825}" type="slidenum">
              <a:rPr lang="en-US" sz="1200" kern="1200">
                <a:solidFill>
                  <a:srgbClr val="000000"/>
                </a:solidFill>
                <a:latin typeface="Times New Roman" pitchFamily="18" charset="0"/>
                <a:ea typeface="+mn-ea"/>
                <a:cs typeface="+mn-cs"/>
              </a:rPr>
              <a:pPr algn="r" defTabSz="930275" rtl="0" eaLnBrk="0" fontAlgn="base" hangingPunct="0">
                <a:spcBef>
                  <a:spcPct val="0"/>
                </a:spcBef>
                <a:spcAft>
                  <a:spcPct val="0"/>
                </a:spcAft>
              </a:pPr>
              <a:t>148</a:t>
            </a:fld>
            <a:endParaRPr lang="en-US" sz="1200" kern="1200">
              <a:solidFill>
                <a:srgbClr val="000000"/>
              </a:solidFill>
              <a:latin typeface="Times New Roman" pitchFamily="18" charset="0"/>
              <a:ea typeface="+mn-ea"/>
              <a:cs typeface="+mn-cs"/>
            </a:endParaRPr>
          </a:p>
        </p:txBody>
      </p:sp>
      <p:sp>
        <p:nvSpPr>
          <p:cNvPr id="33795" name="Rectangle 2"/>
          <p:cNvSpPr>
            <a:spLocks noGrp="1" noRot="1" noChangeAspect="1" noChangeArrowheads="1" noTextEdit="1"/>
          </p:cNvSpPr>
          <p:nvPr>
            <p:ph type="sldImg"/>
          </p:nvPr>
        </p:nvSpPr>
        <p:spPr>
          <a:xfrm>
            <a:off x="1154113" y="687202"/>
            <a:ext cx="4654550" cy="3514318"/>
          </a:xfrm>
          <a:ln/>
        </p:spPr>
      </p:sp>
      <p:sp>
        <p:nvSpPr>
          <p:cNvPr id="33796" name="Rectangle 3"/>
          <p:cNvSpPr>
            <a:spLocks noGrp="1" noChangeArrowheads="1"/>
          </p:cNvSpPr>
          <p:nvPr>
            <p:ph type="body" idx="1"/>
          </p:nvPr>
        </p:nvSpPr>
        <p:spPr>
          <a:xfrm>
            <a:off x="917575" y="4431652"/>
            <a:ext cx="5124450" cy="4201518"/>
          </a:xfrm>
          <a:noFill/>
          <a:ln/>
        </p:spPr>
        <p:txBody>
          <a:bodyPr/>
          <a:lstStyle/>
          <a:p>
            <a:r>
              <a:rPr lang="en-US" smtClean="0"/>
              <a:t>Notes: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pPr algn="r" defTabSz="930275" rtl="0" eaLnBrk="0" fontAlgn="base" hangingPunct="0">
              <a:spcBef>
                <a:spcPct val="0"/>
              </a:spcBef>
              <a:spcAft>
                <a:spcPct val="0"/>
              </a:spcAft>
            </a:pPr>
            <a:fld id="{55898D0A-69B0-420B-A63F-78C4D3E4E82C}" type="slidenum">
              <a:rPr lang="en-US" sz="1200" kern="1200">
                <a:solidFill>
                  <a:srgbClr val="000000"/>
                </a:solidFill>
                <a:latin typeface="Times New Roman" pitchFamily="18" charset="0"/>
                <a:ea typeface="+mn-ea"/>
                <a:cs typeface="+mn-cs"/>
              </a:rPr>
              <a:pPr algn="r" defTabSz="930275" rtl="0" eaLnBrk="0" fontAlgn="base" hangingPunct="0">
                <a:spcBef>
                  <a:spcPct val="0"/>
                </a:spcBef>
                <a:spcAft>
                  <a:spcPct val="0"/>
                </a:spcAft>
              </a:pPr>
              <a:t>149</a:t>
            </a:fld>
            <a:endParaRPr lang="en-US" sz="1200" kern="1200">
              <a:solidFill>
                <a:srgbClr val="000000"/>
              </a:solidFill>
              <a:latin typeface="Times New Roman" pitchFamily="18" charset="0"/>
              <a:ea typeface="+mn-ea"/>
              <a:cs typeface="+mn-cs"/>
            </a:endParaRPr>
          </a:p>
        </p:txBody>
      </p:sp>
      <p:sp>
        <p:nvSpPr>
          <p:cNvPr id="34819" name="Rectangle 2"/>
          <p:cNvSpPr>
            <a:spLocks noGrp="1" noRot="1" noChangeAspect="1" noChangeArrowheads="1" noTextEdit="1"/>
          </p:cNvSpPr>
          <p:nvPr>
            <p:ph type="sldImg"/>
          </p:nvPr>
        </p:nvSpPr>
        <p:spPr>
          <a:xfrm>
            <a:off x="1154113" y="687202"/>
            <a:ext cx="4654550" cy="3514318"/>
          </a:xfrm>
          <a:ln/>
        </p:spPr>
      </p:sp>
      <p:sp>
        <p:nvSpPr>
          <p:cNvPr id="34820" name="Rectangle 3"/>
          <p:cNvSpPr>
            <a:spLocks noGrp="1" noChangeArrowheads="1"/>
          </p:cNvSpPr>
          <p:nvPr>
            <p:ph type="body" idx="1"/>
          </p:nvPr>
        </p:nvSpPr>
        <p:spPr>
          <a:xfrm>
            <a:off x="917575" y="4431652"/>
            <a:ext cx="5124450" cy="4201518"/>
          </a:xfrm>
          <a:noFill/>
          <a:ln/>
        </p:spPr>
        <p:txBody>
          <a:bodyPr/>
          <a:lstStyle/>
          <a:p>
            <a:r>
              <a:rPr lang="en-US" smtClean="0"/>
              <a:t>Notes: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pPr algn="r" defTabSz="930275" rtl="0" eaLnBrk="0" fontAlgn="base" hangingPunct="0">
              <a:spcBef>
                <a:spcPct val="0"/>
              </a:spcBef>
              <a:spcAft>
                <a:spcPct val="0"/>
              </a:spcAft>
            </a:pPr>
            <a:fld id="{65DB9D04-D792-4E72-9B92-37AD37766093}" type="slidenum">
              <a:rPr lang="en-US" sz="1200" kern="1200">
                <a:solidFill>
                  <a:srgbClr val="000000"/>
                </a:solidFill>
                <a:latin typeface="Times New Roman" pitchFamily="18" charset="0"/>
                <a:ea typeface="+mn-ea"/>
                <a:cs typeface="+mn-cs"/>
              </a:rPr>
              <a:pPr algn="r" defTabSz="930275" rtl="0" eaLnBrk="0" fontAlgn="base" hangingPunct="0">
                <a:spcBef>
                  <a:spcPct val="0"/>
                </a:spcBef>
                <a:spcAft>
                  <a:spcPct val="0"/>
                </a:spcAft>
              </a:pPr>
              <a:t>150</a:t>
            </a:fld>
            <a:endParaRPr lang="en-US" sz="1200" kern="1200">
              <a:solidFill>
                <a:srgbClr val="000000"/>
              </a:solidFill>
              <a:latin typeface="Times New Roman" pitchFamily="18" charset="0"/>
              <a:ea typeface="+mn-ea"/>
              <a:cs typeface="+mn-cs"/>
            </a:endParaRPr>
          </a:p>
        </p:txBody>
      </p:sp>
      <p:sp>
        <p:nvSpPr>
          <p:cNvPr id="35843" name="Rectangle 2"/>
          <p:cNvSpPr>
            <a:spLocks noGrp="1" noRot="1" noChangeAspect="1" noChangeArrowheads="1" noTextEdit="1"/>
          </p:cNvSpPr>
          <p:nvPr>
            <p:ph type="sldImg"/>
          </p:nvPr>
        </p:nvSpPr>
        <p:spPr>
          <a:xfrm>
            <a:off x="1196975" y="698390"/>
            <a:ext cx="4616450" cy="3485550"/>
          </a:xfrm>
          <a:ln/>
        </p:spPr>
      </p:sp>
      <p:sp>
        <p:nvSpPr>
          <p:cNvPr id="35844" name="Rectangle 3"/>
          <p:cNvSpPr>
            <a:spLocks noGrp="1" noChangeArrowheads="1"/>
          </p:cNvSpPr>
          <p:nvPr>
            <p:ph type="body" idx="1"/>
          </p:nvPr>
        </p:nvSpPr>
        <p:spPr>
          <a:xfrm>
            <a:off x="935039" y="4415671"/>
            <a:ext cx="5140325" cy="4182340"/>
          </a:xfrm>
          <a:noFill/>
          <a:ln/>
        </p:spPr>
        <p:txBody>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pPr algn="r" defTabSz="930275" rtl="0" eaLnBrk="0" fontAlgn="base" hangingPunct="0">
              <a:spcBef>
                <a:spcPct val="0"/>
              </a:spcBef>
              <a:spcAft>
                <a:spcPct val="0"/>
              </a:spcAft>
            </a:pPr>
            <a:fld id="{247D7E56-35A7-4752-AA47-B60BF38149BC}" type="slidenum">
              <a:rPr lang="en-US" sz="1200" kern="1200">
                <a:solidFill>
                  <a:srgbClr val="000000"/>
                </a:solidFill>
                <a:latin typeface="Times New Roman" pitchFamily="18" charset="0"/>
                <a:ea typeface="+mn-ea"/>
                <a:cs typeface="+mn-cs"/>
              </a:rPr>
              <a:pPr algn="r" defTabSz="930275" rtl="0" eaLnBrk="0" fontAlgn="base" hangingPunct="0">
                <a:spcBef>
                  <a:spcPct val="0"/>
                </a:spcBef>
                <a:spcAft>
                  <a:spcPct val="0"/>
                </a:spcAft>
              </a:pPr>
              <a:t>151</a:t>
            </a:fld>
            <a:endParaRPr lang="en-US" sz="1200" kern="1200">
              <a:solidFill>
                <a:srgbClr val="000000"/>
              </a:solidFill>
              <a:latin typeface="Times New Roman" pitchFamily="18" charset="0"/>
              <a:ea typeface="+mn-ea"/>
              <a:cs typeface="+mn-cs"/>
            </a:endParaRPr>
          </a:p>
        </p:txBody>
      </p:sp>
      <p:sp>
        <p:nvSpPr>
          <p:cNvPr id="36867" name="Rectangle 2"/>
          <p:cNvSpPr>
            <a:spLocks noGrp="1" noRot="1" noChangeAspect="1" noChangeArrowheads="1" noTextEdit="1"/>
          </p:cNvSpPr>
          <p:nvPr>
            <p:ph type="sldImg"/>
          </p:nvPr>
        </p:nvSpPr>
        <p:spPr>
          <a:xfrm>
            <a:off x="1196975" y="698390"/>
            <a:ext cx="4616450" cy="3485550"/>
          </a:xfrm>
          <a:ln/>
        </p:spPr>
      </p:sp>
      <p:sp>
        <p:nvSpPr>
          <p:cNvPr id="36868" name="Rectangle 3"/>
          <p:cNvSpPr>
            <a:spLocks noGrp="1" noChangeArrowheads="1"/>
          </p:cNvSpPr>
          <p:nvPr>
            <p:ph type="body" idx="1"/>
          </p:nvPr>
        </p:nvSpPr>
        <p:spPr>
          <a:xfrm>
            <a:off x="935039" y="4415671"/>
            <a:ext cx="5140325" cy="4182340"/>
          </a:xfrm>
          <a:noFill/>
          <a:ln/>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EF85B29E-8143-41DE-A4E4-E74FC686A068}" type="slidenum">
              <a:rPr lang="en-US" smtClean="0">
                <a:latin typeface="Arial" charset="0"/>
              </a:rPr>
              <a:pPr/>
              <a:t>15</a:t>
            </a:fld>
            <a:endParaRPr lang="en-US" smtClean="0">
              <a:latin typeface="Arial" charset="0"/>
            </a:endParaRPr>
          </a:p>
        </p:txBody>
      </p:sp>
      <p:sp>
        <p:nvSpPr>
          <p:cNvPr id="103427"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1430" tIns="45714" rIns="91430" bIns="45714" anchor="b"/>
          <a:lstStyle/>
          <a:p>
            <a:pPr algn="r" defTabSz="913980"/>
            <a:fld id="{3176375C-EDAF-40FD-8544-8927E4686263}" type="slidenum">
              <a:rPr lang="en-US" sz="1200"/>
              <a:pPr algn="r" defTabSz="913980"/>
              <a:t>15</a:t>
            </a:fld>
            <a:endParaRPr lang="en-US" sz="1200" dirty="0"/>
          </a:p>
        </p:txBody>
      </p:sp>
      <p:sp>
        <p:nvSpPr>
          <p:cNvPr id="103428" name="Rectangle 2"/>
          <p:cNvSpPr>
            <a:spLocks noGrp="1" noRot="1" noChangeAspect="1" noChangeArrowheads="1" noTextEdit="1"/>
          </p:cNvSpPr>
          <p:nvPr>
            <p:ph type="sldImg"/>
          </p:nvPr>
        </p:nvSpPr>
        <p:spPr>
          <a:ln/>
        </p:spPr>
      </p:sp>
      <p:sp>
        <p:nvSpPr>
          <p:cNvPr id="103429" name="Rectangle 3"/>
          <p:cNvSpPr>
            <a:spLocks noGrp="1" noChangeArrowheads="1"/>
          </p:cNvSpPr>
          <p:nvPr>
            <p:ph type="body" idx="1"/>
          </p:nvPr>
        </p:nvSpPr>
        <p:spPr>
          <a:noFill/>
          <a:ln/>
        </p:spPr>
        <p:txBody>
          <a:bodyPr lIns="91430" tIns="45714" rIns="91430" bIns="45714"/>
          <a:lstStyle/>
          <a:p>
            <a:pPr eaLnBrk="1" hangingPunct="1"/>
            <a:endParaRPr lang="en-US" smtClean="0">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pPr algn="r" defTabSz="930275" rtl="0" eaLnBrk="0" fontAlgn="base" hangingPunct="0">
              <a:spcBef>
                <a:spcPct val="0"/>
              </a:spcBef>
              <a:spcAft>
                <a:spcPct val="0"/>
              </a:spcAft>
            </a:pPr>
            <a:fld id="{548569EC-C894-442A-88B3-38D4323B7D57}" type="slidenum">
              <a:rPr lang="en-US" sz="1200" kern="1200">
                <a:solidFill>
                  <a:srgbClr val="000000"/>
                </a:solidFill>
                <a:latin typeface="Times New Roman" pitchFamily="18" charset="0"/>
                <a:ea typeface="+mn-ea"/>
                <a:cs typeface="+mn-cs"/>
              </a:rPr>
              <a:pPr algn="r" defTabSz="930275" rtl="0" eaLnBrk="0" fontAlgn="base" hangingPunct="0">
                <a:spcBef>
                  <a:spcPct val="0"/>
                </a:spcBef>
                <a:spcAft>
                  <a:spcPct val="0"/>
                </a:spcAft>
              </a:pPr>
              <a:t>152</a:t>
            </a:fld>
            <a:endParaRPr lang="en-US" sz="1200" kern="1200">
              <a:solidFill>
                <a:srgbClr val="000000"/>
              </a:solidFill>
              <a:latin typeface="Times New Roman" pitchFamily="18" charset="0"/>
              <a:ea typeface="+mn-ea"/>
              <a:cs typeface="+mn-cs"/>
            </a:endParaRPr>
          </a:p>
        </p:txBody>
      </p:sp>
      <p:sp>
        <p:nvSpPr>
          <p:cNvPr id="37891" name="Rectangle 2"/>
          <p:cNvSpPr>
            <a:spLocks noGrp="1" noRot="1" noChangeAspect="1" noChangeArrowheads="1" noTextEdit="1"/>
          </p:cNvSpPr>
          <p:nvPr>
            <p:ph type="sldImg"/>
          </p:nvPr>
        </p:nvSpPr>
        <p:spPr>
          <a:xfrm>
            <a:off x="1196975" y="698390"/>
            <a:ext cx="4616450" cy="3485550"/>
          </a:xfrm>
          <a:ln/>
        </p:spPr>
      </p:sp>
      <p:sp>
        <p:nvSpPr>
          <p:cNvPr id="37892" name="Rectangle 3"/>
          <p:cNvSpPr>
            <a:spLocks noGrp="1" noChangeArrowheads="1"/>
          </p:cNvSpPr>
          <p:nvPr>
            <p:ph type="body" idx="1"/>
          </p:nvPr>
        </p:nvSpPr>
        <p:spPr>
          <a:xfrm>
            <a:off x="935039" y="4415671"/>
            <a:ext cx="5140325" cy="4182340"/>
          </a:xfrm>
          <a:noFill/>
          <a:ln/>
        </p:spPr>
        <p:txBody>
          <a:bodyP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pPr algn="r" defTabSz="930275" rtl="0" eaLnBrk="0" fontAlgn="base" hangingPunct="0">
              <a:spcBef>
                <a:spcPct val="0"/>
              </a:spcBef>
              <a:spcAft>
                <a:spcPct val="0"/>
              </a:spcAft>
            </a:pPr>
            <a:fld id="{EF7ACEC8-F8E4-43A5-BA58-216F13C929B8}" type="slidenum">
              <a:rPr lang="en-US" sz="1200" kern="1200">
                <a:solidFill>
                  <a:srgbClr val="000000"/>
                </a:solidFill>
                <a:latin typeface="Times New Roman" pitchFamily="18" charset="0"/>
                <a:ea typeface="+mn-ea"/>
                <a:cs typeface="+mn-cs"/>
              </a:rPr>
              <a:pPr algn="r" defTabSz="930275" rtl="0" eaLnBrk="0" fontAlgn="base" hangingPunct="0">
                <a:spcBef>
                  <a:spcPct val="0"/>
                </a:spcBef>
                <a:spcAft>
                  <a:spcPct val="0"/>
                </a:spcAft>
              </a:pPr>
              <a:t>153</a:t>
            </a:fld>
            <a:endParaRPr lang="en-US" sz="1200" kern="1200">
              <a:solidFill>
                <a:srgbClr val="000000"/>
              </a:solidFill>
              <a:latin typeface="Times New Roman" pitchFamily="18" charset="0"/>
              <a:ea typeface="+mn-ea"/>
              <a:cs typeface="+mn-cs"/>
            </a:endParaRPr>
          </a:p>
        </p:txBody>
      </p:sp>
      <p:sp>
        <p:nvSpPr>
          <p:cNvPr id="38915" name="Rectangle 2"/>
          <p:cNvSpPr>
            <a:spLocks noGrp="1" noRot="1" noChangeAspect="1" noChangeArrowheads="1" noTextEdit="1"/>
          </p:cNvSpPr>
          <p:nvPr>
            <p:ph type="sldImg"/>
          </p:nvPr>
        </p:nvSpPr>
        <p:spPr>
          <a:xfrm>
            <a:off x="1196975" y="698390"/>
            <a:ext cx="4616450" cy="3485550"/>
          </a:xfrm>
          <a:ln/>
        </p:spPr>
      </p:sp>
      <p:sp>
        <p:nvSpPr>
          <p:cNvPr id="38916" name="Rectangle 3"/>
          <p:cNvSpPr>
            <a:spLocks noGrp="1" noChangeArrowheads="1"/>
          </p:cNvSpPr>
          <p:nvPr>
            <p:ph type="body" idx="1"/>
          </p:nvPr>
        </p:nvSpPr>
        <p:spPr>
          <a:xfrm>
            <a:off x="935039" y="4415671"/>
            <a:ext cx="5140325" cy="4182340"/>
          </a:xfrm>
          <a:noFill/>
          <a:ln/>
        </p:spPr>
        <p:txBody>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pPr algn="r" defTabSz="930275" rtl="0" eaLnBrk="0" fontAlgn="base" hangingPunct="0">
              <a:spcBef>
                <a:spcPct val="0"/>
              </a:spcBef>
              <a:spcAft>
                <a:spcPct val="0"/>
              </a:spcAft>
            </a:pPr>
            <a:fld id="{FA6C3BE9-D6A8-4757-9849-64C9F5326AD1}" type="slidenum">
              <a:rPr lang="en-US" sz="1200" kern="1200">
                <a:solidFill>
                  <a:srgbClr val="000000"/>
                </a:solidFill>
                <a:latin typeface="Times New Roman" pitchFamily="18" charset="0"/>
                <a:ea typeface="+mn-ea"/>
                <a:cs typeface="+mn-cs"/>
              </a:rPr>
              <a:pPr algn="r" defTabSz="930275" rtl="0" eaLnBrk="0" fontAlgn="base" hangingPunct="0">
                <a:spcBef>
                  <a:spcPct val="0"/>
                </a:spcBef>
                <a:spcAft>
                  <a:spcPct val="0"/>
                </a:spcAft>
              </a:pPr>
              <a:t>168</a:t>
            </a:fld>
            <a:endParaRPr lang="en-US" sz="1200" kern="1200">
              <a:solidFill>
                <a:srgbClr val="000000"/>
              </a:solidFill>
              <a:latin typeface="Times New Roman" pitchFamily="18" charset="0"/>
              <a:ea typeface="+mn-ea"/>
              <a:cs typeface="+mn-cs"/>
            </a:endParaRPr>
          </a:p>
        </p:txBody>
      </p:sp>
      <p:sp>
        <p:nvSpPr>
          <p:cNvPr id="39939" name="Rectangle 2"/>
          <p:cNvSpPr>
            <a:spLocks noGrp="1" noRot="1" noChangeAspect="1" noChangeArrowheads="1" noTextEdit="1"/>
          </p:cNvSpPr>
          <p:nvPr>
            <p:ph type="sldImg"/>
          </p:nvPr>
        </p:nvSpPr>
        <p:spPr>
          <a:xfrm>
            <a:off x="1154113" y="687202"/>
            <a:ext cx="4654550" cy="3514318"/>
          </a:xfrm>
          <a:ln/>
        </p:spPr>
      </p:sp>
      <p:sp>
        <p:nvSpPr>
          <p:cNvPr id="39940" name="Rectangle 3"/>
          <p:cNvSpPr>
            <a:spLocks noGrp="1" noChangeArrowheads="1"/>
          </p:cNvSpPr>
          <p:nvPr>
            <p:ph type="body" idx="1"/>
          </p:nvPr>
        </p:nvSpPr>
        <p:spPr>
          <a:xfrm>
            <a:off x="917575" y="4431652"/>
            <a:ext cx="5124450" cy="4201518"/>
          </a:xfrm>
          <a:noFill/>
          <a:ln/>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44A302DF-4021-4DD3-BD4A-F058941C270A}" type="slidenum">
              <a:rPr lang="en-US" smtClean="0">
                <a:latin typeface="Arial" charset="0"/>
              </a:rPr>
              <a:pPr/>
              <a:t>76</a:t>
            </a:fld>
            <a:endParaRPr lang="en-US" smtClean="0">
              <a:latin typeface="Arial" charset="0"/>
            </a:endParaRPr>
          </a:p>
        </p:txBody>
      </p:sp>
      <p:sp>
        <p:nvSpPr>
          <p:cNvPr id="104451"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1430" tIns="45714" rIns="91430" bIns="45714" anchor="b"/>
          <a:lstStyle/>
          <a:p>
            <a:pPr algn="r" defTabSz="913980"/>
            <a:fld id="{FBADBDAA-5722-4E57-8959-7AC67E10FD99}" type="slidenum">
              <a:rPr lang="en-US" sz="1200"/>
              <a:pPr algn="r" defTabSz="913980"/>
              <a:t>76</a:t>
            </a:fld>
            <a:endParaRPr lang="en-US" sz="1200" dirty="0"/>
          </a:p>
        </p:txBody>
      </p:sp>
      <p:sp>
        <p:nvSpPr>
          <p:cNvPr id="104452" name="Rectangle 2"/>
          <p:cNvSpPr>
            <a:spLocks noGrp="1" noRot="1" noChangeAspect="1" noChangeArrowheads="1" noTextEdit="1"/>
          </p:cNvSpPr>
          <p:nvPr>
            <p:ph type="sldImg"/>
          </p:nvPr>
        </p:nvSpPr>
        <p:spPr>
          <a:ln/>
        </p:spPr>
      </p:sp>
      <p:sp>
        <p:nvSpPr>
          <p:cNvPr id="104453" name="Rectangle 3"/>
          <p:cNvSpPr>
            <a:spLocks noGrp="1" noChangeArrowheads="1"/>
          </p:cNvSpPr>
          <p:nvPr>
            <p:ph type="body" idx="1"/>
          </p:nvPr>
        </p:nvSpPr>
        <p:spPr>
          <a:noFill/>
          <a:ln/>
        </p:spPr>
        <p:txBody>
          <a:bodyPr lIns="91430" tIns="45714" rIns="91430" bIns="45714"/>
          <a:lstStyle/>
          <a:p>
            <a:pPr eaLnBrk="1" hangingPunct="1"/>
            <a:endParaRPr lang="en-US"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8397E17B-093B-4C1F-9380-70BC410F8D1A}" type="slidenum">
              <a:rPr lang="en-US" smtClean="0">
                <a:latin typeface="Arial" charset="0"/>
              </a:rPr>
              <a:pPr/>
              <a:t>83</a:t>
            </a:fld>
            <a:endParaRPr lang="en-US" smtClean="0">
              <a:latin typeface="Arial" charset="0"/>
            </a:endParaRPr>
          </a:p>
        </p:txBody>
      </p:sp>
      <p:sp>
        <p:nvSpPr>
          <p:cNvPr id="105475"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77" tIns="46589" rIns="93177" bIns="46589" anchor="b"/>
          <a:lstStyle/>
          <a:p>
            <a:pPr algn="r"/>
            <a:fld id="{0F77439F-AC09-407C-A1AE-3FE7D9AC933B}" type="slidenum">
              <a:rPr lang="en-US" sz="1200"/>
              <a:pPr algn="r"/>
              <a:t>83</a:t>
            </a:fld>
            <a:endParaRPr lang="en-US" sz="1200" dirty="0"/>
          </a:p>
        </p:txBody>
      </p:sp>
      <p:sp>
        <p:nvSpPr>
          <p:cNvPr id="105476"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3177" tIns="46589" rIns="93177" bIns="46589" anchor="b"/>
          <a:lstStyle/>
          <a:p>
            <a:pPr algn="r"/>
            <a:fld id="{7270B551-A258-44AB-B3E2-FEAD6ABD496E}" type="slidenum">
              <a:rPr lang="en-US" sz="1200"/>
              <a:pPr algn="r"/>
              <a:t>83</a:t>
            </a:fld>
            <a:endParaRPr lang="en-US" sz="1200" dirty="0"/>
          </a:p>
        </p:txBody>
      </p:sp>
      <p:sp>
        <p:nvSpPr>
          <p:cNvPr id="105477" name="Rectangle 2"/>
          <p:cNvSpPr>
            <a:spLocks noGrp="1" noRot="1" noChangeAspect="1" noChangeArrowheads="1" noTextEdit="1"/>
          </p:cNvSpPr>
          <p:nvPr>
            <p:ph type="sldImg"/>
          </p:nvPr>
        </p:nvSpPr>
        <p:spPr>
          <a:ln/>
        </p:spPr>
      </p:sp>
      <p:sp>
        <p:nvSpPr>
          <p:cNvPr id="105478"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7423ADC2-C01A-4FE1-A12C-37DF689EE90C}" type="slidenum">
              <a:rPr lang="en-US" smtClean="0"/>
              <a:pPr/>
              <a:t>122</a:t>
            </a:fld>
            <a:endParaRPr lang="en-US"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EFF4ECF8-96E8-4992-A6CA-2FE278B5182D}" type="slidenum">
              <a:rPr lang="en-US" smtClean="0"/>
              <a:pPr/>
              <a:t>126</a:t>
            </a:fld>
            <a:endParaRPr lang="en-US"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19E82877-02EC-4386-B121-D4053B0BB6C2}" type="slidenum">
              <a:rPr lang="en-US" smtClean="0"/>
              <a:pPr/>
              <a:t>127</a:t>
            </a:fld>
            <a:endParaRPr lang="en-US" smtClean="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B244EA0F-DE53-48A2-9808-4D2107EAA459}" type="slidenum">
              <a:rPr lang="en-US" smtClean="0"/>
              <a:pPr/>
              <a:t>128</a:t>
            </a:fld>
            <a:endParaRPr lang="en-US"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74A105F3-EDC8-40F1-AE49-805734AC3D82}" type="slidenum">
              <a:rPr lang="en-US" smtClean="0"/>
              <a:pPr/>
              <a:t>130</a:t>
            </a:fld>
            <a:endParaRPr lang="en-US" smtClean="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70F5567-81D3-45A7-9E77-0ACAF5CFDEDE}" type="datetime1">
              <a:rPr lang="en-US"/>
              <a:pPr>
                <a:defRPr/>
              </a:pPr>
              <a:t>11/12/2010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D0CBA0-3C6D-41B7-A804-9F8F34E8D758}"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A7309882-35D0-4AC7-B9C0-1BACB481FF4D}" type="datetime1">
              <a:rPr lang="en-US"/>
              <a:pPr>
                <a:defRPr/>
              </a:pPr>
              <a:t>11/12/2010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4915E8-2366-49DC-8176-D5CEBFE82BC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fld id="{A7E9918C-B4B0-4262-BE94-66E2FA94E88B}" type="datetime1">
              <a:rPr lang="en-US"/>
              <a:pPr>
                <a:defRPr/>
              </a:pPr>
              <a:t>11/12/2010</a:t>
            </a:fld>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B1E401E3-1867-43F4-8E35-0D11EBDA95C6}"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E89F69-63E3-4660-A1E8-F27C0D6E31E4}"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80BD94D-EC16-4733-BE74-0CD3C1E4F6A1}"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BB1A043-AFAE-4980-BEE0-165F9FE04058}"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2" name="Picture 10" descr="LAwater.jpg"/>
          <p:cNvPicPr>
            <a:picLocks noChangeAspect="1" noChangeArrowheads="1"/>
          </p:cNvPicPr>
          <p:nvPr userDrawn="1"/>
        </p:nvPicPr>
        <p:blipFill>
          <a:blip r:embed="rId2">
            <a:lum bright="50000" contrast="-70000"/>
          </a:blip>
          <a:srcRect/>
          <a:stretch>
            <a:fillRect/>
          </a:stretch>
        </p:blipFill>
        <p:spPr bwMode="auto">
          <a:xfrm>
            <a:off x="0" y="-152400"/>
            <a:ext cx="9144000" cy="7391400"/>
          </a:xfrm>
          <a:prstGeom prst="rect">
            <a:avLst/>
          </a:prstGeom>
          <a:noFill/>
          <a:ln w="9525">
            <a:noFill/>
            <a:miter lim="800000"/>
            <a:headEnd/>
            <a:tailEnd/>
          </a:ln>
        </p:spPr>
      </p:pic>
      <p:pic>
        <p:nvPicPr>
          <p:cNvPr id="3" name="Picture 9" descr="DNRCON"/>
          <p:cNvPicPr>
            <a:picLocks noChangeAspect="1" noChangeArrowheads="1"/>
          </p:cNvPicPr>
          <p:nvPr userDrawn="1"/>
        </p:nvPicPr>
        <p:blipFill>
          <a:blip r:embed="rId3">
            <a:clrChange>
              <a:clrFrom>
                <a:srgbClr val="FDFDFD"/>
              </a:clrFrom>
              <a:clrTo>
                <a:srgbClr val="FDFDFD">
                  <a:alpha val="0"/>
                </a:srgbClr>
              </a:clrTo>
            </a:clrChange>
          </a:blip>
          <a:srcRect/>
          <a:stretch>
            <a:fillRect/>
          </a:stretch>
        </p:blipFill>
        <p:spPr bwMode="auto">
          <a:xfrm>
            <a:off x="2590800" y="228600"/>
            <a:ext cx="3733800" cy="3578225"/>
          </a:xfrm>
          <a:prstGeom prst="rect">
            <a:avLst/>
          </a:prstGeom>
          <a:noFill/>
          <a:ln w="9525">
            <a:noFill/>
            <a:miter lim="800000"/>
            <a:headEnd/>
            <a:tailEnd/>
          </a:ln>
        </p:spPr>
      </p:pic>
      <p:sp>
        <p:nvSpPr>
          <p:cNvPr id="4" name="Rectangle 4"/>
          <p:cNvSpPr>
            <a:spLocks noGrp="1" noChangeArrowheads="1"/>
          </p:cNvSpPr>
          <p:nvPr>
            <p:ph type="dt" sz="half" idx="10"/>
          </p:nvPr>
        </p:nvSpPr>
        <p:spPr/>
        <p:txBody>
          <a:bodyPr/>
          <a:lstStyle>
            <a:lvl1pPr>
              <a:defRPr/>
            </a:lvl1pPr>
          </a:lstStyle>
          <a:p>
            <a:pPr>
              <a:defRPr/>
            </a:pPr>
            <a:fld id="{B95647ED-F83F-3A40-9DEA-97275BD59DCC}" type="datetime1">
              <a:rPr lang="en-US"/>
              <a:pPr>
                <a:defRPr/>
              </a:pPr>
              <a:t>11/12/2010</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03E36B2A-9E96-4B19-BAED-12ED0F3DF0B3}" type="datetime1">
              <a:rPr lang="en-US"/>
              <a:pPr>
                <a:defRPr/>
              </a:pPr>
              <a:t>11/12/2010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A19BCC-61BF-4049-8BDE-143DD10369D5}"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1FD2B12C-F003-43E2-8CD2-AF7370A86A51}" type="datetime1">
              <a:rPr lang="en-US"/>
              <a:pPr>
                <a:defRPr/>
              </a:pPr>
              <a:t>11/12/2010</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8150E62-9718-4D4C-9D5C-FA12284BC52F}"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5805083D-EC80-48E4-9DB1-DBD87A2D2461}" type="datetime1">
              <a:rPr lang="en-US"/>
              <a:pPr>
                <a:defRPr/>
              </a:pPr>
              <a:t>11/12/2010</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BB5D994-24B1-4253-9DAA-9846836D1E36}"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Freeform 7"/>
          <p:cNvSpPr>
            <a:spLocks/>
          </p:cNvSpPr>
          <p:nvPr/>
        </p:nvSpPr>
        <p:spPr bwMode="auto">
          <a:xfrm>
            <a:off x="0" y="3733800"/>
            <a:ext cx="9144000" cy="2536825"/>
          </a:xfrm>
          <a:custGeom>
            <a:avLst/>
            <a:gdLst/>
            <a:ahLst/>
            <a:cxnLst>
              <a:cxn ang="0">
                <a:pos x="2880" y="799"/>
              </a:cxn>
              <a:cxn ang="0">
                <a:pos x="1442" y="406"/>
              </a:cxn>
              <a:cxn ang="0">
                <a:pos x="0" y="440"/>
              </a:cxn>
              <a:cxn ang="0">
                <a:pos x="0" y="0"/>
              </a:cxn>
              <a:cxn ang="0">
                <a:pos x="2880" y="0"/>
              </a:cxn>
              <a:cxn ang="0">
                <a:pos x="2880" y="799"/>
              </a:cxn>
            </a:cxnLst>
            <a:rect l="0" t="0" r="r" b="b"/>
            <a:pathLst>
              <a:path w="2880" h="799">
                <a:moveTo>
                  <a:pt x="2880" y="799"/>
                </a:moveTo>
                <a:cubicBezTo>
                  <a:pt x="2880" y="799"/>
                  <a:pt x="2460" y="484"/>
                  <a:pt x="1442" y="406"/>
                </a:cubicBezTo>
                <a:cubicBezTo>
                  <a:pt x="423" y="327"/>
                  <a:pt x="0" y="440"/>
                  <a:pt x="0" y="440"/>
                </a:cubicBezTo>
                <a:cubicBezTo>
                  <a:pt x="0" y="0"/>
                  <a:pt x="0" y="0"/>
                  <a:pt x="0" y="0"/>
                </a:cubicBezTo>
                <a:cubicBezTo>
                  <a:pt x="2880" y="0"/>
                  <a:pt x="2880" y="0"/>
                  <a:pt x="2880" y="0"/>
                </a:cubicBezTo>
                <a:lnTo>
                  <a:pt x="2880" y="799"/>
                </a:lnTo>
                <a:close/>
              </a:path>
            </a:pathLst>
          </a:custGeom>
          <a:solidFill>
            <a:schemeClr val="folHlink"/>
          </a:solidFill>
          <a:ln w="9525">
            <a:noFill/>
            <a:round/>
            <a:headEnd/>
            <a:tailEnd/>
          </a:ln>
        </p:spPr>
        <p:txBody>
          <a:bodyPr/>
          <a:lstStyle/>
          <a:p>
            <a:pPr>
              <a:defRPr/>
            </a:pPr>
            <a:endParaRPr lang="en-US"/>
          </a:p>
        </p:txBody>
      </p:sp>
      <p:grpSp>
        <p:nvGrpSpPr>
          <p:cNvPr id="2" name="Group 24"/>
          <p:cNvGrpSpPr>
            <a:grpSpLocks/>
          </p:cNvGrpSpPr>
          <p:nvPr/>
        </p:nvGrpSpPr>
        <p:grpSpPr bwMode="auto">
          <a:xfrm>
            <a:off x="0" y="0"/>
            <a:ext cx="9144000" cy="6118225"/>
            <a:chOff x="0" y="0"/>
            <a:chExt cx="5760" cy="3854"/>
          </a:xfrm>
        </p:grpSpPr>
        <p:sp>
          <p:nvSpPr>
            <p:cNvPr id="6" name="Freeform 8"/>
            <p:cNvSpPr>
              <a:spLocks/>
            </p:cNvSpPr>
            <p:nvPr userDrawn="1"/>
          </p:nvSpPr>
          <p:spPr bwMode="auto">
            <a:xfrm>
              <a:off x="0" y="2352"/>
              <a:ext cx="5760" cy="1502"/>
            </a:xfrm>
            <a:custGeom>
              <a:avLst/>
              <a:gdLst/>
              <a:ahLst/>
              <a:cxnLst>
                <a:cxn ang="0">
                  <a:pos x="5766" y="1502"/>
                </a:cxn>
                <a:cxn ang="0">
                  <a:pos x="2887" y="748"/>
                </a:cxn>
                <a:cxn ang="0">
                  <a:pos x="0" y="848"/>
                </a:cxn>
                <a:cxn ang="0">
                  <a:pos x="0" y="0"/>
                </a:cxn>
                <a:cxn ang="0">
                  <a:pos x="5766" y="0"/>
                </a:cxn>
                <a:cxn ang="0">
                  <a:pos x="5766" y="1502"/>
                </a:cxn>
              </a:cxnLst>
              <a:rect l="0" t="0" r="r" b="b"/>
              <a:pathLst>
                <a:path w="5766" h="1502">
                  <a:moveTo>
                    <a:pt x="5766" y="1502"/>
                  </a:moveTo>
                  <a:cubicBezTo>
                    <a:pt x="5766" y="1502"/>
                    <a:pt x="4765" y="856"/>
                    <a:pt x="2887" y="748"/>
                  </a:cubicBezTo>
                  <a:cubicBezTo>
                    <a:pt x="1007" y="638"/>
                    <a:pt x="0" y="848"/>
                    <a:pt x="0" y="848"/>
                  </a:cubicBezTo>
                  <a:cubicBezTo>
                    <a:pt x="0" y="0"/>
                    <a:pt x="0" y="0"/>
                    <a:pt x="0" y="0"/>
                  </a:cubicBezTo>
                  <a:cubicBezTo>
                    <a:pt x="0" y="0"/>
                    <a:pt x="5766" y="0"/>
                    <a:pt x="5766" y="0"/>
                  </a:cubicBezTo>
                  <a:cubicBezTo>
                    <a:pt x="5766" y="751"/>
                    <a:pt x="5766" y="1502"/>
                    <a:pt x="5766" y="1502"/>
                  </a:cubicBezTo>
                  <a:close/>
                </a:path>
              </a:pathLst>
            </a:custGeom>
            <a:gradFill rotWithShape="1">
              <a:gsLst>
                <a:gs pos="0">
                  <a:schemeClr val="accent1"/>
                </a:gs>
                <a:gs pos="100000">
                  <a:schemeClr val="accent1">
                    <a:gamma/>
                    <a:shade val="66667"/>
                    <a:invGamma/>
                  </a:schemeClr>
                </a:gs>
              </a:gsLst>
              <a:lin ang="5400000" scaled="1"/>
            </a:gradFill>
            <a:ln w="9525">
              <a:noFill/>
              <a:round/>
              <a:headEnd/>
              <a:tailEnd/>
            </a:ln>
          </p:spPr>
          <p:txBody>
            <a:bodyPr/>
            <a:lstStyle/>
            <a:p>
              <a:pPr>
                <a:defRPr/>
              </a:pPr>
              <a:endParaRPr lang="en-US"/>
            </a:p>
          </p:txBody>
        </p:sp>
        <p:sp>
          <p:nvSpPr>
            <p:cNvPr id="7" name="Rectangle 9"/>
            <p:cNvSpPr>
              <a:spLocks noChangeArrowheads="1"/>
            </p:cNvSpPr>
            <p:nvPr userDrawn="1"/>
          </p:nvSpPr>
          <p:spPr bwMode="auto">
            <a:xfrm>
              <a:off x="0" y="0"/>
              <a:ext cx="5760" cy="2352"/>
            </a:xfrm>
            <a:prstGeom prst="rect">
              <a:avLst/>
            </a:prstGeom>
            <a:solidFill>
              <a:schemeClr val="accent1"/>
            </a:solidFill>
            <a:ln w="9525">
              <a:noFill/>
              <a:miter lim="800000"/>
              <a:headEnd/>
              <a:tailEnd/>
            </a:ln>
            <a:effectLst/>
          </p:spPr>
          <p:txBody>
            <a:bodyPr wrap="none" anchor="ctr"/>
            <a:lstStyle/>
            <a:p>
              <a:pPr>
                <a:defRPr/>
              </a:pPr>
              <a:endParaRPr lang="en-US"/>
            </a:p>
          </p:txBody>
        </p:sp>
      </p:grpSp>
      <p:grpSp>
        <p:nvGrpSpPr>
          <p:cNvPr id="3" name="Group 14"/>
          <p:cNvGrpSpPr>
            <a:grpSpLocks/>
          </p:cNvGrpSpPr>
          <p:nvPr/>
        </p:nvGrpSpPr>
        <p:grpSpPr bwMode="auto">
          <a:xfrm flipV="1">
            <a:off x="0" y="0"/>
            <a:ext cx="9147175" cy="2057400"/>
            <a:chOff x="0" y="3321"/>
            <a:chExt cx="5762" cy="999"/>
          </a:xfrm>
        </p:grpSpPr>
        <p:sp>
          <p:nvSpPr>
            <p:cNvPr id="9" name="Freeform 15"/>
            <p:cNvSpPr>
              <a:spLocks/>
            </p:cNvSpPr>
            <p:nvPr userDrawn="1"/>
          </p:nvSpPr>
          <p:spPr bwMode="auto">
            <a:xfrm>
              <a:off x="519" y="3492"/>
              <a:ext cx="5241" cy="828"/>
            </a:xfrm>
            <a:custGeom>
              <a:avLst/>
              <a:gdLst/>
              <a:ahLst/>
              <a:cxnLst>
                <a:cxn ang="0">
                  <a:pos x="2419" y="216"/>
                </a:cxn>
                <a:cxn ang="0">
                  <a:pos x="0" y="378"/>
                </a:cxn>
              </a:cxnLst>
              <a:rect l="0" t="0" r="r" b="b"/>
              <a:pathLst>
                <a:path w="2419" h="378">
                  <a:moveTo>
                    <a:pt x="2419" y="216"/>
                  </a:moveTo>
                  <a:cubicBezTo>
                    <a:pt x="2419" y="216"/>
                    <a:pt x="1051" y="0"/>
                    <a:pt x="0" y="378"/>
                  </a:cubicBezTo>
                </a:path>
              </a:pathLst>
            </a:custGeom>
            <a:noFill/>
            <a:ln w="12700" cap="flat">
              <a:solidFill>
                <a:schemeClr val="bg1"/>
              </a:solidFill>
              <a:prstDash val="solid"/>
              <a:miter lim="800000"/>
              <a:headEnd/>
              <a:tailEnd/>
            </a:ln>
          </p:spPr>
          <p:txBody>
            <a:bodyPr/>
            <a:lstStyle/>
            <a:p>
              <a:pPr>
                <a:defRPr/>
              </a:pPr>
              <a:endParaRPr lang="en-US"/>
            </a:p>
          </p:txBody>
        </p:sp>
        <p:sp>
          <p:nvSpPr>
            <p:cNvPr id="10" name="Freeform 16"/>
            <p:cNvSpPr>
              <a:spLocks/>
            </p:cNvSpPr>
            <p:nvPr userDrawn="1"/>
          </p:nvSpPr>
          <p:spPr bwMode="auto">
            <a:xfrm>
              <a:off x="0" y="3321"/>
              <a:ext cx="5762" cy="992"/>
            </a:xfrm>
            <a:custGeom>
              <a:avLst/>
              <a:gdLst/>
              <a:ahLst/>
              <a:cxnLst>
                <a:cxn ang="0">
                  <a:pos x="2665" y="334"/>
                </a:cxn>
                <a:cxn ang="0">
                  <a:pos x="0" y="454"/>
                </a:cxn>
              </a:cxnLst>
              <a:rect l="0" t="0" r="r" b="b"/>
              <a:pathLst>
                <a:path w="2665" h="454">
                  <a:moveTo>
                    <a:pt x="2665" y="334"/>
                  </a:moveTo>
                  <a:cubicBezTo>
                    <a:pt x="2665" y="334"/>
                    <a:pt x="1093" y="0"/>
                    <a:pt x="0" y="454"/>
                  </a:cubicBezTo>
                </a:path>
              </a:pathLst>
            </a:custGeom>
            <a:noFill/>
            <a:ln w="12700" cap="flat">
              <a:solidFill>
                <a:schemeClr val="bg1"/>
              </a:solidFill>
              <a:prstDash val="solid"/>
              <a:miter lim="800000"/>
              <a:headEnd/>
              <a:tailEnd/>
            </a:ln>
          </p:spPr>
          <p:txBody>
            <a:bodyPr/>
            <a:lstStyle/>
            <a:p>
              <a:pPr>
                <a:defRPr/>
              </a:pPr>
              <a:endParaRPr lang="en-US"/>
            </a:p>
          </p:txBody>
        </p:sp>
      </p:grpSp>
      <p:pic>
        <p:nvPicPr>
          <p:cNvPr id="11" name="Picture 17" descr="MWH_Tagline"/>
          <p:cNvPicPr>
            <a:picLocks noChangeAspect="1" noChangeArrowheads="1"/>
          </p:cNvPicPr>
          <p:nvPr/>
        </p:nvPicPr>
        <p:blipFill>
          <a:blip r:embed="rId2"/>
          <a:srcRect/>
          <a:stretch>
            <a:fillRect/>
          </a:stretch>
        </p:blipFill>
        <p:spPr bwMode="auto">
          <a:xfrm>
            <a:off x="5791200" y="5867400"/>
            <a:ext cx="2338388" cy="687388"/>
          </a:xfrm>
          <a:prstGeom prst="rect">
            <a:avLst/>
          </a:prstGeom>
          <a:noFill/>
          <a:ln w="9525">
            <a:noFill/>
            <a:miter lim="800000"/>
            <a:headEnd/>
            <a:tailEnd/>
          </a:ln>
        </p:spPr>
      </p:pic>
      <p:sp>
        <p:nvSpPr>
          <p:cNvPr id="12" name="Line 23"/>
          <p:cNvSpPr>
            <a:spLocks noChangeShapeType="1"/>
          </p:cNvSpPr>
          <p:nvPr/>
        </p:nvSpPr>
        <p:spPr bwMode="auto">
          <a:xfrm flipH="1">
            <a:off x="0" y="6477000"/>
            <a:ext cx="914400" cy="0"/>
          </a:xfrm>
          <a:prstGeom prst="line">
            <a:avLst/>
          </a:prstGeom>
          <a:noFill/>
          <a:ln w="9525">
            <a:solidFill>
              <a:schemeClr val="accent1"/>
            </a:solidFill>
            <a:round/>
            <a:headEnd/>
            <a:tailEnd/>
          </a:ln>
          <a:effectLst/>
        </p:spPr>
        <p:txBody>
          <a:bodyPr/>
          <a:lstStyle/>
          <a:p>
            <a:pPr>
              <a:defRPr/>
            </a:pPr>
            <a:endParaRPr lang="en-US"/>
          </a:p>
        </p:txBody>
      </p:sp>
      <p:sp>
        <p:nvSpPr>
          <p:cNvPr id="4098" name="Rectangle 2"/>
          <p:cNvSpPr>
            <a:spLocks noGrp="1" noChangeArrowheads="1"/>
          </p:cNvSpPr>
          <p:nvPr>
            <p:ph type="ctrTitle"/>
          </p:nvPr>
        </p:nvSpPr>
        <p:spPr>
          <a:xfrm>
            <a:off x="15875" y="1143000"/>
            <a:ext cx="6384925" cy="2286000"/>
          </a:xfrm>
        </p:spPr>
        <p:txBody>
          <a:bodyPr anchor="b"/>
          <a:lstStyle>
            <a:lvl1pPr algn="r">
              <a:defRPr sz="2800" b="0"/>
            </a:lvl1pPr>
          </a:lstStyle>
          <a:p>
            <a:r>
              <a:rPr lang="en-US"/>
              <a:t>Click to edit Master title style</a:t>
            </a:r>
          </a:p>
        </p:txBody>
      </p:sp>
      <p:sp>
        <p:nvSpPr>
          <p:cNvPr id="4099" name="Rectangle 3"/>
          <p:cNvSpPr>
            <a:spLocks noGrp="1" noChangeArrowheads="1"/>
          </p:cNvSpPr>
          <p:nvPr>
            <p:ph type="subTitle" idx="1"/>
          </p:nvPr>
        </p:nvSpPr>
        <p:spPr>
          <a:xfrm>
            <a:off x="6400800" y="0"/>
            <a:ext cx="2743200" cy="685800"/>
          </a:xfrm>
        </p:spPr>
        <p:txBody>
          <a:bodyPr anchor="b"/>
          <a:lstStyle>
            <a:lvl1pPr marL="0" indent="0">
              <a:buFontTx/>
              <a:buNone/>
              <a:defRPr sz="1400">
                <a:solidFill>
                  <a:schemeClr val="bg1"/>
                </a:solidFill>
              </a:defRPr>
            </a:lvl1pPr>
          </a:lstStyle>
          <a:p>
            <a:r>
              <a:rPr lang="en-US"/>
              <a:t>Click to edit Master subtitle style</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2A2833-E076-40D5-BD85-B968AD721AA4}"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52600"/>
            <a:ext cx="4191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752600"/>
            <a:ext cx="4191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4932BE-C540-4CF1-8237-F487AD262D8D}"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8896DA-276E-4C09-9A4B-148CBDCC7639}"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928F696-469C-441C-A367-24B045B647CC}"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E81AD15-D032-4886-9462-CEE566625A5F}"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9" name="Slide Number Placeholder 8"/>
          <p:cNvSpPr>
            <a:spLocks noGrp="1"/>
          </p:cNvSpPr>
          <p:nvPr>
            <p:ph type="sldNum" sz="quarter" idx="12"/>
          </p:nvPr>
        </p:nvSpPr>
        <p:spPr>
          <a:xfrm>
            <a:off x="6553200" y="6245225"/>
            <a:ext cx="2133600" cy="476250"/>
          </a:xfrm>
        </p:spPr>
        <p:txBody>
          <a:bodyPr/>
          <a:lstStyle>
            <a:lvl1pPr>
              <a:defRPr smtClean="0"/>
            </a:lvl1pPr>
          </a:lstStyle>
          <a:p>
            <a:pPr>
              <a:defRPr/>
            </a:pPr>
            <a:fld id="{9845992F-FBE1-4979-96C2-6E6A69F2CCED}"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A81293AD-A251-4EA6-AF66-FF93F75FF416}" type="datetime1">
              <a:rPr lang="en-US"/>
              <a:pPr>
                <a:defRPr/>
              </a:pPr>
              <a:t>11/12/2010</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7CCD560-8645-49AA-82B1-E6C797C828DB}"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1316114B-8484-4CB7-AB3C-09CF96301077}" type="datetime1">
              <a:rPr lang="en-US"/>
              <a:pPr>
                <a:defRPr/>
              </a:pPr>
              <a:t>11/12/2010</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6222608-3BAE-48E8-B7D8-79245494754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871ADC4-38FA-4217-A7EA-9C824D91CB1B}" type="datetime1">
              <a:rPr lang="en-US"/>
              <a:pPr>
                <a:defRPr/>
              </a:pPr>
              <a:t>11/12/2010</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7D1A32-3398-49FC-A01B-67C84E85DC0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B273A0E-A503-43FD-89EB-B7C86CF10511}" type="datetime1">
              <a:rPr lang="en-US"/>
              <a:pPr>
                <a:defRPr/>
              </a:pPr>
              <a:t>11/12/2010</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C20D36B-8A68-4F75-B908-7636442FA52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F9060F1-8B02-4856-83CC-5B403D7C4B19}" type="datetime1">
              <a:rPr lang="en-US"/>
              <a:pPr>
                <a:defRPr/>
              </a:pPr>
              <a:t>11/12/2010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28C0F2-740A-457F-8C2C-8387F9E5277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0.xml"/><Relationship Id="rId1" Type="http://schemas.openxmlformats.org/officeDocument/2006/relationships/slideLayout" Target="../slideLayouts/slideLayout24.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1.xml"/><Relationship Id="rId1" Type="http://schemas.openxmlformats.org/officeDocument/2006/relationships/slideLayout" Target="../slideLayouts/slideLayout25.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2.xml"/><Relationship Id="rId1" Type="http://schemas.openxmlformats.org/officeDocument/2006/relationships/slideLayout" Target="../slideLayouts/slideLayout26.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3.xml"/><Relationship Id="rId1" Type="http://schemas.openxmlformats.org/officeDocument/2006/relationships/slideLayout" Target="../slideLayouts/slideLayout27.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4.xml"/><Relationship Id="rId1" Type="http://schemas.openxmlformats.org/officeDocument/2006/relationships/slideLayout" Target="../slideLayouts/slideLayout28.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5.xml"/><Relationship Id="rId1" Type="http://schemas.openxmlformats.org/officeDocument/2006/relationships/slideLayout" Target="../slideLayouts/slideLayout29.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6.xml"/><Relationship Id="rId1" Type="http://schemas.openxmlformats.org/officeDocument/2006/relationships/slideLayout" Target="../slideLayouts/slideLayout30.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7.xml"/><Relationship Id="rId1" Type="http://schemas.openxmlformats.org/officeDocument/2006/relationships/slideLayout" Target="../slideLayouts/slideLayout31.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8.xml"/><Relationship Id="rId1" Type="http://schemas.openxmlformats.org/officeDocument/2006/relationships/slideLayout" Target="../slideLayouts/slideLayout32.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9.xml"/><Relationship Id="rId1" Type="http://schemas.openxmlformats.org/officeDocument/2006/relationships/slideLayout" Target="../slideLayouts/slideLayout33.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16.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0.xml"/><Relationship Id="rId1" Type="http://schemas.openxmlformats.org/officeDocument/2006/relationships/slideLayout" Target="../slideLayouts/slideLayout34.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1.xml"/><Relationship Id="rId1" Type="http://schemas.openxmlformats.org/officeDocument/2006/relationships/slideLayout" Target="../slideLayouts/slideLayout35.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2.xml"/><Relationship Id="rId1" Type="http://schemas.openxmlformats.org/officeDocument/2006/relationships/slideLayout" Target="../slideLayouts/slideLayout36.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3.xml"/><Relationship Id="rId1" Type="http://schemas.openxmlformats.org/officeDocument/2006/relationships/slideLayout" Target="../slideLayouts/slideLayout37.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4.xml"/><Relationship Id="rId1" Type="http://schemas.openxmlformats.org/officeDocument/2006/relationships/slideLayout" Target="../slideLayouts/slideLayout38.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5.xml"/><Relationship Id="rId1" Type="http://schemas.openxmlformats.org/officeDocument/2006/relationships/slideLayout" Target="../slideLayouts/slideLayout39.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6.xml"/><Relationship Id="rId1" Type="http://schemas.openxmlformats.org/officeDocument/2006/relationships/slideLayout" Target="../slideLayouts/slideLayout40.xml"/></Relationships>
</file>

<file path=ppt/slideMasters/_rels/slideMaster27.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5" Type="http://schemas.openxmlformats.org/officeDocument/2006/relationships/theme" Target="../theme/theme28.xml"/><Relationship Id="rId4"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5.xml"/><Relationship Id="rId1" Type="http://schemas.openxmlformats.org/officeDocument/2006/relationships/slideLayout" Target="../slideLayouts/slideLayout19.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6.xml"/><Relationship Id="rId1" Type="http://schemas.openxmlformats.org/officeDocument/2006/relationships/slideLayout" Target="../slideLayouts/slideLayout20.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7.xml"/><Relationship Id="rId1" Type="http://schemas.openxmlformats.org/officeDocument/2006/relationships/slideLayout" Target="../slideLayouts/slideLayout21.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8.xml"/><Relationship Id="rId1" Type="http://schemas.openxmlformats.org/officeDocument/2006/relationships/slideLayout" Target="../slideLayouts/slideLayout22.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9.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3" descr="LAwater.jpg"/>
          <p:cNvPicPr>
            <a:picLocks noChangeAspect="1" noChangeArrowheads="1"/>
          </p:cNvPicPr>
          <p:nvPr userDrawn="1"/>
        </p:nvPicPr>
        <p:blipFill>
          <a:blip r:embed="rId17">
            <a:lum bright="50000" contrast="-70000"/>
          </a:blip>
          <a:srcRect/>
          <a:stretch>
            <a:fillRect/>
          </a:stretch>
        </p:blipFill>
        <p:spPr bwMode="auto">
          <a:xfrm>
            <a:off x="0" y="-304800"/>
            <a:ext cx="9144000" cy="7391400"/>
          </a:xfrm>
          <a:prstGeom prst="rect">
            <a:avLst/>
          </a:prstGeom>
          <a:noFill/>
          <a:ln w="9525">
            <a:noFill/>
            <a:miter lim="800000"/>
            <a:headEnd/>
            <a:tailEnd/>
          </a:ln>
        </p:spPr>
      </p:pic>
      <p:sp>
        <p:nvSpPr>
          <p:cNvPr id="1027"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fld id="{F9612D2A-527D-4D75-8C46-20C597C37616}" type="datetime1">
              <a:rPr lang="en-US"/>
              <a:pPr>
                <a:defRPr/>
              </a:pPr>
              <a:t>11/12/2010</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a:defRPr/>
            </a:pPr>
            <a:fld id="{88A0D89A-D9E0-437B-8548-636CF2B0224B}" type="slidenum">
              <a:rPr lang="en-US"/>
              <a:pPr>
                <a:defRPr/>
              </a:pPr>
              <a:t>‹#›</a:t>
            </a:fld>
            <a:endParaRPr lang="en-US"/>
          </a:p>
        </p:txBody>
      </p:sp>
      <p:sp>
        <p:nvSpPr>
          <p:cNvPr id="1033" name="Line 9"/>
          <p:cNvSpPr>
            <a:spLocks noChangeShapeType="1"/>
          </p:cNvSpPr>
          <p:nvPr userDrawn="1"/>
        </p:nvSpPr>
        <p:spPr bwMode="auto">
          <a:xfrm>
            <a:off x="838200" y="6324600"/>
            <a:ext cx="7924800" cy="0"/>
          </a:xfrm>
          <a:prstGeom prst="line">
            <a:avLst/>
          </a:prstGeom>
          <a:noFill/>
          <a:ln w="25400">
            <a:solidFill>
              <a:srgbClr val="0066CC"/>
            </a:solidFill>
            <a:round/>
            <a:headEnd/>
            <a:tailEnd/>
          </a:ln>
          <a:effectLst/>
        </p:spPr>
        <p:txBody>
          <a:bodyPr/>
          <a:lstStyle/>
          <a:p>
            <a:pPr>
              <a:defRPr/>
            </a:pPr>
            <a:endParaRPr lang="en-US"/>
          </a:p>
        </p:txBody>
      </p:sp>
      <p:pic>
        <p:nvPicPr>
          <p:cNvPr id="3" name="Picture 12" descr="DNRCON"/>
          <p:cNvPicPr>
            <a:picLocks noChangeAspect="1" noChangeArrowheads="1"/>
          </p:cNvPicPr>
          <p:nvPr userDrawn="1"/>
        </p:nvPicPr>
        <p:blipFill>
          <a:blip r:embed="rId18">
            <a:clrChange>
              <a:clrFrom>
                <a:srgbClr val="FFFFFF"/>
              </a:clrFrom>
              <a:clrTo>
                <a:srgbClr val="FFFFFF">
                  <a:alpha val="0"/>
                </a:srgbClr>
              </a:clrTo>
            </a:clrChange>
          </a:blip>
          <a:srcRect/>
          <a:stretch>
            <a:fillRect/>
          </a:stretch>
        </p:blipFill>
        <p:spPr bwMode="auto">
          <a:xfrm>
            <a:off x="76200" y="5830888"/>
            <a:ext cx="990600" cy="950912"/>
          </a:xfrm>
          <a:prstGeom prst="rect">
            <a:avLst/>
          </a:prstGeom>
          <a:noFill/>
          <a:ln w="9525">
            <a:noFill/>
            <a:miter lim="800000"/>
            <a:headEnd/>
            <a:tailEnd/>
          </a:ln>
        </p:spPr>
      </p:pic>
      <p:sp>
        <p:nvSpPr>
          <p:cNvPr id="2060" name="Text Box 12"/>
          <p:cNvSpPr txBox="1">
            <a:spLocks noChangeArrowheads="1"/>
          </p:cNvSpPr>
          <p:nvPr userDrawn="1"/>
        </p:nvSpPr>
        <p:spPr bwMode="auto">
          <a:xfrm>
            <a:off x="2209800" y="6477000"/>
            <a:ext cx="4800600" cy="366713"/>
          </a:xfrm>
          <a:prstGeom prst="rect">
            <a:avLst/>
          </a:prstGeom>
          <a:noFill/>
          <a:ln w="9525">
            <a:noFill/>
            <a:miter lim="800000"/>
            <a:headEnd/>
            <a:tailEnd/>
          </a:ln>
          <a:effectLst/>
        </p:spPr>
        <p:txBody>
          <a:bodyPr>
            <a:spAutoFit/>
          </a:bodyPr>
          <a:lstStyle/>
          <a:p>
            <a:pPr>
              <a:spcBef>
                <a:spcPct val="50000"/>
              </a:spcBef>
              <a:defRPr/>
            </a:pPr>
            <a:endParaRPr lang="en-US"/>
          </a:p>
        </p:txBody>
      </p:sp>
      <p:sp>
        <p:nvSpPr>
          <p:cNvPr id="1034" name="Text Box 10"/>
          <p:cNvSpPr txBox="1">
            <a:spLocks noChangeArrowheads="1"/>
          </p:cNvSpPr>
          <p:nvPr userDrawn="1"/>
        </p:nvSpPr>
        <p:spPr bwMode="auto">
          <a:xfrm>
            <a:off x="0" y="6400800"/>
            <a:ext cx="9144000" cy="396875"/>
          </a:xfrm>
          <a:prstGeom prst="rect">
            <a:avLst/>
          </a:prstGeom>
          <a:noFill/>
          <a:ln w="9525">
            <a:noFill/>
            <a:miter lim="800000"/>
            <a:headEnd/>
            <a:tailEnd/>
          </a:ln>
          <a:effectLst/>
        </p:spPr>
        <p:txBody>
          <a:bodyPr>
            <a:spAutoFit/>
          </a:bodyPr>
          <a:lstStyle/>
          <a:p>
            <a:pPr algn="ctr">
              <a:spcBef>
                <a:spcPct val="50000"/>
              </a:spcBef>
              <a:defRPr/>
            </a:pPr>
            <a:r>
              <a:rPr lang="en-US" sz="2000" b="1">
                <a:solidFill>
                  <a:srgbClr val="0066CC"/>
                </a:solidFill>
                <a:latin typeface="Arial Rounded MT Bold" pitchFamily="34" charset="0"/>
              </a:rPr>
              <a:t>DNR Office of Conservation</a:t>
            </a:r>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000066"/>
            </a:gs>
            <a:gs pos="100000">
              <a:srgbClr val="000000"/>
            </a:gs>
          </a:gsLst>
          <a:lin ang="27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03213" y="228600"/>
            <a:ext cx="8461375"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304800" y="1752600"/>
            <a:ext cx="8534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1" name="Line 7"/>
          <p:cNvSpPr>
            <a:spLocks noChangeShapeType="1"/>
          </p:cNvSpPr>
          <p:nvPr/>
        </p:nvSpPr>
        <p:spPr bwMode="auto">
          <a:xfrm>
            <a:off x="381000" y="1524000"/>
            <a:ext cx="8382000" cy="0"/>
          </a:xfrm>
          <a:prstGeom prst="line">
            <a:avLst/>
          </a:prstGeom>
          <a:noFill/>
          <a:ln w="9525">
            <a:solidFill>
              <a:srgbClr val="FFFF00"/>
            </a:solidFill>
            <a:round/>
            <a:headEnd/>
            <a:tailEnd/>
          </a:ln>
          <a:effectLst/>
        </p:spPr>
        <p:txBody>
          <a:bodyPr wrap="none" anchor="ctr"/>
          <a:lstStyle/>
          <a:p>
            <a:pPr algn="l" rtl="0" eaLnBrk="0" fontAlgn="base" hangingPunct="0">
              <a:spcBef>
                <a:spcPct val="0"/>
              </a:spcBef>
              <a:spcAft>
                <a:spcPct val="0"/>
              </a:spcAft>
              <a:defRPr/>
            </a:pPr>
            <a:endParaRPr lang="en-US" sz="2800" kern="1200">
              <a:solidFill>
                <a:srgbClr val="000000"/>
              </a:solidFill>
              <a:latin typeface="Times New Roman" pitchFamily="18" charset="0"/>
              <a:ea typeface="+mn-ea"/>
              <a:cs typeface="+mn-cs"/>
            </a:endParaRPr>
          </a:p>
        </p:txBody>
      </p:sp>
      <p:pic>
        <p:nvPicPr>
          <p:cNvPr id="2053" name="Picture 8" descr="e&amp;e"/>
          <p:cNvPicPr>
            <a:picLocks noChangeAspect="1" noChangeArrowheads="1"/>
          </p:cNvPicPr>
          <p:nvPr userDrawn="1"/>
        </p:nvPicPr>
        <p:blipFill>
          <a:blip r:embed="rId3"/>
          <a:srcRect/>
          <a:stretch>
            <a:fillRect/>
          </a:stretch>
        </p:blipFill>
        <p:spPr bwMode="auto">
          <a:xfrm>
            <a:off x="7772400" y="6400800"/>
            <a:ext cx="1219200" cy="330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62" r:id="rId1"/>
  </p:sldLayoutIdLst>
  <p:txStyles>
    <p:titleStyle>
      <a:lvl1pPr algn="ctr" rtl="0" eaLnBrk="0" fontAlgn="base" hangingPunct="0">
        <a:spcBef>
          <a:spcPct val="0"/>
        </a:spcBef>
        <a:spcAft>
          <a:spcPct val="0"/>
        </a:spcAft>
        <a:defRPr sz="3200" b="1">
          <a:solidFill>
            <a:srgbClr val="FFFF00"/>
          </a:solidFill>
          <a:latin typeface="+mj-lt"/>
          <a:ea typeface="+mj-ea"/>
          <a:cs typeface="+mj-cs"/>
        </a:defRPr>
      </a:lvl1pPr>
      <a:lvl2pPr algn="ctr" rtl="0" eaLnBrk="0" fontAlgn="base" hangingPunct="0">
        <a:spcBef>
          <a:spcPct val="0"/>
        </a:spcBef>
        <a:spcAft>
          <a:spcPct val="0"/>
        </a:spcAft>
        <a:defRPr sz="3200" b="1">
          <a:solidFill>
            <a:srgbClr val="FFFF00"/>
          </a:solidFill>
          <a:latin typeface="Arial" charset="0"/>
        </a:defRPr>
      </a:lvl2pPr>
      <a:lvl3pPr algn="ctr" rtl="0" eaLnBrk="0" fontAlgn="base" hangingPunct="0">
        <a:spcBef>
          <a:spcPct val="0"/>
        </a:spcBef>
        <a:spcAft>
          <a:spcPct val="0"/>
        </a:spcAft>
        <a:defRPr sz="3200" b="1">
          <a:solidFill>
            <a:srgbClr val="FFFF00"/>
          </a:solidFill>
          <a:latin typeface="Arial" charset="0"/>
        </a:defRPr>
      </a:lvl3pPr>
      <a:lvl4pPr algn="ctr" rtl="0" eaLnBrk="0" fontAlgn="base" hangingPunct="0">
        <a:spcBef>
          <a:spcPct val="0"/>
        </a:spcBef>
        <a:spcAft>
          <a:spcPct val="0"/>
        </a:spcAft>
        <a:defRPr sz="3200" b="1">
          <a:solidFill>
            <a:srgbClr val="FFFF00"/>
          </a:solidFill>
          <a:latin typeface="Arial" charset="0"/>
        </a:defRPr>
      </a:lvl4pPr>
      <a:lvl5pPr algn="ctr" rtl="0" eaLnBrk="0" fontAlgn="base" hangingPunct="0">
        <a:spcBef>
          <a:spcPct val="0"/>
        </a:spcBef>
        <a:spcAft>
          <a:spcPct val="0"/>
        </a:spcAft>
        <a:defRPr sz="3200" b="1">
          <a:solidFill>
            <a:srgbClr val="FFFF00"/>
          </a:solidFill>
          <a:latin typeface="Arial" charset="0"/>
        </a:defRPr>
      </a:lvl5pPr>
      <a:lvl6pPr marL="457200" algn="ctr" rtl="0" eaLnBrk="0" fontAlgn="base" hangingPunct="0">
        <a:spcBef>
          <a:spcPct val="0"/>
        </a:spcBef>
        <a:spcAft>
          <a:spcPct val="0"/>
        </a:spcAft>
        <a:defRPr sz="3200" b="1">
          <a:solidFill>
            <a:srgbClr val="FFFF00"/>
          </a:solidFill>
          <a:latin typeface="Arial" charset="0"/>
        </a:defRPr>
      </a:lvl6pPr>
      <a:lvl7pPr marL="914400" algn="ctr" rtl="0" eaLnBrk="0" fontAlgn="base" hangingPunct="0">
        <a:spcBef>
          <a:spcPct val="0"/>
        </a:spcBef>
        <a:spcAft>
          <a:spcPct val="0"/>
        </a:spcAft>
        <a:defRPr sz="3200" b="1">
          <a:solidFill>
            <a:srgbClr val="FFFF00"/>
          </a:solidFill>
          <a:latin typeface="Arial" charset="0"/>
        </a:defRPr>
      </a:lvl7pPr>
      <a:lvl8pPr marL="1371600" algn="ctr" rtl="0" eaLnBrk="0" fontAlgn="base" hangingPunct="0">
        <a:spcBef>
          <a:spcPct val="0"/>
        </a:spcBef>
        <a:spcAft>
          <a:spcPct val="0"/>
        </a:spcAft>
        <a:defRPr sz="3200" b="1">
          <a:solidFill>
            <a:srgbClr val="FFFF00"/>
          </a:solidFill>
          <a:latin typeface="Arial" charset="0"/>
        </a:defRPr>
      </a:lvl8pPr>
      <a:lvl9pPr marL="1828800" algn="ctr" rtl="0" eaLnBrk="0" fontAlgn="base" hangingPunct="0">
        <a:spcBef>
          <a:spcPct val="0"/>
        </a:spcBef>
        <a:spcAft>
          <a:spcPct val="0"/>
        </a:spcAft>
        <a:defRPr sz="3200" b="1">
          <a:solidFill>
            <a:srgbClr val="FFFF00"/>
          </a:solidFill>
          <a:latin typeface="Arial" charset="0"/>
        </a:defRPr>
      </a:lvl9pPr>
    </p:titleStyle>
    <p:bodyStyle>
      <a:lvl1pPr marL="342900" indent="-342900" algn="l" rtl="0" eaLnBrk="0" fontAlgn="base" hangingPunct="0">
        <a:spcBef>
          <a:spcPct val="20000"/>
        </a:spcBef>
        <a:spcAft>
          <a:spcPct val="0"/>
        </a:spcAft>
        <a:buClr>
          <a:srgbClr val="FFFF00"/>
        </a:buClr>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FF00"/>
        </a:buClr>
        <a:buChar char="–"/>
        <a:defRPr sz="2400" b="1">
          <a:solidFill>
            <a:schemeClr val="bg1"/>
          </a:solidFill>
          <a:latin typeface="+mn-lt"/>
        </a:defRPr>
      </a:lvl2pPr>
      <a:lvl3pPr marL="1143000" indent="-228600" algn="l" rtl="0" eaLnBrk="0" fontAlgn="base" hangingPunct="0">
        <a:spcBef>
          <a:spcPct val="20000"/>
        </a:spcBef>
        <a:spcAft>
          <a:spcPct val="0"/>
        </a:spcAft>
        <a:buClr>
          <a:srgbClr val="FFFF00"/>
        </a:buClr>
        <a:buChar char="•"/>
        <a:defRPr>
          <a:solidFill>
            <a:srgbClr val="FFFF00"/>
          </a:solidFill>
          <a:latin typeface="+mn-lt"/>
        </a:defRPr>
      </a:lvl3pPr>
      <a:lvl4pPr marL="1600200" indent="-228600" algn="l" rtl="0" eaLnBrk="0" fontAlgn="base" hangingPunct="0">
        <a:spcBef>
          <a:spcPct val="20000"/>
        </a:spcBef>
        <a:spcAft>
          <a:spcPct val="0"/>
        </a:spcAft>
        <a:buClr>
          <a:srgbClr val="FFFF00"/>
        </a:buClr>
        <a:buChar char="–"/>
        <a:defRPr>
          <a:solidFill>
            <a:srgbClr val="FFFF00"/>
          </a:solidFill>
          <a:latin typeface="+mn-lt"/>
        </a:defRPr>
      </a:lvl4pPr>
      <a:lvl5pPr marL="2057400" indent="-228600" algn="l" rtl="0" eaLnBrk="0" fontAlgn="base" hangingPunct="0">
        <a:spcBef>
          <a:spcPct val="20000"/>
        </a:spcBef>
        <a:spcAft>
          <a:spcPct val="0"/>
        </a:spcAft>
        <a:buClr>
          <a:srgbClr val="FFFF00"/>
        </a:buClr>
        <a:buChar char="»"/>
        <a:defRPr>
          <a:solidFill>
            <a:srgbClr val="FFFF00"/>
          </a:solidFill>
          <a:latin typeface="+mn-lt"/>
        </a:defRPr>
      </a:lvl5pPr>
      <a:lvl6pPr marL="2514600" indent="-228600" algn="l" rtl="0" eaLnBrk="0" fontAlgn="base" hangingPunct="0">
        <a:spcBef>
          <a:spcPct val="20000"/>
        </a:spcBef>
        <a:spcAft>
          <a:spcPct val="0"/>
        </a:spcAft>
        <a:buClr>
          <a:srgbClr val="FFFF00"/>
        </a:buClr>
        <a:buChar char="»"/>
        <a:defRPr>
          <a:solidFill>
            <a:srgbClr val="FFFF00"/>
          </a:solidFill>
          <a:latin typeface="+mn-lt"/>
        </a:defRPr>
      </a:lvl6pPr>
      <a:lvl7pPr marL="2971800" indent="-228600" algn="l" rtl="0" eaLnBrk="0" fontAlgn="base" hangingPunct="0">
        <a:spcBef>
          <a:spcPct val="20000"/>
        </a:spcBef>
        <a:spcAft>
          <a:spcPct val="0"/>
        </a:spcAft>
        <a:buClr>
          <a:srgbClr val="FFFF00"/>
        </a:buClr>
        <a:buChar char="»"/>
        <a:defRPr>
          <a:solidFill>
            <a:srgbClr val="FFFF00"/>
          </a:solidFill>
          <a:latin typeface="+mn-lt"/>
        </a:defRPr>
      </a:lvl7pPr>
      <a:lvl8pPr marL="3429000" indent="-228600" algn="l" rtl="0" eaLnBrk="0" fontAlgn="base" hangingPunct="0">
        <a:spcBef>
          <a:spcPct val="20000"/>
        </a:spcBef>
        <a:spcAft>
          <a:spcPct val="0"/>
        </a:spcAft>
        <a:buClr>
          <a:srgbClr val="FFFF00"/>
        </a:buClr>
        <a:buChar char="»"/>
        <a:defRPr>
          <a:solidFill>
            <a:srgbClr val="FFFF00"/>
          </a:solidFill>
          <a:latin typeface="+mn-lt"/>
        </a:defRPr>
      </a:lvl8pPr>
      <a:lvl9pPr marL="3886200" indent="-228600" algn="l" rtl="0" eaLnBrk="0" fontAlgn="base" hangingPunct="0">
        <a:spcBef>
          <a:spcPct val="20000"/>
        </a:spcBef>
        <a:spcAft>
          <a:spcPct val="0"/>
        </a:spcAft>
        <a:buClr>
          <a:srgbClr val="FFFF00"/>
        </a:buClr>
        <a:buChar char="»"/>
        <a:defRPr>
          <a:solidFill>
            <a:srgbClr val="FFFF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000066"/>
            </a:gs>
            <a:gs pos="100000">
              <a:srgbClr val="000000"/>
            </a:gs>
          </a:gsLst>
          <a:lin ang="27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03213" y="228600"/>
            <a:ext cx="8461375"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304800" y="1752600"/>
            <a:ext cx="8534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1" name="Line 7"/>
          <p:cNvSpPr>
            <a:spLocks noChangeShapeType="1"/>
          </p:cNvSpPr>
          <p:nvPr/>
        </p:nvSpPr>
        <p:spPr bwMode="auto">
          <a:xfrm>
            <a:off x="381000" y="1524000"/>
            <a:ext cx="8382000" cy="0"/>
          </a:xfrm>
          <a:prstGeom prst="line">
            <a:avLst/>
          </a:prstGeom>
          <a:noFill/>
          <a:ln w="9525">
            <a:solidFill>
              <a:srgbClr val="FFFF00"/>
            </a:solidFill>
            <a:round/>
            <a:headEnd/>
            <a:tailEnd/>
          </a:ln>
          <a:effectLst/>
        </p:spPr>
        <p:txBody>
          <a:bodyPr wrap="none" anchor="ctr"/>
          <a:lstStyle/>
          <a:p>
            <a:pPr algn="l" rtl="0" eaLnBrk="0" fontAlgn="base" hangingPunct="0">
              <a:spcBef>
                <a:spcPct val="0"/>
              </a:spcBef>
              <a:spcAft>
                <a:spcPct val="0"/>
              </a:spcAft>
              <a:defRPr/>
            </a:pPr>
            <a:endParaRPr lang="en-US" sz="2800" kern="1200">
              <a:solidFill>
                <a:srgbClr val="000000"/>
              </a:solidFill>
              <a:latin typeface="Times New Roman" pitchFamily="18" charset="0"/>
              <a:ea typeface="+mn-ea"/>
              <a:cs typeface="+mn-cs"/>
            </a:endParaRPr>
          </a:p>
        </p:txBody>
      </p:sp>
      <p:pic>
        <p:nvPicPr>
          <p:cNvPr id="2053" name="Picture 8" descr="e&amp;e"/>
          <p:cNvPicPr>
            <a:picLocks noChangeAspect="1" noChangeArrowheads="1"/>
          </p:cNvPicPr>
          <p:nvPr userDrawn="1"/>
        </p:nvPicPr>
        <p:blipFill>
          <a:blip r:embed="rId3"/>
          <a:srcRect/>
          <a:stretch>
            <a:fillRect/>
          </a:stretch>
        </p:blipFill>
        <p:spPr bwMode="auto">
          <a:xfrm>
            <a:off x="7772400" y="6400800"/>
            <a:ext cx="1219200" cy="330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64" r:id="rId1"/>
  </p:sldLayoutIdLst>
  <p:txStyles>
    <p:titleStyle>
      <a:lvl1pPr algn="ctr" rtl="0" eaLnBrk="0" fontAlgn="base" hangingPunct="0">
        <a:spcBef>
          <a:spcPct val="0"/>
        </a:spcBef>
        <a:spcAft>
          <a:spcPct val="0"/>
        </a:spcAft>
        <a:defRPr sz="3200" b="1">
          <a:solidFill>
            <a:srgbClr val="FFFF00"/>
          </a:solidFill>
          <a:latin typeface="+mj-lt"/>
          <a:ea typeface="+mj-ea"/>
          <a:cs typeface="+mj-cs"/>
        </a:defRPr>
      </a:lvl1pPr>
      <a:lvl2pPr algn="ctr" rtl="0" eaLnBrk="0" fontAlgn="base" hangingPunct="0">
        <a:spcBef>
          <a:spcPct val="0"/>
        </a:spcBef>
        <a:spcAft>
          <a:spcPct val="0"/>
        </a:spcAft>
        <a:defRPr sz="3200" b="1">
          <a:solidFill>
            <a:srgbClr val="FFFF00"/>
          </a:solidFill>
          <a:latin typeface="Arial" charset="0"/>
        </a:defRPr>
      </a:lvl2pPr>
      <a:lvl3pPr algn="ctr" rtl="0" eaLnBrk="0" fontAlgn="base" hangingPunct="0">
        <a:spcBef>
          <a:spcPct val="0"/>
        </a:spcBef>
        <a:spcAft>
          <a:spcPct val="0"/>
        </a:spcAft>
        <a:defRPr sz="3200" b="1">
          <a:solidFill>
            <a:srgbClr val="FFFF00"/>
          </a:solidFill>
          <a:latin typeface="Arial" charset="0"/>
        </a:defRPr>
      </a:lvl3pPr>
      <a:lvl4pPr algn="ctr" rtl="0" eaLnBrk="0" fontAlgn="base" hangingPunct="0">
        <a:spcBef>
          <a:spcPct val="0"/>
        </a:spcBef>
        <a:spcAft>
          <a:spcPct val="0"/>
        </a:spcAft>
        <a:defRPr sz="3200" b="1">
          <a:solidFill>
            <a:srgbClr val="FFFF00"/>
          </a:solidFill>
          <a:latin typeface="Arial" charset="0"/>
        </a:defRPr>
      </a:lvl4pPr>
      <a:lvl5pPr algn="ctr" rtl="0" eaLnBrk="0" fontAlgn="base" hangingPunct="0">
        <a:spcBef>
          <a:spcPct val="0"/>
        </a:spcBef>
        <a:spcAft>
          <a:spcPct val="0"/>
        </a:spcAft>
        <a:defRPr sz="3200" b="1">
          <a:solidFill>
            <a:srgbClr val="FFFF00"/>
          </a:solidFill>
          <a:latin typeface="Arial" charset="0"/>
        </a:defRPr>
      </a:lvl5pPr>
      <a:lvl6pPr marL="457200" algn="ctr" rtl="0" eaLnBrk="0" fontAlgn="base" hangingPunct="0">
        <a:spcBef>
          <a:spcPct val="0"/>
        </a:spcBef>
        <a:spcAft>
          <a:spcPct val="0"/>
        </a:spcAft>
        <a:defRPr sz="3200" b="1">
          <a:solidFill>
            <a:srgbClr val="FFFF00"/>
          </a:solidFill>
          <a:latin typeface="Arial" charset="0"/>
        </a:defRPr>
      </a:lvl6pPr>
      <a:lvl7pPr marL="914400" algn="ctr" rtl="0" eaLnBrk="0" fontAlgn="base" hangingPunct="0">
        <a:spcBef>
          <a:spcPct val="0"/>
        </a:spcBef>
        <a:spcAft>
          <a:spcPct val="0"/>
        </a:spcAft>
        <a:defRPr sz="3200" b="1">
          <a:solidFill>
            <a:srgbClr val="FFFF00"/>
          </a:solidFill>
          <a:latin typeface="Arial" charset="0"/>
        </a:defRPr>
      </a:lvl7pPr>
      <a:lvl8pPr marL="1371600" algn="ctr" rtl="0" eaLnBrk="0" fontAlgn="base" hangingPunct="0">
        <a:spcBef>
          <a:spcPct val="0"/>
        </a:spcBef>
        <a:spcAft>
          <a:spcPct val="0"/>
        </a:spcAft>
        <a:defRPr sz="3200" b="1">
          <a:solidFill>
            <a:srgbClr val="FFFF00"/>
          </a:solidFill>
          <a:latin typeface="Arial" charset="0"/>
        </a:defRPr>
      </a:lvl8pPr>
      <a:lvl9pPr marL="1828800" algn="ctr" rtl="0" eaLnBrk="0" fontAlgn="base" hangingPunct="0">
        <a:spcBef>
          <a:spcPct val="0"/>
        </a:spcBef>
        <a:spcAft>
          <a:spcPct val="0"/>
        </a:spcAft>
        <a:defRPr sz="3200" b="1">
          <a:solidFill>
            <a:srgbClr val="FFFF00"/>
          </a:solidFill>
          <a:latin typeface="Arial" charset="0"/>
        </a:defRPr>
      </a:lvl9pPr>
    </p:titleStyle>
    <p:bodyStyle>
      <a:lvl1pPr marL="342900" indent="-342900" algn="l" rtl="0" eaLnBrk="0" fontAlgn="base" hangingPunct="0">
        <a:spcBef>
          <a:spcPct val="20000"/>
        </a:spcBef>
        <a:spcAft>
          <a:spcPct val="0"/>
        </a:spcAft>
        <a:buClr>
          <a:srgbClr val="FFFF00"/>
        </a:buClr>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FF00"/>
        </a:buClr>
        <a:buChar char="–"/>
        <a:defRPr sz="2400" b="1">
          <a:solidFill>
            <a:schemeClr val="bg1"/>
          </a:solidFill>
          <a:latin typeface="+mn-lt"/>
        </a:defRPr>
      </a:lvl2pPr>
      <a:lvl3pPr marL="1143000" indent="-228600" algn="l" rtl="0" eaLnBrk="0" fontAlgn="base" hangingPunct="0">
        <a:spcBef>
          <a:spcPct val="20000"/>
        </a:spcBef>
        <a:spcAft>
          <a:spcPct val="0"/>
        </a:spcAft>
        <a:buClr>
          <a:srgbClr val="FFFF00"/>
        </a:buClr>
        <a:buChar char="•"/>
        <a:defRPr>
          <a:solidFill>
            <a:srgbClr val="FFFF00"/>
          </a:solidFill>
          <a:latin typeface="+mn-lt"/>
        </a:defRPr>
      </a:lvl3pPr>
      <a:lvl4pPr marL="1600200" indent="-228600" algn="l" rtl="0" eaLnBrk="0" fontAlgn="base" hangingPunct="0">
        <a:spcBef>
          <a:spcPct val="20000"/>
        </a:spcBef>
        <a:spcAft>
          <a:spcPct val="0"/>
        </a:spcAft>
        <a:buClr>
          <a:srgbClr val="FFFF00"/>
        </a:buClr>
        <a:buChar char="–"/>
        <a:defRPr>
          <a:solidFill>
            <a:srgbClr val="FFFF00"/>
          </a:solidFill>
          <a:latin typeface="+mn-lt"/>
        </a:defRPr>
      </a:lvl4pPr>
      <a:lvl5pPr marL="2057400" indent="-228600" algn="l" rtl="0" eaLnBrk="0" fontAlgn="base" hangingPunct="0">
        <a:spcBef>
          <a:spcPct val="20000"/>
        </a:spcBef>
        <a:spcAft>
          <a:spcPct val="0"/>
        </a:spcAft>
        <a:buClr>
          <a:srgbClr val="FFFF00"/>
        </a:buClr>
        <a:buChar char="»"/>
        <a:defRPr>
          <a:solidFill>
            <a:srgbClr val="FFFF00"/>
          </a:solidFill>
          <a:latin typeface="+mn-lt"/>
        </a:defRPr>
      </a:lvl5pPr>
      <a:lvl6pPr marL="2514600" indent="-228600" algn="l" rtl="0" eaLnBrk="0" fontAlgn="base" hangingPunct="0">
        <a:spcBef>
          <a:spcPct val="20000"/>
        </a:spcBef>
        <a:spcAft>
          <a:spcPct val="0"/>
        </a:spcAft>
        <a:buClr>
          <a:srgbClr val="FFFF00"/>
        </a:buClr>
        <a:buChar char="»"/>
        <a:defRPr>
          <a:solidFill>
            <a:srgbClr val="FFFF00"/>
          </a:solidFill>
          <a:latin typeface="+mn-lt"/>
        </a:defRPr>
      </a:lvl6pPr>
      <a:lvl7pPr marL="2971800" indent="-228600" algn="l" rtl="0" eaLnBrk="0" fontAlgn="base" hangingPunct="0">
        <a:spcBef>
          <a:spcPct val="20000"/>
        </a:spcBef>
        <a:spcAft>
          <a:spcPct val="0"/>
        </a:spcAft>
        <a:buClr>
          <a:srgbClr val="FFFF00"/>
        </a:buClr>
        <a:buChar char="»"/>
        <a:defRPr>
          <a:solidFill>
            <a:srgbClr val="FFFF00"/>
          </a:solidFill>
          <a:latin typeface="+mn-lt"/>
        </a:defRPr>
      </a:lvl7pPr>
      <a:lvl8pPr marL="3429000" indent="-228600" algn="l" rtl="0" eaLnBrk="0" fontAlgn="base" hangingPunct="0">
        <a:spcBef>
          <a:spcPct val="20000"/>
        </a:spcBef>
        <a:spcAft>
          <a:spcPct val="0"/>
        </a:spcAft>
        <a:buClr>
          <a:srgbClr val="FFFF00"/>
        </a:buClr>
        <a:buChar char="»"/>
        <a:defRPr>
          <a:solidFill>
            <a:srgbClr val="FFFF00"/>
          </a:solidFill>
          <a:latin typeface="+mn-lt"/>
        </a:defRPr>
      </a:lvl8pPr>
      <a:lvl9pPr marL="3886200" indent="-228600" algn="l" rtl="0" eaLnBrk="0" fontAlgn="base" hangingPunct="0">
        <a:spcBef>
          <a:spcPct val="20000"/>
        </a:spcBef>
        <a:spcAft>
          <a:spcPct val="0"/>
        </a:spcAft>
        <a:buClr>
          <a:srgbClr val="FFFF00"/>
        </a:buClr>
        <a:buChar char="»"/>
        <a:defRPr>
          <a:solidFill>
            <a:srgbClr val="FFFF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000066"/>
            </a:gs>
            <a:gs pos="100000">
              <a:srgbClr val="000000"/>
            </a:gs>
          </a:gsLst>
          <a:lin ang="27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03213" y="228600"/>
            <a:ext cx="8461375"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304800" y="1752600"/>
            <a:ext cx="8534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1" name="Line 7"/>
          <p:cNvSpPr>
            <a:spLocks noChangeShapeType="1"/>
          </p:cNvSpPr>
          <p:nvPr/>
        </p:nvSpPr>
        <p:spPr bwMode="auto">
          <a:xfrm>
            <a:off x="381000" y="1524000"/>
            <a:ext cx="8382000" cy="0"/>
          </a:xfrm>
          <a:prstGeom prst="line">
            <a:avLst/>
          </a:prstGeom>
          <a:noFill/>
          <a:ln w="9525">
            <a:solidFill>
              <a:srgbClr val="FFFF00"/>
            </a:solidFill>
            <a:round/>
            <a:headEnd/>
            <a:tailEnd/>
          </a:ln>
          <a:effectLst/>
        </p:spPr>
        <p:txBody>
          <a:bodyPr wrap="none" anchor="ctr"/>
          <a:lstStyle/>
          <a:p>
            <a:pPr algn="l" rtl="0" eaLnBrk="0" fontAlgn="base" hangingPunct="0">
              <a:spcBef>
                <a:spcPct val="0"/>
              </a:spcBef>
              <a:spcAft>
                <a:spcPct val="0"/>
              </a:spcAft>
              <a:defRPr/>
            </a:pPr>
            <a:endParaRPr lang="en-US" sz="2800" kern="1200">
              <a:solidFill>
                <a:srgbClr val="000000"/>
              </a:solidFill>
              <a:latin typeface="Times New Roman" pitchFamily="18" charset="0"/>
              <a:ea typeface="+mn-ea"/>
              <a:cs typeface="+mn-cs"/>
            </a:endParaRPr>
          </a:p>
        </p:txBody>
      </p:sp>
      <p:pic>
        <p:nvPicPr>
          <p:cNvPr id="2053" name="Picture 8" descr="e&amp;e"/>
          <p:cNvPicPr>
            <a:picLocks noChangeAspect="1" noChangeArrowheads="1"/>
          </p:cNvPicPr>
          <p:nvPr userDrawn="1"/>
        </p:nvPicPr>
        <p:blipFill>
          <a:blip r:embed="rId3"/>
          <a:srcRect/>
          <a:stretch>
            <a:fillRect/>
          </a:stretch>
        </p:blipFill>
        <p:spPr bwMode="auto">
          <a:xfrm>
            <a:off x="7772400" y="6400800"/>
            <a:ext cx="1219200" cy="330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66" r:id="rId1"/>
  </p:sldLayoutIdLst>
  <p:txStyles>
    <p:titleStyle>
      <a:lvl1pPr algn="ctr" rtl="0" eaLnBrk="0" fontAlgn="base" hangingPunct="0">
        <a:spcBef>
          <a:spcPct val="0"/>
        </a:spcBef>
        <a:spcAft>
          <a:spcPct val="0"/>
        </a:spcAft>
        <a:defRPr sz="3200" b="1">
          <a:solidFill>
            <a:srgbClr val="FFFF00"/>
          </a:solidFill>
          <a:latin typeface="+mj-lt"/>
          <a:ea typeface="+mj-ea"/>
          <a:cs typeface="+mj-cs"/>
        </a:defRPr>
      </a:lvl1pPr>
      <a:lvl2pPr algn="ctr" rtl="0" eaLnBrk="0" fontAlgn="base" hangingPunct="0">
        <a:spcBef>
          <a:spcPct val="0"/>
        </a:spcBef>
        <a:spcAft>
          <a:spcPct val="0"/>
        </a:spcAft>
        <a:defRPr sz="3200" b="1">
          <a:solidFill>
            <a:srgbClr val="FFFF00"/>
          </a:solidFill>
          <a:latin typeface="Arial" charset="0"/>
        </a:defRPr>
      </a:lvl2pPr>
      <a:lvl3pPr algn="ctr" rtl="0" eaLnBrk="0" fontAlgn="base" hangingPunct="0">
        <a:spcBef>
          <a:spcPct val="0"/>
        </a:spcBef>
        <a:spcAft>
          <a:spcPct val="0"/>
        </a:spcAft>
        <a:defRPr sz="3200" b="1">
          <a:solidFill>
            <a:srgbClr val="FFFF00"/>
          </a:solidFill>
          <a:latin typeface="Arial" charset="0"/>
        </a:defRPr>
      </a:lvl3pPr>
      <a:lvl4pPr algn="ctr" rtl="0" eaLnBrk="0" fontAlgn="base" hangingPunct="0">
        <a:spcBef>
          <a:spcPct val="0"/>
        </a:spcBef>
        <a:spcAft>
          <a:spcPct val="0"/>
        </a:spcAft>
        <a:defRPr sz="3200" b="1">
          <a:solidFill>
            <a:srgbClr val="FFFF00"/>
          </a:solidFill>
          <a:latin typeface="Arial" charset="0"/>
        </a:defRPr>
      </a:lvl4pPr>
      <a:lvl5pPr algn="ctr" rtl="0" eaLnBrk="0" fontAlgn="base" hangingPunct="0">
        <a:spcBef>
          <a:spcPct val="0"/>
        </a:spcBef>
        <a:spcAft>
          <a:spcPct val="0"/>
        </a:spcAft>
        <a:defRPr sz="3200" b="1">
          <a:solidFill>
            <a:srgbClr val="FFFF00"/>
          </a:solidFill>
          <a:latin typeface="Arial" charset="0"/>
        </a:defRPr>
      </a:lvl5pPr>
      <a:lvl6pPr marL="457200" algn="ctr" rtl="0" eaLnBrk="0" fontAlgn="base" hangingPunct="0">
        <a:spcBef>
          <a:spcPct val="0"/>
        </a:spcBef>
        <a:spcAft>
          <a:spcPct val="0"/>
        </a:spcAft>
        <a:defRPr sz="3200" b="1">
          <a:solidFill>
            <a:srgbClr val="FFFF00"/>
          </a:solidFill>
          <a:latin typeface="Arial" charset="0"/>
        </a:defRPr>
      </a:lvl6pPr>
      <a:lvl7pPr marL="914400" algn="ctr" rtl="0" eaLnBrk="0" fontAlgn="base" hangingPunct="0">
        <a:spcBef>
          <a:spcPct val="0"/>
        </a:spcBef>
        <a:spcAft>
          <a:spcPct val="0"/>
        </a:spcAft>
        <a:defRPr sz="3200" b="1">
          <a:solidFill>
            <a:srgbClr val="FFFF00"/>
          </a:solidFill>
          <a:latin typeface="Arial" charset="0"/>
        </a:defRPr>
      </a:lvl7pPr>
      <a:lvl8pPr marL="1371600" algn="ctr" rtl="0" eaLnBrk="0" fontAlgn="base" hangingPunct="0">
        <a:spcBef>
          <a:spcPct val="0"/>
        </a:spcBef>
        <a:spcAft>
          <a:spcPct val="0"/>
        </a:spcAft>
        <a:defRPr sz="3200" b="1">
          <a:solidFill>
            <a:srgbClr val="FFFF00"/>
          </a:solidFill>
          <a:latin typeface="Arial" charset="0"/>
        </a:defRPr>
      </a:lvl8pPr>
      <a:lvl9pPr marL="1828800" algn="ctr" rtl="0" eaLnBrk="0" fontAlgn="base" hangingPunct="0">
        <a:spcBef>
          <a:spcPct val="0"/>
        </a:spcBef>
        <a:spcAft>
          <a:spcPct val="0"/>
        </a:spcAft>
        <a:defRPr sz="3200" b="1">
          <a:solidFill>
            <a:srgbClr val="FFFF00"/>
          </a:solidFill>
          <a:latin typeface="Arial" charset="0"/>
        </a:defRPr>
      </a:lvl9pPr>
    </p:titleStyle>
    <p:bodyStyle>
      <a:lvl1pPr marL="342900" indent="-342900" algn="l" rtl="0" eaLnBrk="0" fontAlgn="base" hangingPunct="0">
        <a:spcBef>
          <a:spcPct val="20000"/>
        </a:spcBef>
        <a:spcAft>
          <a:spcPct val="0"/>
        </a:spcAft>
        <a:buClr>
          <a:srgbClr val="FFFF00"/>
        </a:buClr>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FF00"/>
        </a:buClr>
        <a:buChar char="–"/>
        <a:defRPr sz="2400" b="1">
          <a:solidFill>
            <a:schemeClr val="bg1"/>
          </a:solidFill>
          <a:latin typeface="+mn-lt"/>
        </a:defRPr>
      </a:lvl2pPr>
      <a:lvl3pPr marL="1143000" indent="-228600" algn="l" rtl="0" eaLnBrk="0" fontAlgn="base" hangingPunct="0">
        <a:spcBef>
          <a:spcPct val="20000"/>
        </a:spcBef>
        <a:spcAft>
          <a:spcPct val="0"/>
        </a:spcAft>
        <a:buClr>
          <a:srgbClr val="FFFF00"/>
        </a:buClr>
        <a:buChar char="•"/>
        <a:defRPr>
          <a:solidFill>
            <a:srgbClr val="FFFF00"/>
          </a:solidFill>
          <a:latin typeface="+mn-lt"/>
        </a:defRPr>
      </a:lvl3pPr>
      <a:lvl4pPr marL="1600200" indent="-228600" algn="l" rtl="0" eaLnBrk="0" fontAlgn="base" hangingPunct="0">
        <a:spcBef>
          <a:spcPct val="20000"/>
        </a:spcBef>
        <a:spcAft>
          <a:spcPct val="0"/>
        </a:spcAft>
        <a:buClr>
          <a:srgbClr val="FFFF00"/>
        </a:buClr>
        <a:buChar char="–"/>
        <a:defRPr>
          <a:solidFill>
            <a:srgbClr val="FFFF00"/>
          </a:solidFill>
          <a:latin typeface="+mn-lt"/>
        </a:defRPr>
      </a:lvl4pPr>
      <a:lvl5pPr marL="2057400" indent="-228600" algn="l" rtl="0" eaLnBrk="0" fontAlgn="base" hangingPunct="0">
        <a:spcBef>
          <a:spcPct val="20000"/>
        </a:spcBef>
        <a:spcAft>
          <a:spcPct val="0"/>
        </a:spcAft>
        <a:buClr>
          <a:srgbClr val="FFFF00"/>
        </a:buClr>
        <a:buChar char="»"/>
        <a:defRPr>
          <a:solidFill>
            <a:srgbClr val="FFFF00"/>
          </a:solidFill>
          <a:latin typeface="+mn-lt"/>
        </a:defRPr>
      </a:lvl5pPr>
      <a:lvl6pPr marL="2514600" indent="-228600" algn="l" rtl="0" eaLnBrk="0" fontAlgn="base" hangingPunct="0">
        <a:spcBef>
          <a:spcPct val="20000"/>
        </a:spcBef>
        <a:spcAft>
          <a:spcPct val="0"/>
        </a:spcAft>
        <a:buClr>
          <a:srgbClr val="FFFF00"/>
        </a:buClr>
        <a:buChar char="»"/>
        <a:defRPr>
          <a:solidFill>
            <a:srgbClr val="FFFF00"/>
          </a:solidFill>
          <a:latin typeface="+mn-lt"/>
        </a:defRPr>
      </a:lvl6pPr>
      <a:lvl7pPr marL="2971800" indent="-228600" algn="l" rtl="0" eaLnBrk="0" fontAlgn="base" hangingPunct="0">
        <a:spcBef>
          <a:spcPct val="20000"/>
        </a:spcBef>
        <a:spcAft>
          <a:spcPct val="0"/>
        </a:spcAft>
        <a:buClr>
          <a:srgbClr val="FFFF00"/>
        </a:buClr>
        <a:buChar char="»"/>
        <a:defRPr>
          <a:solidFill>
            <a:srgbClr val="FFFF00"/>
          </a:solidFill>
          <a:latin typeface="+mn-lt"/>
        </a:defRPr>
      </a:lvl7pPr>
      <a:lvl8pPr marL="3429000" indent="-228600" algn="l" rtl="0" eaLnBrk="0" fontAlgn="base" hangingPunct="0">
        <a:spcBef>
          <a:spcPct val="20000"/>
        </a:spcBef>
        <a:spcAft>
          <a:spcPct val="0"/>
        </a:spcAft>
        <a:buClr>
          <a:srgbClr val="FFFF00"/>
        </a:buClr>
        <a:buChar char="»"/>
        <a:defRPr>
          <a:solidFill>
            <a:srgbClr val="FFFF00"/>
          </a:solidFill>
          <a:latin typeface="+mn-lt"/>
        </a:defRPr>
      </a:lvl8pPr>
      <a:lvl9pPr marL="3886200" indent="-228600" algn="l" rtl="0" eaLnBrk="0" fontAlgn="base" hangingPunct="0">
        <a:spcBef>
          <a:spcPct val="20000"/>
        </a:spcBef>
        <a:spcAft>
          <a:spcPct val="0"/>
        </a:spcAft>
        <a:buClr>
          <a:srgbClr val="FFFF00"/>
        </a:buClr>
        <a:buChar char="»"/>
        <a:defRPr>
          <a:solidFill>
            <a:srgbClr val="FFFF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000066"/>
            </a:gs>
            <a:gs pos="100000">
              <a:srgbClr val="000000"/>
            </a:gs>
          </a:gsLst>
          <a:lin ang="27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03213" y="228600"/>
            <a:ext cx="8461375"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304800" y="1752600"/>
            <a:ext cx="8534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1" name="Line 7"/>
          <p:cNvSpPr>
            <a:spLocks noChangeShapeType="1"/>
          </p:cNvSpPr>
          <p:nvPr/>
        </p:nvSpPr>
        <p:spPr bwMode="auto">
          <a:xfrm>
            <a:off x="381000" y="1524000"/>
            <a:ext cx="8382000" cy="0"/>
          </a:xfrm>
          <a:prstGeom prst="line">
            <a:avLst/>
          </a:prstGeom>
          <a:noFill/>
          <a:ln w="9525">
            <a:solidFill>
              <a:srgbClr val="FFFF00"/>
            </a:solidFill>
            <a:round/>
            <a:headEnd/>
            <a:tailEnd/>
          </a:ln>
          <a:effectLst/>
        </p:spPr>
        <p:txBody>
          <a:bodyPr wrap="none" anchor="ctr"/>
          <a:lstStyle/>
          <a:p>
            <a:pPr algn="l" rtl="0" eaLnBrk="0" fontAlgn="base" hangingPunct="0">
              <a:spcBef>
                <a:spcPct val="0"/>
              </a:spcBef>
              <a:spcAft>
                <a:spcPct val="0"/>
              </a:spcAft>
              <a:defRPr/>
            </a:pPr>
            <a:endParaRPr lang="en-US" sz="2800" kern="1200">
              <a:solidFill>
                <a:srgbClr val="000000"/>
              </a:solidFill>
              <a:latin typeface="Times New Roman" pitchFamily="18" charset="0"/>
              <a:ea typeface="+mn-ea"/>
              <a:cs typeface="+mn-cs"/>
            </a:endParaRPr>
          </a:p>
        </p:txBody>
      </p:sp>
      <p:pic>
        <p:nvPicPr>
          <p:cNvPr id="2053" name="Picture 8" descr="e&amp;e"/>
          <p:cNvPicPr>
            <a:picLocks noChangeAspect="1" noChangeArrowheads="1"/>
          </p:cNvPicPr>
          <p:nvPr userDrawn="1"/>
        </p:nvPicPr>
        <p:blipFill>
          <a:blip r:embed="rId3"/>
          <a:srcRect/>
          <a:stretch>
            <a:fillRect/>
          </a:stretch>
        </p:blipFill>
        <p:spPr bwMode="auto">
          <a:xfrm>
            <a:off x="7772400" y="6400800"/>
            <a:ext cx="1219200" cy="330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68" r:id="rId1"/>
  </p:sldLayoutIdLst>
  <p:txStyles>
    <p:titleStyle>
      <a:lvl1pPr algn="ctr" rtl="0" eaLnBrk="0" fontAlgn="base" hangingPunct="0">
        <a:spcBef>
          <a:spcPct val="0"/>
        </a:spcBef>
        <a:spcAft>
          <a:spcPct val="0"/>
        </a:spcAft>
        <a:defRPr sz="3200" b="1">
          <a:solidFill>
            <a:srgbClr val="FFFF00"/>
          </a:solidFill>
          <a:latin typeface="+mj-lt"/>
          <a:ea typeface="+mj-ea"/>
          <a:cs typeface="+mj-cs"/>
        </a:defRPr>
      </a:lvl1pPr>
      <a:lvl2pPr algn="ctr" rtl="0" eaLnBrk="0" fontAlgn="base" hangingPunct="0">
        <a:spcBef>
          <a:spcPct val="0"/>
        </a:spcBef>
        <a:spcAft>
          <a:spcPct val="0"/>
        </a:spcAft>
        <a:defRPr sz="3200" b="1">
          <a:solidFill>
            <a:srgbClr val="FFFF00"/>
          </a:solidFill>
          <a:latin typeface="Arial" charset="0"/>
        </a:defRPr>
      </a:lvl2pPr>
      <a:lvl3pPr algn="ctr" rtl="0" eaLnBrk="0" fontAlgn="base" hangingPunct="0">
        <a:spcBef>
          <a:spcPct val="0"/>
        </a:spcBef>
        <a:spcAft>
          <a:spcPct val="0"/>
        </a:spcAft>
        <a:defRPr sz="3200" b="1">
          <a:solidFill>
            <a:srgbClr val="FFFF00"/>
          </a:solidFill>
          <a:latin typeface="Arial" charset="0"/>
        </a:defRPr>
      </a:lvl3pPr>
      <a:lvl4pPr algn="ctr" rtl="0" eaLnBrk="0" fontAlgn="base" hangingPunct="0">
        <a:spcBef>
          <a:spcPct val="0"/>
        </a:spcBef>
        <a:spcAft>
          <a:spcPct val="0"/>
        </a:spcAft>
        <a:defRPr sz="3200" b="1">
          <a:solidFill>
            <a:srgbClr val="FFFF00"/>
          </a:solidFill>
          <a:latin typeface="Arial" charset="0"/>
        </a:defRPr>
      </a:lvl4pPr>
      <a:lvl5pPr algn="ctr" rtl="0" eaLnBrk="0" fontAlgn="base" hangingPunct="0">
        <a:spcBef>
          <a:spcPct val="0"/>
        </a:spcBef>
        <a:spcAft>
          <a:spcPct val="0"/>
        </a:spcAft>
        <a:defRPr sz="3200" b="1">
          <a:solidFill>
            <a:srgbClr val="FFFF00"/>
          </a:solidFill>
          <a:latin typeface="Arial" charset="0"/>
        </a:defRPr>
      </a:lvl5pPr>
      <a:lvl6pPr marL="457200" algn="ctr" rtl="0" eaLnBrk="0" fontAlgn="base" hangingPunct="0">
        <a:spcBef>
          <a:spcPct val="0"/>
        </a:spcBef>
        <a:spcAft>
          <a:spcPct val="0"/>
        </a:spcAft>
        <a:defRPr sz="3200" b="1">
          <a:solidFill>
            <a:srgbClr val="FFFF00"/>
          </a:solidFill>
          <a:latin typeface="Arial" charset="0"/>
        </a:defRPr>
      </a:lvl6pPr>
      <a:lvl7pPr marL="914400" algn="ctr" rtl="0" eaLnBrk="0" fontAlgn="base" hangingPunct="0">
        <a:spcBef>
          <a:spcPct val="0"/>
        </a:spcBef>
        <a:spcAft>
          <a:spcPct val="0"/>
        </a:spcAft>
        <a:defRPr sz="3200" b="1">
          <a:solidFill>
            <a:srgbClr val="FFFF00"/>
          </a:solidFill>
          <a:latin typeface="Arial" charset="0"/>
        </a:defRPr>
      </a:lvl7pPr>
      <a:lvl8pPr marL="1371600" algn="ctr" rtl="0" eaLnBrk="0" fontAlgn="base" hangingPunct="0">
        <a:spcBef>
          <a:spcPct val="0"/>
        </a:spcBef>
        <a:spcAft>
          <a:spcPct val="0"/>
        </a:spcAft>
        <a:defRPr sz="3200" b="1">
          <a:solidFill>
            <a:srgbClr val="FFFF00"/>
          </a:solidFill>
          <a:latin typeface="Arial" charset="0"/>
        </a:defRPr>
      </a:lvl8pPr>
      <a:lvl9pPr marL="1828800" algn="ctr" rtl="0" eaLnBrk="0" fontAlgn="base" hangingPunct="0">
        <a:spcBef>
          <a:spcPct val="0"/>
        </a:spcBef>
        <a:spcAft>
          <a:spcPct val="0"/>
        </a:spcAft>
        <a:defRPr sz="3200" b="1">
          <a:solidFill>
            <a:srgbClr val="FFFF00"/>
          </a:solidFill>
          <a:latin typeface="Arial" charset="0"/>
        </a:defRPr>
      </a:lvl9pPr>
    </p:titleStyle>
    <p:bodyStyle>
      <a:lvl1pPr marL="342900" indent="-342900" algn="l" rtl="0" eaLnBrk="0" fontAlgn="base" hangingPunct="0">
        <a:spcBef>
          <a:spcPct val="20000"/>
        </a:spcBef>
        <a:spcAft>
          <a:spcPct val="0"/>
        </a:spcAft>
        <a:buClr>
          <a:srgbClr val="FFFF00"/>
        </a:buClr>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FF00"/>
        </a:buClr>
        <a:buChar char="–"/>
        <a:defRPr sz="2400" b="1">
          <a:solidFill>
            <a:schemeClr val="bg1"/>
          </a:solidFill>
          <a:latin typeface="+mn-lt"/>
        </a:defRPr>
      </a:lvl2pPr>
      <a:lvl3pPr marL="1143000" indent="-228600" algn="l" rtl="0" eaLnBrk="0" fontAlgn="base" hangingPunct="0">
        <a:spcBef>
          <a:spcPct val="20000"/>
        </a:spcBef>
        <a:spcAft>
          <a:spcPct val="0"/>
        </a:spcAft>
        <a:buClr>
          <a:srgbClr val="FFFF00"/>
        </a:buClr>
        <a:buChar char="•"/>
        <a:defRPr>
          <a:solidFill>
            <a:srgbClr val="FFFF00"/>
          </a:solidFill>
          <a:latin typeface="+mn-lt"/>
        </a:defRPr>
      </a:lvl3pPr>
      <a:lvl4pPr marL="1600200" indent="-228600" algn="l" rtl="0" eaLnBrk="0" fontAlgn="base" hangingPunct="0">
        <a:spcBef>
          <a:spcPct val="20000"/>
        </a:spcBef>
        <a:spcAft>
          <a:spcPct val="0"/>
        </a:spcAft>
        <a:buClr>
          <a:srgbClr val="FFFF00"/>
        </a:buClr>
        <a:buChar char="–"/>
        <a:defRPr>
          <a:solidFill>
            <a:srgbClr val="FFFF00"/>
          </a:solidFill>
          <a:latin typeface="+mn-lt"/>
        </a:defRPr>
      </a:lvl4pPr>
      <a:lvl5pPr marL="2057400" indent="-228600" algn="l" rtl="0" eaLnBrk="0" fontAlgn="base" hangingPunct="0">
        <a:spcBef>
          <a:spcPct val="20000"/>
        </a:spcBef>
        <a:spcAft>
          <a:spcPct val="0"/>
        </a:spcAft>
        <a:buClr>
          <a:srgbClr val="FFFF00"/>
        </a:buClr>
        <a:buChar char="»"/>
        <a:defRPr>
          <a:solidFill>
            <a:srgbClr val="FFFF00"/>
          </a:solidFill>
          <a:latin typeface="+mn-lt"/>
        </a:defRPr>
      </a:lvl5pPr>
      <a:lvl6pPr marL="2514600" indent="-228600" algn="l" rtl="0" eaLnBrk="0" fontAlgn="base" hangingPunct="0">
        <a:spcBef>
          <a:spcPct val="20000"/>
        </a:spcBef>
        <a:spcAft>
          <a:spcPct val="0"/>
        </a:spcAft>
        <a:buClr>
          <a:srgbClr val="FFFF00"/>
        </a:buClr>
        <a:buChar char="»"/>
        <a:defRPr>
          <a:solidFill>
            <a:srgbClr val="FFFF00"/>
          </a:solidFill>
          <a:latin typeface="+mn-lt"/>
        </a:defRPr>
      </a:lvl6pPr>
      <a:lvl7pPr marL="2971800" indent="-228600" algn="l" rtl="0" eaLnBrk="0" fontAlgn="base" hangingPunct="0">
        <a:spcBef>
          <a:spcPct val="20000"/>
        </a:spcBef>
        <a:spcAft>
          <a:spcPct val="0"/>
        </a:spcAft>
        <a:buClr>
          <a:srgbClr val="FFFF00"/>
        </a:buClr>
        <a:buChar char="»"/>
        <a:defRPr>
          <a:solidFill>
            <a:srgbClr val="FFFF00"/>
          </a:solidFill>
          <a:latin typeface="+mn-lt"/>
        </a:defRPr>
      </a:lvl7pPr>
      <a:lvl8pPr marL="3429000" indent="-228600" algn="l" rtl="0" eaLnBrk="0" fontAlgn="base" hangingPunct="0">
        <a:spcBef>
          <a:spcPct val="20000"/>
        </a:spcBef>
        <a:spcAft>
          <a:spcPct val="0"/>
        </a:spcAft>
        <a:buClr>
          <a:srgbClr val="FFFF00"/>
        </a:buClr>
        <a:buChar char="»"/>
        <a:defRPr>
          <a:solidFill>
            <a:srgbClr val="FFFF00"/>
          </a:solidFill>
          <a:latin typeface="+mn-lt"/>
        </a:defRPr>
      </a:lvl8pPr>
      <a:lvl9pPr marL="3886200" indent="-228600" algn="l" rtl="0" eaLnBrk="0" fontAlgn="base" hangingPunct="0">
        <a:spcBef>
          <a:spcPct val="20000"/>
        </a:spcBef>
        <a:spcAft>
          <a:spcPct val="0"/>
        </a:spcAft>
        <a:buClr>
          <a:srgbClr val="FFFF00"/>
        </a:buClr>
        <a:buChar char="»"/>
        <a:defRPr>
          <a:solidFill>
            <a:srgbClr val="FFFF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000066"/>
            </a:gs>
            <a:gs pos="100000">
              <a:srgbClr val="000000"/>
            </a:gs>
          </a:gsLst>
          <a:lin ang="27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03213" y="228600"/>
            <a:ext cx="8461375"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304800" y="1752600"/>
            <a:ext cx="8534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1" name="Line 7"/>
          <p:cNvSpPr>
            <a:spLocks noChangeShapeType="1"/>
          </p:cNvSpPr>
          <p:nvPr/>
        </p:nvSpPr>
        <p:spPr bwMode="auto">
          <a:xfrm>
            <a:off x="381000" y="1524000"/>
            <a:ext cx="8382000" cy="0"/>
          </a:xfrm>
          <a:prstGeom prst="line">
            <a:avLst/>
          </a:prstGeom>
          <a:noFill/>
          <a:ln w="9525">
            <a:solidFill>
              <a:srgbClr val="FFFF00"/>
            </a:solidFill>
            <a:round/>
            <a:headEnd/>
            <a:tailEnd/>
          </a:ln>
          <a:effectLst/>
        </p:spPr>
        <p:txBody>
          <a:bodyPr wrap="none" anchor="ctr"/>
          <a:lstStyle/>
          <a:p>
            <a:pPr algn="l" rtl="0" eaLnBrk="0" fontAlgn="base" hangingPunct="0">
              <a:spcBef>
                <a:spcPct val="0"/>
              </a:spcBef>
              <a:spcAft>
                <a:spcPct val="0"/>
              </a:spcAft>
              <a:defRPr/>
            </a:pPr>
            <a:endParaRPr lang="en-US" sz="2800" kern="1200">
              <a:solidFill>
                <a:srgbClr val="000000"/>
              </a:solidFill>
              <a:latin typeface="Times New Roman" pitchFamily="18" charset="0"/>
              <a:ea typeface="+mn-ea"/>
              <a:cs typeface="+mn-cs"/>
            </a:endParaRPr>
          </a:p>
        </p:txBody>
      </p:sp>
      <p:pic>
        <p:nvPicPr>
          <p:cNvPr id="2053" name="Picture 8" descr="e&amp;e"/>
          <p:cNvPicPr>
            <a:picLocks noChangeAspect="1" noChangeArrowheads="1"/>
          </p:cNvPicPr>
          <p:nvPr userDrawn="1"/>
        </p:nvPicPr>
        <p:blipFill>
          <a:blip r:embed="rId3"/>
          <a:srcRect/>
          <a:stretch>
            <a:fillRect/>
          </a:stretch>
        </p:blipFill>
        <p:spPr bwMode="auto">
          <a:xfrm>
            <a:off x="7772400" y="6400800"/>
            <a:ext cx="1219200" cy="330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70" r:id="rId1"/>
  </p:sldLayoutIdLst>
  <p:txStyles>
    <p:titleStyle>
      <a:lvl1pPr algn="ctr" rtl="0" eaLnBrk="0" fontAlgn="base" hangingPunct="0">
        <a:spcBef>
          <a:spcPct val="0"/>
        </a:spcBef>
        <a:spcAft>
          <a:spcPct val="0"/>
        </a:spcAft>
        <a:defRPr sz="3200" b="1">
          <a:solidFill>
            <a:srgbClr val="FFFF00"/>
          </a:solidFill>
          <a:latin typeface="+mj-lt"/>
          <a:ea typeface="+mj-ea"/>
          <a:cs typeface="+mj-cs"/>
        </a:defRPr>
      </a:lvl1pPr>
      <a:lvl2pPr algn="ctr" rtl="0" eaLnBrk="0" fontAlgn="base" hangingPunct="0">
        <a:spcBef>
          <a:spcPct val="0"/>
        </a:spcBef>
        <a:spcAft>
          <a:spcPct val="0"/>
        </a:spcAft>
        <a:defRPr sz="3200" b="1">
          <a:solidFill>
            <a:srgbClr val="FFFF00"/>
          </a:solidFill>
          <a:latin typeface="Arial" charset="0"/>
        </a:defRPr>
      </a:lvl2pPr>
      <a:lvl3pPr algn="ctr" rtl="0" eaLnBrk="0" fontAlgn="base" hangingPunct="0">
        <a:spcBef>
          <a:spcPct val="0"/>
        </a:spcBef>
        <a:spcAft>
          <a:spcPct val="0"/>
        </a:spcAft>
        <a:defRPr sz="3200" b="1">
          <a:solidFill>
            <a:srgbClr val="FFFF00"/>
          </a:solidFill>
          <a:latin typeface="Arial" charset="0"/>
        </a:defRPr>
      </a:lvl3pPr>
      <a:lvl4pPr algn="ctr" rtl="0" eaLnBrk="0" fontAlgn="base" hangingPunct="0">
        <a:spcBef>
          <a:spcPct val="0"/>
        </a:spcBef>
        <a:spcAft>
          <a:spcPct val="0"/>
        </a:spcAft>
        <a:defRPr sz="3200" b="1">
          <a:solidFill>
            <a:srgbClr val="FFFF00"/>
          </a:solidFill>
          <a:latin typeface="Arial" charset="0"/>
        </a:defRPr>
      </a:lvl4pPr>
      <a:lvl5pPr algn="ctr" rtl="0" eaLnBrk="0" fontAlgn="base" hangingPunct="0">
        <a:spcBef>
          <a:spcPct val="0"/>
        </a:spcBef>
        <a:spcAft>
          <a:spcPct val="0"/>
        </a:spcAft>
        <a:defRPr sz="3200" b="1">
          <a:solidFill>
            <a:srgbClr val="FFFF00"/>
          </a:solidFill>
          <a:latin typeface="Arial" charset="0"/>
        </a:defRPr>
      </a:lvl5pPr>
      <a:lvl6pPr marL="457200" algn="ctr" rtl="0" eaLnBrk="0" fontAlgn="base" hangingPunct="0">
        <a:spcBef>
          <a:spcPct val="0"/>
        </a:spcBef>
        <a:spcAft>
          <a:spcPct val="0"/>
        </a:spcAft>
        <a:defRPr sz="3200" b="1">
          <a:solidFill>
            <a:srgbClr val="FFFF00"/>
          </a:solidFill>
          <a:latin typeface="Arial" charset="0"/>
        </a:defRPr>
      </a:lvl6pPr>
      <a:lvl7pPr marL="914400" algn="ctr" rtl="0" eaLnBrk="0" fontAlgn="base" hangingPunct="0">
        <a:spcBef>
          <a:spcPct val="0"/>
        </a:spcBef>
        <a:spcAft>
          <a:spcPct val="0"/>
        </a:spcAft>
        <a:defRPr sz="3200" b="1">
          <a:solidFill>
            <a:srgbClr val="FFFF00"/>
          </a:solidFill>
          <a:latin typeface="Arial" charset="0"/>
        </a:defRPr>
      </a:lvl7pPr>
      <a:lvl8pPr marL="1371600" algn="ctr" rtl="0" eaLnBrk="0" fontAlgn="base" hangingPunct="0">
        <a:spcBef>
          <a:spcPct val="0"/>
        </a:spcBef>
        <a:spcAft>
          <a:spcPct val="0"/>
        </a:spcAft>
        <a:defRPr sz="3200" b="1">
          <a:solidFill>
            <a:srgbClr val="FFFF00"/>
          </a:solidFill>
          <a:latin typeface="Arial" charset="0"/>
        </a:defRPr>
      </a:lvl8pPr>
      <a:lvl9pPr marL="1828800" algn="ctr" rtl="0" eaLnBrk="0" fontAlgn="base" hangingPunct="0">
        <a:spcBef>
          <a:spcPct val="0"/>
        </a:spcBef>
        <a:spcAft>
          <a:spcPct val="0"/>
        </a:spcAft>
        <a:defRPr sz="3200" b="1">
          <a:solidFill>
            <a:srgbClr val="FFFF00"/>
          </a:solidFill>
          <a:latin typeface="Arial" charset="0"/>
        </a:defRPr>
      </a:lvl9pPr>
    </p:titleStyle>
    <p:bodyStyle>
      <a:lvl1pPr marL="342900" indent="-342900" algn="l" rtl="0" eaLnBrk="0" fontAlgn="base" hangingPunct="0">
        <a:spcBef>
          <a:spcPct val="20000"/>
        </a:spcBef>
        <a:spcAft>
          <a:spcPct val="0"/>
        </a:spcAft>
        <a:buClr>
          <a:srgbClr val="FFFF00"/>
        </a:buClr>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FF00"/>
        </a:buClr>
        <a:buChar char="–"/>
        <a:defRPr sz="2400" b="1">
          <a:solidFill>
            <a:schemeClr val="bg1"/>
          </a:solidFill>
          <a:latin typeface="+mn-lt"/>
        </a:defRPr>
      </a:lvl2pPr>
      <a:lvl3pPr marL="1143000" indent="-228600" algn="l" rtl="0" eaLnBrk="0" fontAlgn="base" hangingPunct="0">
        <a:spcBef>
          <a:spcPct val="20000"/>
        </a:spcBef>
        <a:spcAft>
          <a:spcPct val="0"/>
        </a:spcAft>
        <a:buClr>
          <a:srgbClr val="FFFF00"/>
        </a:buClr>
        <a:buChar char="•"/>
        <a:defRPr>
          <a:solidFill>
            <a:srgbClr val="FFFF00"/>
          </a:solidFill>
          <a:latin typeface="+mn-lt"/>
        </a:defRPr>
      </a:lvl3pPr>
      <a:lvl4pPr marL="1600200" indent="-228600" algn="l" rtl="0" eaLnBrk="0" fontAlgn="base" hangingPunct="0">
        <a:spcBef>
          <a:spcPct val="20000"/>
        </a:spcBef>
        <a:spcAft>
          <a:spcPct val="0"/>
        </a:spcAft>
        <a:buClr>
          <a:srgbClr val="FFFF00"/>
        </a:buClr>
        <a:buChar char="–"/>
        <a:defRPr>
          <a:solidFill>
            <a:srgbClr val="FFFF00"/>
          </a:solidFill>
          <a:latin typeface="+mn-lt"/>
        </a:defRPr>
      </a:lvl4pPr>
      <a:lvl5pPr marL="2057400" indent="-228600" algn="l" rtl="0" eaLnBrk="0" fontAlgn="base" hangingPunct="0">
        <a:spcBef>
          <a:spcPct val="20000"/>
        </a:spcBef>
        <a:spcAft>
          <a:spcPct val="0"/>
        </a:spcAft>
        <a:buClr>
          <a:srgbClr val="FFFF00"/>
        </a:buClr>
        <a:buChar char="»"/>
        <a:defRPr>
          <a:solidFill>
            <a:srgbClr val="FFFF00"/>
          </a:solidFill>
          <a:latin typeface="+mn-lt"/>
        </a:defRPr>
      </a:lvl5pPr>
      <a:lvl6pPr marL="2514600" indent="-228600" algn="l" rtl="0" eaLnBrk="0" fontAlgn="base" hangingPunct="0">
        <a:spcBef>
          <a:spcPct val="20000"/>
        </a:spcBef>
        <a:spcAft>
          <a:spcPct val="0"/>
        </a:spcAft>
        <a:buClr>
          <a:srgbClr val="FFFF00"/>
        </a:buClr>
        <a:buChar char="»"/>
        <a:defRPr>
          <a:solidFill>
            <a:srgbClr val="FFFF00"/>
          </a:solidFill>
          <a:latin typeface="+mn-lt"/>
        </a:defRPr>
      </a:lvl6pPr>
      <a:lvl7pPr marL="2971800" indent="-228600" algn="l" rtl="0" eaLnBrk="0" fontAlgn="base" hangingPunct="0">
        <a:spcBef>
          <a:spcPct val="20000"/>
        </a:spcBef>
        <a:spcAft>
          <a:spcPct val="0"/>
        </a:spcAft>
        <a:buClr>
          <a:srgbClr val="FFFF00"/>
        </a:buClr>
        <a:buChar char="»"/>
        <a:defRPr>
          <a:solidFill>
            <a:srgbClr val="FFFF00"/>
          </a:solidFill>
          <a:latin typeface="+mn-lt"/>
        </a:defRPr>
      </a:lvl7pPr>
      <a:lvl8pPr marL="3429000" indent="-228600" algn="l" rtl="0" eaLnBrk="0" fontAlgn="base" hangingPunct="0">
        <a:spcBef>
          <a:spcPct val="20000"/>
        </a:spcBef>
        <a:spcAft>
          <a:spcPct val="0"/>
        </a:spcAft>
        <a:buClr>
          <a:srgbClr val="FFFF00"/>
        </a:buClr>
        <a:buChar char="»"/>
        <a:defRPr>
          <a:solidFill>
            <a:srgbClr val="FFFF00"/>
          </a:solidFill>
          <a:latin typeface="+mn-lt"/>
        </a:defRPr>
      </a:lvl8pPr>
      <a:lvl9pPr marL="3886200" indent="-228600" algn="l" rtl="0" eaLnBrk="0" fontAlgn="base" hangingPunct="0">
        <a:spcBef>
          <a:spcPct val="20000"/>
        </a:spcBef>
        <a:spcAft>
          <a:spcPct val="0"/>
        </a:spcAft>
        <a:buClr>
          <a:srgbClr val="FFFF00"/>
        </a:buClr>
        <a:buChar char="»"/>
        <a:defRPr>
          <a:solidFill>
            <a:srgbClr val="FFFF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000066"/>
            </a:gs>
            <a:gs pos="100000">
              <a:srgbClr val="000000"/>
            </a:gs>
          </a:gsLst>
          <a:lin ang="27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03213" y="228600"/>
            <a:ext cx="8461375"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304800" y="1752600"/>
            <a:ext cx="8534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1" name="Line 7"/>
          <p:cNvSpPr>
            <a:spLocks noChangeShapeType="1"/>
          </p:cNvSpPr>
          <p:nvPr/>
        </p:nvSpPr>
        <p:spPr bwMode="auto">
          <a:xfrm>
            <a:off x="381000" y="1524000"/>
            <a:ext cx="8382000" cy="0"/>
          </a:xfrm>
          <a:prstGeom prst="line">
            <a:avLst/>
          </a:prstGeom>
          <a:noFill/>
          <a:ln w="9525">
            <a:solidFill>
              <a:srgbClr val="FFFF00"/>
            </a:solidFill>
            <a:round/>
            <a:headEnd/>
            <a:tailEnd/>
          </a:ln>
          <a:effectLst/>
        </p:spPr>
        <p:txBody>
          <a:bodyPr wrap="none" anchor="ctr"/>
          <a:lstStyle/>
          <a:p>
            <a:pPr algn="l" rtl="0" eaLnBrk="0" fontAlgn="base" hangingPunct="0">
              <a:spcBef>
                <a:spcPct val="0"/>
              </a:spcBef>
              <a:spcAft>
                <a:spcPct val="0"/>
              </a:spcAft>
              <a:defRPr/>
            </a:pPr>
            <a:endParaRPr lang="en-US" sz="2800" kern="1200">
              <a:solidFill>
                <a:srgbClr val="000000"/>
              </a:solidFill>
              <a:latin typeface="Times New Roman" pitchFamily="18" charset="0"/>
              <a:ea typeface="+mn-ea"/>
              <a:cs typeface="+mn-cs"/>
            </a:endParaRPr>
          </a:p>
        </p:txBody>
      </p:sp>
      <p:pic>
        <p:nvPicPr>
          <p:cNvPr id="2053" name="Picture 8" descr="e&amp;e"/>
          <p:cNvPicPr>
            <a:picLocks noChangeAspect="1" noChangeArrowheads="1"/>
          </p:cNvPicPr>
          <p:nvPr userDrawn="1"/>
        </p:nvPicPr>
        <p:blipFill>
          <a:blip r:embed="rId3"/>
          <a:srcRect/>
          <a:stretch>
            <a:fillRect/>
          </a:stretch>
        </p:blipFill>
        <p:spPr bwMode="auto">
          <a:xfrm>
            <a:off x="7772400" y="6400800"/>
            <a:ext cx="1219200" cy="330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72" r:id="rId1"/>
  </p:sldLayoutIdLst>
  <p:txStyles>
    <p:titleStyle>
      <a:lvl1pPr algn="ctr" rtl="0" eaLnBrk="0" fontAlgn="base" hangingPunct="0">
        <a:spcBef>
          <a:spcPct val="0"/>
        </a:spcBef>
        <a:spcAft>
          <a:spcPct val="0"/>
        </a:spcAft>
        <a:defRPr sz="3200" b="1">
          <a:solidFill>
            <a:srgbClr val="FFFF00"/>
          </a:solidFill>
          <a:latin typeface="+mj-lt"/>
          <a:ea typeface="+mj-ea"/>
          <a:cs typeface="+mj-cs"/>
        </a:defRPr>
      </a:lvl1pPr>
      <a:lvl2pPr algn="ctr" rtl="0" eaLnBrk="0" fontAlgn="base" hangingPunct="0">
        <a:spcBef>
          <a:spcPct val="0"/>
        </a:spcBef>
        <a:spcAft>
          <a:spcPct val="0"/>
        </a:spcAft>
        <a:defRPr sz="3200" b="1">
          <a:solidFill>
            <a:srgbClr val="FFFF00"/>
          </a:solidFill>
          <a:latin typeface="Arial" charset="0"/>
        </a:defRPr>
      </a:lvl2pPr>
      <a:lvl3pPr algn="ctr" rtl="0" eaLnBrk="0" fontAlgn="base" hangingPunct="0">
        <a:spcBef>
          <a:spcPct val="0"/>
        </a:spcBef>
        <a:spcAft>
          <a:spcPct val="0"/>
        </a:spcAft>
        <a:defRPr sz="3200" b="1">
          <a:solidFill>
            <a:srgbClr val="FFFF00"/>
          </a:solidFill>
          <a:latin typeface="Arial" charset="0"/>
        </a:defRPr>
      </a:lvl3pPr>
      <a:lvl4pPr algn="ctr" rtl="0" eaLnBrk="0" fontAlgn="base" hangingPunct="0">
        <a:spcBef>
          <a:spcPct val="0"/>
        </a:spcBef>
        <a:spcAft>
          <a:spcPct val="0"/>
        </a:spcAft>
        <a:defRPr sz="3200" b="1">
          <a:solidFill>
            <a:srgbClr val="FFFF00"/>
          </a:solidFill>
          <a:latin typeface="Arial" charset="0"/>
        </a:defRPr>
      </a:lvl4pPr>
      <a:lvl5pPr algn="ctr" rtl="0" eaLnBrk="0" fontAlgn="base" hangingPunct="0">
        <a:spcBef>
          <a:spcPct val="0"/>
        </a:spcBef>
        <a:spcAft>
          <a:spcPct val="0"/>
        </a:spcAft>
        <a:defRPr sz="3200" b="1">
          <a:solidFill>
            <a:srgbClr val="FFFF00"/>
          </a:solidFill>
          <a:latin typeface="Arial" charset="0"/>
        </a:defRPr>
      </a:lvl5pPr>
      <a:lvl6pPr marL="457200" algn="ctr" rtl="0" eaLnBrk="0" fontAlgn="base" hangingPunct="0">
        <a:spcBef>
          <a:spcPct val="0"/>
        </a:spcBef>
        <a:spcAft>
          <a:spcPct val="0"/>
        </a:spcAft>
        <a:defRPr sz="3200" b="1">
          <a:solidFill>
            <a:srgbClr val="FFFF00"/>
          </a:solidFill>
          <a:latin typeface="Arial" charset="0"/>
        </a:defRPr>
      </a:lvl6pPr>
      <a:lvl7pPr marL="914400" algn="ctr" rtl="0" eaLnBrk="0" fontAlgn="base" hangingPunct="0">
        <a:spcBef>
          <a:spcPct val="0"/>
        </a:spcBef>
        <a:spcAft>
          <a:spcPct val="0"/>
        </a:spcAft>
        <a:defRPr sz="3200" b="1">
          <a:solidFill>
            <a:srgbClr val="FFFF00"/>
          </a:solidFill>
          <a:latin typeface="Arial" charset="0"/>
        </a:defRPr>
      </a:lvl7pPr>
      <a:lvl8pPr marL="1371600" algn="ctr" rtl="0" eaLnBrk="0" fontAlgn="base" hangingPunct="0">
        <a:spcBef>
          <a:spcPct val="0"/>
        </a:spcBef>
        <a:spcAft>
          <a:spcPct val="0"/>
        </a:spcAft>
        <a:defRPr sz="3200" b="1">
          <a:solidFill>
            <a:srgbClr val="FFFF00"/>
          </a:solidFill>
          <a:latin typeface="Arial" charset="0"/>
        </a:defRPr>
      </a:lvl8pPr>
      <a:lvl9pPr marL="1828800" algn="ctr" rtl="0" eaLnBrk="0" fontAlgn="base" hangingPunct="0">
        <a:spcBef>
          <a:spcPct val="0"/>
        </a:spcBef>
        <a:spcAft>
          <a:spcPct val="0"/>
        </a:spcAft>
        <a:defRPr sz="3200" b="1">
          <a:solidFill>
            <a:srgbClr val="FFFF00"/>
          </a:solidFill>
          <a:latin typeface="Arial" charset="0"/>
        </a:defRPr>
      </a:lvl9pPr>
    </p:titleStyle>
    <p:bodyStyle>
      <a:lvl1pPr marL="342900" indent="-342900" algn="l" rtl="0" eaLnBrk="0" fontAlgn="base" hangingPunct="0">
        <a:spcBef>
          <a:spcPct val="20000"/>
        </a:spcBef>
        <a:spcAft>
          <a:spcPct val="0"/>
        </a:spcAft>
        <a:buClr>
          <a:srgbClr val="FFFF00"/>
        </a:buClr>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FF00"/>
        </a:buClr>
        <a:buChar char="–"/>
        <a:defRPr sz="2400" b="1">
          <a:solidFill>
            <a:schemeClr val="bg1"/>
          </a:solidFill>
          <a:latin typeface="+mn-lt"/>
        </a:defRPr>
      </a:lvl2pPr>
      <a:lvl3pPr marL="1143000" indent="-228600" algn="l" rtl="0" eaLnBrk="0" fontAlgn="base" hangingPunct="0">
        <a:spcBef>
          <a:spcPct val="20000"/>
        </a:spcBef>
        <a:spcAft>
          <a:spcPct val="0"/>
        </a:spcAft>
        <a:buClr>
          <a:srgbClr val="FFFF00"/>
        </a:buClr>
        <a:buChar char="•"/>
        <a:defRPr>
          <a:solidFill>
            <a:srgbClr val="FFFF00"/>
          </a:solidFill>
          <a:latin typeface="+mn-lt"/>
        </a:defRPr>
      </a:lvl3pPr>
      <a:lvl4pPr marL="1600200" indent="-228600" algn="l" rtl="0" eaLnBrk="0" fontAlgn="base" hangingPunct="0">
        <a:spcBef>
          <a:spcPct val="20000"/>
        </a:spcBef>
        <a:spcAft>
          <a:spcPct val="0"/>
        </a:spcAft>
        <a:buClr>
          <a:srgbClr val="FFFF00"/>
        </a:buClr>
        <a:buChar char="–"/>
        <a:defRPr>
          <a:solidFill>
            <a:srgbClr val="FFFF00"/>
          </a:solidFill>
          <a:latin typeface="+mn-lt"/>
        </a:defRPr>
      </a:lvl4pPr>
      <a:lvl5pPr marL="2057400" indent="-228600" algn="l" rtl="0" eaLnBrk="0" fontAlgn="base" hangingPunct="0">
        <a:spcBef>
          <a:spcPct val="20000"/>
        </a:spcBef>
        <a:spcAft>
          <a:spcPct val="0"/>
        </a:spcAft>
        <a:buClr>
          <a:srgbClr val="FFFF00"/>
        </a:buClr>
        <a:buChar char="»"/>
        <a:defRPr>
          <a:solidFill>
            <a:srgbClr val="FFFF00"/>
          </a:solidFill>
          <a:latin typeface="+mn-lt"/>
        </a:defRPr>
      </a:lvl5pPr>
      <a:lvl6pPr marL="2514600" indent="-228600" algn="l" rtl="0" eaLnBrk="0" fontAlgn="base" hangingPunct="0">
        <a:spcBef>
          <a:spcPct val="20000"/>
        </a:spcBef>
        <a:spcAft>
          <a:spcPct val="0"/>
        </a:spcAft>
        <a:buClr>
          <a:srgbClr val="FFFF00"/>
        </a:buClr>
        <a:buChar char="»"/>
        <a:defRPr>
          <a:solidFill>
            <a:srgbClr val="FFFF00"/>
          </a:solidFill>
          <a:latin typeface="+mn-lt"/>
        </a:defRPr>
      </a:lvl6pPr>
      <a:lvl7pPr marL="2971800" indent="-228600" algn="l" rtl="0" eaLnBrk="0" fontAlgn="base" hangingPunct="0">
        <a:spcBef>
          <a:spcPct val="20000"/>
        </a:spcBef>
        <a:spcAft>
          <a:spcPct val="0"/>
        </a:spcAft>
        <a:buClr>
          <a:srgbClr val="FFFF00"/>
        </a:buClr>
        <a:buChar char="»"/>
        <a:defRPr>
          <a:solidFill>
            <a:srgbClr val="FFFF00"/>
          </a:solidFill>
          <a:latin typeface="+mn-lt"/>
        </a:defRPr>
      </a:lvl7pPr>
      <a:lvl8pPr marL="3429000" indent="-228600" algn="l" rtl="0" eaLnBrk="0" fontAlgn="base" hangingPunct="0">
        <a:spcBef>
          <a:spcPct val="20000"/>
        </a:spcBef>
        <a:spcAft>
          <a:spcPct val="0"/>
        </a:spcAft>
        <a:buClr>
          <a:srgbClr val="FFFF00"/>
        </a:buClr>
        <a:buChar char="»"/>
        <a:defRPr>
          <a:solidFill>
            <a:srgbClr val="FFFF00"/>
          </a:solidFill>
          <a:latin typeface="+mn-lt"/>
        </a:defRPr>
      </a:lvl8pPr>
      <a:lvl9pPr marL="3886200" indent="-228600" algn="l" rtl="0" eaLnBrk="0" fontAlgn="base" hangingPunct="0">
        <a:spcBef>
          <a:spcPct val="20000"/>
        </a:spcBef>
        <a:spcAft>
          <a:spcPct val="0"/>
        </a:spcAft>
        <a:buClr>
          <a:srgbClr val="FFFF00"/>
        </a:buClr>
        <a:buChar char="»"/>
        <a:defRPr>
          <a:solidFill>
            <a:srgbClr val="FFFF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000066"/>
            </a:gs>
            <a:gs pos="100000">
              <a:srgbClr val="000000"/>
            </a:gs>
          </a:gsLst>
          <a:lin ang="27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03213" y="228600"/>
            <a:ext cx="8461375"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304800" y="1752600"/>
            <a:ext cx="8534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1" name="Line 7"/>
          <p:cNvSpPr>
            <a:spLocks noChangeShapeType="1"/>
          </p:cNvSpPr>
          <p:nvPr/>
        </p:nvSpPr>
        <p:spPr bwMode="auto">
          <a:xfrm>
            <a:off x="381000" y="1524000"/>
            <a:ext cx="8382000" cy="0"/>
          </a:xfrm>
          <a:prstGeom prst="line">
            <a:avLst/>
          </a:prstGeom>
          <a:noFill/>
          <a:ln w="9525">
            <a:solidFill>
              <a:srgbClr val="FFFF00"/>
            </a:solidFill>
            <a:round/>
            <a:headEnd/>
            <a:tailEnd/>
          </a:ln>
          <a:effectLst/>
        </p:spPr>
        <p:txBody>
          <a:bodyPr wrap="none" anchor="ctr"/>
          <a:lstStyle/>
          <a:p>
            <a:pPr algn="l" rtl="0" eaLnBrk="0" fontAlgn="base" hangingPunct="0">
              <a:spcBef>
                <a:spcPct val="0"/>
              </a:spcBef>
              <a:spcAft>
                <a:spcPct val="0"/>
              </a:spcAft>
              <a:defRPr/>
            </a:pPr>
            <a:endParaRPr lang="en-US" sz="2800" kern="1200">
              <a:solidFill>
                <a:srgbClr val="000000"/>
              </a:solidFill>
              <a:latin typeface="Times New Roman" pitchFamily="18" charset="0"/>
              <a:ea typeface="+mn-ea"/>
              <a:cs typeface="+mn-cs"/>
            </a:endParaRPr>
          </a:p>
        </p:txBody>
      </p:sp>
      <p:pic>
        <p:nvPicPr>
          <p:cNvPr id="2053" name="Picture 8" descr="e&amp;e"/>
          <p:cNvPicPr>
            <a:picLocks noChangeAspect="1" noChangeArrowheads="1"/>
          </p:cNvPicPr>
          <p:nvPr userDrawn="1"/>
        </p:nvPicPr>
        <p:blipFill>
          <a:blip r:embed="rId3"/>
          <a:srcRect/>
          <a:stretch>
            <a:fillRect/>
          </a:stretch>
        </p:blipFill>
        <p:spPr bwMode="auto">
          <a:xfrm>
            <a:off x="7772400" y="6400800"/>
            <a:ext cx="1219200" cy="330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74" r:id="rId1"/>
  </p:sldLayoutIdLst>
  <p:txStyles>
    <p:titleStyle>
      <a:lvl1pPr algn="ctr" rtl="0" eaLnBrk="0" fontAlgn="base" hangingPunct="0">
        <a:spcBef>
          <a:spcPct val="0"/>
        </a:spcBef>
        <a:spcAft>
          <a:spcPct val="0"/>
        </a:spcAft>
        <a:defRPr sz="3200" b="1">
          <a:solidFill>
            <a:srgbClr val="FFFF00"/>
          </a:solidFill>
          <a:latin typeface="+mj-lt"/>
          <a:ea typeface="+mj-ea"/>
          <a:cs typeface="+mj-cs"/>
        </a:defRPr>
      </a:lvl1pPr>
      <a:lvl2pPr algn="ctr" rtl="0" eaLnBrk="0" fontAlgn="base" hangingPunct="0">
        <a:spcBef>
          <a:spcPct val="0"/>
        </a:spcBef>
        <a:spcAft>
          <a:spcPct val="0"/>
        </a:spcAft>
        <a:defRPr sz="3200" b="1">
          <a:solidFill>
            <a:srgbClr val="FFFF00"/>
          </a:solidFill>
          <a:latin typeface="Arial" charset="0"/>
        </a:defRPr>
      </a:lvl2pPr>
      <a:lvl3pPr algn="ctr" rtl="0" eaLnBrk="0" fontAlgn="base" hangingPunct="0">
        <a:spcBef>
          <a:spcPct val="0"/>
        </a:spcBef>
        <a:spcAft>
          <a:spcPct val="0"/>
        </a:spcAft>
        <a:defRPr sz="3200" b="1">
          <a:solidFill>
            <a:srgbClr val="FFFF00"/>
          </a:solidFill>
          <a:latin typeface="Arial" charset="0"/>
        </a:defRPr>
      </a:lvl3pPr>
      <a:lvl4pPr algn="ctr" rtl="0" eaLnBrk="0" fontAlgn="base" hangingPunct="0">
        <a:spcBef>
          <a:spcPct val="0"/>
        </a:spcBef>
        <a:spcAft>
          <a:spcPct val="0"/>
        </a:spcAft>
        <a:defRPr sz="3200" b="1">
          <a:solidFill>
            <a:srgbClr val="FFFF00"/>
          </a:solidFill>
          <a:latin typeface="Arial" charset="0"/>
        </a:defRPr>
      </a:lvl4pPr>
      <a:lvl5pPr algn="ctr" rtl="0" eaLnBrk="0" fontAlgn="base" hangingPunct="0">
        <a:spcBef>
          <a:spcPct val="0"/>
        </a:spcBef>
        <a:spcAft>
          <a:spcPct val="0"/>
        </a:spcAft>
        <a:defRPr sz="3200" b="1">
          <a:solidFill>
            <a:srgbClr val="FFFF00"/>
          </a:solidFill>
          <a:latin typeface="Arial" charset="0"/>
        </a:defRPr>
      </a:lvl5pPr>
      <a:lvl6pPr marL="457200" algn="ctr" rtl="0" eaLnBrk="0" fontAlgn="base" hangingPunct="0">
        <a:spcBef>
          <a:spcPct val="0"/>
        </a:spcBef>
        <a:spcAft>
          <a:spcPct val="0"/>
        </a:spcAft>
        <a:defRPr sz="3200" b="1">
          <a:solidFill>
            <a:srgbClr val="FFFF00"/>
          </a:solidFill>
          <a:latin typeface="Arial" charset="0"/>
        </a:defRPr>
      </a:lvl6pPr>
      <a:lvl7pPr marL="914400" algn="ctr" rtl="0" eaLnBrk="0" fontAlgn="base" hangingPunct="0">
        <a:spcBef>
          <a:spcPct val="0"/>
        </a:spcBef>
        <a:spcAft>
          <a:spcPct val="0"/>
        </a:spcAft>
        <a:defRPr sz="3200" b="1">
          <a:solidFill>
            <a:srgbClr val="FFFF00"/>
          </a:solidFill>
          <a:latin typeface="Arial" charset="0"/>
        </a:defRPr>
      </a:lvl7pPr>
      <a:lvl8pPr marL="1371600" algn="ctr" rtl="0" eaLnBrk="0" fontAlgn="base" hangingPunct="0">
        <a:spcBef>
          <a:spcPct val="0"/>
        </a:spcBef>
        <a:spcAft>
          <a:spcPct val="0"/>
        </a:spcAft>
        <a:defRPr sz="3200" b="1">
          <a:solidFill>
            <a:srgbClr val="FFFF00"/>
          </a:solidFill>
          <a:latin typeface="Arial" charset="0"/>
        </a:defRPr>
      </a:lvl8pPr>
      <a:lvl9pPr marL="1828800" algn="ctr" rtl="0" eaLnBrk="0" fontAlgn="base" hangingPunct="0">
        <a:spcBef>
          <a:spcPct val="0"/>
        </a:spcBef>
        <a:spcAft>
          <a:spcPct val="0"/>
        </a:spcAft>
        <a:defRPr sz="3200" b="1">
          <a:solidFill>
            <a:srgbClr val="FFFF00"/>
          </a:solidFill>
          <a:latin typeface="Arial" charset="0"/>
        </a:defRPr>
      </a:lvl9pPr>
    </p:titleStyle>
    <p:bodyStyle>
      <a:lvl1pPr marL="342900" indent="-342900" algn="l" rtl="0" eaLnBrk="0" fontAlgn="base" hangingPunct="0">
        <a:spcBef>
          <a:spcPct val="20000"/>
        </a:spcBef>
        <a:spcAft>
          <a:spcPct val="0"/>
        </a:spcAft>
        <a:buClr>
          <a:srgbClr val="FFFF00"/>
        </a:buClr>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FF00"/>
        </a:buClr>
        <a:buChar char="–"/>
        <a:defRPr sz="2400" b="1">
          <a:solidFill>
            <a:schemeClr val="bg1"/>
          </a:solidFill>
          <a:latin typeface="+mn-lt"/>
        </a:defRPr>
      </a:lvl2pPr>
      <a:lvl3pPr marL="1143000" indent="-228600" algn="l" rtl="0" eaLnBrk="0" fontAlgn="base" hangingPunct="0">
        <a:spcBef>
          <a:spcPct val="20000"/>
        </a:spcBef>
        <a:spcAft>
          <a:spcPct val="0"/>
        </a:spcAft>
        <a:buClr>
          <a:srgbClr val="FFFF00"/>
        </a:buClr>
        <a:buChar char="•"/>
        <a:defRPr>
          <a:solidFill>
            <a:srgbClr val="FFFF00"/>
          </a:solidFill>
          <a:latin typeface="+mn-lt"/>
        </a:defRPr>
      </a:lvl3pPr>
      <a:lvl4pPr marL="1600200" indent="-228600" algn="l" rtl="0" eaLnBrk="0" fontAlgn="base" hangingPunct="0">
        <a:spcBef>
          <a:spcPct val="20000"/>
        </a:spcBef>
        <a:spcAft>
          <a:spcPct val="0"/>
        </a:spcAft>
        <a:buClr>
          <a:srgbClr val="FFFF00"/>
        </a:buClr>
        <a:buChar char="–"/>
        <a:defRPr>
          <a:solidFill>
            <a:srgbClr val="FFFF00"/>
          </a:solidFill>
          <a:latin typeface="+mn-lt"/>
        </a:defRPr>
      </a:lvl4pPr>
      <a:lvl5pPr marL="2057400" indent="-228600" algn="l" rtl="0" eaLnBrk="0" fontAlgn="base" hangingPunct="0">
        <a:spcBef>
          <a:spcPct val="20000"/>
        </a:spcBef>
        <a:spcAft>
          <a:spcPct val="0"/>
        </a:spcAft>
        <a:buClr>
          <a:srgbClr val="FFFF00"/>
        </a:buClr>
        <a:buChar char="»"/>
        <a:defRPr>
          <a:solidFill>
            <a:srgbClr val="FFFF00"/>
          </a:solidFill>
          <a:latin typeface="+mn-lt"/>
        </a:defRPr>
      </a:lvl5pPr>
      <a:lvl6pPr marL="2514600" indent="-228600" algn="l" rtl="0" eaLnBrk="0" fontAlgn="base" hangingPunct="0">
        <a:spcBef>
          <a:spcPct val="20000"/>
        </a:spcBef>
        <a:spcAft>
          <a:spcPct val="0"/>
        </a:spcAft>
        <a:buClr>
          <a:srgbClr val="FFFF00"/>
        </a:buClr>
        <a:buChar char="»"/>
        <a:defRPr>
          <a:solidFill>
            <a:srgbClr val="FFFF00"/>
          </a:solidFill>
          <a:latin typeface="+mn-lt"/>
        </a:defRPr>
      </a:lvl6pPr>
      <a:lvl7pPr marL="2971800" indent="-228600" algn="l" rtl="0" eaLnBrk="0" fontAlgn="base" hangingPunct="0">
        <a:spcBef>
          <a:spcPct val="20000"/>
        </a:spcBef>
        <a:spcAft>
          <a:spcPct val="0"/>
        </a:spcAft>
        <a:buClr>
          <a:srgbClr val="FFFF00"/>
        </a:buClr>
        <a:buChar char="»"/>
        <a:defRPr>
          <a:solidFill>
            <a:srgbClr val="FFFF00"/>
          </a:solidFill>
          <a:latin typeface="+mn-lt"/>
        </a:defRPr>
      </a:lvl7pPr>
      <a:lvl8pPr marL="3429000" indent="-228600" algn="l" rtl="0" eaLnBrk="0" fontAlgn="base" hangingPunct="0">
        <a:spcBef>
          <a:spcPct val="20000"/>
        </a:spcBef>
        <a:spcAft>
          <a:spcPct val="0"/>
        </a:spcAft>
        <a:buClr>
          <a:srgbClr val="FFFF00"/>
        </a:buClr>
        <a:buChar char="»"/>
        <a:defRPr>
          <a:solidFill>
            <a:srgbClr val="FFFF00"/>
          </a:solidFill>
          <a:latin typeface="+mn-lt"/>
        </a:defRPr>
      </a:lvl8pPr>
      <a:lvl9pPr marL="3886200" indent="-228600" algn="l" rtl="0" eaLnBrk="0" fontAlgn="base" hangingPunct="0">
        <a:spcBef>
          <a:spcPct val="20000"/>
        </a:spcBef>
        <a:spcAft>
          <a:spcPct val="0"/>
        </a:spcAft>
        <a:buClr>
          <a:srgbClr val="FFFF00"/>
        </a:buClr>
        <a:buChar char="»"/>
        <a:defRPr>
          <a:solidFill>
            <a:srgbClr val="FFFF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000066"/>
            </a:gs>
            <a:gs pos="100000">
              <a:srgbClr val="000000"/>
            </a:gs>
          </a:gsLst>
          <a:lin ang="27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03213" y="228600"/>
            <a:ext cx="8461375"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304800" y="1752600"/>
            <a:ext cx="8534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1" name="Line 7"/>
          <p:cNvSpPr>
            <a:spLocks noChangeShapeType="1"/>
          </p:cNvSpPr>
          <p:nvPr/>
        </p:nvSpPr>
        <p:spPr bwMode="auto">
          <a:xfrm>
            <a:off x="381000" y="1524000"/>
            <a:ext cx="8382000" cy="0"/>
          </a:xfrm>
          <a:prstGeom prst="line">
            <a:avLst/>
          </a:prstGeom>
          <a:noFill/>
          <a:ln w="9525">
            <a:solidFill>
              <a:srgbClr val="FFFF00"/>
            </a:solidFill>
            <a:round/>
            <a:headEnd/>
            <a:tailEnd/>
          </a:ln>
          <a:effectLst/>
        </p:spPr>
        <p:txBody>
          <a:bodyPr wrap="none" anchor="ctr"/>
          <a:lstStyle/>
          <a:p>
            <a:pPr algn="l" rtl="0" eaLnBrk="0" fontAlgn="base" hangingPunct="0">
              <a:spcBef>
                <a:spcPct val="0"/>
              </a:spcBef>
              <a:spcAft>
                <a:spcPct val="0"/>
              </a:spcAft>
              <a:defRPr/>
            </a:pPr>
            <a:endParaRPr lang="en-US" sz="2800" kern="1200">
              <a:solidFill>
                <a:srgbClr val="000000"/>
              </a:solidFill>
              <a:latin typeface="Times New Roman" pitchFamily="18" charset="0"/>
              <a:ea typeface="+mn-ea"/>
              <a:cs typeface="+mn-cs"/>
            </a:endParaRPr>
          </a:p>
        </p:txBody>
      </p:sp>
      <p:pic>
        <p:nvPicPr>
          <p:cNvPr id="2053" name="Picture 8" descr="e&amp;e"/>
          <p:cNvPicPr>
            <a:picLocks noChangeAspect="1" noChangeArrowheads="1"/>
          </p:cNvPicPr>
          <p:nvPr userDrawn="1"/>
        </p:nvPicPr>
        <p:blipFill>
          <a:blip r:embed="rId3"/>
          <a:srcRect/>
          <a:stretch>
            <a:fillRect/>
          </a:stretch>
        </p:blipFill>
        <p:spPr bwMode="auto">
          <a:xfrm>
            <a:off x="7772400" y="6400800"/>
            <a:ext cx="1219200" cy="330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76" r:id="rId1"/>
  </p:sldLayoutIdLst>
  <p:txStyles>
    <p:titleStyle>
      <a:lvl1pPr algn="ctr" rtl="0" eaLnBrk="0" fontAlgn="base" hangingPunct="0">
        <a:spcBef>
          <a:spcPct val="0"/>
        </a:spcBef>
        <a:spcAft>
          <a:spcPct val="0"/>
        </a:spcAft>
        <a:defRPr sz="3200" b="1">
          <a:solidFill>
            <a:srgbClr val="FFFF00"/>
          </a:solidFill>
          <a:latin typeface="+mj-lt"/>
          <a:ea typeface="+mj-ea"/>
          <a:cs typeface="+mj-cs"/>
        </a:defRPr>
      </a:lvl1pPr>
      <a:lvl2pPr algn="ctr" rtl="0" eaLnBrk="0" fontAlgn="base" hangingPunct="0">
        <a:spcBef>
          <a:spcPct val="0"/>
        </a:spcBef>
        <a:spcAft>
          <a:spcPct val="0"/>
        </a:spcAft>
        <a:defRPr sz="3200" b="1">
          <a:solidFill>
            <a:srgbClr val="FFFF00"/>
          </a:solidFill>
          <a:latin typeface="Arial" charset="0"/>
        </a:defRPr>
      </a:lvl2pPr>
      <a:lvl3pPr algn="ctr" rtl="0" eaLnBrk="0" fontAlgn="base" hangingPunct="0">
        <a:spcBef>
          <a:spcPct val="0"/>
        </a:spcBef>
        <a:spcAft>
          <a:spcPct val="0"/>
        </a:spcAft>
        <a:defRPr sz="3200" b="1">
          <a:solidFill>
            <a:srgbClr val="FFFF00"/>
          </a:solidFill>
          <a:latin typeface="Arial" charset="0"/>
        </a:defRPr>
      </a:lvl3pPr>
      <a:lvl4pPr algn="ctr" rtl="0" eaLnBrk="0" fontAlgn="base" hangingPunct="0">
        <a:spcBef>
          <a:spcPct val="0"/>
        </a:spcBef>
        <a:spcAft>
          <a:spcPct val="0"/>
        </a:spcAft>
        <a:defRPr sz="3200" b="1">
          <a:solidFill>
            <a:srgbClr val="FFFF00"/>
          </a:solidFill>
          <a:latin typeface="Arial" charset="0"/>
        </a:defRPr>
      </a:lvl4pPr>
      <a:lvl5pPr algn="ctr" rtl="0" eaLnBrk="0" fontAlgn="base" hangingPunct="0">
        <a:spcBef>
          <a:spcPct val="0"/>
        </a:spcBef>
        <a:spcAft>
          <a:spcPct val="0"/>
        </a:spcAft>
        <a:defRPr sz="3200" b="1">
          <a:solidFill>
            <a:srgbClr val="FFFF00"/>
          </a:solidFill>
          <a:latin typeface="Arial" charset="0"/>
        </a:defRPr>
      </a:lvl5pPr>
      <a:lvl6pPr marL="457200" algn="ctr" rtl="0" eaLnBrk="0" fontAlgn="base" hangingPunct="0">
        <a:spcBef>
          <a:spcPct val="0"/>
        </a:spcBef>
        <a:spcAft>
          <a:spcPct val="0"/>
        </a:spcAft>
        <a:defRPr sz="3200" b="1">
          <a:solidFill>
            <a:srgbClr val="FFFF00"/>
          </a:solidFill>
          <a:latin typeface="Arial" charset="0"/>
        </a:defRPr>
      </a:lvl6pPr>
      <a:lvl7pPr marL="914400" algn="ctr" rtl="0" eaLnBrk="0" fontAlgn="base" hangingPunct="0">
        <a:spcBef>
          <a:spcPct val="0"/>
        </a:spcBef>
        <a:spcAft>
          <a:spcPct val="0"/>
        </a:spcAft>
        <a:defRPr sz="3200" b="1">
          <a:solidFill>
            <a:srgbClr val="FFFF00"/>
          </a:solidFill>
          <a:latin typeface="Arial" charset="0"/>
        </a:defRPr>
      </a:lvl7pPr>
      <a:lvl8pPr marL="1371600" algn="ctr" rtl="0" eaLnBrk="0" fontAlgn="base" hangingPunct="0">
        <a:spcBef>
          <a:spcPct val="0"/>
        </a:spcBef>
        <a:spcAft>
          <a:spcPct val="0"/>
        </a:spcAft>
        <a:defRPr sz="3200" b="1">
          <a:solidFill>
            <a:srgbClr val="FFFF00"/>
          </a:solidFill>
          <a:latin typeface="Arial" charset="0"/>
        </a:defRPr>
      </a:lvl8pPr>
      <a:lvl9pPr marL="1828800" algn="ctr" rtl="0" eaLnBrk="0" fontAlgn="base" hangingPunct="0">
        <a:spcBef>
          <a:spcPct val="0"/>
        </a:spcBef>
        <a:spcAft>
          <a:spcPct val="0"/>
        </a:spcAft>
        <a:defRPr sz="3200" b="1">
          <a:solidFill>
            <a:srgbClr val="FFFF00"/>
          </a:solidFill>
          <a:latin typeface="Arial" charset="0"/>
        </a:defRPr>
      </a:lvl9pPr>
    </p:titleStyle>
    <p:bodyStyle>
      <a:lvl1pPr marL="342900" indent="-342900" algn="l" rtl="0" eaLnBrk="0" fontAlgn="base" hangingPunct="0">
        <a:spcBef>
          <a:spcPct val="20000"/>
        </a:spcBef>
        <a:spcAft>
          <a:spcPct val="0"/>
        </a:spcAft>
        <a:buClr>
          <a:srgbClr val="FFFF00"/>
        </a:buClr>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FF00"/>
        </a:buClr>
        <a:buChar char="–"/>
        <a:defRPr sz="2400" b="1">
          <a:solidFill>
            <a:schemeClr val="bg1"/>
          </a:solidFill>
          <a:latin typeface="+mn-lt"/>
        </a:defRPr>
      </a:lvl2pPr>
      <a:lvl3pPr marL="1143000" indent="-228600" algn="l" rtl="0" eaLnBrk="0" fontAlgn="base" hangingPunct="0">
        <a:spcBef>
          <a:spcPct val="20000"/>
        </a:spcBef>
        <a:spcAft>
          <a:spcPct val="0"/>
        </a:spcAft>
        <a:buClr>
          <a:srgbClr val="FFFF00"/>
        </a:buClr>
        <a:buChar char="•"/>
        <a:defRPr>
          <a:solidFill>
            <a:srgbClr val="FFFF00"/>
          </a:solidFill>
          <a:latin typeface="+mn-lt"/>
        </a:defRPr>
      </a:lvl3pPr>
      <a:lvl4pPr marL="1600200" indent="-228600" algn="l" rtl="0" eaLnBrk="0" fontAlgn="base" hangingPunct="0">
        <a:spcBef>
          <a:spcPct val="20000"/>
        </a:spcBef>
        <a:spcAft>
          <a:spcPct val="0"/>
        </a:spcAft>
        <a:buClr>
          <a:srgbClr val="FFFF00"/>
        </a:buClr>
        <a:buChar char="–"/>
        <a:defRPr>
          <a:solidFill>
            <a:srgbClr val="FFFF00"/>
          </a:solidFill>
          <a:latin typeface="+mn-lt"/>
        </a:defRPr>
      </a:lvl4pPr>
      <a:lvl5pPr marL="2057400" indent="-228600" algn="l" rtl="0" eaLnBrk="0" fontAlgn="base" hangingPunct="0">
        <a:spcBef>
          <a:spcPct val="20000"/>
        </a:spcBef>
        <a:spcAft>
          <a:spcPct val="0"/>
        </a:spcAft>
        <a:buClr>
          <a:srgbClr val="FFFF00"/>
        </a:buClr>
        <a:buChar char="»"/>
        <a:defRPr>
          <a:solidFill>
            <a:srgbClr val="FFFF00"/>
          </a:solidFill>
          <a:latin typeface="+mn-lt"/>
        </a:defRPr>
      </a:lvl5pPr>
      <a:lvl6pPr marL="2514600" indent="-228600" algn="l" rtl="0" eaLnBrk="0" fontAlgn="base" hangingPunct="0">
        <a:spcBef>
          <a:spcPct val="20000"/>
        </a:spcBef>
        <a:spcAft>
          <a:spcPct val="0"/>
        </a:spcAft>
        <a:buClr>
          <a:srgbClr val="FFFF00"/>
        </a:buClr>
        <a:buChar char="»"/>
        <a:defRPr>
          <a:solidFill>
            <a:srgbClr val="FFFF00"/>
          </a:solidFill>
          <a:latin typeface="+mn-lt"/>
        </a:defRPr>
      </a:lvl6pPr>
      <a:lvl7pPr marL="2971800" indent="-228600" algn="l" rtl="0" eaLnBrk="0" fontAlgn="base" hangingPunct="0">
        <a:spcBef>
          <a:spcPct val="20000"/>
        </a:spcBef>
        <a:spcAft>
          <a:spcPct val="0"/>
        </a:spcAft>
        <a:buClr>
          <a:srgbClr val="FFFF00"/>
        </a:buClr>
        <a:buChar char="»"/>
        <a:defRPr>
          <a:solidFill>
            <a:srgbClr val="FFFF00"/>
          </a:solidFill>
          <a:latin typeface="+mn-lt"/>
        </a:defRPr>
      </a:lvl7pPr>
      <a:lvl8pPr marL="3429000" indent="-228600" algn="l" rtl="0" eaLnBrk="0" fontAlgn="base" hangingPunct="0">
        <a:spcBef>
          <a:spcPct val="20000"/>
        </a:spcBef>
        <a:spcAft>
          <a:spcPct val="0"/>
        </a:spcAft>
        <a:buClr>
          <a:srgbClr val="FFFF00"/>
        </a:buClr>
        <a:buChar char="»"/>
        <a:defRPr>
          <a:solidFill>
            <a:srgbClr val="FFFF00"/>
          </a:solidFill>
          <a:latin typeface="+mn-lt"/>
        </a:defRPr>
      </a:lvl8pPr>
      <a:lvl9pPr marL="3886200" indent="-228600" algn="l" rtl="0" eaLnBrk="0" fontAlgn="base" hangingPunct="0">
        <a:spcBef>
          <a:spcPct val="20000"/>
        </a:spcBef>
        <a:spcAft>
          <a:spcPct val="0"/>
        </a:spcAft>
        <a:buClr>
          <a:srgbClr val="FFFF00"/>
        </a:buClr>
        <a:buChar char="»"/>
        <a:defRPr>
          <a:solidFill>
            <a:srgbClr val="FFFF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000066"/>
            </a:gs>
            <a:gs pos="100000">
              <a:srgbClr val="000000"/>
            </a:gs>
          </a:gsLst>
          <a:lin ang="27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03213" y="228600"/>
            <a:ext cx="8461375"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304800" y="1752600"/>
            <a:ext cx="8534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1" name="Line 7"/>
          <p:cNvSpPr>
            <a:spLocks noChangeShapeType="1"/>
          </p:cNvSpPr>
          <p:nvPr/>
        </p:nvSpPr>
        <p:spPr bwMode="auto">
          <a:xfrm>
            <a:off x="381000" y="1524000"/>
            <a:ext cx="8382000" cy="0"/>
          </a:xfrm>
          <a:prstGeom prst="line">
            <a:avLst/>
          </a:prstGeom>
          <a:noFill/>
          <a:ln w="9525">
            <a:solidFill>
              <a:srgbClr val="FFFF00"/>
            </a:solidFill>
            <a:round/>
            <a:headEnd/>
            <a:tailEnd/>
          </a:ln>
          <a:effectLst/>
        </p:spPr>
        <p:txBody>
          <a:bodyPr wrap="none" anchor="ctr"/>
          <a:lstStyle/>
          <a:p>
            <a:pPr algn="l" rtl="0" eaLnBrk="0" fontAlgn="base" hangingPunct="0">
              <a:spcBef>
                <a:spcPct val="0"/>
              </a:spcBef>
              <a:spcAft>
                <a:spcPct val="0"/>
              </a:spcAft>
              <a:defRPr/>
            </a:pPr>
            <a:endParaRPr lang="en-US" sz="2800" kern="1200">
              <a:solidFill>
                <a:srgbClr val="000000"/>
              </a:solidFill>
              <a:latin typeface="Times New Roman" pitchFamily="18" charset="0"/>
              <a:ea typeface="+mn-ea"/>
              <a:cs typeface="+mn-cs"/>
            </a:endParaRPr>
          </a:p>
        </p:txBody>
      </p:sp>
      <p:pic>
        <p:nvPicPr>
          <p:cNvPr id="2053" name="Picture 8" descr="e&amp;e"/>
          <p:cNvPicPr>
            <a:picLocks noChangeAspect="1" noChangeArrowheads="1"/>
          </p:cNvPicPr>
          <p:nvPr userDrawn="1"/>
        </p:nvPicPr>
        <p:blipFill>
          <a:blip r:embed="rId3"/>
          <a:srcRect/>
          <a:stretch>
            <a:fillRect/>
          </a:stretch>
        </p:blipFill>
        <p:spPr bwMode="auto">
          <a:xfrm>
            <a:off x="7772400" y="6400800"/>
            <a:ext cx="1219200" cy="330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78" r:id="rId1"/>
  </p:sldLayoutIdLst>
  <p:txStyles>
    <p:titleStyle>
      <a:lvl1pPr algn="ctr" rtl="0" eaLnBrk="0" fontAlgn="base" hangingPunct="0">
        <a:spcBef>
          <a:spcPct val="0"/>
        </a:spcBef>
        <a:spcAft>
          <a:spcPct val="0"/>
        </a:spcAft>
        <a:defRPr sz="3200" b="1">
          <a:solidFill>
            <a:srgbClr val="FFFF00"/>
          </a:solidFill>
          <a:latin typeface="+mj-lt"/>
          <a:ea typeface="+mj-ea"/>
          <a:cs typeface="+mj-cs"/>
        </a:defRPr>
      </a:lvl1pPr>
      <a:lvl2pPr algn="ctr" rtl="0" eaLnBrk="0" fontAlgn="base" hangingPunct="0">
        <a:spcBef>
          <a:spcPct val="0"/>
        </a:spcBef>
        <a:spcAft>
          <a:spcPct val="0"/>
        </a:spcAft>
        <a:defRPr sz="3200" b="1">
          <a:solidFill>
            <a:srgbClr val="FFFF00"/>
          </a:solidFill>
          <a:latin typeface="Arial" charset="0"/>
        </a:defRPr>
      </a:lvl2pPr>
      <a:lvl3pPr algn="ctr" rtl="0" eaLnBrk="0" fontAlgn="base" hangingPunct="0">
        <a:spcBef>
          <a:spcPct val="0"/>
        </a:spcBef>
        <a:spcAft>
          <a:spcPct val="0"/>
        </a:spcAft>
        <a:defRPr sz="3200" b="1">
          <a:solidFill>
            <a:srgbClr val="FFFF00"/>
          </a:solidFill>
          <a:latin typeface="Arial" charset="0"/>
        </a:defRPr>
      </a:lvl3pPr>
      <a:lvl4pPr algn="ctr" rtl="0" eaLnBrk="0" fontAlgn="base" hangingPunct="0">
        <a:spcBef>
          <a:spcPct val="0"/>
        </a:spcBef>
        <a:spcAft>
          <a:spcPct val="0"/>
        </a:spcAft>
        <a:defRPr sz="3200" b="1">
          <a:solidFill>
            <a:srgbClr val="FFFF00"/>
          </a:solidFill>
          <a:latin typeface="Arial" charset="0"/>
        </a:defRPr>
      </a:lvl4pPr>
      <a:lvl5pPr algn="ctr" rtl="0" eaLnBrk="0" fontAlgn="base" hangingPunct="0">
        <a:spcBef>
          <a:spcPct val="0"/>
        </a:spcBef>
        <a:spcAft>
          <a:spcPct val="0"/>
        </a:spcAft>
        <a:defRPr sz="3200" b="1">
          <a:solidFill>
            <a:srgbClr val="FFFF00"/>
          </a:solidFill>
          <a:latin typeface="Arial" charset="0"/>
        </a:defRPr>
      </a:lvl5pPr>
      <a:lvl6pPr marL="457200" algn="ctr" rtl="0" eaLnBrk="0" fontAlgn="base" hangingPunct="0">
        <a:spcBef>
          <a:spcPct val="0"/>
        </a:spcBef>
        <a:spcAft>
          <a:spcPct val="0"/>
        </a:spcAft>
        <a:defRPr sz="3200" b="1">
          <a:solidFill>
            <a:srgbClr val="FFFF00"/>
          </a:solidFill>
          <a:latin typeface="Arial" charset="0"/>
        </a:defRPr>
      </a:lvl6pPr>
      <a:lvl7pPr marL="914400" algn="ctr" rtl="0" eaLnBrk="0" fontAlgn="base" hangingPunct="0">
        <a:spcBef>
          <a:spcPct val="0"/>
        </a:spcBef>
        <a:spcAft>
          <a:spcPct val="0"/>
        </a:spcAft>
        <a:defRPr sz="3200" b="1">
          <a:solidFill>
            <a:srgbClr val="FFFF00"/>
          </a:solidFill>
          <a:latin typeface="Arial" charset="0"/>
        </a:defRPr>
      </a:lvl7pPr>
      <a:lvl8pPr marL="1371600" algn="ctr" rtl="0" eaLnBrk="0" fontAlgn="base" hangingPunct="0">
        <a:spcBef>
          <a:spcPct val="0"/>
        </a:spcBef>
        <a:spcAft>
          <a:spcPct val="0"/>
        </a:spcAft>
        <a:defRPr sz="3200" b="1">
          <a:solidFill>
            <a:srgbClr val="FFFF00"/>
          </a:solidFill>
          <a:latin typeface="Arial" charset="0"/>
        </a:defRPr>
      </a:lvl8pPr>
      <a:lvl9pPr marL="1828800" algn="ctr" rtl="0" eaLnBrk="0" fontAlgn="base" hangingPunct="0">
        <a:spcBef>
          <a:spcPct val="0"/>
        </a:spcBef>
        <a:spcAft>
          <a:spcPct val="0"/>
        </a:spcAft>
        <a:defRPr sz="3200" b="1">
          <a:solidFill>
            <a:srgbClr val="FFFF00"/>
          </a:solidFill>
          <a:latin typeface="Arial" charset="0"/>
        </a:defRPr>
      </a:lvl9pPr>
    </p:titleStyle>
    <p:bodyStyle>
      <a:lvl1pPr marL="342900" indent="-342900" algn="l" rtl="0" eaLnBrk="0" fontAlgn="base" hangingPunct="0">
        <a:spcBef>
          <a:spcPct val="20000"/>
        </a:spcBef>
        <a:spcAft>
          <a:spcPct val="0"/>
        </a:spcAft>
        <a:buClr>
          <a:srgbClr val="FFFF00"/>
        </a:buClr>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FF00"/>
        </a:buClr>
        <a:buChar char="–"/>
        <a:defRPr sz="2400" b="1">
          <a:solidFill>
            <a:schemeClr val="bg1"/>
          </a:solidFill>
          <a:latin typeface="+mn-lt"/>
        </a:defRPr>
      </a:lvl2pPr>
      <a:lvl3pPr marL="1143000" indent="-228600" algn="l" rtl="0" eaLnBrk="0" fontAlgn="base" hangingPunct="0">
        <a:spcBef>
          <a:spcPct val="20000"/>
        </a:spcBef>
        <a:spcAft>
          <a:spcPct val="0"/>
        </a:spcAft>
        <a:buClr>
          <a:srgbClr val="FFFF00"/>
        </a:buClr>
        <a:buChar char="•"/>
        <a:defRPr>
          <a:solidFill>
            <a:srgbClr val="FFFF00"/>
          </a:solidFill>
          <a:latin typeface="+mn-lt"/>
        </a:defRPr>
      </a:lvl3pPr>
      <a:lvl4pPr marL="1600200" indent="-228600" algn="l" rtl="0" eaLnBrk="0" fontAlgn="base" hangingPunct="0">
        <a:spcBef>
          <a:spcPct val="20000"/>
        </a:spcBef>
        <a:spcAft>
          <a:spcPct val="0"/>
        </a:spcAft>
        <a:buClr>
          <a:srgbClr val="FFFF00"/>
        </a:buClr>
        <a:buChar char="–"/>
        <a:defRPr>
          <a:solidFill>
            <a:srgbClr val="FFFF00"/>
          </a:solidFill>
          <a:latin typeface="+mn-lt"/>
        </a:defRPr>
      </a:lvl4pPr>
      <a:lvl5pPr marL="2057400" indent="-228600" algn="l" rtl="0" eaLnBrk="0" fontAlgn="base" hangingPunct="0">
        <a:spcBef>
          <a:spcPct val="20000"/>
        </a:spcBef>
        <a:spcAft>
          <a:spcPct val="0"/>
        </a:spcAft>
        <a:buClr>
          <a:srgbClr val="FFFF00"/>
        </a:buClr>
        <a:buChar char="»"/>
        <a:defRPr>
          <a:solidFill>
            <a:srgbClr val="FFFF00"/>
          </a:solidFill>
          <a:latin typeface="+mn-lt"/>
        </a:defRPr>
      </a:lvl5pPr>
      <a:lvl6pPr marL="2514600" indent="-228600" algn="l" rtl="0" eaLnBrk="0" fontAlgn="base" hangingPunct="0">
        <a:spcBef>
          <a:spcPct val="20000"/>
        </a:spcBef>
        <a:spcAft>
          <a:spcPct val="0"/>
        </a:spcAft>
        <a:buClr>
          <a:srgbClr val="FFFF00"/>
        </a:buClr>
        <a:buChar char="»"/>
        <a:defRPr>
          <a:solidFill>
            <a:srgbClr val="FFFF00"/>
          </a:solidFill>
          <a:latin typeface="+mn-lt"/>
        </a:defRPr>
      </a:lvl6pPr>
      <a:lvl7pPr marL="2971800" indent="-228600" algn="l" rtl="0" eaLnBrk="0" fontAlgn="base" hangingPunct="0">
        <a:spcBef>
          <a:spcPct val="20000"/>
        </a:spcBef>
        <a:spcAft>
          <a:spcPct val="0"/>
        </a:spcAft>
        <a:buClr>
          <a:srgbClr val="FFFF00"/>
        </a:buClr>
        <a:buChar char="»"/>
        <a:defRPr>
          <a:solidFill>
            <a:srgbClr val="FFFF00"/>
          </a:solidFill>
          <a:latin typeface="+mn-lt"/>
        </a:defRPr>
      </a:lvl7pPr>
      <a:lvl8pPr marL="3429000" indent="-228600" algn="l" rtl="0" eaLnBrk="0" fontAlgn="base" hangingPunct="0">
        <a:spcBef>
          <a:spcPct val="20000"/>
        </a:spcBef>
        <a:spcAft>
          <a:spcPct val="0"/>
        </a:spcAft>
        <a:buClr>
          <a:srgbClr val="FFFF00"/>
        </a:buClr>
        <a:buChar char="»"/>
        <a:defRPr>
          <a:solidFill>
            <a:srgbClr val="FFFF00"/>
          </a:solidFill>
          <a:latin typeface="+mn-lt"/>
        </a:defRPr>
      </a:lvl8pPr>
      <a:lvl9pPr marL="3886200" indent="-228600" algn="l" rtl="0" eaLnBrk="0" fontAlgn="base" hangingPunct="0">
        <a:spcBef>
          <a:spcPct val="20000"/>
        </a:spcBef>
        <a:spcAft>
          <a:spcPct val="0"/>
        </a:spcAft>
        <a:buClr>
          <a:srgbClr val="FFFF00"/>
        </a:buClr>
        <a:buChar char="»"/>
        <a:defRPr>
          <a:solidFill>
            <a:srgbClr val="FFFF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000066"/>
            </a:gs>
            <a:gs pos="100000">
              <a:srgbClr val="000000"/>
            </a:gs>
          </a:gsLst>
          <a:lin ang="27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03213" y="228600"/>
            <a:ext cx="8461375"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304800" y="1752600"/>
            <a:ext cx="8534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1" name="Line 7"/>
          <p:cNvSpPr>
            <a:spLocks noChangeShapeType="1"/>
          </p:cNvSpPr>
          <p:nvPr/>
        </p:nvSpPr>
        <p:spPr bwMode="auto">
          <a:xfrm>
            <a:off x="381000" y="1524000"/>
            <a:ext cx="8382000" cy="0"/>
          </a:xfrm>
          <a:prstGeom prst="line">
            <a:avLst/>
          </a:prstGeom>
          <a:noFill/>
          <a:ln w="9525">
            <a:solidFill>
              <a:srgbClr val="FFFF00"/>
            </a:solidFill>
            <a:round/>
            <a:headEnd/>
            <a:tailEnd/>
          </a:ln>
          <a:effectLst/>
        </p:spPr>
        <p:txBody>
          <a:bodyPr wrap="none" anchor="ctr"/>
          <a:lstStyle/>
          <a:p>
            <a:pPr algn="l" rtl="0" eaLnBrk="0" fontAlgn="base" hangingPunct="0">
              <a:spcBef>
                <a:spcPct val="0"/>
              </a:spcBef>
              <a:spcAft>
                <a:spcPct val="0"/>
              </a:spcAft>
              <a:defRPr/>
            </a:pPr>
            <a:endParaRPr lang="en-US" sz="2800" kern="1200">
              <a:solidFill>
                <a:srgbClr val="000000"/>
              </a:solidFill>
              <a:latin typeface="Times New Roman" pitchFamily="18" charset="0"/>
              <a:ea typeface="+mn-ea"/>
              <a:cs typeface="+mn-cs"/>
            </a:endParaRPr>
          </a:p>
        </p:txBody>
      </p:sp>
      <p:pic>
        <p:nvPicPr>
          <p:cNvPr id="2053" name="Picture 8" descr="e&amp;e"/>
          <p:cNvPicPr>
            <a:picLocks noChangeAspect="1" noChangeArrowheads="1"/>
          </p:cNvPicPr>
          <p:nvPr userDrawn="1"/>
        </p:nvPicPr>
        <p:blipFill>
          <a:blip r:embed="rId3"/>
          <a:srcRect/>
          <a:stretch>
            <a:fillRect/>
          </a:stretch>
        </p:blipFill>
        <p:spPr bwMode="auto">
          <a:xfrm>
            <a:off x="7772400" y="6400800"/>
            <a:ext cx="1219200" cy="330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80" r:id="rId1"/>
  </p:sldLayoutIdLst>
  <p:txStyles>
    <p:titleStyle>
      <a:lvl1pPr algn="ctr" rtl="0" eaLnBrk="0" fontAlgn="base" hangingPunct="0">
        <a:spcBef>
          <a:spcPct val="0"/>
        </a:spcBef>
        <a:spcAft>
          <a:spcPct val="0"/>
        </a:spcAft>
        <a:defRPr sz="3200" b="1">
          <a:solidFill>
            <a:srgbClr val="FFFF00"/>
          </a:solidFill>
          <a:latin typeface="+mj-lt"/>
          <a:ea typeface="+mj-ea"/>
          <a:cs typeface="+mj-cs"/>
        </a:defRPr>
      </a:lvl1pPr>
      <a:lvl2pPr algn="ctr" rtl="0" eaLnBrk="0" fontAlgn="base" hangingPunct="0">
        <a:spcBef>
          <a:spcPct val="0"/>
        </a:spcBef>
        <a:spcAft>
          <a:spcPct val="0"/>
        </a:spcAft>
        <a:defRPr sz="3200" b="1">
          <a:solidFill>
            <a:srgbClr val="FFFF00"/>
          </a:solidFill>
          <a:latin typeface="Arial" charset="0"/>
        </a:defRPr>
      </a:lvl2pPr>
      <a:lvl3pPr algn="ctr" rtl="0" eaLnBrk="0" fontAlgn="base" hangingPunct="0">
        <a:spcBef>
          <a:spcPct val="0"/>
        </a:spcBef>
        <a:spcAft>
          <a:spcPct val="0"/>
        </a:spcAft>
        <a:defRPr sz="3200" b="1">
          <a:solidFill>
            <a:srgbClr val="FFFF00"/>
          </a:solidFill>
          <a:latin typeface="Arial" charset="0"/>
        </a:defRPr>
      </a:lvl3pPr>
      <a:lvl4pPr algn="ctr" rtl="0" eaLnBrk="0" fontAlgn="base" hangingPunct="0">
        <a:spcBef>
          <a:spcPct val="0"/>
        </a:spcBef>
        <a:spcAft>
          <a:spcPct val="0"/>
        </a:spcAft>
        <a:defRPr sz="3200" b="1">
          <a:solidFill>
            <a:srgbClr val="FFFF00"/>
          </a:solidFill>
          <a:latin typeface="Arial" charset="0"/>
        </a:defRPr>
      </a:lvl4pPr>
      <a:lvl5pPr algn="ctr" rtl="0" eaLnBrk="0" fontAlgn="base" hangingPunct="0">
        <a:spcBef>
          <a:spcPct val="0"/>
        </a:spcBef>
        <a:spcAft>
          <a:spcPct val="0"/>
        </a:spcAft>
        <a:defRPr sz="3200" b="1">
          <a:solidFill>
            <a:srgbClr val="FFFF00"/>
          </a:solidFill>
          <a:latin typeface="Arial" charset="0"/>
        </a:defRPr>
      </a:lvl5pPr>
      <a:lvl6pPr marL="457200" algn="ctr" rtl="0" eaLnBrk="0" fontAlgn="base" hangingPunct="0">
        <a:spcBef>
          <a:spcPct val="0"/>
        </a:spcBef>
        <a:spcAft>
          <a:spcPct val="0"/>
        </a:spcAft>
        <a:defRPr sz="3200" b="1">
          <a:solidFill>
            <a:srgbClr val="FFFF00"/>
          </a:solidFill>
          <a:latin typeface="Arial" charset="0"/>
        </a:defRPr>
      </a:lvl6pPr>
      <a:lvl7pPr marL="914400" algn="ctr" rtl="0" eaLnBrk="0" fontAlgn="base" hangingPunct="0">
        <a:spcBef>
          <a:spcPct val="0"/>
        </a:spcBef>
        <a:spcAft>
          <a:spcPct val="0"/>
        </a:spcAft>
        <a:defRPr sz="3200" b="1">
          <a:solidFill>
            <a:srgbClr val="FFFF00"/>
          </a:solidFill>
          <a:latin typeface="Arial" charset="0"/>
        </a:defRPr>
      </a:lvl7pPr>
      <a:lvl8pPr marL="1371600" algn="ctr" rtl="0" eaLnBrk="0" fontAlgn="base" hangingPunct="0">
        <a:spcBef>
          <a:spcPct val="0"/>
        </a:spcBef>
        <a:spcAft>
          <a:spcPct val="0"/>
        </a:spcAft>
        <a:defRPr sz="3200" b="1">
          <a:solidFill>
            <a:srgbClr val="FFFF00"/>
          </a:solidFill>
          <a:latin typeface="Arial" charset="0"/>
        </a:defRPr>
      </a:lvl8pPr>
      <a:lvl9pPr marL="1828800" algn="ctr" rtl="0" eaLnBrk="0" fontAlgn="base" hangingPunct="0">
        <a:spcBef>
          <a:spcPct val="0"/>
        </a:spcBef>
        <a:spcAft>
          <a:spcPct val="0"/>
        </a:spcAft>
        <a:defRPr sz="3200" b="1">
          <a:solidFill>
            <a:srgbClr val="FFFF00"/>
          </a:solidFill>
          <a:latin typeface="Arial" charset="0"/>
        </a:defRPr>
      </a:lvl9pPr>
    </p:titleStyle>
    <p:bodyStyle>
      <a:lvl1pPr marL="342900" indent="-342900" algn="l" rtl="0" eaLnBrk="0" fontAlgn="base" hangingPunct="0">
        <a:spcBef>
          <a:spcPct val="20000"/>
        </a:spcBef>
        <a:spcAft>
          <a:spcPct val="0"/>
        </a:spcAft>
        <a:buClr>
          <a:srgbClr val="FFFF00"/>
        </a:buClr>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FF00"/>
        </a:buClr>
        <a:buChar char="–"/>
        <a:defRPr sz="2400" b="1">
          <a:solidFill>
            <a:schemeClr val="bg1"/>
          </a:solidFill>
          <a:latin typeface="+mn-lt"/>
        </a:defRPr>
      </a:lvl2pPr>
      <a:lvl3pPr marL="1143000" indent="-228600" algn="l" rtl="0" eaLnBrk="0" fontAlgn="base" hangingPunct="0">
        <a:spcBef>
          <a:spcPct val="20000"/>
        </a:spcBef>
        <a:spcAft>
          <a:spcPct val="0"/>
        </a:spcAft>
        <a:buClr>
          <a:srgbClr val="FFFF00"/>
        </a:buClr>
        <a:buChar char="•"/>
        <a:defRPr>
          <a:solidFill>
            <a:srgbClr val="FFFF00"/>
          </a:solidFill>
          <a:latin typeface="+mn-lt"/>
        </a:defRPr>
      </a:lvl3pPr>
      <a:lvl4pPr marL="1600200" indent="-228600" algn="l" rtl="0" eaLnBrk="0" fontAlgn="base" hangingPunct="0">
        <a:spcBef>
          <a:spcPct val="20000"/>
        </a:spcBef>
        <a:spcAft>
          <a:spcPct val="0"/>
        </a:spcAft>
        <a:buClr>
          <a:srgbClr val="FFFF00"/>
        </a:buClr>
        <a:buChar char="–"/>
        <a:defRPr>
          <a:solidFill>
            <a:srgbClr val="FFFF00"/>
          </a:solidFill>
          <a:latin typeface="+mn-lt"/>
        </a:defRPr>
      </a:lvl4pPr>
      <a:lvl5pPr marL="2057400" indent="-228600" algn="l" rtl="0" eaLnBrk="0" fontAlgn="base" hangingPunct="0">
        <a:spcBef>
          <a:spcPct val="20000"/>
        </a:spcBef>
        <a:spcAft>
          <a:spcPct val="0"/>
        </a:spcAft>
        <a:buClr>
          <a:srgbClr val="FFFF00"/>
        </a:buClr>
        <a:buChar char="»"/>
        <a:defRPr>
          <a:solidFill>
            <a:srgbClr val="FFFF00"/>
          </a:solidFill>
          <a:latin typeface="+mn-lt"/>
        </a:defRPr>
      </a:lvl5pPr>
      <a:lvl6pPr marL="2514600" indent="-228600" algn="l" rtl="0" eaLnBrk="0" fontAlgn="base" hangingPunct="0">
        <a:spcBef>
          <a:spcPct val="20000"/>
        </a:spcBef>
        <a:spcAft>
          <a:spcPct val="0"/>
        </a:spcAft>
        <a:buClr>
          <a:srgbClr val="FFFF00"/>
        </a:buClr>
        <a:buChar char="»"/>
        <a:defRPr>
          <a:solidFill>
            <a:srgbClr val="FFFF00"/>
          </a:solidFill>
          <a:latin typeface="+mn-lt"/>
        </a:defRPr>
      </a:lvl6pPr>
      <a:lvl7pPr marL="2971800" indent="-228600" algn="l" rtl="0" eaLnBrk="0" fontAlgn="base" hangingPunct="0">
        <a:spcBef>
          <a:spcPct val="20000"/>
        </a:spcBef>
        <a:spcAft>
          <a:spcPct val="0"/>
        </a:spcAft>
        <a:buClr>
          <a:srgbClr val="FFFF00"/>
        </a:buClr>
        <a:buChar char="»"/>
        <a:defRPr>
          <a:solidFill>
            <a:srgbClr val="FFFF00"/>
          </a:solidFill>
          <a:latin typeface="+mn-lt"/>
        </a:defRPr>
      </a:lvl7pPr>
      <a:lvl8pPr marL="3429000" indent="-228600" algn="l" rtl="0" eaLnBrk="0" fontAlgn="base" hangingPunct="0">
        <a:spcBef>
          <a:spcPct val="20000"/>
        </a:spcBef>
        <a:spcAft>
          <a:spcPct val="0"/>
        </a:spcAft>
        <a:buClr>
          <a:srgbClr val="FFFF00"/>
        </a:buClr>
        <a:buChar char="»"/>
        <a:defRPr>
          <a:solidFill>
            <a:srgbClr val="FFFF00"/>
          </a:solidFill>
          <a:latin typeface="+mn-lt"/>
        </a:defRPr>
      </a:lvl8pPr>
      <a:lvl9pPr marL="3886200" indent="-228600" algn="l" rtl="0" eaLnBrk="0" fontAlgn="base" hangingPunct="0">
        <a:spcBef>
          <a:spcPct val="20000"/>
        </a:spcBef>
        <a:spcAft>
          <a:spcPct val="0"/>
        </a:spcAft>
        <a:buClr>
          <a:srgbClr val="FFFF00"/>
        </a:buClr>
        <a:buChar char="»"/>
        <a:defRPr>
          <a:solidFill>
            <a:srgbClr val="FFFF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000066"/>
            </a:gs>
            <a:gs pos="100000">
              <a:srgbClr val="000000"/>
            </a:gs>
          </a:gsLst>
          <a:lin ang="27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03213" y="228600"/>
            <a:ext cx="8461375"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304800" y="1752600"/>
            <a:ext cx="8534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1" name="Line 7"/>
          <p:cNvSpPr>
            <a:spLocks noChangeShapeType="1"/>
          </p:cNvSpPr>
          <p:nvPr/>
        </p:nvSpPr>
        <p:spPr bwMode="auto">
          <a:xfrm>
            <a:off x="381000" y="1524000"/>
            <a:ext cx="8382000" cy="0"/>
          </a:xfrm>
          <a:prstGeom prst="line">
            <a:avLst/>
          </a:prstGeom>
          <a:noFill/>
          <a:ln w="9525">
            <a:solidFill>
              <a:srgbClr val="FFFF00"/>
            </a:solidFill>
            <a:round/>
            <a:headEnd/>
            <a:tailEnd/>
          </a:ln>
          <a:effectLst/>
        </p:spPr>
        <p:txBody>
          <a:bodyPr wrap="none" anchor="ctr"/>
          <a:lstStyle/>
          <a:p>
            <a:pPr algn="l" rtl="0" eaLnBrk="0" fontAlgn="base" hangingPunct="0">
              <a:spcBef>
                <a:spcPct val="0"/>
              </a:spcBef>
              <a:spcAft>
                <a:spcPct val="0"/>
              </a:spcAft>
              <a:defRPr/>
            </a:pPr>
            <a:endParaRPr lang="en-US" sz="2800" kern="1200">
              <a:solidFill>
                <a:srgbClr val="000000"/>
              </a:solidFill>
              <a:latin typeface="Times New Roman" pitchFamily="18" charset="0"/>
              <a:ea typeface="+mn-ea"/>
              <a:cs typeface="+mn-cs"/>
            </a:endParaRPr>
          </a:p>
        </p:txBody>
      </p:sp>
      <p:pic>
        <p:nvPicPr>
          <p:cNvPr id="2053" name="Picture 8" descr="e&amp;e"/>
          <p:cNvPicPr>
            <a:picLocks noChangeAspect="1" noChangeArrowheads="1"/>
          </p:cNvPicPr>
          <p:nvPr userDrawn="1"/>
        </p:nvPicPr>
        <p:blipFill>
          <a:blip r:embed="rId3"/>
          <a:srcRect/>
          <a:stretch>
            <a:fillRect/>
          </a:stretch>
        </p:blipFill>
        <p:spPr bwMode="auto">
          <a:xfrm>
            <a:off x="7772400" y="6400800"/>
            <a:ext cx="1219200" cy="330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46" r:id="rId1"/>
  </p:sldLayoutIdLst>
  <p:txStyles>
    <p:titleStyle>
      <a:lvl1pPr algn="ctr" rtl="0" eaLnBrk="0" fontAlgn="base" hangingPunct="0">
        <a:spcBef>
          <a:spcPct val="0"/>
        </a:spcBef>
        <a:spcAft>
          <a:spcPct val="0"/>
        </a:spcAft>
        <a:defRPr sz="3200" b="1">
          <a:solidFill>
            <a:srgbClr val="FFFF00"/>
          </a:solidFill>
          <a:latin typeface="+mj-lt"/>
          <a:ea typeface="+mj-ea"/>
          <a:cs typeface="+mj-cs"/>
        </a:defRPr>
      </a:lvl1pPr>
      <a:lvl2pPr algn="ctr" rtl="0" eaLnBrk="0" fontAlgn="base" hangingPunct="0">
        <a:spcBef>
          <a:spcPct val="0"/>
        </a:spcBef>
        <a:spcAft>
          <a:spcPct val="0"/>
        </a:spcAft>
        <a:defRPr sz="3200" b="1">
          <a:solidFill>
            <a:srgbClr val="FFFF00"/>
          </a:solidFill>
          <a:latin typeface="Arial" charset="0"/>
        </a:defRPr>
      </a:lvl2pPr>
      <a:lvl3pPr algn="ctr" rtl="0" eaLnBrk="0" fontAlgn="base" hangingPunct="0">
        <a:spcBef>
          <a:spcPct val="0"/>
        </a:spcBef>
        <a:spcAft>
          <a:spcPct val="0"/>
        </a:spcAft>
        <a:defRPr sz="3200" b="1">
          <a:solidFill>
            <a:srgbClr val="FFFF00"/>
          </a:solidFill>
          <a:latin typeface="Arial" charset="0"/>
        </a:defRPr>
      </a:lvl3pPr>
      <a:lvl4pPr algn="ctr" rtl="0" eaLnBrk="0" fontAlgn="base" hangingPunct="0">
        <a:spcBef>
          <a:spcPct val="0"/>
        </a:spcBef>
        <a:spcAft>
          <a:spcPct val="0"/>
        </a:spcAft>
        <a:defRPr sz="3200" b="1">
          <a:solidFill>
            <a:srgbClr val="FFFF00"/>
          </a:solidFill>
          <a:latin typeface="Arial" charset="0"/>
        </a:defRPr>
      </a:lvl4pPr>
      <a:lvl5pPr algn="ctr" rtl="0" eaLnBrk="0" fontAlgn="base" hangingPunct="0">
        <a:spcBef>
          <a:spcPct val="0"/>
        </a:spcBef>
        <a:spcAft>
          <a:spcPct val="0"/>
        </a:spcAft>
        <a:defRPr sz="3200" b="1">
          <a:solidFill>
            <a:srgbClr val="FFFF00"/>
          </a:solidFill>
          <a:latin typeface="Arial" charset="0"/>
        </a:defRPr>
      </a:lvl5pPr>
      <a:lvl6pPr marL="457200" algn="ctr" rtl="0" eaLnBrk="0" fontAlgn="base" hangingPunct="0">
        <a:spcBef>
          <a:spcPct val="0"/>
        </a:spcBef>
        <a:spcAft>
          <a:spcPct val="0"/>
        </a:spcAft>
        <a:defRPr sz="3200" b="1">
          <a:solidFill>
            <a:srgbClr val="FFFF00"/>
          </a:solidFill>
          <a:latin typeface="Arial" charset="0"/>
        </a:defRPr>
      </a:lvl6pPr>
      <a:lvl7pPr marL="914400" algn="ctr" rtl="0" eaLnBrk="0" fontAlgn="base" hangingPunct="0">
        <a:spcBef>
          <a:spcPct val="0"/>
        </a:spcBef>
        <a:spcAft>
          <a:spcPct val="0"/>
        </a:spcAft>
        <a:defRPr sz="3200" b="1">
          <a:solidFill>
            <a:srgbClr val="FFFF00"/>
          </a:solidFill>
          <a:latin typeface="Arial" charset="0"/>
        </a:defRPr>
      </a:lvl7pPr>
      <a:lvl8pPr marL="1371600" algn="ctr" rtl="0" eaLnBrk="0" fontAlgn="base" hangingPunct="0">
        <a:spcBef>
          <a:spcPct val="0"/>
        </a:spcBef>
        <a:spcAft>
          <a:spcPct val="0"/>
        </a:spcAft>
        <a:defRPr sz="3200" b="1">
          <a:solidFill>
            <a:srgbClr val="FFFF00"/>
          </a:solidFill>
          <a:latin typeface="Arial" charset="0"/>
        </a:defRPr>
      </a:lvl8pPr>
      <a:lvl9pPr marL="1828800" algn="ctr" rtl="0" eaLnBrk="0" fontAlgn="base" hangingPunct="0">
        <a:spcBef>
          <a:spcPct val="0"/>
        </a:spcBef>
        <a:spcAft>
          <a:spcPct val="0"/>
        </a:spcAft>
        <a:defRPr sz="3200" b="1">
          <a:solidFill>
            <a:srgbClr val="FFFF00"/>
          </a:solidFill>
          <a:latin typeface="Arial" charset="0"/>
        </a:defRPr>
      </a:lvl9pPr>
    </p:titleStyle>
    <p:bodyStyle>
      <a:lvl1pPr marL="342900" indent="-342900" algn="l" rtl="0" eaLnBrk="0" fontAlgn="base" hangingPunct="0">
        <a:spcBef>
          <a:spcPct val="20000"/>
        </a:spcBef>
        <a:spcAft>
          <a:spcPct val="0"/>
        </a:spcAft>
        <a:buClr>
          <a:srgbClr val="FFFF00"/>
        </a:buClr>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FF00"/>
        </a:buClr>
        <a:buChar char="–"/>
        <a:defRPr sz="2400" b="1">
          <a:solidFill>
            <a:schemeClr val="bg1"/>
          </a:solidFill>
          <a:latin typeface="+mn-lt"/>
        </a:defRPr>
      </a:lvl2pPr>
      <a:lvl3pPr marL="1143000" indent="-228600" algn="l" rtl="0" eaLnBrk="0" fontAlgn="base" hangingPunct="0">
        <a:spcBef>
          <a:spcPct val="20000"/>
        </a:spcBef>
        <a:spcAft>
          <a:spcPct val="0"/>
        </a:spcAft>
        <a:buClr>
          <a:srgbClr val="FFFF00"/>
        </a:buClr>
        <a:buChar char="•"/>
        <a:defRPr>
          <a:solidFill>
            <a:srgbClr val="FFFF00"/>
          </a:solidFill>
          <a:latin typeface="+mn-lt"/>
        </a:defRPr>
      </a:lvl3pPr>
      <a:lvl4pPr marL="1600200" indent="-228600" algn="l" rtl="0" eaLnBrk="0" fontAlgn="base" hangingPunct="0">
        <a:spcBef>
          <a:spcPct val="20000"/>
        </a:spcBef>
        <a:spcAft>
          <a:spcPct val="0"/>
        </a:spcAft>
        <a:buClr>
          <a:srgbClr val="FFFF00"/>
        </a:buClr>
        <a:buChar char="–"/>
        <a:defRPr>
          <a:solidFill>
            <a:srgbClr val="FFFF00"/>
          </a:solidFill>
          <a:latin typeface="+mn-lt"/>
        </a:defRPr>
      </a:lvl4pPr>
      <a:lvl5pPr marL="2057400" indent="-228600" algn="l" rtl="0" eaLnBrk="0" fontAlgn="base" hangingPunct="0">
        <a:spcBef>
          <a:spcPct val="20000"/>
        </a:spcBef>
        <a:spcAft>
          <a:spcPct val="0"/>
        </a:spcAft>
        <a:buClr>
          <a:srgbClr val="FFFF00"/>
        </a:buClr>
        <a:buChar char="»"/>
        <a:defRPr>
          <a:solidFill>
            <a:srgbClr val="FFFF00"/>
          </a:solidFill>
          <a:latin typeface="+mn-lt"/>
        </a:defRPr>
      </a:lvl5pPr>
      <a:lvl6pPr marL="2514600" indent="-228600" algn="l" rtl="0" eaLnBrk="0" fontAlgn="base" hangingPunct="0">
        <a:spcBef>
          <a:spcPct val="20000"/>
        </a:spcBef>
        <a:spcAft>
          <a:spcPct val="0"/>
        </a:spcAft>
        <a:buClr>
          <a:srgbClr val="FFFF00"/>
        </a:buClr>
        <a:buChar char="»"/>
        <a:defRPr>
          <a:solidFill>
            <a:srgbClr val="FFFF00"/>
          </a:solidFill>
          <a:latin typeface="+mn-lt"/>
        </a:defRPr>
      </a:lvl6pPr>
      <a:lvl7pPr marL="2971800" indent="-228600" algn="l" rtl="0" eaLnBrk="0" fontAlgn="base" hangingPunct="0">
        <a:spcBef>
          <a:spcPct val="20000"/>
        </a:spcBef>
        <a:spcAft>
          <a:spcPct val="0"/>
        </a:spcAft>
        <a:buClr>
          <a:srgbClr val="FFFF00"/>
        </a:buClr>
        <a:buChar char="»"/>
        <a:defRPr>
          <a:solidFill>
            <a:srgbClr val="FFFF00"/>
          </a:solidFill>
          <a:latin typeface="+mn-lt"/>
        </a:defRPr>
      </a:lvl7pPr>
      <a:lvl8pPr marL="3429000" indent="-228600" algn="l" rtl="0" eaLnBrk="0" fontAlgn="base" hangingPunct="0">
        <a:spcBef>
          <a:spcPct val="20000"/>
        </a:spcBef>
        <a:spcAft>
          <a:spcPct val="0"/>
        </a:spcAft>
        <a:buClr>
          <a:srgbClr val="FFFF00"/>
        </a:buClr>
        <a:buChar char="»"/>
        <a:defRPr>
          <a:solidFill>
            <a:srgbClr val="FFFF00"/>
          </a:solidFill>
          <a:latin typeface="+mn-lt"/>
        </a:defRPr>
      </a:lvl8pPr>
      <a:lvl9pPr marL="3886200" indent="-228600" algn="l" rtl="0" eaLnBrk="0" fontAlgn="base" hangingPunct="0">
        <a:spcBef>
          <a:spcPct val="20000"/>
        </a:spcBef>
        <a:spcAft>
          <a:spcPct val="0"/>
        </a:spcAft>
        <a:buClr>
          <a:srgbClr val="FFFF00"/>
        </a:buClr>
        <a:buChar char="»"/>
        <a:defRPr>
          <a:solidFill>
            <a:srgbClr val="FFFF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000066"/>
            </a:gs>
            <a:gs pos="100000">
              <a:srgbClr val="000000"/>
            </a:gs>
          </a:gsLst>
          <a:lin ang="27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03213" y="228600"/>
            <a:ext cx="8461375"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304800" y="1752600"/>
            <a:ext cx="8534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1" name="Line 7"/>
          <p:cNvSpPr>
            <a:spLocks noChangeShapeType="1"/>
          </p:cNvSpPr>
          <p:nvPr/>
        </p:nvSpPr>
        <p:spPr bwMode="auto">
          <a:xfrm>
            <a:off x="381000" y="1524000"/>
            <a:ext cx="8382000" cy="0"/>
          </a:xfrm>
          <a:prstGeom prst="line">
            <a:avLst/>
          </a:prstGeom>
          <a:noFill/>
          <a:ln w="9525">
            <a:solidFill>
              <a:srgbClr val="FFFF00"/>
            </a:solidFill>
            <a:round/>
            <a:headEnd/>
            <a:tailEnd/>
          </a:ln>
          <a:effectLst/>
        </p:spPr>
        <p:txBody>
          <a:bodyPr wrap="none" anchor="ctr"/>
          <a:lstStyle/>
          <a:p>
            <a:pPr algn="l" rtl="0" eaLnBrk="0" fontAlgn="base" hangingPunct="0">
              <a:spcBef>
                <a:spcPct val="0"/>
              </a:spcBef>
              <a:spcAft>
                <a:spcPct val="0"/>
              </a:spcAft>
              <a:defRPr/>
            </a:pPr>
            <a:endParaRPr lang="en-US" sz="2800" kern="1200">
              <a:solidFill>
                <a:srgbClr val="000000"/>
              </a:solidFill>
              <a:latin typeface="Times New Roman" pitchFamily="18" charset="0"/>
              <a:ea typeface="+mn-ea"/>
              <a:cs typeface="+mn-cs"/>
            </a:endParaRPr>
          </a:p>
        </p:txBody>
      </p:sp>
      <p:pic>
        <p:nvPicPr>
          <p:cNvPr id="2053" name="Picture 8" descr="e&amp;e"/>
          <p:cNvPicPr>
            <a:picLocks noChangeAspect="1" noChangeArrowheads="1"/>
          </p:cNvPicPr>
          <p:nvPr userDrawn="1"/>
        </p:nvPicPr>
        <p:blipFill>
          <a:blip r:embed="rId3"/>
          <a:srcRect/>
          <a:stretch>
            <a:fillRect/>
          </a:stretch>
        </p:blipFill>
        <p:spPr bwMode="auto">
          <a:xfrm>
            <a:off x="7772400" y="6400800"/>
            <a:ext cx="1219200" cy="330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82" r:id="rId1"/>
  </p:sldLayoutIdLst>
  <p:txStyles>
    <p:titleStyle>
      <a:lvl1pPr algn="ctr" rtl="0" eaLnBrk="0" fontAlgn="base" hangingPunct="0">
        <a:spcBef>
          <a:spcPct val="0"/>
        </a:spcBef>
        <a:spcAft>
          <a:spcPct val="0"/>
        </a:spcAft>
        <a:defRPr sz="3200" b="1">
          <a:solidFill>
            <a:srgbClr val="FFFF00"/>
          </a:solidFill>
          <a:latin typeface="+mj-lt"/>
          <a:ea typeface="+mj-ea"/>
          <a:cs typeface="+mj-cs"/>
        </a:defRPr>
      </a:lvl1pPr>
      <a:lvl2pPr algn="ctr" rtl="0" eaLnBrk="0" fontAlgn="base" hangingPunct="0">
        <a:spcBef>
          <a:spcPct val="0"/>
        </a:spcBef>
        <a:spcAft>
          <a:spcPct val="0"/>
        </a:spcAft>
        <a:defRPr sz="3200" b="1">
          <a:solidFill>
            <a:srgbClr val="FFFF00"/>
          </a:solidFill>
          <a:latin typeface="Arial" charset="0"/>
        </a:defRPr>
      </a:lvl2pPr>
      <a:lvl3pPr algn="ctr" rtl="0" eaLnBrk="0" fontAlgn="base" hangingPunct="0">
        <a:spcBef>
          <a:spcPct val="0"/>
        </a:spcBef>
        <a:spcAft>
          <a:spcPct val="0"/>
        </a:spcAft>
        <a:defRPr sz="3200" b="1">
          <a:solidFill>
            <a:srgbClr val="FFFF00"/>
          </a:solidFill>
          <a:latin typeface="Arial" charset="0"/>
        </a:defRPr>
      </a:lvl3pPr>
      <a:lvl4pPr algn="ctr" rtl="0" eaLnBrk="0" fontAlgn="base" hangingPunct="0">
        <a:spcBef>
          <a:spcPct val="0"/>
        </a:spcBef>
        <a:spcAft>
          <a:spcPct val="0"/>
        </a:spcAft>
        <a:defRPr sz="3200" b="1">
          <a:solidFill>
            <a:srgbClr val="FFFF00"/>
          </a:solidFill>
          <a:latin typeface="Arial" charset="0"/>
        </a:defRPr>
      </a:lvl4pPr>
      <a:lvl5pPr algn="ctr" rtl="0" eaLnBrk="0" fontAlgn="base" hangingPunct="0">
        <a:spcBef>
          <a:spcPct val="0"/>
        </a:spcBef>
        <a:spcAft>
          <a:spcPct val="0"/>
        </a:spcAft>
        <a:defRPr sz="3200" b="1">
          <a:solidFill>
            <a:srgbClr val="FFFF00"/>
          </a:solidFill>
          <a:latin typeface="Arial" charset="0"/>
        </a:defRPr>
      </a:lvl5pPr>
      <a:lvl6pPr marL="457200" algn="ctr" rtl="0" eaLnBrk="0" fontAlgn="base" hangingPunct="0">
        <a:spcBef>
          <a:spcPct val="0"/>
        </a:spcBef>
        <a:spcAft>
          <a:spcPct val="0"/>
        </a:spcAft>
        <a:defRPr sz="3200" b="1">
          <a:solidFill>
            <a:srgbClr val="FFFF00"/>
          </a:solidFill>
          <a:latin typeface="Arial" charset="0"/>
        </a:defRPr>
      </a:lvl6pPr>
      <a:lvl7pPr marL="914400" algn="ctr" rtl="0" eaLnBrk="0" fontAlgn="base" hangingPunct="0">
        <a:spcBef>
          <a:spcPct val="0"/>
        </a:spcBef>
        <a:spcAft>
          <a:spcPct val="0"/>
        </a:spcAft>
        <a:defRPr sz="3200" b="1">
          <a:solidFill>
            <a:srgbClr val="FFFF00"/>
          </a:solidFill>
          <a:latin typeface="Arial" charset="0"/>
        </a:defRPr>
      </a:lvl7pPr>
      <a:lvl8pPr marL="1371600" algn="ctr" rtl="0" eaLnBrk="0" fontAlgn="base" hangingPunct="0">
        <a:spcBef>
          <a:spcPct val="0"/>
        </a:spcBef>
        <a:spcAft>
          <a:spcPct val="0"/>
        </a:spcAft>
        <a:defRPr sz="3200" b="1">
          <a:solidFill>
            <a:srgbClr val="FFFF00"/>
          </a:solidFill>
          <a:latin typeface="Arial" charset="0"/>
        </a:defRPr>
      </a:lvl8pPr>
      <a:lvl9pPr marL="1828800" algn="ctr" rtl="0" eaLnBrk="0" fontAlgn="base" hangingPunct="0">
        <a:spcBef>
          <a:spcPct val="0"/>
        </a:spcBef>
        <a:spcAft>
          <a:spcPct val="0"/>
        </a:spcAft>
        <a:defRPr sz="3200" b="1">
          <a:solidFill>
            <a:srgbClr val="FFFF00"/>
          </a:solidFill>
          <a:latin typeface="Arial" charset="0"/>
        </a:defRPr>
      </a:lvl9pPr>
    </p:titleStyle>
    <p:bodyStyle>
      <a:lvl1pPr marL="342900" indent="-342900" algn="l" rtl="0" eaLnBrk="0" fontAlgn="base" hangingPunct="0">
        <a:spcBef>
          <a:spcPct val="20000"/>
        </a:spcBef>
        <a:spcAft>
          <a:spcPct val="0"/>
        </a:spcAft>
        <a:buClr>
          <a:srgbClr val="FFFF00"/>
        </a:buClr>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FF00"/>
        </a:buClr>
        <a:buChar char="–"/>
        <a:defRPr sz="2400" b="1">
          <a:solidFill>
            <a:schemeClr val="bg1"/>
          </a:solidFill>
          <a:latin typeface="+mn-lt"/>
        </a:defRPr>
      </a:lvl2pPr>
      <a:lvl3pPr marL="1143000" indent="-228600" algn="l" rtl="0" eaLnBrk="0" fontAlgn="base" hangingPunct="0">
        <a:spcBef>
          <a:spcPct val="20000"/>
        </a:spcBef>
        <a:spcAft>
          <a:spcPct val="0"/>
        </a:spcAft>
        <a:buClr>
          <a:srgbClr val="FFFF00"/>
        </a:buClr>
        <a:buChar char="•"/>
        <a:defRPr>
          <a:solidFill>
            <a:srgbClr val="FFFF00"/>
          </a:solidFill>
          <a:latin typeface="+mn-lt"/>
        </a:defRPr>
      </a:lvl3pPr>
      <a:lvl4pPr marL="1600200" indent="-228600" algn="l" rtl="0" eaLnBrk="0" fontAlgn="base" hangingPunct="0">
        <a:spcBef>
          <a:spcPct val="20000"/>
        </a:spcBef>
        <a:spcAft>
          <a:spcPct val="0"/>
        </a:spcAft>
        <a:buClr>
          <a:srgbClr val="FFFF00"/>
        </a:buClr>
        <a:buChar char="–"/>
        <a:defRPr>
          <a:solidFill>
            <a:srgbClr val="FFFF00"/>
          </a:solidFill>
          <a:latin typeface="+mn-lt"/>
        </a:defRPr>
      </a:lvl4pPr>
      <a:lvl5pPr marL="2057400" indent="-228600" algn="l" rtl="0" eaLnBrk="0" fontAlgn="base" hangingPunct="0">
        <a:spcBef>
          <a:spcPct val="20000"/>
        </a:spcBef>
        <a:spcAft>
          <a:spcPct val="0"/>
        </a:spcAft>
        <a:buClr>
          <a:srgbClr val="FFFF00"/>
        </a:buClr>
        <a:buChar char="»"/>
        <a:defRPr>
          <a:solidFill>
            <a:srgbClr val="FFFF00"/>
          </a:solidFill>
          <a:latin typeface="+mn-lt"/>
        </a:defRPr>
      </a:lvl5pPr>
      <a:lvl6pPr marL="2514600" indent="-228600" algn="l" rtl="0" eaLnBrk="0" fontAlgn="base" hangingPunct="0">
        <a:spcBef>
          <a:spcPct val="20000"/>
        </a:spcBef>
        <a:spcAft>
          <a:spcPct val="0"/>
        </a:spcAft>
        <a:buClr>
          <a:srgbClr val="FFFF00"/>
        </a:buClr>
        <a:buChar char="»"/>
        <a:defRPr>
          <a:solidFill>
            <a:srgbClr val="FFFF00"/>
          </a:solidFill>
          <a:latin typeface="+mn-lt"/>
        </a:defRPr>
      </a:lvl6pPr>
      <a:lvl7pPr marL="2971800" indent="-228600" algn="l" rtl="0" eaLnBrk="0" fontAlgn="base" hangingPunct="0">
        <a:spcBef>
          <a:spcPct val="20000"/>
        </a:spcBef>
        <a:spcAft>
          <a:spcPct val="0"/>
        </a:spcAft>
        <a:buClr>
          <a:srgbClr val="FFFF00"/>
        </a:buClr>
        <a:buChar char="»"/>
        <a:defRPr>
          <a:solidFill>
            <a:srgbClr val="FFFF00"/>
          </a:solidFill>
          <a:latin typeface="+mn-lt"/>
        </a:defRPr>
      </a:lvl7pPr>
      <a:lvl8pPr marL="3429000" indent="-228600" algn="l" rtl="0" eaLnBrk="0" fontAlgn="base" hangingPunct="0">
        <a:spcBef>
          <a:spcPct val="20000"/>
        </a:spcBef>
        <a:spcAft>
          <a:spcPct val="0"/>
        </a:spcAft>
        <a:buClr>
          <a:srgbClr val="FFFF00"/>
        </a:buClr>
        <a:buChar char="»"/>
        <a:defRPr>
          <a:solidFill>
            <a:srgbClr val="FFFF00"/>
          </a:solidFill>
          <a:latin typeface="+mn-lt"/>
        </a:defRPr>
      </a:lvl8pPr>
      <a:lvl9pPr marL="3886200" indent="-228600" algn="l" rtl="0" eaLnBrk="0" fontAlgn="base" hangingPunct="0">
        <a:spcBef>
          <a:spcPct val="20000"/>
        </a:spcBef>
        <a:spcAft>
          <a:spcPct val="0"/>
        </a:spcAft>
        <a:buClr>
          <a:srgbClr val="FFFF00"/>
        </a:buClr>
        <a:buChar char="»"/>
        <a:defRPr>
          <a:solidFill>
            <a:srgbClr val="FFFF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000066"/>
            </a:gs>
            <a:gs pos="100000">
              <a:srgbClr val="000000"/>
            </a:gs>
          </a:gsLst>
          <a:lin ang="27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03213" y="228600"/>
            <a:ext cx="8461375"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304800" y="1752600"/>
            <a:ext cx="8534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1" name="Line 7"/>
          <p:cNvSpPr>
            <a:spLocks noChangeShapeType="1"/>
          </p:cNvSpPr>
          <p:nvPr/>
        </p:nvSpPr>
        <p:spPr bwMode="auto">
          <a:xfrm>
            <a:off x="381000" y="1524000"/>
            <a:ext cx="8382000" cy="0"/>
          </a:xfrm>
          <a:prstGeom prst="line">
            <a:avLst/>
          </a:prstGeom>
          <a:noFill/>
          <a:ln w="9525">
            <a:solidFill>
              <a:srgbClr val="FFFF00"/>
            </a:solidFill>
            <a:round/>
            <a:headEnd/>
            <a:tailEnd/>
          </a:ln>
          <a:effectLst/>
        </p:spPr>
        <p:txBody>
          <a:bodyPr wrap="none" anchor="ctr"/>
          <a:lstStyle/>
          <a:p>
            <a:pPr algn="l" rtl="0" eaLnBrk="0" fontAlgn="base" hangingPunct="0">
              <a:spcBef>
                <a:spcPct val="0"/>
              </a:spcBef>
              <a:spcAft>
                <a:spcPct val="0"/>
              </a:spcAft>
              <a:defRPr/>
            </a:pPr>
            <a:endParaRPr lang="en-US" sz="2800" kern="1200">
              <a:solidFill>
                <a:srgbClr val="000000"/>
              </a:solidFill>
              <a:latin typeface="Times New Roman" pitchFamily="18" charset="0"/>
              <a:ea typeface="+mn-ea"/>
              <a:cs typeface="+mn-cs"/>
            </a:endParaRPr>
          </a:p>
        </p:txBody>
      </p:sp>
      <p:pic>
        <p:nvPicPr>
          <p:cNvPr id="2053" name="Picture 8" descr="e&amp;e"/>
          <p:cNvPicPr>
            <a:picLocks noChangeAspect="1" noChangeArrowheads="1"/>
          </p:cNvPicPr>
          <p:nvPr userDrawn="1"/>
        </p:nvPicPr>
        <p:blipFill>
          <a:blip r:embed="rId3"/>
          <a:srcRect/>
          <a:stretch>
            <a:fillRect/>
          </a:stretch>
        </p:blipFill>
        <p:spPr bwMode="auto">
          <a:xfrm>
            <a:off x="7772400" y="6400800"/>
            <a:ext cx="1219200" cy="330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84" r:id="rId1"/>
  </p:sldLayoutIdLst>
  <p:txStyles>
    <p:titleStyle>
      <a:lvl1pPr algn="ctr" rtl="0" eaLnBrk="0" fontAlgn="base" hangingPunct="0">
        <a:spcBef>
          <a:spcPct val="0"/>
        </a:spcBef>
        <a:spcAft>
          <a:spcPct val="0"/>
        </a:spcAft>
        <a:defRPr sz="3200" b="1">
          <a:solidFill>
            <a:srgbClr val="FFFF00"/>
          </a:solidFill>
          <a:latin typeface="+mj-lt"/>
          <a:ea typeface="+mj-ea"/>
          <a:cs typeface="+mj-cs"/>
        </a:defRPr>
      </a:lvl1pPr>
      <a:lvl2pPr algn="ctr" rtl="0" eaLnBrk="0" fontAlgn="base" hangingPunct="0">
        <a:spcBef>
          <a:spcPct val="0"/>
        </a:spcBef>
        <a:spcAft>
          <a:spcPct val="0"/>
        </a:spcAft>
        <a:defRPr sz="3200" b="1">
          <a:solidFill>
            <a:srgbClr val="FFFF00"/>
          </a:solidFill>
          <a:latin typeface="Arial" charset="0"/>
        </a:defRPr>
      </a:lvl2pPr>
      <a:lvl3pPr algn="ctr" rtl="0" eaLnBrk="0" fontAlgn="base" hangingPunct="0">
        <a:spcBef>
          <a:spcPct val="0"/>
        </a:spcBef>
        <a:spcAft>
          <a:spcPct val="0"/>
        </a:spcAft>
        <a:defRPr sz="3200" b="1">
          <a:solidFill>
            <a:srgbClr val="FFFF00"/>
          </a:solidFill>
          <a:latin typeface="Arial" charset="0"/>
        </a:defRPr>
      </a:lvl3pPr>
      <a:lvl4pPr algn="ctr" rtl="0" eaLnBrk="0" fontAlgn="base" hangingPunct="0">
        <a:spcBef>
          <a:spcPct val="0"/>
        </a:spcBef>
        <a:spcAft>
          <a:spcPct val="0"/>
        </a:spcAft>
        <a:defRPr sz="3200" b="1">
          <a:solidFill>
            <a:srgbClr val="FFFF00"/>
          </a:solidFill>
          <a:latin typeface="Arial" charset="0"/>
        </a:defRPr>
      </a:lvl4pPr>
      <a:lvl5pPr algn="ctr" rtl="0" eaLnBrk="0" fontAlgn="base" hangingPunct="0">
        <a:spcBef>
          <a:spcPct val="0"/>
        </a:spcBef>
        <a:spcAft>
          <a:spcPct val="0"/>
        </a:spcAft>
        <a:defRPr sz="3200" b="1">
          <a:solidFill>
            <a:srgbClr val="FFFF00"/>
          </a:solidFill>
          <a:latin typeface="Arial" charset="0"/>
        </a:defRPr>
      </a:lvl5pPr>
      <a:lvl6pPr marL="457200" algn="ctr" rtl="0" eaLnBrk="0" fontAlgn="base" hangingPunct="0">
        <a:spcBef>
          <a:spcPct val="0"/>
        </a:spcBef>
        <a:spcAft>
          <a:spcPct val="0"/>
        </a:spcAft>
        <a:defRPr sz="3200" b="1">
          <a:solidFill>
            <a:srgbClr val="FFFF00"/>
          </a:solidFill>
          <a:latin typeface="Arial" charset="0"/>
        </a:defRPr>
      </a:lvl6pPr>
      <a:lvl7pPr marL="914400" algn="ctr" rtl="0" eaLnBrk="0" fontAlgn="base" hangingPunct="0">
        <a:spcBef>
          <a:spcPct val="0"/>
        </a:spcBef>
        <a:spcAft>
          <a:spcPct val="0"/>
        </a:spcAft>
        <a:defRPr sz="3200" b="1">
          <a:solidFill>
            <a:srgbClr val="FFFF00"/>
          </a:solidFill>
          <a:latin typeface="Arial" charset="0"/>
        </a:defRPr>
      </a:lvl7pPr>
      <a:lvl8pPr marL="1371600" algn="ctr" rtl="0" eaLnBrk="0" fontAlgn="base" hangingPunct="0">
        <a:spcBef>
          <a:spcPct val="0"/>
        </a:spcBef>
        <a:spcAft>
          <a:spcPct val="0"/>
        </a:spcAft>
        <a:defRPr sz="3200" b="1">
          <a:solidFill>
            <a:srgbClr val="FFFF00"/>
          </a:solidFill>
          <a:latin typeface="Arial" charset="0"/>
        </a:defRPr>
      </a:lvl8pPr>
      <a:lvl9pPr marL="1828800" algn="ctr" rtl="0" eaLnBrk="0" fontAlgn="base" hangingPunct="0">
        <a:spcBef>
          <a:spcPct val="0"/>
        </a:spcBef>
        <a:spcAft>
          <a:spcPct val="0"/>
        </a:spcAft>
        <a:defRPr sz="3200" b="1">
          <a:solidFill>
            <a:srgbClr val="FFFF00"/>
          </a:solidFill>
          <a:latin typeface="Arial" charset="0"/>
        </a:defRPr>
      </a:lvl9pPr>
    </p:titleStyle>
    <p:bodyStyle>
      <a:lvl1pPr marL="342900" indent="-342900" algn="l" rtl="0" eaLnBrk="0" fontAlgn="base" hangingPunct="0">
        <a:spcBef>
          <a:spcPct val="20000"/>
        </a:spcBef>
        <a:spcAft>
          <a:spcPct val="0"/>
        </a:spcAft>
        <a:buClr>
          <a:srgbClr val="FFFF00"/>
        </a:buClr>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FF00"/>
        </a:buClr>
        <a:buChar char="–"/>
        <a:defRPr sz="2400" b="1">
          <a:solidFill>
            <a:schemeClr val="bg1"/>
          </a:solidFill>
          <a:latin typeface="+mn-lt"/>
        </a:defRPr>
      </a:lvl2pPr>
      <a:lvl3pPr marL="1143000" indent="-228600" algn="l" rtl="0" eaLnBrk="0" fontAlgn="base" hangingPunct="0">
        <a:spcBef>
          <a:spcPct val="20000"/>
        </a:spcBef>
        <a:spcAft>
          <a:spcPct val="0"/>
        </a:spcAft>
        <a:buClr>
          <a:srgbClr val="FFFF00"/>
        </a:buClr>
        <a:buChar char="•"/>
        <a:defRPr>
          <a:solidFill>
            <a:srgbClr val="FFFF00"/>
          </a:solidFill>
          <a:latin typeface="+mn-lt"/>
        </a:defRPr>
      </a:lvl3pPr>
      <a:lvl4pPr marL="1600200" indent="-228600" algn="l" rtl="0" eaLnBrk="0" fontAlgn="base" hangingPunct="0">
        <a:spcBef>
          <a:spcPct val="20000"/>
        </a:spcBef>
        <a:spcAft>
          <a:spcPct val="0"/>
        </a:spcAft>
        <a:buClr>
          <a:srgbClr val="FFFF00"/>
        </a:buClr>
        <a:buChar char="–"/>
        <a:defRPr>
          <a:solidFill>
            <a:srgbClr val="FFFF00"/>
          </a:solidFill>
          <a:latin typeface="+mn-lt"/>
        </a:defRPr>
      </a:lvl4pPr>
      <a:lvl5pPr marL="2057400" indent="-228600" algn="l" rtl="0" eaLnBrk="0" fontAlgn="base" hangingPunct="0">
        <a:spcBef>
          <a:spcPct val="20000"/>
        </a:spcBef>
        <a:spcAft>
          <a:spcPct val="0"/>
        </a:spcAft>
        <a:buClr>
          <a:srgbClr val="FFFF00"/>
        </a:buClr>
        <a:buChar char="»"/>
        <a:defRPr>
          <a:solidFill>
            <a:srgbClr val="FFFF00"/>
          </a:solidFill>
          <a:latin typeface="+mn-lt"/>
        </a:defRPr>
      </a:lvl5pPr>
      <a:lvl6pPr marL="2514600" indent="-228600" algn="l" rtl="0" eaLnBrk="0" fontAlgn="base" hangingPunct="0">
        <a:spcBef>
          <a:spcPct val="20000"/>
        </a:spcBef>
        <a:spcAft>
          <a:spcPct val="0"/>
        </a:spcAft>
        <a:buClr>
          <a:srgbClr val="FFFF00"/>
        </a:buClr>
        <a:buChar char="»"/>
        <a:defRPr>
          <a:solidFill>
            <a:srgbClr val="FFFF00"/>
          </a:solidFill>
          <a:latin typeface="+mn-lt"/>
        </a:defRPr>
      </a:lvl6pPr>
      <a:lvl7pPr marL="2971800" indent="-228600" algn="l" rtl="0" eaLnBrk="0" fontAlgn="base" hangingPunct="0">
        <a:spcBef>
          <a:spcPct val="20000"/>
        </a:spcBef>
        <a:spcAft>
          <a:spcPct val="0"/>
        </a:spcAft>
        <a:buClr>
          <a:srgbClr val="FFFF00"/>
        </a:buClr>
        <a:buChar char="»"/>
        <a:defRPr>
          <a:solidFill>
            <a:srgbClr val="FFFF00"/>
          </a:solidFill>
          <a:latin typeface="+mn-lt"/>
        </a:defRPr>
      </a:lvl7pPr>
      <a:lvl8pPr marL="3429000" indent="-228600" algn="l" rtl="0" eaLnBrk="0" fontAlgn="base" hangingPunct="0">
        <a:spcBef>
          <a:spcPct val="20000"/>
        </a:spcBef>
        <a:spcAft>
          <a:spcPct val="0"/>
        </a:spcAft>
        <a:buClr>
          <a:srgbClr val="FFFF00"/>
        </a:buClr>
        <a:buChar char="»"/>
        <a:defRPr>
          <a:solidFill>
            <a:srgbClr val="FFFF00"/>
          </a:solidFill>
          <a:latin typeface="+mn-lt"/>
        </a:defRPr>
      </a:lvl8pPr>
      <a:lvl9pPr marL="3886200" indent="-228600" algn="l" rtl="0" eaLnBrk="0" fontAlgn="base" hangingPunct="0">
        <a:spcBef>
          <a:spcPct val="20000"/>
        </a:spcBef>
        <a:spcAft>
          <a:spcPct val="0"/>
        </a:spcAft>
        <a:buClr>
          <a:srgbClr val="FFFF00"/>
        </a:buClr>
        <a:buChar char="»"/>
        <a:defRPr>
          <a:solidFill>
            <a:srgbClr val="FFFF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000066"/>
            </a:gs>
            <a:gs pos="100000">
              <a:srgbClr val="000000"/>
            </a:gs>
          </a:gsLst>
          <a:lin ang="27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03213" y="228600"/>
            <a:ext cx="8461375"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304800" y="1752600"/>
            <a:ext cx="8534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1" name="Line 7"/>
          <p:cNvSpPr>
            <a:spLocks noChangeShapeType="1"/>
          </p:cNvSpPr>
          <p:nvPr/>
        </p:nvSpPr>
        <p:spPr bwMode="auto">
          <a:xfrm>
            <a:off x="381000" y="1524000"/>
            <a:ext cx="8382000" cy="0"/>
          </a:xfrm>
          <a:prstGeom prst="line">
            <a:avLst/>
          </a:prstGeom>
          <a:noFill/>
          <a:ln w="9525">
            <a:solidFill>
              <a:srgbClr val="FFFF00"/>
            </a:solidFill>
            <a:round/>
            <a:headEnd/>
            <a:tailEnd/>
          </a:ln>
          <a:effectLst/>
        </p:spPr>
        <p:txBody>
          <a:bodyPr wrap="none" anchor="ctr"/>
          <a:lstStyle/>
          <a:p>
            <a:pPr algn="l" rtl="0" eaLnBrk="0" fontAlgn="base" hangingPunct="0">
              <a:spcBef>
                <a:spcPct val="0"/>
              </a:spcBef>
              <a:spcAft>
                <a:spcPct val="0"/>
              </a:spcAft>
              <a:defRPr/>
            </a:pPr>
            <a:endParaRPr lang="en-US" sz="2800" kern="1200">
              <a:solidFill>
                <a:srgbClr val="000000"/>
              </a:solidFill>
              <a:latin typeface="Times New Roman" pitchFamily="18" charset="0"/>
              <a:ea typeface="+mn-ea"/>
              <a:cs typeface="+mn-cs"/>
            </a:endParaRPr>
          </a:p>
        </p:txBody>
      </p:sp>
      <p:pic>
        <p:nvPicPr>
          <p:cNvPr id="2053" name="Picture 8" descr="e&amp;e"/>
          <p:cNvPicPr>
            <a:picLocks noChangeAspect="1" noChangeArrowheads="1"/>
          </p:cNvPicPr>
          <p:nvPr userDrawn="1"/>
        </p:nvPicPr>
        <p:blipFill>
          <a:blip r:embed="rId3"/>
          <a:srcRect/>
          <a:stretch>
            <a:fillRect/>
          </a:stretch>
        </p:blipFill>
        <p:spPr bwMode="auto">
          <a:xfrm>
            <a:off x="7772400" y="6400800"/>
            <a:ext cx="1219200" cy="330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86" r:id="rId1"/>
  </p:sldLayoutIdLst>
  <p:txStyles>
    <p:titleStyle>
      <a:lvl1pPr algn="ctr" rtl="0" eaLnBrk="0" fontAlgn="base" hangingPunct="0">
        <a:spcBef>
          <a:spcPct val="0"/>
        </a:spcBef>
        <a:spcAft>
          <a:spcPct val="0"/>
        </a:spcAft>
        <a:defRPr sz="3200" b="1">
          <a:solidFill>
            <a:srgbClr val="FFFF00"/>
          </a:solidFill>
          <a:latin typeface="+mj-lt"/>
          <a:ea typeface="+mj-ea"/>
          <a:cs typeface="+mj-cs"/>
        </a:defRPr>
      </a:lvl1pPr>
      <a:lvl2pPr algn="ctr" rtl="0" eaLnBrk="0" fontAlgn="base" hangingPunct="0">
        <a:spcBef>
          <a:spcPct val="0"/>
        </a:spcBef>
        <a:spcAft>
          <a:spcPct val="0"/>
        </a:spcAft>
        <a:defRPr sz="3200" b="1">
          <a:solidFill>
            <a:srgbClr val="FFFF00"/>
          </a:solidFill>
          <a:latin typeface="Arial" charset="0"/>
        </a:defRPr>
      </a:lvl2pPr>
      <a:lvl3pPr algn="ctr" rtl="0" eaLnBrk="0" fontAlgn="base" hangingPunct="0">
        <a:spcBef>
          <a:spcPct val="0"/>
        </a:spcBef>
        <a:spcAft>
          <a:spcPct val="0"/>
        </a:spcAft>
        <a:defRPr sz="3200" b="1">
          <a:solidFill>
            <a:srgbClr val="FFFF00"/>
          </a:solidFill>
          <a:latin typeface="Arial" charset="0"/>
        </a:defRPr>
      </a:lvl3pPr>
      <a:lvl4pPr algn="ctr" rtl="0" eaLnBrk="0" fontAlgn="base" hangingPunct="0">
        <a:spcBef>
          <a:spcPct val="0"/>
        </a:spcBef>
        <a:spcAft>
          <a:spcPct val="0"/>
        </a:spcAft>
        <a:defRPr sz="3200" b="1">
          <a:solidFill>
            <a:srgbClr val="FFFF00"/>
          </a:solidFill>
          <a:latin typeface="Arial" charset="0"/>
        </a:defRPr>
      </a:lvl4pPr>
      <a:lvl5pPr algn="ctr" rtl="0" eaLnBrk="0" fontAlgn="base" hangingPunct="0">
        <a:spcBef>
          <a:spcPct val="0"/>
        </a:spcBef>
        <a:spcAft>
          <a:spcPct val="0"/>
        </a:spcAft>
        <a:defRPr sz="3200" b="1">
          <a:solidFill>
            <a:srgbClr val="FFFF00"/>
          </a:solidFill>
          <a:latin typeface="Arial" charset="0"/>
        </a:defRPr>
      </a:lvl5pPr>
      <a:lvl6pPr marL="457200" algn="ctr" rtl="0" eaLnBrk="0" fontAlgn="base" hangingPunct="0">
        <a:spcBef>
          <a:spcPct val="0"/>
        </a:spcBef>
        <a:spcAft>
          <a:spcPct val="0"/>
        </a:spcAft>
        <a:defRPr sz="3200" b="1">
          <a:solidFill>
            <a:srgbClr val="FFFF00"/>
          </a:solidFill>
          <a:latin typeface="Arial" charset="0"/>
        </a:defRPr>
      </a:lvl6pPr>
      <a:lvl7pPr marL="914400" algn="ctr" rtl="0" eaLnBrk="0" fontAlgn="base" hangingPunct="0">
        <a:spcBef>
          <a:spcPct val="0"/>
        </a:spcBef>
        <a:spcAft>
          <a:spcPct val="0"/>
        </a:spcAft>
        <a:defRPr sz="3200" b="1">
          <a:solidFill>
            <a:srgbClr val="FFFF00"/>
          </a:solidFill>
          <a:latin typeface="Arial" charset="0"/>
        </a:defRPr>
      </a:lvl7pPr>
      <a:lvl8pPr marL="1371600" algn="ctr" rtl="0" eaLnBrk="0" fontAlgn="base" hangingPunct="0">
        <a:spcBef>
          <a:spcPct val="0"/>
        </a:spcBef>
        <a:spcAft>
          <a:spcPct val="0"/>
        </a:spcAft>
        <a:defRPr sz="3200" b="1">
          <a:solidFill>
            <a:srgbClr val="FFFF00"/>
          </a:solidFill>
          <a:latin typeface="Arial" charset="0"/>
        </a:defRPr>
      </a:lvl8pPr>
      <a:lvl9pPr marL="1828800" algn="ctr" rtl="0" eaLnBrk="0" fontAlgn="base" hangingPunct="0">
        <a:spcBef>
          <a:spcPct val="0"/>
        </a:spcBef>
        <a:spcAft>
          <a:spcPct val="0"/>
        </a:spcAft>
        <a:defRPr sz="3200" b="1">
          <a:solidFill>
            <a:srgbClr val="FFFF00"/>
          </a:solidFill>
          <a:latin typeface="Arial" charset="0"/>
        </a:defRPr>
      </a:lvl9pPr>
    </p:titleStyle>
    <p:bodyStyle>
      <a:lvl1pPr marL="342900" indent="-342900" algn="l" rtl="0" eaLnBrk="0" fontAlgn="base" hangingPunct="0">
        <a:spcBef>
          <a:spcPct val="20000"/>
        </a:spcBef>
        <a:spcAft>
          <a:spcPct val="0"/>
        </a:spcAft>
        <a:buClr>
          <a:srgbClr val="FFFF00"/>
        </a:buClr>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FF00"/>
        </a:buClr>
        <a:buChar char="–"/>
        <a:defRPr sz="2400" b="1">
          <a:solidFill>
            <a:schemeClr val="bg1"/>
          </a:solidFill>
          <a:latin typeface="+mn-lt"/>
        </a:defRPr>
      </a:lvl2pPr>
      <a:lvl3pPr marL="1143000" indent="-228600" algn="l" rtl="0" eaLnBrk="0" fontAlgn="base" hangingPunct="0">
        <a:spcBef>
          <a:spcPct val="20000"/>
        </a:spcBef>
        <a:spcAft>
          <a:spcPct val="0"/>
        </a:spcAft>
        <a:buClr>
          <a:srgbClr val="FFFF00"/>
        </a:buClr>
        <a:buChar char="•"/>
        <a:defRPr>
          <a:solidFill>
            <a:srgbClr val="FFFF00"/>
          </a:solidFill>
          <a:latin typeface="+mn-lt"/>
        </a:defRPr>
      </a:lvl3pPr>
      <a:lvl4pPr marL="1600200" indent="-228600" algn="l" rtl="0" eaLnBrk="0" fontAlgn="base" hangingPunct="0">
        <a:spcBef>
          <a:spcPct val="20000"/>
        </a:spcBef>
        <a:spcAft>
          <a:spcPct val="0"/>
        </a:spcAft>
        <a:buClr>
          <a:srgbClr val="FFFF00"/>
        </a:buClr>
        <a:buChar char="–"/>
        <a:defRPr>
          <a:solidFill>
            <a:srgbClr val="FFFF00"/>
          </a:solidFill>
          <a:latin typeface="+mn-lt"/>
        </a:defRPr>
      </a:lvl4pPr>
      <a:lvl5pPr marL="2057400" indent="-228600" algn="l" rtl="0" eaLnBrk="0" fontAlgn="base" hangingPunct="0">
        <a:spcBef>
          <a:spcPct val="20000"/>
        </a:spcBef>
        <a:spcAft>
          <a:spcPct val="0"/>
        </a:spcAft>
        <a:buClr>
          <a:srgbClr val="FFFF00"/>
        </a:buClr>
        <a:buChar char="»"/>
        <a:defRPr>
          <a:solidFill>
            <a:srgbClr val="FFFF00"/>
          </a:solidFill>
          <a:latin typeface="+mn-lt"/>
        </a:defRPr>
      </a:lvl5pPr>
      <a:lvl6pPr marL="2514600" indent="-228600" algn="l" rtl="0" eaLnBrk="0" fontAlgn="base" hangingPunct="0">
        <a:spcBef>
          <a:spcPct val="20000"/>
        </a:spcBef>
        <a:spcAft>
          <a:spcPct val="0"/>
        </a:spcAft>
        <a:buClr>
          <a:srgbClr val="FFFF00"/>
        </a:buClr>
        <a:buChar char="»"/>
        <a:defRPr>
          <a:solidFill>
            <a:srgbClr val="FFFF00"/>
          </a:solidFill>
          <a:latin typeface="+mn-lt"/>
        </a:defRPr>
      </a:lvl6pPr>
      <a:lvl7pPr marL="2971800" indent="-228600" algn="l" rtl="0" eaLnBrk="0" fontAlgn="base" hangingPunct="0">
        <a:spcBef>
          <a:spcPct val="20000"/>
        </a:spcBef>
        <a:spcAft>
          <a:spcPct val="0"/>
        </a:spcAft>
        <a:buClr>
          <a:srgbClr val="FFFF00"/>
        </a:buClr>
        <a:buChar char="»"/>
        <a:defRPr>
          <a:solidFill>
            <a:srgbClr val="FFFF00"/>
          </a:solidFill>
          <a:latin typeface="+mn-lt"/>
        </a:defRPr>
      </a:lvl7pPr>
      <a:lvl8pPr marL="3429000" indent="-228600" algn="l" rtl="0" eaLnBrk="0" fontAlgn="base" hangingPunct="0">
        <a:spcBef>
          <a:spcPct val="20000"/>
        </a:spcBef>
        <a:spcAft>
          <a:spcPct val="0"/>
        </a:spcAft>
        <a:buClr>
          <a:srgbClr val="FFFF00"/>
        </a:buClr>
        <a:buChar char="»"/>
        <a:defRPr>
          <a:solidFill>
            <a:srgbClr val="FFFF00"/>
          </a:solidFill>
          <a:latin typeface="+mn-lt"/>
        </a:defRPr>
      </a:lvl8pPr>
      <a:lvl9pPr marL="3886200" indent="-228600" algn="l" rtl="0" eaLnBrk="0" fontAlgn="base" hangingPunct="0">
        <a:spcBef>
          <a:spcPct val="20000"/>
        </a:spcBef>
        <a:spcAft>
          <a:spcPct val="0"/>
        </a:spcAft>
        <a:buClr>
          <a:srgbClr val="FFFF00"/>
        </a:buClr>
        <a:buChar char="»"/>
        <a:defRPr>
          <a:solidFill>
            <a:srgbClr val="FFFF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000066"/>
            </a:gs>
            <a:gs pos="100000">
              <a:srgbClr val="000000"/>
            </a:gs>
          </a:gsLst>
          <a:lin ang="27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03213" y="228600"/>
            <a:ext cx="8461375"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304800" y="1752600"/>
            <a:ext cx="8534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1" name="Line 7"/>
          <p:cNvSpPr>
            <a:spLocks noChangeShapeType="1"/>
          </p:cNvSpPr>
          <p:nvPr/>
        </p:nvSpPr>
        <p:spPr bwMode="auto">
          <a:xfrm>
            <a:off x="381000" y="1524000"/>
            <a:ext cx="8382000" cy="0"/>
          </a:xfrm>
          <a:prstGeom prst="line">
            <a:avLst/>
          </a:prstGeom>
          <a:noFill/>
          <a:ln w="9525">
            <a:solidFill>
              <a:srgbClr val="FFFF00"/>
            </a:solidFill>
            <a:round/>
            <a:headEnd/>
            <a:tailEnd/>
          </a:ln>
          <a:effectLst/>
        </p:spPr>
        <p:txBody>
          <a:bodyPr wrap="none" anchor="ctr"/>
          <a:lstStyle/>
          <a:p>
            <a:pPr algn="l" rtl="0" eaLnBrk="0" fontAlgn="base" hangingPunct="0">
              <a:spcBef>
                <a:spcPct val="0"/>
              </a:spcBef>
              <a:spcAft>
                <a:spcPct val="0"/>
              </a:spcAft>
              <a:defRPr/>
            </a:pPr>
            <a:endParaRPr lang="en-US" sz="2800" kern="1200">
              <a:solidFill>
                <a:srgbClr val="000000"/>
              </a:solidFill>
              <a:latin typeface="Times New Roman" pitchFamily="18" charset="0"/>
              <a:ea typeface="+mn-ea"/>
              <a:cs typeface="+mn-cs"/>
            </a:endParaRPr>
          </a:p>
        </p:txBody>
      </p:sp>
      <p:pic>
        <p:nvPicPr>
          <p:cNvPr id="2053" name="Picture 8" descr="e&amp;e"/>
          <p:cNvPicPr>
            <a:picLocks noChangeAspect="1" noChangeArrowheads="1"/>
          </p:cNvPicPr>
          <p:nvPr userDrawn="1"/>
        </p:nvPicPr>
        <p:blipFill>
          <a:blip r:embed="rId3"/>
          <a:srcRect/>
          <a:stretch>
            <a:fillRect/>
          </a:stretch>
        </p:blipFill>
        <p:spPr bwMode="auto">
          <a:xfrm>
            <a:off x="7772400" y="6400800"/>
            <a:ext cx="1219200" cy="330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88" r:id="rId1"/>
  </p:sldLayoutIdLst>
  <p:txStyles>
    <p:titleStyle>
      <a:lvl1pPr algn="ctr" rtl="0" eaLnBrk="0" fontAlgn="base" hangingPunct="0">
        <a:spcBef>
          <a:spcPct val="0"/>
        </a:spcBef>
        <a:spcAft>
          <a:spcPct val="0"/>
        </a:spcAft>
        <a:defRPr sz="3200" b="1">
          <a:solidFill>
            <a:srgbClr val="FFFF00"/>
          </a:solidFill>
          <a:latin typeface="+mj-lt"/>
          <a:ea typeface="+mj-ea"/>
          <a:cs typeface="+mj-cs"/>
        </a:defRPr>
      </a:lvl1pPr>
      <a:lvl2pPr algn="ctr" rtl="0" eaLnBrk="0" fontAlgn="base" hangingPunct="0">
        <a:spcBef>
          <a:spcPct val="0"/>
        </a:spcBef>
        <a:spcAft>
          <a:spcPct val="0"/>
        </a:spcAft>
        <a:defRPr sz="3200" b="1">
          <a:solidFill>
            <a:srgbClr val="FFFF00"/>
          </a:solidFill>
          <a:latin typeface="Arial" charset="0"/>
        </a:defRPr>
      </a:lvl2pPr>
      <a:lvl3pPr algn="ctr" rtl="0" eaLnBrk="0" fontAlgn="base" hangingPunct="0">
        <a:spcBef>
          <a:spcPct val="0"/>
        </a:spcBef>
        <a:spcAft>
          <a:spcPct val="0"/>
        </a:spcAft>
        <a:defRPr sz="3200" b="1">
          <a:solidFill>
            <a:srgbClr val="FFFF00"/>
          </a:solidFill>
          <a:latin typeface="Arial" charset="0"/>
        </a:defRPr>
      </a:lvl3pPr>
      <a:lvl4pPr algn="ctr" rtl="0" eaLnBrk="0" fontAlgn="base" hangingPunct="0">
        <a:spcBef>
          <a:spcPct val="0"/>
        </a:spcBef>
        <a:spcAft>
          <a:spcPct val="0"/>
        </a:spcAft>
        <a:defRPr sz="3200" b="1">
          <a:solidFill>
            <a:srgbClr val="FFFF00"/>
          </a:solidFill>
          <a:latin typeface="Arial" charset="0"/>
        </a:defRPr>
      </a:lvl4pPr>
      <a:lvl5pPr algn="ctr" rtl="0" eaLnBrk="0" fontAlgn="base" hangingPunct="0">
        <a:spcBef>
          <a:spcPct val="0"/>
        </a:spcBef>
        <a:spcAft>
          <a:spcPct val="0"/>
        </a:spcAft>
        <a:defRPr sz="3200" b="1">
          <a:solidFill>
            <a:srgbClr val="FFFF00"/>
          </a:solidFill>
          <a:latin typeface="Arial" charset="0"/>
        </a:defRPr>
      </a:lvl5pPr>
      <a:lvl6pPr marL="457200" algn="ctr" rtl="0" eaLnBrk="0" fontAlgn="base" hangingPunct="0">
        <a:spcBef>
          <a:spcPct val="0"/>
        </a:spcBef>
        <a:spcAft>
          <a:spcPct val="0"/>
        </a:spcAft>
        <a:defRPr sz="3200" b="1">
          <a:solidFill>
            <a:srgbClr val="FFFF00"/>
          </a:solidFill>
          <a:latin typeface="Arial" charset="0"/>
        </a:defRPr>
      </a:lvl6pPr>
      <a:lvl7pPr marL="914400" algn="ctr" rtl="0" eaLnBrk="0" fontAlgn="base" hangingPunct="0">
        <a:spcBef>
          <a:spcPct val="0"/>
        </a:spcBef>
        <a:spcAft>
          <a:spcPct val="0"/>
        </a:spcAft>
        <a:defRPr sz="3200" b="1">
          <a:solidFill>
            <a:srgbClr val="FFFF00"/>
          </a:solidFill>
          <a:latin typeface="Arial" charset="0"/>
        </a:defRPr>
      </a:lvl7pPr>
      <a:lvl8pPr marL="1371600" algn="ctr" rtl="0" eaLnBrk="0" fontAlgn="base" hangingPunct="0">
        <a:spcBef>
          <a:spcPct val="0"/>
        </a:spcBef>
        <a:spcAft>
          <a:spcPct val="0"/>
        </a:spcAft>
        <a:defRPr sz="3200" b="1">
          <a:solidFill>
            <a:srgbClr val="FFFF00"/>
          </a:solidFill>
          <a:latin typeface="Arial" charset="0"/>
        </a:defRPr>
      </a:lvl8pPr>
      <a:lvl9pPr marL="1828800" algn="ctr" rtl="0" eaLnBrk="0" fontAlgn="base" hangingPunct="0">
        <a:spcBef>
          <a:spcPct val="0"/>
        </a:spcBef>
        <a:spcAft>
          <a:spcPct val="0"/>
        </a:spcAft>
        <a:defRPr sz="3200" b="1">
          <a:solidFill>
            <a:srgbClr val="FFFF00"/>
          </a:solidFill>
          <a:latin typeface="Arial" charset="0"/>
        </a:defRPr>
      </a:lvl9pPr>
    </p:titleStyle>
    <p:bodyStyle>
      <a:lvl1pPr marL="342900" indent="-342900" algn="l" rtl="0" eaLnBrk="0" fontAlgn="base" hangingPunct="0">
        <a:spcBef>
          <a:spcPct val="20000"/>
        </a:spcBef>
        <a:spcAft>
          <a:spcPct val="0"/>
        </a:spcAft>
        <a:buClr>
          <a:srgbClr val="FFFF00"/>
        </a:buClr>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FF00"/>
        </a:buClr>
        <a:buChar char="–"/>
        <a:defRPr sz="2400" b="1">
          <a:solidFill>
            <a:schemeClr val="bg1"/>
          </a:solidFill>
          <a:latin typeface="+mn-lt"/>
        </a:defRPr>
      </a:lvl2pPr>
      <a:lvl3pPr marL="1143000" indent="-228600" algn="l" rtl="0" eaLnBrk="0" fontAlgn="base" hangingPunct="0">
        <a:spcBef>
          <a:spcPct val="20000"/>
        </a:spcBef>
        <a:spcAft>
          <a:spcPct val="0"/>
        </a:spcAft>
        <a:buClr>
          <a:srgbClr val="FFFF00"/>
        </a:buClr>
        <a:buChar char="•"/>
        <a:defRPr>
          <a:solidFill>
            <a:srgbClr val="FFFF00"/>
          </a:solidFill>
          <a:latin typeface="+mn-lt"/>
        </a:defRPr>
      </a:lvl3pPr>
      <a:lvl4pPr marL="1600200" indent="-228600" algn="l" rtl="0" eaLnBrk="0" fontAlgn="base" hangingPunct="0">
        <a:spcBef>
          <a:spcPct val="20000"/>
        </a:spcBef>
        <a:spcAft>
          <a:spcPct val="0"/>
        </a:spcAft>
        <a:buClr>
          <a:srgbClr val="FFFF00"/>
        </a:buClr>
        <a:buChar char="–"/>
        <a:defRPr>
          <a:solidFill>
            <a:srgbClr val="FFFF00"/>
          </a:solidFill>
          <a:latin typeface="+mn-lt"/>
        </a:defRPr>
      </a:lvl4pPr>
      <a:lvl5pPr marL="2057400" indent="-228600" algn="l" rtl="0" eaLnBrk="0" fontAlgn="base" hangingPunct="0">
        <a:spcBef>
          <a:spcPct val="20000"/>
        </a:spcBef>
        <a:spcAft>
          <a:spcPct val="0"/>
        </a:spcAft>
        <a:buClr>
          <a:srgbClr val="FFFF00"/>
        </a:buClr>
        <a:buChar char="»"/>
        <a:defRPr>
          <a:solidFill>
            <a:srgbClr val="FFFF00"/>
          </a:solidFill>
          <a:latin typeface="+mn-lt"/>
        </a:defRPr>
      </a:lvl5pPr>
      <a:lvl6pPr marL="2514600" indent="-228600" algn="l" rtl="0" eaLnBrk="0" fontAlgn="base" hangingPunct="0">
        <a:spcBef>
          <a:spcPct val="20000"/>
        </a:spcBef>
        <a:spcAft>
          <a:spcPct val="0"/>
        </a:spcAft>
        <a:buClr>
          <a:srgbClr val="FFFF00"/>
        </a:buClr>
        <a:buChar char="»"/>
        <a:defRPr>
          <a:solidFill>
            <a:srgbClr val="FFFF00"/>
          </a:solidFill>
          <a:latin typeface="+mn-lt"/>
        </a:defRPr>
      </a:lvl6pPr>
      <a:lvl7pPr marL="2971800" indent="-228600" algn="l" rtl="0" eaLnBrk="0" fontAlgn="base" hangingPunct="0">
        <a:spcBef>
          <a:spcPct val="20000"/>
        </a:spcBef>
        <a:spcAft>
          <a:spcPct val="0"/>
        </a:spcAft>
        <a:buClr>
          <a:srgbClr val="FFFF00"/>
        </a:buClr>
        <a:buChar char="»"/>
        <a:defRPr>
          <a:solidFill>
            <a:srgbClr val="FFFF00"/>
          </a:solidFill>
          <a:latin typeface="+mn-lt"/>
        </a:defRPr>
      </a:lvl7pPr>
      <a:lvl8pPr marL="3429000" indent="-228600" algn="l" rtl="0" eaLnBrk="0" fontAlgn="base" hangingPunct="0">
        <a:spcBef>
          <a:spcPct val="20000"/>
        </a:spcBef>
        <a:spcAft>
          <a:spcPct val="0"/>
        </a:spcAft>
        <a:buClr>
          <a:srgbClr val="FFFF00"/>
        </a:buClr>
        <a:buChar char="»"/>
        <a:defRPr>
          <a:solidFill>
            <a:srgbClr val="FFFF00"/>
          </a:solidFill>
          <a:latin typeface="+mn-lt"/>
        </a:defRPr>
      </a:lvl8pPr>
      <a:lvl9pPr marL="3886200" indent="-228600" algn="l" rtl="0" eaLnBrk="0" fontAlgn="base" hangingPunct="0">
        <a:spcBef>
          <a:spcPct val="20000"/>
        </a:spcBef>
        <a:spcAft>
          <a:spcPct val="0"/>
        </a:spcAft>
        <a:buClr>
          <a:srgbClr val="FFFF00"/>
        </a:buClr>
        <a:buChar char="»"/>
        <a:defRPr>
          <a:solidFill>
            <a:srgbClr val="FFFF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000066"/>
            </a:gs>
            <a:gs pos="100000">
              <a:srgbClr val="000000"/>
            </a:gs>
          </a:gsLst>
          <a:lin ang="27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03213" y="228600"/>
            <a:ext cx="8461375"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304800" y="1752600"/>
            <a:ext cx="8534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1" name="Line 7"/>
          <p:cNvSpPr>
            <a:spLocks noChangeShapeType="1"/>
          </p:cNvSpPr>
          <p:nvPr/>
        </p:nvSpPr>
        <p:spPr bwMode="auto">
          <a:xfrm>
            <a:off x="381000" y="1524000"/>
            <a:ext cx="8382000" cy="0"/>
          </a:xfrm>
          <a:prstGeom prst="line">
            <a:avLst/>
          </a:prstGeom>
          <a:noFill/>
          <a:ln w="9525">
            <a:solidFill>
              <a:srgbClr val="FFFF00"/>
            </a:solidFill>
            <a:round/>
            <a:headEnd/>
            <a:tailEnd/>
          </a:ln>
          <a:effectLst/>
        </p:spPr>
        <p:txBody>
          <a:bodyPr wrap="none" anchor="ctr"/>
          <a:lstStyle/>
          <a:p>
            <a:pPr algn="l" rtl="0" eaLnBrk="0" fontAlgn="base" hangingPunct="0">
              <a:spcBef>
                <a:spcPct val="0"/>
              </a:spcBef>
              <a:spcAft>
                <a:spcPct val="0"/>
              </a:spcAft>
              <a:defRPr/>
            </a:pPr>
            <a:endParaRPr lang="en-US" sz="2800" kern="1200">
              <a:solidFill>
                <a:srgbClr val="000000"/>
              </a:solidFill>
              <a:latin typeface="Times New Roman" pitchFamily="18" charset="0"/>
              <a:ea typeface="+mn-ea"/>
              <a:cs typeface="+mn-cs"/>
            </a:endParaRPr>
          </a:p>
        </p:txBody>
      </p:sp>
      <p:pic>
        <p:nvPicPr>
          <p:cNvPr id="2053" name="Picture 8" descr="e&amp;e"/>
          <p:cNvPicPr>
            <a:picLocks noChangeAspect="1" noChangeArrowheads="1"/>
          </p:cNvPicPr>
          <p:nvPr userDrawn="1"/>
        </p:nvPicPr>
        <p:blipFill>
          <a:blip r:embed="rId3"/>
          <a:srcRect/>
          <a:stretch>
            <a:fillRect/>
          </a:stretch>
        </p:blipFill>
        <p:spPr bwMode="auto">
          <a:xfrm>
            <a:off x="7772400" y="6400800"/>
            <a:ext cx="1219200" cy="330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90" r:id="rId1"/>
  </p:sldLayoutIdLst>
  <p:txStyles>
    <p:titleStyle>
      <a:lvl1pPr algn="ctr" rtl="0" eaLnBrk="0" fontAlgn="base" hangingPunct="0">
        <a:spcBef>
          <a:spcPct val="0"/>
        </a:spcBef>
        <a:spcAft>
          <a:spcPct val="0"/>
        </a:spcAft>
        <a:defRPr sz="3200" b="1">
          <a:solidFill>
            <a:srgbClr val="FFFF00"/>
          </a:solidFill>
          <a:latin typeface="+mj-lt"/>
          <a:ea typeface="+mj-ea"/>
          <a:cs typeface="+mj-cs"/>
        </a:defRPr>
      </a:lvl1pPr>
      <a:lvl2pPr algn="ctr" rtl="0" eaLnBrk="0" fontAlgn="base" hangingPunct="0">
        <a:spcBef>
          <a:spcPct val="0"/>
        </a:spcBef>
        <a:spcAft>
          <a:spcPct val="0"/>
        </a:spcAft>
        <a:defRPr sz="3200" b="1">
          <a:solidFill>
            <a:srgbClr val="FFFF00"/>
          </a:solidFill>
          <a:latin typeface="Arial" charset="0"/>
        </a:defRPr>
      </a:lvl2pPr>
      <a:lvl3pPr algn="ctr" rtl="0" eaLnBrk="0" fontAlgn="base" hangingPunct="0">
        <a:spcBef>
          <a:spcPct val="0"/>
        </a:spcBef>
        <a:spcAft>
          <a:spcPct val="0"/>
        </a:spcAft>
        <a:defRPr sz="3200" b="1">
          <a:solidFill>
            <a:srgbClr val="FFFF00"/>
          </a:solidFill>
          <a:latin typeface="Arial" charset="0"/>
        </a:defRPr>
      </a:lvl3pPr>
      <a:lvl4pPr algn="ctr" rtl="0" eaLnBrk="0" fontAlgn="base" hangingPunct="0">
        <a:spcBef>
          <a:spcPct val="0"/>
        </a:spcBef>
        <a:spcAft>
          <a:spcPct val="0"/>
        </a:spcAft>
        <a:defRPr sz="3200" b="1">
          <a:solidFill>
            <a:srgbClr val="FFFF00"/>
          </a:solidFill>
          <a:latin typeface="Arial" charset="0"/>
        </a:defRPr>
      </a:lvl4pPr>
      <a:lvl5pPr algn="ctr" rtl="0" eaLnBrk="0" fontAlgn="base" hangingPunct="0">
        <a:spcBef>
          <a:spcPct val="0"/>
        </a:spcBef>
        <a:spcAft>
          <a:spcPct val="0"/>
        </a:spcAft>
        <a:defRPr sz="3200" b="1">
          <a:solidFill>
            <a:srgbClr val="FFFF00"/>
          </a:solidFill>
          <a:latin typeface="Arial" charset="0"/>
        </a:defRPr>
      </a:lvl5pPr>
      <a:lvl6pPr marL="457200" algn="ctr" rtl="0" eaLnBrk="0" fontAlgn="base" hangingPunct="0">
        <a:spcBef>
          <a:spcPct val="0"/>
        </a:spcBef>
        <a:spcAft>
          <a:spcPct val="0"/>
        </a:spcAft>
        <a:defRPr sz="3200" b="1">
          <a:solidFill>
            <a:srgbClr val="FFFF00"/>
          </a:solidFill>
          <a:latin typeface="Arial" charset="0"/>
        </a:defRPr>
      </a:lvl6pPr>
      <a:lvl7pPr marL="914400" algn="ctr" rtl="0" eaLnBrk="0" fontAlgn="base" hangingPunct="0">
        <a:spcBef>
          <a:spcPct val="0"/>
        </a:spcBef>
        <a:spcAft>
          <a:spcPct val="0"/>
        </a:spcAft>
        <a:defRPr sz="3200" b="1">
          <a:solidFill>
            <a:srgbClr val="FFFF00"/>
          </a:solidFill>
          <a:latin typeface="Arial" charset="0"/>
        </a:defRPr>
      </a:lvl7pPr>
      <a:lvl8pPr marL="1371600" algn="ctr" rtl="0" eaLnBrk="0" fontAlgn="base" hangingPunct="0">
        <a:spcBef>
          <a:spcPct val="0"/>
        </a:spcBef>
        <a:spcAft>
          <a:spcPct val="0"/>
        </a:spcAft>
        <a:defRPr sz="3200" b="1">
          <a:solidFill>
            <a:srgbClr val="FFFF00"/>
          </a:solidFill>
          <a:latin typeface="Arial" charset="0"/>
        </a:defRPr>
      </a:lvl8pPr>
      <a:lvl9pPr marL="1828800" algn="ctr" rtl="0" eaLnBrk="0" fontAlgn="base" hangingPunct="0">
        <a:spcBef>
          <a:spcPct val="0"/>
        </a:spcBef>
        <a:spcAft>
          <a:spcPct val="0"/>
        </a:spcAft>
        <a:defRPr sz="3200" b="1">
          <a:solidFill>
            <a:srgbClr val="FFFF00"/>
          </a:solidFill>
          <a:latin typeface="Arial" charset="0"/>
        </a:defRPr>
      </a:lvl9pPr>
    </p:titleStyle>
    <p:bodyStyle>
      <a:lvl1pPr marL="342900" indent="-342900" algn="l" rtl="0" eaLnBrk="0" fontAlgn="base" hangingPunct="0">
        <a:spcBef>
          <a:spcPct val="20000"/>
        </a:spcBef>
        <a:spcAft>
          <a:spcPct val="0"/>
        </a:spcAft>
        <a:buClr>
          <a:srgbClr val="FFFF00"/>
        </a:buClr>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FF00"/>
        </a:buClr>
        <a:buChar char="–"/>
        <a:defRPr sz="2400" b="1">
          <a:solidFill>
            <a:schemeClr val="bg1"/>
          </a:solidFill>
          <a:latin typeface="+mn-lt"/>
        </a:defRPr>
      </a:lvl2pPr>
      <a:lvl3pPr marL="1143000" indent="-228600" algn="l" rtl="0" eaLnBrk="0" fontAlgn="base" hangingPunct="0">
        <a:spcBef>
          <a:spcPct val="20000"/>
        </a:spcBef>
        <a:spcAft>
          <a:spcPct val="0"/>
        </a:spcAft>
        <a:buClr>
          <a:srgbClr val="FFFF00"/>
        </a:buClr>
        <a:buChar char="•"/>
        <a:defRPr>
          <a:solidFill>
            <a:srgbClr val="FFFF00"/>
          </a:solidFill>
          <a:latin typeface="+mn-lt"/>
        </a:defRPr>
      </a:lvl3pPr>
      <a:lvl4pPr marL="1600200" indent="-228600" algn="l" rtl="0" eaLnBrk="0" fontAlgn="base" hangingPunct="0">
        <a:spcBef>
          <a:spcPct val="20000"/>
        </a:spcBef>
        <a:spcAft>
          <a:spcPct val="0"/>
        </a:spcAft>
        <a:buClr>
          <a:srgbClr val="FFFF00"/>
        </a:buClr>
        <a:buChar char="–"/>
        <a:defRPr>
          <a:solidFill>
            <a:srgbClr val="FFFF00"/>
          </a:solidFill>
          <a:latin typeface="+mn-lt"/>
        </a:defRPr>
      </a:lvl4pPr>
      <a:lvl5pPr marL="2057400" indent="-228600" algn="l" rtl="0" eaLnBrk="0" fontAlgn="base" hangingPunct="0">
        <a:spcBef>
          <a:spcPct val="20000"/>
        </a:spcBef>
        <a:spcAft>
          <a:spcPct val="0"/>
        </a:spcAft>
        <a:buClr>
          <a:srgbClr val="FFFF00"/>
        </a:buClr>
        <a:buChar char="»"/>
        <a:defRPr>
          <a:solidFill>
            <a:srgbClr val="FFFF00"/>
          </a:solidFill>
          <a:latin typeface="+mn-lt"/>
        </a:defRPr>
      </a:lvl5pPr>
      <a:lvl6pPr marL="2514600" indent="-228600" algn="l" rtl="0" eaLnBrk="0" fontAlgn="base" hangingPunct="0">
        <a:spcBef>
          <a:spcPct val="20000"/>
        </a:spcBef>
        <a:spcAft>
          <a:spcPct val="0"/>
        </a:spcAft>
        <a:buClr>
          <a:srgbClr val="FFFF00"/>
        </a:buClr>
        <a:buChar char="»"/>
        <a:defRPr>
          <a:solidFill>
            <a:srgbClr val="FFFF00"/>
          </a:solidFill>
          <a:latin typeface="+mn-lt"/>
        </a:defRPr>
      </a:lvl6pPr>
      <a:lvl7pPr marL="2971800" indent="-228600" algn="l" rtl="0" eaLnBrk="0" fontAlgn="base" hangingPunct="0">
        <a:spcBef>
          <a:spcPct val="20000"/>
        </a:spcBef>
        <a:spcAft>
          <a:spcPct val="0"/>
        </a:spcAft>
        <a:buClr>
          <a:srgbClr val="FFFF00"/>
        </a:buClr>
        <a:buChar char="»"/>
        <a:defRPr>
          <a:solidFill>
            <a:srgbClr val="FFFF00"/>
          </a:solidFill>
          <a:latin typeface="+mn-lt"/>
        </a:defRPr>
      </a:lvl7pPr>
      <a:lvl8pPr marL="3429000" indent="-228600" algn="l" rtl="0" eaLnBrk="0" fontAlgn="base" hangingPunct="0">
        <a:spcBef>
          <a:spcPct val="20000"/>
        </a:spcBef>
        <a:spcAft>
          <a:spcPct val="0"/>
        </a:spcAft>
        <a:buClr>
          <a:srgbClr val="FFFF00"/>
        </a:buClr>
        <a:buChar char="»"/>
        <a:defRPr>
          <a:solidFill>
            <a:srgbClr val="FFFF00"/>
          </a:solidFill>
          <a:latin typeface="+mn-lt"/>
        </a:defRPr>
      </a:lvl8pPr>
      <a:lvl9pPr marL="3886200" indent="-228600" algn="l" rtl="0" eaLnBrk="0" fontAlgn="base" hangingPunct="0">
        <a:spcBef>
          <a:spcPct val="20000"/>
        </a:spcBef>
        <a:spcAft>
          <a:spcPct val="0"/>
        </a:spcAft>
        <a:buClr>
          <a:srgbClr val="FFFF00"/>
        </a:buClr>
        <a:buChar char="»"/>
        <a:defRPr>
          <a:solidFill>
            <a:srgbClr val="FFFF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000066"/>
            </a:gs>
            <a:gs pos="100000">
              <a:srgbClr val="000000"/>
            </a:gs>
          </a:gsLst>
          <a:lin ang="27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03213" y="228600"/>
            <a:ext cx="8461375"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304800" y="1752600"/>
            <a:ext cx="8534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1" name="Line 7"/>
          <p:cNvSpPr>
            <a:spLocks noChangeShapeType="1"/>
          </p:cNvSpPr>
          <p:nvPr/>
        </p:nvSpPr>
        <p:spPr bwMode="auto">
          <a:xfrm>
            <a:off x="381000" y="1524000"/>
            <a:ext cx="8382000" cy="0"/>
          </a:xfrm>
          <a:prstGeom prst="line">
            <a:avLst/>
          </a:prstGeom>
          <a:noFill/>
          <a:ln w="9525">
            <a:solidFill>
              <a:srgbClr val="FFFF00"/>
            </a:solidFill>
            <a:round/>
            <a:headEnd/>
            <a:tailEnd/>
          </a:ln>
          <a:effectLst/>
        </p:spPr>
        <p:txBody>
          <a:bodyPr wrap="none" anchor="ctr"/>
          <a:lstStyle/>
          <a:p>
            <a:pPr algn="l" rtl="0" eaLnBrk="0" fontAlgn="base" hangingPunct="0">
              <a:spcBef>
                <a:spcPct val="0"/>
              </a:spcBef>
              <a:spcAft>
                <a:spcPct val="0"/>
              </a:spcAft>
              <a:defRPr/>
            </a:pPr>
            <a:endParaRPr lang="en-US" sz="2800" kern="1200">
              <a:solidFill>
                <a:srgbClr val="000000"/>
              </a:solidFill>
              <a:latin typeface="Times New Roman" pitchFamily="18" charset="0"/>
              <a:ea typeface="+mn-ea"/>
              <a:cs typeface="+mn-cs"/>
            </a:endParaRPr>
          </a:p>
        </p:txBody>
      </p:sp>
      <p:pic>
        <p:nvPicPr>
          <p:cNvPr id="2053" name="Picture 8" descr="e&amp;e"/>
          <p:cNvPicPr>
            <a:picLocks noChangeAspect="1" noChangeArrowheads="1"/>
          </p:cNvPicPr>
          <p:nvPr userDrawn="1"/>
        </p:nvPicPr>
        <p:blipFill>
          <a:blip r:embed="rId3"/>
          <a:srcRect/>
          <a:stretch>
            <a:fillRect/>
          </a:stretch>
        </p:blipFill>
        <p:spPr bwMode="auto">
          <a:xfrm>
            <a:off x="7772400" y="6400800"/>
            <a:ext cx="1219200" cy="330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92" r:id="rId1"/>
  </p:sldLayoutIdLst>
  <p:txStyles>
    <p:titleStyle>
      <a:lvl1pPr algn="ctr" rtl="0" eaLnBrk="0" fontAlgn="base" hangingPunct="0">
        <a:spcBef>
          <a:spcPct val="0"/>
        </a:spcBef>
        <a:spcAft>
          <a:spcPct val="0"/>
        </a:spcAft>
        <a:defRPr sz="3200" b="1">
          <a:solidFill>
            <a:srgbClr val="FFFF00"/>
          </a:solidFill>
          <a:latin typeface="+mj-lt"/>
          <a:ea typeface="+mj-ea"/>
          <a:cs typeface="+mj-cs"/>
        </a:defRPr>
      </a:lvl1pPr>
      <a:lvl2pPr algn="ctr" rtl="0" eaLnBrk="0" fontAlgn="base" hangingPunct="0">
        <a:spcBef>
          <a:spcPct val="0"/>
        </a:spcBef>
        <a:spcAft>
          <a:spcPct val="0"/>
        </a:spcAft>
        <a:defRPr sz="3200" b="1">
          <a:solidFill>
            <a:srgbClr val="FFFF00"/>
          </a:solidFill>
          <a:latin typeface="Arial" charset="0"/>
        </a:defRPr>
      </a:lvl2pPr>
      <a:lvl3pPr algn="ctr" rtl="0" eaLnBrk="0" fontAlgn="base" hangingPunct="0">
        <a:spcBef>
          <a:spcPct val="0"/>
        </a:spcBef>
        <a:spcAft>
          <a:spcPct val="0"/>
        </a:spcAft>
        <a:defRPr sz="3200" b="1">
          <a:solidFill>
            <a:srgbClr val="FFFF00"/>
          </a:solidFill>
          <a:latin typeface="Arial" charset="0"/>
        </a:defRPr>
      </a:lvl3pPr>
      <a:lvl4pPr algn="ctr" rtl="0" eaLnBrk="0" fontAlgn="base" hangingPunct="0">
        <a:spcBef>
          <a:spcPct val="0"/>
        </a:spcBef>
        <a:spcAft>
          <a:spcPct val="0"/>
        </a:spcAft>
        <a:defRPr sz="3200" b="1">
          <a:solidFill>
            <a:srgbClr val="FFFF00"/>
          </a:solidFill>
          <a:latin typeface="Arial" charset="0"/>
        </a:defRPr>
      </a:lvl4pPr>
      <a:lvl5pPr algn="ctr" rtl="0" eaLnBrk="0" fontAlgn="base" hangingPunct="0">
        <a:spcBef>
          <a:spcPct val="0"/>
        </a:spcBef>
        <a:spcAft>
          <a:spcPct val="0"/>
        </a:spcAft>
        <a:defRPr sz="3200" b="1">
          <a:solidFill>
            <a:srgbClr val="FFFF00"/>
          </a:solidFill>
          <a:latin typeface="Arial" charset="0"/>
        </a:defRPr>
      </a:lvl5pPr>
      <a:lvl6pPr marL="457200" algn="ctr" rtl="0" eaLnBrk="0" fontAlgn="base" hangingPunct="0">
        <a:spcBef>
          <a:spcPct val="0"/>
        </a:spcBef>
        <a:spcAft>
          <a:spcPct val="0"/>
        </a:spcAft>
        <a:defRPr sz="3200" b="1">
          <a:solidFill>
            <a:srgbClr val="FFFF00"/>
          </a:solidFill>
          <a:latin typeface="Arial" charset="0"/>
        </a:defRPr>
      </a:lvl6pPr>
      <a:lvl7pPr marL="914400" algn="ctr" rtl="0" eaLnBrk="0" fontAlgn="base" hangingPunct="0">
        <a:spcBef>
          <a:spcPct val="0"/>
        </a:spcBef>
        <a:spcAft>
          <a:spcPct val="0"/>
        </a:spcAft>
        <a:defRPr sz="3200" b="1">
          <a:solidFill>
            <a:srgbClr val="FFFF00"/>
          </a:solidFill>
          <a:latin typeface="Arial" charset="0"/>
        </a:defRPr>
      </a:lvl7pPr>
      <a:lvl8pPr marL="1371600" algn="ctr" rtl="0" eaLnBrk="0" fontAlgn="base" hangingPunct="0">
        <a:spcBef>
          <a:spcPct val="0"/>
        </a:spcBef>
        <a:spcAft>
          <a:spcPct val="0"/>
        </a:spcAft>
        <a:defRPr sz="3200" b="1">
          <a:solidFill>
            <a:srgbClr val="FFFF00"/>
          </a:solidFill>
          <a:latin typeface="Arial" charset="0"/>
        </a:defRPr>
      </a:lvl8pPr>
      <a:lvl9pPr marL="1828800" algn="ctr" rtl="0" eaLnBrk="0" fontAlgn="base" hangingPunct="0">
        <a:spcBef>
          <a:spcPct val="0"/>
        </a:spcBef>
        <a:spcAft>
          <a:spcPct val="0"/>
        </a:spcAft>
        <a:defRPr sz="3200" b="1">
          <a:solidFill>
            <a:srgbClr val="FFFF00"/>
          </a:solidFill>
          <a:latin typeface="Arial" charset="0"/>
        </a:defRPr>
      </a:lvl9pPr>
    </p:titleStyle>
    <p:bodyStyle>
      <a:lvl1pPr marL="342900" indent="-342900" algn="l" rtl="0" eaLnBrk="0" fontAlgn="base" hangingPunct="0">
        <a:spcBef>
          <a:spcPct val="20000"/>
        </a:spcBef>
        <a:spcAft>
          <a:spcPct val="0"/>
        </a:spcAft>
        <a:buClr>
          <a:srgbClr val="FFFF00"/>
        </a:buClr>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FF00"/>
        </a:buClr>
        <a:buChar char="–"/>
        <a:defRPr sz="2400" b="1">
          <a:solidFill>
            <a:schemeClr val="bg1"/>
          </a:solidFill>
          <a:latin typeface="+mn-lt"/>
        </a:defRPr>
      </a:lvl2pPr>
      <a:lvl3pPr marL="1143000" indent="-228600" algn="l" rtl="0" eaLnBrk="0" fontAlgn="base" hangingPunct="0">
        <a:spcBef>
          <a:spcPct val="20000"/>
        </a:spcBef>
        <a:spcAft>
          <a:spcPct val="0"/>
        </a:spcAft>
        <a:buClr>
          <a:srgbClr val="FFFF00"/>
        </a:buClr>
        <a:buChar char="•"/>
        <a:defRPr>
          <a:solidFill>
            <a:srgbClr val="FFFF00"/>
          </a:solidFill>
          <a:latin typeface="+mn-lt"/>
        </a:defRPr>
      </a:lvl3pPr>
      <a:lvl4pPr marL="1600200" indent="-228600" algn="l" rtl="0" eaLnBrk="0" fontAlgn="base" hangingPunct="0">
        <a:spcBef>
          <a:spcPct val="20000"/>
        </a:spcBef>
        <a:spcAft>
          <a:spcPct val="0"/>
        </a:spcAft>
        <a:buClr>
          <a:srgbClr val="FFFF00"/>
        </a:buClr>
        <a:buChar char="–"/>
        <a:defRPr>
          <a:solidFill>
            <a:srgbClr val="FFFF00"/>
          </a:solidFill>
          <a:latin typeface="+mn-lt"/>
        </a:defRPr>
      </a:lvl4pPr>
      <a:lvl5pPr marL="2057400" indent="-228600" algn="l" rtl="0" eaLnBrk="0" fontAlgn="base" hangingPunct="0">
        <a:spcBef>
          <a:spcPct val="20000"/>
        </a:spcBef>
        <a:spcAft>
          <a:spcPct val="0"/>
        </a:spcAft>
        <a:buClr>
          <a:srgbClr val="FFFF00"/>
        </a:buClr>
        <a:buChar char="»"/>
        <a:defRPr>
          <a:solidFill>
            <a:srgbClr val="FFFF00"/>
          </a:solidFill>
          <a:latin typeface="+mn-lt"/>
        </a:defRPr>
      </a:lvl5pPr>
      <a:lvl6pPr marL="2514600" indent="-228600" algn="l" rtl="0" eaLnBrk="0" fontAlgn="base" hangingPunct="0">
        <a:spcBef>
          <a:spcPct val="20000"/>
        </a:spcBef>
        <a:spcAft>
          <a:spcPct val="0"/>
        </a:spcAft>
        <a:buClr>
          <a:srgbClr val="FFFF00"/>
        </a:buClr>
        <a:buChar char="»"/>
        <a:defRPr>
          <a:solidFill>
            <a:srgbClr val="FFFF00"/>
          </a:solidFill>
          <a:latin typeface="+mn-lt"/>
        </a:defRPr>
      </a:lvl6pPr>
      <a:lvl7pPr marL="2971800" indent="-228600" algn="l" rtl="0" eaLnBrk="0" fontAlgn="base" hangingPunct="0">
        <a:spcBef>
          <a:spcPct val="20000"/>
        </a:spcBef>
        <a:spcAft>
          <a:spcPct val="0"/>
        </a:spcAft>
        <a:buClr>
          <a:srgbClr val="FFFF00"/>
        </a:buClr>
        <a:buChar char="»"/>
        <a:defRPr>
          <a:solidFill>
            <a:srgbClr val="FFFF00"/>
          </a:solidFill>
          <a:latin typeface="+mn-lt"/>
        </a:defRPr>
      </a:lvl7pPr>
      <a:lvl8pPr marL="3429000" indent="-228600" algn="l" rtl="0" eaLnBrk="0" fontAlgn="base" hangingPunct="0">
        <a:spcBef>
          <a:spcPct val="20000"/>
        </a:spcBef>
        <a:spcAft>
          <a:spcPct val="0"/>
        </a:spcAft>
        <a:buClr>
          <a:srgbClr val="FFFF00"/>
        </a:buClr>
        <a:buChar char="»"/>
        <a:defRPr>
          <a:solidFill>
            <a:srgbClr val="FFFF00"/>
          </a:solidFill>
          <a:latin typeface="+mn-lt"/>
        </a:defRPr>
      </a:lvl8pPr>
      <a:lvl9pPr marL="3886200" indent="-228600" algn="l" rtl="0" eaLnBrk="0" fontAlgn="base" hangingPunct="0">
        <a:spcBef>
          <a:spcPct val="20000"/>
        </a:spcBef>
        <a:spcAft>
          <a:spcPct val="0"/>
        </a:spcAft>
        <a:buClr>
          <a:srgbClr val="FFFF00"/>
        </a:buClr>
        <a:buChar char="»"/>
        <a:defRPr>
          <a:solidFill>
            <a:srgbClr val="FFFF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000066"/>
            </a:gs>
            <a:gs pos="100000">
              <a:srgbClr val="000000"/>
            </a:gs>
          </a:gsLst>
          <a:lin ang="27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03213" y="228600"/>
            <a:ext cx="8461375"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304800" y="1752600"/>
            <a:ext cx="8534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1" name="Line 7"/>
          <p:cNvSpPr>
            <a:spLocks noChangeShapeType="1"/>
          </p:cNvSpPr>
          <p:nvPr/>
        </p:nvSpPr>
        <p:spPr bwMode="auto">
          <a:xfrm>
            <a:off x="381000" y="1524000"/>
            <a:ext cx="8382000" cy="0"/>
          </a:xfrm>
          <a:prstGeom prst="line">
            <a:avLst/>
          </a:prstGeom>
          <a:noFill/>
          <a:ln w="9525">
            <a:solidFill>
              <a:srgbClr val="FFFF00"/>
            </a:solidFill>
            <a:round/>
            <a:headEnd/>
            <a:tailEnd/>
          </a:ln>
          <a:effectLst/>
        </p:spPr>
        <p:txBody>
          <a:bodyPr wrap="none" anchor="ctr"/>
          <a:lstStyle/>
          <a:p>
            <a:pPr algn="l" rtl="0" eaLnBrk="0" fontAlgn="base" hangingPunct="0">
              <a:spcBef>
                <a:spcPct val="0"/>
              </a:spcBef>
              <a:spcAft>
                <a:spcPct val="0"/>
              </a:spcAft>
              <a:defRPr/>
            </a:pPr>
            <a:endParaRPr lang="en-US" sz="2800" kern="1200">
              <a:solidFill>
                <a:srgbClr val="000000"/>
              </a:solidFill>
              <a:latin typeface="Times New Roman" pitchFamily="18" charset="0"/>
              <a:ea typeface="+mn-ea"/>
              <a:cs typeface="+mn-cs"/>
            </a:endParaRPr>
          </a:p>
        </p:txBody>
      </p:sp>
      <p:pic>
        <p:nvPicPr>
          <p:cNvPr id="2053" name="Picture 8" descr="e&amp;e"/>
          <p:cNvPicPr>
            <a:picLocks noChangeAspect="1" noChangeArrowheads="1"/>
          </p:cNvPicPr>
          <p:nvPr userDrawn="1"/>
        </p:nvPicPr>
        <p:blipFill>
          <a:blip r:embed="rId3"/>
          <a:srcRect/>
          <a:stretch>
            <a:fillRect/>
          </a:stretch>
        </p:blipFill>
        <p:spPr bwMode="auto">
          <a:xfrm>
            <a:off x="7772400" y="6400800"/>
            <a:ext cx="1219200" cy="330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94" r:id="rId1"/>
  </p:sldLayoutIdLst>
  <p:txStyles>
    <p:titleStyle>
      <a:lvl1pPr algn="ctr" rtl="0" eaLnBrk="0" fontAlgn="base" hangingPunct="0">
        <a:spcBef>
          <a:spcPct val="0"/>
        </a:spcBef>
        <a:spcAft>
          <a:spcPct val="0"/>
        </a:spcAft>
        <a:defRPr sz="3200" b="1">
          <a:solidFill>
            <a:srgbClr val="FFFF00"/>
          </a:solidFill>
          <a:latin typeface="+mj-lt"/>
          <a:ea typeface="+mj-ea"/>
          <a:cs typeface="+mj-cs"/>
        </a:defRPr>
      </a:lvl1pPr>
      <a:lvl2pPr algn="ctr" rtl="0" eaLnBrk="0" fontAlgn="base" hangingPunct="0">
        <a:spcBef>
          <a:spcPct val="0"/>
        </a:spcBef>
        <a:spcAft>
          <a:spcPct val="0"/>
        </a:spcAft>
        <a:defRPr sz="3200" b="1">
          <a:solidFill>
            <a:srgbClr val="FFFF00"/>
          </a:solidFill>
          <a:latin typeface="Arial" charset="0"/>
        </a:defRPr>
      </a:lvl2pPr>
      <a:lvl3pPr algn="ctr" rtl="0" eaLnBrk="0" fontAlgn="base" hangingPunct="0">
        <a:spcBef>
          <a:spcPct val="0"/>
        </a:spcBef>
        <a:spcAft>
          <a:spcPct val="0"/>
        </a:spcAft>
        <a:defRPr sz="3200" b="1">
          <a:solidFill>
            <a:srgbClr val="FFFF00"/>
          </a:solidFill>
          <a:latin typeface="Arial" charset="0"/>
        </a:defRPr>
      </a:lvl3pPr>
      <a:lvl4pPr algn="ctr" rtl="0" eaLnBrk="0" fontAlgn="base" hangingPunct="0">
        <a:spcBef>
          <a:spcPct val="0"/>
        </a:spcBef>
        <a:spcAft>
          <a:spcPct val="0"/>
        </a:spcAft>
        <a:defRPr sz="3200" b="1">
          <a:solidFill>
            <a:srgbClr val="FFFF00"/>
          </a:solidFill>
          <a:latin typeface="Arial" charset="0"/>
        </a:defRPr>
      </a:lvl4pPr>
      <a:lvl5pPr algn="ctr" rtl="0" eaLnBrk="0" fontAlgn="base" hangingPunct="0">
        <a:spcBef>
          <a:spcPct val="0"/>
        </a:spcBef>
        <a:spcAft>
          <a:spcPct val="0"/>
        </a:spcAft>
        <a:defRPr sz="3200" b="1">
          <a:solidFill>
            <a:srgbClr val="FFFF00"/>
          </a:solidFill>
          <a:latin typeface="Arial" charset="0"/>
        </a:defRPr>
      </a:lvl5pPr>
      <a:lvl6pPr marL="457200" algn="ctr" rtl="0" eaLnBrk="0" fontAlgn="base" hangingPunct="0">
        <a:spcBef>
          <a:spcPct val="0"/>
        </a:spcBef>
        <a:spcAft>
          <a:spcPct val="0"/>
        </a:spcAft>
        <a:defRPr sz="3200" b="1">
          <a:solidFill>
            <a:srgbClr val="FFFF00"/>
          </a:solidFill>
          <a:latin typeface="Arial" charset="0"/>
        </a:defRPr>
      </a:lvl6pPr>
      <a:lvl7pPr marL="914400" algn="ctr" rtl="0" eaLnBrk="0" fontAlgn="base" hangingPunct="0">
        <a:spcBef>
          <a:spcPct val="0"/>
        </a:spcBef>
        <a:spcAft>
          <a:spcPct val="0"/>
        </a:spcAft>
        <a:defRPr sz="3200" b="1">
          <a:solidFill>
            <a:srgbClr val="FFFF00"/>
          </a:solidFill>
          <a:latin typeface="Arial" charset="0"/>
        </a:defRPr>
      </a:lvl7pPr>
      <a:lvl8pPr marL="1371600" algn="ctr" rtl="0" eaLnBrk="0" fontAlgn="base" hangingPunct="0">
        <a:spcBef>
          <a:spcPct val="0"/>
        </a:spcBef>
        <a:spcAft>
          <a:spcPct val="0"/>
        </a:spcAft>
        <a:defRPr sz="3200" b="1">
          <a:solidFill>
            <a:srgbClr val="FFFF00"/>
          </a:solidFill>
          <a:latin typeface="Arial" charset="0"/>
        </a:defRPr>
      </a:lvl8pPr>
      <a:lvl9pPr marL="1828800" algn="ctr" rtl="0" eaLnBrk="0" fontAlgn="base" hangingPunct="0">
        <a:spcBef>
          <a:spcPct val="0"/>
        </a:spcBef>
        <a:spcAft>
          <a:spcPct val="0"/>
        </a:spcAft>
        <a:defRPr sz="3200" b="1">
          <a:solidFill>
            <a:srgbClr val="FFFF00"/>
          </a:solidFill>
          <a:latin typeface="Arial" charset="0"/>
        </a:defRPr>
      </a:lvl9pPr>
    </p:titleStyle>
    <p:bodyStyle>
      <a:lvl1pPr marL="342900" indent="-342900" algn="l" rtl="0" eaLnBrk="0" fontAlgn="base" hangingPunct="0">
        <a:spcBef>
          <a:spcPct val="20000"/>
        </a:spcBef>
        <a:spcAft>
          <a:spcPct val="0"/>
        </a:spcAft>
        <a:buClr>
          <a:srgbClr val="FFFF00"/>
        </a:buClr>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FF00"/>
        </a:buClr>
        <a:buChar char="–"/>
        <a:defRPr sz="2400" b="1">
          <a:solidFill>
            <a:schemeClr val="bg1"/>
          </a:solidFill>
          <a:latin typeface="+mn-lt"/>
        </a:defRPr>
      </a:lvl2pPr>
      <a:lvl3pPr marL="1143000" indent="-228600" algn="l" rtl="0" eaLnBrk="0" fontAlgn="base" hangingPunct="0">
        <a:spcBef>
          <a:spcPct val="20000"/>
        </a:spcBef>
        <a:spcAft>
          <a:spcPct val="0"/>
        </a:spcAft>
        <a:buClr>
          <a:srgbClr val="FFFF00"/>
        </a:buClr>
        <a:buChar char="•"/>
        <a:defRPr>
          <a:solidFill>
            <a:srgbClr val="FFFF00"/>
          </a:solidFill>
          <a:latin typeface="+mn-lt"/>
        </a:defRPr>
      </a:lvl3pPr>
      <a:lvl4pPr marL="1600200" indent="-228600" algn="l" rtl="0" eaLnBrk="0" fontAlgn="base" hangingPunct="0">
        <a:spcBef>
          <a:spcPct val="20000"/>
        </a:spcBef>
        <a:spcAft>
          <a:spcPct val="0"/>
        </a:spcAft>
        <a:buClr>
          <a:srgbClr val="FFFF00"/>
        </a:buClr>
        <a:buChar char="–"/>
        <a:defRPr>
          <a:solidFill>
            <a:srgbClr val="FFFF00"/>
          </a:solidFill>
          <a:latin typeface="+mn-lt"/>
        </a:defRPr>
      </a:lvl4pPr>
      <a:lvl5pPr marL="2057400" indent="-228600" algn="l" rtl="0" eaLnBrk="0" fontAlgn="base" hangingPunct="0">
        <a:spcBef>
          <a:spcPct val="20000"/>
        </a:spcBef>
        <a:spcAft>
          <a:spcPct val="0"/>
        </a:spcAft>
        <a:buClr>
          <a:srgbClr val="FFFF00"/>
        </a:buClr>
        <a:buChar char="»"/>
        <a:defRPr>
          <a:solidFill>
            <a:srgbClr val="FFFF00"/>
          </a:solidFill>
          <a:latin typeface="+mn-lt"/>
        </a:defRPr>
      </a:lvl5pPr>
      <a:lvl6pPr marL="2514600" indent="-228600" algn="l" rtl="0" eaLnBrk="0" fontAlgn="base" hangingPunct="0">
        <a:spcBef>
          <a:spcPct val="20000"/>
        </a:spcBef>
        <a:spcAft>
          <a:spcPct val="0"/>
        </a:spcAft>
        <a:buClr>
          <a:srgbClr val="FFFF00"/>
        </a:buClr>
        <a:buChar char="»"/>
        <a:defRPr>
          <a:solidFill>
            <a:srgbClr val="FFFF00"/>
          </a:solidFill>
          <a:latin typeface="+mn-lt"/>
        </a:defRPr>
      </a:lvl6pPr>
      <a:lvl7pPr marL="2971800" indent="-228600" algn="l" rtl="0" eaLnBrk="0" fontAlgn="base" hangingPunct="0">
        <a:spcBef>
          <a:spcPct val="20000"/>
        </a:spcBef>
        <a:spcAft>
          <a:spcPct val="0"/>
        </a:spcAft>
        <a:buClr>
          <a:srgbClr val="FFFF00"/>
        </a:buClr>
        <a:buChar char="»"/>
        <a:defRPr>
          <a:solidFill>
            <a:srgbClr val="FFFF00"/>
          </a:solidFill>
          <a:latin typeface="+mn-lt"/>
        </a:defRPr>
      </a:lvl7pPr>
      <a:lvl8pPr marL="3429000" indent="-228600" algn="l" rtl="0" eaLnBrk="0" fontAlgn="base" hangingPunct="0">
        <a:spcBef>
          <a:spcPct val="20000"/>
        </a:spcBef>
        <a:spcAft>
          <a:spcPct val="0"/>
        </a:spcAft>
        <a:buClr>
          <a:srgbClr val="FFFF00"/>
        </a:buClr>
        <a:buChar char="»"/>
        <a:defRPr>
          <a:solidFill>
            <a:srgbClr val="FFFF00"/>
          </a:solidFill>
          <a:latin typeface="+mn-lt"/>
        </a:defRPr>
      </a:lvl8pPr>
      <a:lvl9pPr marL="3886200" indent="-228600" algn="l" rtl="0" eaLnBrk="0" fontAlgn="base" hangingPunct="0">
        <a:spcBef>
          <a:spcPct val="20000"/>
        </a:spcBef>
        <a:spcAft>
          <a:spcPct val="0"/>
        </a:spcAft>
        <a:buClr>
          <a:srgbClr val="FFFF00"/>
        </a:buClr>
        <a:buChar char="»"/>
        <a:defRPr>
          <a:solidFill>
            <a:srgbClr val="FFFF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20"/>
          <p:cNvGrpSpPr>
            <a:grpSpLocks/>
          </p:cNvGrpSpPr>
          <p:nvPr/>
        </p:nvGrpSpPr>
        <p:grpSpPr bwMode="auto">
          <a:xfrm>
            <a:off x="0" y="5791200"/>
            <a:ext cx="9147175" cy="1066800"/>
            <a:chOff x="0" y="3321"/>
            <a:chExt cx="5762" cy="999"/>
          </a:xfrm>
        </p:grpSpPr>
        <p:sp>
          <p:nvSpPr>
            <p:cNvPr id="1042" name="Freeform 18"/>
            <p:cNvSpPr>
              <a:spLocks/>
            </p:cNvSpPr>
            <p:nvPr userDrawn="1"/>
          </p:nvSpPr>
          <p:spPr bwMode="auto">
            <a:xfrm>
              <a:off x="519" y="3492"/>
              <a:ext cx="5241" cy="828"/>
            </a:xfrm>
            <a:custGeom>
              <a:avLst/>
              <a:gdLst/>
              <a:ahLst/>
              <a:cxnLst>
                <a:cxn ang="0">
                  <a:pos x="2419" y="216"/>
                </a:cxn>
                <a:cxn ang="0">
                  <a:pos x="0" y="378"/>
                </a:cxn>
              </a:cxnLst>
              <a:rect l="0" t="0" r="r" b="b"/>
              <a:pathLst>
                <a:path w="2419" h="378">
                  <a:moveTo>
                    <a:pt x="2419" y="216"/>
                  </a:moveTo>
                  <a:cubicBezTo>
                    <a:pt x="2419" y="216"/>
                    <a:pt x="1051" y="0"/>
                    <a:pt x="0" y="378"/>
                  </a:cubicBezTo>
                </a:path>
              </a:pathLst>
            </a:custGeom>
            <a:noFill/>
            <a:ln w="12700" cap="flat">
              <a:solidFill>
                <a:schemeClr val="bg2"/>
              </a:solidFill>
              <a:prstDash val="solid"/>
              <a:miter lim="800000"/>
              <a:headEnd/>
              <a:tailEnd/>
            </a:ln>
          </p:spPr>
          <p:txBody>
            <a:bodyPr/>
            <a:lstStyle/>
            <a:p>
              <a:pPr>
                <a:defRPr/>
              </a:pPr>
              <a:endParaRPr lang="en-US"/>
            </a:p>
          </p:txBody>
        </p:sp>
        <p:sp>
          <p:nvSpPr>
            <p:cNvPr id="1043" name="Freeform 19"/>
            <p:cNvSpPr>
              <a:spLocks/>
            </p:cNvSpPr>
            <p:nvPr userDrawn="1"/>
          </p:nvSpPr>
          <p:spPr bwMode="auto">
            <a:xfrm>
              <a:off x="0" y="3321"/>
              <a:ext cx="5762" cy="992"/>
            </a:xfrm>
            <a:custGeom>
              <a:avLst/>
              <a:gdLst/>
              <a:ahLst/>
              <a:cxnLst>
                <a:cxn ang="0">
                  <a:pos x="2665" y="334"/>
                </a:cxn>
                <a:cxn ang="0">
                  <a:pos x="0" y="454"/>
                </a:cxn>
              </a:cxnLst>
              <a:rect l="0" t="0" r="r" b="b"/>
              <a:pathLst>
                <a:path w="2665" h="454">
                  <a:moveTo>
                    <a:pt x="2665" y="334"/>
                  </a:moveTo>
                  <a:cubicBezTo>
                    <a:pt x="2665" y="334"/>
                    <a:pt x="1093" y="0"/>
                    <a:pt x="0" y="454"/>
                  </a:cubicBezTo>
                </a:path>
              </a:pathLst>
            </a:custGeom>
            <a:noFill/>
            <a:ln w="12700" cap="flat">
              <a:solidFill>
                <a:schemeClr val="bg2"/>
              </a:solidFill>
              <a:prstDash val="solid"/>
              <a:miter lim="800000"/>
              <a:headEnd/>
              <a:tailEnd/>
            </a:ln>
          </p:spPr>
          <p:txBody>
            <a:bodyPr/>
            <a:lstStyle/>
            <a:p>
              <a:pPr>
                <a:defRPr/>
              </a:pPr>
              <a:endParaRPr lang="en-US"/>
            </a:p>
          </p:txBody>
        </p:sp>
      </p:grpSp>
      <p:sp>
        <p:nvSpPr>
          <p:cNvPr id="1031" name="Freeform 7"/>
          <p:cNvSpPr>
            <a:spLocks/>
          </p:cNvSpPr>
          <p:nvPr/>
        </p:nvSpPr>
        <p:spPr bwMode="auto">
          <a:xfrm>
            <a:off x="0" y="-4763"/>
            <a:ext cx="9144000" cy="2536826"/>
          </a:xfrm>
          <a:custGeom>
            <a:avLst/>
            <a:gdLst/>
            <a:ahLst/>
            <a:cxnLst>
              <a:cxn ang="0">
                <a:pos x="2880" y="799"/>
              </a:cxn>
              <a:cxn ang="0">
                <a:pos x="1442" y="406"/>
              </a:cxn>
              <a:cxn ang="0">
                <a:pos x="0" y="440"/>
              </a:cxn>
              <a:cxn ang="0">
                <a:pos x="0" y="0"/>
              </a:cxn>
              <a:cxn ang="0">
                <a:pos x="2880" y="0"/>
              </a:cxn>
              <a:cxn ang="0">
                <a:pos x="2880" y="799"/>
              </a:cxn>
            </a:cxnLst>
            <a:rect l="0" t="0" r="r" b="b"/>
            <a:pathLst>
              <a:path w="2880" h="799">
                <a:moveTo>
                  <a:pt x="2880" y="799"/>
                </a:moveTo>
                <a:cubicBezTo>
                  <a:pt x="2880" y="799"/>
                  <a:pt x="2460" y="484"/>
                  <a:pt x="1442" y="406"/>
                </a:cubicBezTo>
                <a:cubicBezTo>
                  <a:pt x="423" y="327"/>
                  <a:pt x="0" y="440"/>
                  <a:pt x="0" y="440"/>
                </a:cubicBezTo>
                <a:cubicBezTo>
                  <a:pt x="0" y="0"/>
                  <a:pt x="0" y="0"/>
                  <a:pt x="0" y="0"/>
                </a:cubicBezTo>
                <a:cubicBezTo>
                  <a:pt x="2880" y="0"/>
                  <a:pt x="2880" y="0"/>
                  <a:pt x="2880" y="0"/>
                </a:cubicBezTo>
                <a:lnTo>
                  <a:pt x="2880" y="799"/>
                </a:lnTo>
                <a:close/>
              </a:path>
            </a:pathLst>
          </a:custGeom>
          <a:solidFill>
            <a:schemeClr val="folHlink"/>
          </a:solidFill>
          <a:ln w="9525">
            <a:noFill/>
            <a:round/>
            <a:headEnd/>
            <a:tailEnd/>
          </a:ln>
        </p:spPr>
        <p:txBody>
          <a:bodyPr/>
          <a:lstStyle/>
          <a:p>
            <a:pPr>
              <a:defRPr/>
            </a:pPr>
            <a:endParaRPr lang="en-US"/>
          </a:p>
        </p:txBody>
      </p:sp>
      <p:sp>
        <p:nvSpPr>
          <p:cNvPr id="1032" name="Freeform 8"/>
          <p:cNvSpPr>
            <a:spLocks/>
          </p:cNvSpPr>
          <p:nvPr/>
        </p:nvSpPr>
        <p:spPr bwMode="auto">
          <a:xfrm>
            <a:off x="0" y="-4763"/>
            <a:ext cx="9144000" cy="2384426"/>
          </a:xfrm>
          <a:custGeom>
            <a:avLst/>
            <a:gdLst/>
            <a:ahLst/>
            <a:cxnLst>
              <a:cxn ang="0">
                <a:pos x="2880" y="751"/>
              </a:cxn>
              <a:cxn ang="0">
                <a:pos x="1442" y="374"/>
              </a:cxn>
              <a:cxn ang="0">
                <a:pos x="0" y="424"/>
              </a:cxn>
              <a:cxn ang="0">
                <a:pos x="0" y="0"/>
              </a:cxn>
              <a:cxn ang="0">
                <a:pos x="2880" y="0"/>
              </a:cxn>
              <a:cxn ang="0">
                <a:pos x="2880" y="751"/>
              </a:cxn>
            </a:cxnLst>
            <a:rect l="0" t="0" r="r" b="b"/>
            <a:pathLst>
              <a:path w="2880" h="751">
                <a:moveTo>
                  <a:pt x="2880" y="751"/>
                </a:moveTo>
                <a:cubicBezTo>
                  <a:pt x="2880" y="751"/>
                  <a:pt x="2380" y="428"/>
                  <a:pt x="1442" y="374"/>
                </a:cubicBezTo>
                <a:cubicBezTo>
                  <a:pt x="503" y="319"/>
                  <a:pt x="0" y="424"/>
                  <a:pt x="0" y="424"/>
                </a:cubicBezTo>
                <a:cubicBezTo>
                  <a:pt x="0" y="0"/>
                  <a:pt x="0" y="0"/>
                  <a:pt x="0" y="0"/>
                </a:cubicBezTo>
                <a:cubicBezTo>
                  <a:pt x="2880" y="0"/>
                  <a:pt x="2880" y="0"/>
                  <a:pt x="2880" y="0"/>
                </a:cubicBezTo>
                <a:lnTo>
                  <a:pt x="2880" y="751"/>
                </a:lnTo>
                <a:close/>
              </a:path>
            </a:pathLst>
          </a:custGeom>
          <a:gradFill rotWithShape="1">
            <a:gsLst>
              <a:gs pos="0">
                <a:schemeClr val="accent1"/>
              </a:gs>
              <a:gs pos="100000">
                <a:schemeClr val="accent1">
                  <a:gamma/>
                  <a:shade val="66667"/>
                  <a:invGamma/>
                </a:schemeClr>
              </a:gs>
            </a:gsLst>
            <a:lin ang="5400000" scaled="1"/>
          </a:gradFill>
          <a:ln w="9525">
            <a:noFill/>
            <a:round/>
            <a:headEnd/>
            <a:tailEnd/>
          </a:ln>
        </p:spPr>
        <p:txBody>
          <a:bodyPr/>
          <a:lstStyle/>
          <a:p>
            <a:pPr>
              <a:defRPr/>
            </a:pPr>
            <a:endParaRPr lang="en-US"/>
          </a:p>
        </p:txBody>
      </p:sp>
      <p:sp>
        <p:nvSpPr>
          <p:cNvPr id="1029" name="Rectangle 2"/>
          <p:cNvSpPr>
            <a:spLocks noGrp="1" noChangeArrowheads="1"/>
          </p:cNvSpPr>
          <p:nvPr>
            <p:ph type="title"/>
          </p:nvPr>
        </p:nvSpPr>
        <p:spPr bwMode="auto">
          <a:xfrm>
            <a:off x="457200" y="0"/>
            <a:ext cx="8534400"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smtClean="0"/>
              <a:t>Click to edit Master title style</a:t>
            </a:r>
          </a:p>
        </p:txBody>
      </p:sp>
      <p:sp>
        <p:nvSpPr>
          <p:cNvPr id="1030" name="Rectangle 3"/>
          <p:cNvSpPr>
            <a:spLocks noGrp="1" noChangeArrowheads="1"/>
          </p:cNvSpPr>
          <p:nvPr>
            <p:ph type="body" idx="1"/>
          </p:nvPr>
        </p:nvSpPr>
        <p:spPr bwMode="auto">
          <a:xfrm>
            <a:off x="457200" y="1752600"/>
            <a:ext cx="8534400" cy="48006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613525"/>
            <a:ext cx="2133600" cy="1682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400">
                <a:latin typeface="Arial" charset="0"/>
              </a:defRPr>
            </a:lvl1pPr>
          </a:lstStyle>
          <a:p>
            <a:pPr>
              <a:defRPr/>
            </a:pPr>
            <a:endParaRPr lang="en-US"/>
          </a:p>
        </p:txBody>
      </p:sp>
      <p:sp>
        <p:nvSpPr>
          <p:cNvPr id="2" name="Rectangle 5"/>
          <p:cNvSpPr>
            <a:spLocks noGrp="1" noChangeArrowheads="1"/>
          </p:cNvSpPr>
          <p:nvPr>
            <p:ph type="ftr" sz="quarter" idx="3"/>
          </p:nvPr>
        </p:nvSpPr>
        <p:spPr bwMode="auto">
          <a:xfrm>
            <a:off x="3276600" y="6613525"/>
            <a:ext cx="2895600" cy="1682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ctr">
              <a:defRPr sz="1400">
                <a:latin typeface="Arial" charset="0"/>
              </a:defRPr>
            </a:lvl1pPr>
          </a:lstStyle>
          <a:p>
            <a:pPr>
              <a:defRPr/>
            </a:pPr>
            <a:endParaRPr lang="en-US"/>
          </a:p>
        </p:txBody>
      </p:sp>
      <p:sp>
        <p:nvSpPr>
          <p:cNvPr id="3" name="Rectangle 6"/>
          <p:cNvSpPr>
            <a:spLocks noGrp="1" noChangeArrowheads="1"/>
          </p:cNvSpPr>
          <p:nvPr>
            <p:ph type="sldNum" sz="quarter" idx="4"/>
          </p:nvPr>
        </p:nvSpPr>
        <p:spPr bwMode="auto">
          <a:xfrm>
            <a:off x="6858000" y="6613525"/>
            <a:ext cx="2133600" cy="1682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defRPr sz="1400">
                <a:latin typeface="Arial" charset="0"/>
              </a:defRPr>
            </a:lvl1pPr>
          </a:lstStyle>
          <a:p>
            <a:pPr>
              <a:defRPr/>
            </a:pPr>
            <a:fld id="{ADEE1491-791F-4A51-95BB-E9D6308AAD6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Lst>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457200" algn="l" rtl="0" fontAlgn="base">
        <a:spcBef>
          <a:spcPct val="0"/>
        </a:spcBef>
        <a:spcAft>
          <a:spcPct val="0"/>
        </a:spcAft>
        <a:defRPr sz="3200" b="1">
          <a:solidFill>
            <a:schemeClr val="tx2"/>
          </a:solidFill>
          <a:latin typeface="Arial" charset="0"/>
        </a:defRPr>
      </a:lvl6pPr>
      <a:lvl7pPr marL="914400" algn="l" rtl="0" fontAlgn="base">
        <a:spcBef>
          <a:spcPct val="0"/>
        </a:spcBef>
        <a:spcAft>
          <a:spcPct val="0"/>
        </a:spcAft>
        <a:defRPr sz="3200" b="1">
          <a:solidFill>
            <a:schemeClr val="tx2"/>
          </a:solidFill>
          <a:latin typeface="Arial" charset="0"/>
        </a:defRPr>
      </a:lvl7pPr>
      <a:lvl8pPr marL="1371600" algn="l" rtl="0" fontAlgn="base">
        <a:spcBef>
          <a:spcPct val="0"/>
        </a:spcBef>
        <a:spcAft>
          <a:spcPct val="0"/>
        </a:spcAft>
        <a:defRPr sz="3200" b="1">
          <a:solidFill>
            <a:schemeClr val="tx2"/>
          </a:solidFill>
          <a:latin typeface="Arial" charset="0"/>
        </a:defRPr>
      </a:lvl8pPr>
      <a:lvl9pPr marL="1828800" algn="l" rtl="0" fontAlgn="base">
        <a:spcBef>
          <a:spcPct val="0"/>
        </a:spcBef>
        <a:spcAft>
          <a:spcPct val="0"/>
        </a:spcAft>
        <a:defRPr sz="3200" b="1">
          <a:solidFill>
            <a:schemeClr val="tx2"/>
          </a:solidFill>
          <a:latin typeface="Arial" charset="0"/>
        </a:defRPr>
      </a:lvl9pPr>
    </p:titleStyle>
    <p:bodyStyle>
      <a:lvl1pPr marL="457200" indent="-457200" algn="l" rtl="0" eaLnBrk="0" fontAlgn="base" hangingPunct="0">
        <a:spcBef>
          <a:spcPct val="20000"/>
        </a:spcBef>
        <a:spcAft>
          <a:spcPct val="0"/>
        </a:spcAft>
        <a:buFont typeface="Wingdings" pitchFamily="2" charset="2"/>
        <a:buChar char="Ø"/>
        <a:defRPr sz="2800">
          <a:solidFill>
            <a:schemeClr val="tx1"/>
          </a:solidFill>
          <a:latin typeface="+mn-lt"/>
          <a:ea typeface="+mn-ea"/>
          <a:cs typeface="+mn-cs"/>
        </a:defRPr>
      </a:lvl1pPr>
      <a:lvl2pPr marL="742950" indent="-400050" algn="l" rtl="0" eaLnBrk="0" fontAlgn="base" hangingPunct="0">
        <a:spcBef>
          <a:spcPct val="20000"/>
        </a:spcBef>
        <a:spcAft>
          <a:spcPct val="0"/>
        </a:spcAft>
        <a:buChar char="–"/>
        <a:defRPr sz="2400">
          <a:solidFill>
            <a:schemeClr val="tx1"/>
          </a:solidFill>
          <a:latin typeface="+mn-lt"/>
        </a:defRPr>
      </a:lvl2pPr>
      <a:lvl3pPr marL="1028700" indent="-228600" algn="l" rtl="0" eaLnBrk="0" fontAlgn="base" hangingPunct="0">
        <a:spcBef>
          <a:spcPct val="20000"/>
        </a:spcBef>
        <a:spcAft>
          <a:spcPct val="0"/>
        </a:spcAft>
        <a:buChar char="•"/>
        <a:defRPr sz="2000">
          <a:solidFill>
            <a:schemeClr val="tx1"/>
          </a:solidFill>
          <a:latin typeface="+mn-lt"/>
        </a:defRPr>
      </a:lvl3pPr>
      <a:lvl4pPr marL="1428750" indent="-228600" algn="l" rtl="0" eaLnBrk="0" fontAlgn="base" hangingPunct="0">
        <a:spcBef>
          <a:spcPct val="20000"/>
        </a:spcBef>
        <a:spcAft>
          <a:spcPct val="0"/>
        </a:spcAft>
        <a:buChar char="–"/>
        <a:defRPr>
          <a:solidFill>
            <a:schemeClr val="tx1"/>
          </a:solidFill>
          <a:latin typeface="+mn-lt"/>
        </a:defRPr>
      </a:lvl4pPr>
      <a:lvl5pPr marL="1714500" indent="-171450" algn="l" rtl="0" eaLnBrk="0" fontAlgn="base" hangingPunct="0">
        <a:spcBef>
          <a:spcPct val="20000"/>
        </a:spcBef>
        <a:spcAft>
          <a:spcPct val="0"/>
        </a:spcAft>
        <a:buChar char="»"/>
        <a:defRPr>
          <a:solidFill>
            <a:schemeClr val="tx1"/>
          </a:solidFill>
          <a:latin typeface="+mn-lt"/>
        </a:defRPr>
      </a:lvl5pPr>
      <a:lvl6pPr marL="2171700" indent="-171450" algn="l" rtl="0" fontAlgn="base">
        <a:spcBef>
          <a:spcPct val="20000"/>
        </a:spcBef>
        <a:spcAft>
          <a:spcPct val="0"/>
        </a:spcAft>
        <a:buChar char="»"/>
        <a:defRPr>
          <a:solidFill>
            <a:schemeClr val="tx1"/>
          </a:solidFill>
          <a:latin typeface="+mn-lt"/>
        </a:defRPr>
      </a:lvl6pPr>
      <a:lvl7pPr marL="2628900" indent="-171450" algn="l" rtl="0" fontAlgn="base">
        <a:spcBef>
          <a:spcPct val="20000"/>
        </a:spcBef>
        <a:spcAft>
          <a:spcPct val="0"/>
        </a:spcAft>
        <a:buChar char="»"/>
        <a:defRPr>
          <a:solidFill>
            <a:schemeClr val="tx1"/>
          </a:solidFill>
          <a:latin typeface="+mn-lt"/>
        </a:defRPr>
      </a:lvl7pPr>
      <a:lvl8pPr marL="3086100" indent="-171450" algn="l" rtl="0" fontAlgn="base">
        <a:spcBef>
          <a:spcPct val="20000"/>
        </a:spcBef>
        <a:spcAft>
          <a:spcPct val="0"/>
        </a:spcAft>
        <a:buChar char="»"/>
        <a:defRPr>
          <a:solidFill>
            <a:schemeClr val="tx1"/>
          </a:solidFill>
          <a:latin typeface="+mn-lt"/>
        </a:defRPr>
      </a:lvl8pPr>
      <a:lvl9pPr marL="3543300" indent="-17145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FFD88B"/>
            </a:gs>
          </a:gsLst>
          <a:lin ang="5400000" scaled="1"/>
        </a:gra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E48B0DD9-A5AA-43AF-8EEC-D851DAF6378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000066"/>
            </a:gs>
            <a:gs pos="100000">
              <a:srgbClr val="000000"/>
            </a:gs>
          </a:gsLst>
          <a:lin ang="27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03213" y="228600"/>
            <a:ext cx="8461375"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304800" y="1752600"/>
            <a:ext cx="8534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1" name="Line 7"/>
          <p:cNvSpPr>
            <a:spLocks noChangeShapeType="1"/>
          </p:cNvSpPr>
          <p:nvPr/>
        </p:nvSpPr>
        <p:spPr bwMode="auto">
          <a:xfrm>
            <a:off x="381000" y="1524000"/>
            <a:ext cx="8382000" cy="0"/>
          </a:xfrm>
          <a:prstGeom prst="line">
            <a:avLst/>
          </a:prstGeom>
          <a:noFill/>
          <a:ln w="9525">
            <a:solidFill>
              <a:srgbClr val="FFFF00"/>
            </a:solidFill>
            <a:round/>
            <a:headEnd/>
            <a:tailEnd/>
          </a:ln>
          <a:effectLst/>
        </p:spPr>
        <p:txBody>
          <a:bodyPr wrap="none" anchor="ctr"/>
          <a:lstStyle/>
          <a:p>
            <a:pPr algn="l" rtl="0" eaLnBrk="0" fontAlgn="base" hangingPunct="0">
              <a:spcBef>
                <a:spcPct val="0"/>
              </a:spcBef>
              <a:spcAft>
                <a:spcPct val="0"/>
              </a:spcAft>
              <a:defRPr/>
            </a:pPr>
            <a:endParaRPr lang="en-US" sz="2800" kern="1200">
              <a:solidFill>
                <a:srgbClr val="000000"/>
              </a:solidFill>
              <a:latin typeface="Times New Roman" pitchFamily="18" charset="0"/>
              <a:ea typeface="+mn-ea"/>
              <a:cs typeface="+mn-cs"/>
            </a:endParaRPr>
          </a:p>
        </p:txBody>
      </p:sp>
      <p:pic>
        <p:nvPicPr>
          <p:cNvPr id="2053" name="Picture 8" descr="e&amp;e"/>
          <p:cNvPicPr>
            <a:picLocks noChangeAspect="1" noChangeArrowheads="1"/>
          </p:cNvPicPr>
          <p:nvPr userDrawn="1"/>
        </p:nvPicPr>
        <p:blipFill>
          <a:blip r:embed="rId3"/>
          <a:srcRect/>
          <a:stretch>
            <a:fillRect/>
          </a:stretch>
        </p:blipFill>
        <p:spPr bwMode="auto">
          <a:xfrm>
            <a:off x="7772400" y="6400800"/>
            <a:ext cx="1219200" cy="330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48" r:id="rId1"/>
  </p:sldLayoutIdLst>
  <p:txStyles>
    <p:titleStyle>
      <a:lvl1pPr algn="ctr" rtl="0" eaLnBrk="0" fontAlgn="base" hangingPunct="0">
        <a:spcBef>
          <a:spcPct val="0"/>
        </a:spcBef>
        <a:spcAft>
          <a:spcPct val="0"/>
        </a:spcAft>
        <a:defRPr sz="3200" b="1">
          <a:solidFill>
            <a:srgbClr val="FFFF00"/>
          </a:solidFill>
          <a:latin typeface="+mj-lt"/>
          <a:ea typeface="+mj-ea"/>
          <a:cs typeface="+mj-cs"/>
        </a:defRPr>
      </a:lvl1pPr>
      <a:lvl2pPr algn="ctr" rtl="0" eaLnBrk="0" fontAlgn="base" hangingPunct="0">
        <a:spcBef>
          <a:spcPct val="0"/>
        </a:spcBef>
        <a:spcAft>
          <a:spcPct val="0"/>
        </a:spcAft>
        <a:defRPr sz="3200" b="1">
          <a:solidFill>
            <a:srgbClr val="FFFF00"/>
          </a:solidFill>
          <a:latin typeface="Arial" charset="0"/>
        </a:defRPr>
      </a:lvl2pPr>
      <a:lvl3pPr algn="ctr" rtl="0" eaLnBrk="0" fontAlgn="base" hangingPunct="0">
        <a:spcBef>
          <a:spcPct val="0"/>
        </a:spcBef>
        <a:spcAft>
          <a:spcPct val="0"/>
        </a:spcAft>
        <a:defRPr sz="3200" b="1">
          <a:solidFill>
            <a:srgbClr val="FFFF00"/>
          </a:solidFill>
          <a:latin typeface="Arial" charset="0"/>
        </a:defRPr>
      </a:lvl3pPr>
      <a:lvl4pPr algn="ctr" rtl="0" eaLnBrk="0" fontAlgn="base" hangingPunct="0">
        <a:spcBef>
          <a:spcPct val="0"/>
        </a:spcBef>
        <a:spcAft>
          <a:spcPct val="0"/>
        </a:spcAft>
        <a:defRPr sz="3200" b="1">
          <a:solidFill>
            <a:srgbClr val="FFFF00"/>
          </a:solidFill>
          <a:latin typeface="Arial" charset="0"/>
        </a:defRPr>
      </a:lvl4pPr>
      <a:lvl5pPr algn="ctr" rtl="0" eaLnBrk="0" fontAlgn="base" hangingPunct="0">
        <a:spcBef>
          <a:spcPct val="0"/>
        </a:spcBef>
        <a:spcAft>
          <a:spcPct val="0"/>
        </a:spcAft>
        <a:defRPr sz="3200" b="1">
          <a:solidFill>
            <a:srgbClr val="FFFF00"/>
          </a:solidFill>
          <a:latin typeface="Arial" charset="0"/>
        </a:defRPr>
      </a:lvl5pPr>
      <a:lvl6pPr marL="457200" algn="ctr" rtl="0" eaLnBrk="0" fontAlgn="base" hangingPunct="0">
        <a:spcBef>
          <a:spcPct val="0"/>
        </a:spcBef>
        <a:spcAft>
          <a:spcPct val="0"/>
        </a:spcAft>
        <a:defRPr sz="3200" b="1">
          <a:solidFill>
            <a:srgbClr val="FFFF00"/>
          </a:solidFill>
          <a:latin typeface="Arial" charset="0"/>
        </a:defRPr>
      </a:lvl6pPr>
      <a:lvl7pPr marL="914400" algn="ctr" rtl="0" eaLnBrk="0" fontAlgn="base" hangingPunct="0">
        <a:spcBef>
          <a:spcPct val="0"/>
        </a:spcBef>
        <a:spcAft>
          <a:spcPct val="0"/>
        </a:spcAft>
        <a:defRPr sz="3200" b="1">
          <a:solidFill>
            <a:srgbClr val="FFFF00"/>
          </a:solidFill>
          <a:latin typeface="Arial" charset="0"/>
        </a:defRPr>
      </a:lvl7pPr>
      <a:lvl8pPr marL="1371600" algn="ctr" rtl="0" eaLnBrk="0" fontAlgn="base" hangingPunct="0">
        <a:spcBef>
          <a:spcPct val="0"/>
        </a:spcBef>
        <a:spcAft>
          <a:spcPct val="0"/>
        </a:spcAft>
        <a:defRPr sz="3200" b="1">
          <a:solidFill>
            <a:srgbClr val="FFFF00"/>
          </a:solidFill>
          <a:latin typeface="Arial" charset="0"/>
        </a:defRPr>
      </a:lvl8pPr>
      <a:lvl9pPr marL="1828800" algn="ctr" rtl="0" eaLnBrk="0" fontAlgn="base" hangingPunct="0">
        <a:spcBef>
          <a:spcPct val="0"/>
        </a:spcBef>
        <a:spcAft>
          <a:spcPct val="0"/>
        </a:spcAft>
        <a:defRPr sz="3200" b="1">
          <a:solidFill>
            <a:srgbClr val="FFFF00"/>
          </a:solidFill>
          <a:latin typeface="Arial" charset="0"/>
        </a:defRPr>
      </a:lvl9pPr>
    </p:titleStyle>
    <p:bodyStyle>
      <a:lvl1pPr marL="342900" indent="-342900" algn="l" rtl="0" eaLnBrk="0" fontAlgn="base" hangingPunct="0">
        <a:spcBef>
          <a:spcPct val="20000"/>
        </a:spcBef>
        <a:spcAft>
          <a:spcPct val="0"/>
        </a:spcAft>
        <a:buClr>
          <a:srgbClr val="FFFF00"/>
        </a:buClr>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FF00"/>
        </a:buClr>
        <a:buChar char="–"/>
        <a:defRPr sz="2400" b="1">
          <a:solidFill>
            <a:schemeClr val="bg1"/>
          </a:solidFill>
          <a:latin typeface="+mn-lt"/>
        </a:defRPr>
      </a:lvl2pPr>
      <a:lvl3pPr marL="1143000" indent="-228600" algn="l" rtl="0" eaLnBrk="0" fontAlgn="base" hangingPunct="0">
        <a:spcBef>
          <a:spcPct val="20000"/>
        </a:spcBef>
        <a:spcAft>
          <a:spcPct val="0"/>
        </a:spcAft>
        <a:buClr>
          <a:srgbClr val="FFFF00"/>
        </a:buClr>
        <a:buChar char="•"/>
        <a:defRPr>
          <a:solidFill>
            <a:srgbClr val="FFFF00"/>
          </a:solidFill>
          <a:latin typeface="+mn-lt"/>
        </a:defRPr>
      </a:lvl3pPr>
      <a:lvl4pPr marL="1600200" indent="-228600" algn="l" rtl="0" eaLnBrk="0" fontAlgn="base" hangingPunct="0">
        <a:spcBef>
          <a:spcPct val="20000"/>
        </a:spcBef>
        <a:spcAft>
          <a:spcPct val="0"/>
        </a:spcAft>
        <a:buClr>
          <a:srgbClr val="FFFF00"/>
        </a:buClr>
        <a:buChar char="–"/>
        <a:defRPr>
          <a:solidFill>
            <a:srgbClr val="FFFF00"/>
          </a:solidFill>
          <a:latin typeface="+mn-lt"/>
        </a:defRPr>
      </a:lvl4pPr>
      <a:lvl5pPr marL="2057400" indent="-228600" algn="l" rtl="0" eaLnBrk="0" fontAlgn="base" hangingPunct="0">
        <a:spcBef>
          <a:spcPct val="20000"/>
        </a:spcBef>
        <a:spcAft>
          <a:spcPct val="0"/>
        </a:spcAft>
        <a:buClr>
          <a:srgbClr val="FFFF00"/>
        </a:buClr>
        <a:buChar char="»"/>
        <a:defRPr>
          <a:solidFill>
            <a:srgbClr val="FFFF00"/>
          </a:solidFill>
          <a:latin typeface="+mn-lt"/>
        </a:defRPr>
      </a:lvl5pPr>
      <a:lvl6pPr marL="2514600" indent="-228600" algn="l" rtl="0" eaLnBrk="0" fontAlgn="base" hangingPunct="0">
        <a:spcBef>
          <a:spcPct val="20000"/>
        </a:spcBef>
        <a:spcAft>
          <a:spcPct val="0"/>
        </a:spcAft>
        <a:buClr>
          <a:srgbClr val="FFFF00"/>
        </a:buClr>
        <a:buChar char="»"/>
        <a:defRPr>
          <a:solidFill>
            <a:srgbClr val="FFFF00"/>
          </a:solidFill>
          <a:latin typeface="+mn-lt"/>
        </a:defRPr>
      </a:lvl6pPr>
      <a:lvl7pPr marL="2971800" indent="-228600" algn="l" rtl="0" eaLnBrk="0" fontAlgn="base" hangingPunct="0">
        <a:spcBef>
          <a:spcPct val="20000"/>
        </a:spcBef>
        <a:spcAft>
          <a:spcPct val="0"/>
        </a:spcAft>
        <a:buClr>
          <a:srgbClr val="FFFF00"/>
        </a:buClr>
        <a:buChar char="»"/>
        <a:defRPr>
          <a:solidFill>
            <a:srgbClr val="FFFF00"/>
          </a:solidFill>
          <a:latin typeface="+mn-lt"/>
        </a:defRPr>
      </a:lvl7pPr>
      <a:lvl8pPr marL="3429000" indent="-228600" algn="l" rtl="0" eaLnBrk="0" fontAlgn="base" hangingPunct="0">
        <a:spcBef>
          <a:spcPct val="20000"/>
        </a:spcBef>
        <a:spcAft>
          <a:spcPct val="0"/>
        </a:spcAft>
        <a:buClr>
          <a:srgbClr val="FFFF00"/>
        </a:buClr>
        <a:buChar char="»"/>
        <a:defRPr>
          <a:solidFill>
            <a:srgbClr val="FFFF00"/>
          </a:solidFill>
          <a:latin typeface="+mn-lt"/>
        </a:defRPr>
      </a:lvl8pPr>
      <a:lvl9pPr marL="3886200" indent="-228600" algn="l" rtl="0" eaLnBrk="0" fontAlgn="base" hangingPunct="0">
        <a:spcBef>
          <a:spcPct val="20000"/>
        </a:spcBef>
        <a:spcAft>
          <a:spcPct val="0"/>
        </a:spcAft>
        <a:buClr>
          <a:srgbClr val="FFFF00"/>
        </a:buClr>
        <a:buChar char="»"/>
        <a:defRPr>
          <a:solidFill>
            <a:srgbClr val="FFFF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000066"/>
            </a:gs>
            <a:gs pos="100000">
              <a:srgbClr val="000000"/>
            </a:gs>
          </a:gsLst>
          <a:lin ang="27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03213" y="228600"/>
            <a:ext cx="8461375"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304800" y="1752600"/>
            <a:ext cx="8534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1" name="Line 7"/>
          <p:cNvSpPr>
            <a:spLocks noChangeShapeType="1"/>
          </p:cNvSpPr>
          <p:nvPr/>
        </p:nvSpPr>
        <p:spPr bwMode="auto">
          <a:xfrm>
            <a:off x="381000" y="1524000"/>
            <a:ext cx="8382000" cy="0"/>
          </a:xfrm>
          <a:prstGeom prst="line">
            <a:avLst/>
          </a:prstGeom>
          <a:noFill/>
          <a:ln w="9525">
            <a:solidFill>
              <a:srgbClr val="FFFF00"/>
            </a:solidFill>
            <a:round/>
            <a:headEnd/>
            <a:tailEnd/>
          </a:ln>
          <a:effectLst/>
        </p:spPr>
        <p:txBody>
          <a:bodyPr wrap="none" anchor="ctr"/>
          <a:lstStyle/>
          <a:p>
            <a:pPr algn="l" rtl="0" eaLnBrk="0" fontAlgn="base" hangingPunct="0">
              <a:spcBef>
                <a:spcPct val="0"/>
              </a:spcBef>
              <a:spcAft>
                <a:spcPct val="0"/>
              </a:spcAft>
              <a:defRPr/>
            </a:pPr>
            <a:endParaRPr lang="en-US" sz="2800" kern="1200">
              <a:solidFill>
                <a:srgbClr val="000000"/>
              </a:solidFill>
              <a:latin typeface="Times New Roman" pitchFamily="18" charset="0"/>
              <a:ea typeface="+mn-ea"/>
              <a:cs typeface="+mn-cs"/>
            </a:endParaRPr>
          </a:p>
        </p:txBody>
      </p:sp>
      <p:pic>
        <p:nvPicPr>
          <p:cNvPr id="2053" name="Picture 8" descr="e&amp;e"/>
          <p:cNvPicPr>
            <a:picLocks noChangeAspect="1" noChangeArrowheads="1"/>
          </p:cNvPicPr>
          <p:nvPr userDrawn="1"/>
        </p:nvPicPr>
        <p:blipFill>
          <a:blip r:embed="rId3"/>
          <a:srcRect/>
          <a:stretch>
            <a:fillRect/>
          </a:stretch>
        </p:blipFill>
        <p:spPr bwMode="auto">
          <a:xfrm>
            <a:off x="7772400" y="6400800"/>
            <a:ext cx="1219200" cy="330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50" r:id="rId1"/>
  </p:sldLayoutIdLst>
  <p:txStyles>
    <p:titleStyle>
      <a:lvl1pPr algn="ctr" rtl="0" eaLnBrk="0" fontAlgn="base" hangingPunct="0">
        <a:spcBef>
          <a:spcPct val="0"/>
        </a:spcBef>
        <a:spcAft>
          <a:spcPct val="0"/>
        </a:spcAft>
        <a:defRPr sz="3200" b="1">
          <a:solidFill>
            <a:srgbClr val="FFFF00"/>
          </a:solidFill>
          <a:latin typeface="+mj-lt"/>
          <a:ea typeface="+mj-ea"/>
          <a:cs typeface="+mj-cs"/>
        </a:defRPr>
      </a:lvl1pPr>
      <a:lvl2pPr algn="ctr" rtl="0" eaLnBrk="0" fontAlgn="base" hangingPunct="0">
        <a:spcBef>
          <a:spcPct val="0"/>
        </a:spcBef>
        <a:spcAft>
          <a:spcPct val="0"/>
        </a:spcAft>
        <a:defRPr sz="3200" b="1">
          <a:solidFill>
            <a:srgbClr val="FFFF00"/>
          </a:solidFill>
          <a:latin typeface="Arial" charset="0"/>
        </a:defRPr>
      </a:lvl2pPr>
      <a:lvl3pPr algn="ctr" rtl="0" eaLnBrk="0" fontAlgn="base" hangingPunct="0">
        <a:spcBef>
          <a:spcPct val="0"/>
        </a:spcBef>
        <a:spcAft>
          <a:spcPct val="0"/>
        </a:spcAft>
        <a:defRPr sz="3200" b="1">
          <a:solidFill>
            <a:srgbClr val="FFFF00"/>
          </a:solidFill>
          <a:latin typeface="Arial" charset="0"/>
        </a:defRPr>
      </a:lvl3pPr>
      <a:lvl4pPr algn="ctr" rtl="0" eaLnBrk="0" fontAlgn="base" hangingPunct="0">
        <a:spcBef>
          <a:spcPct val="0"/>
        </a:spcBef>
        <a:spcAft>
          <a:spcPct val="0"/>
        </a:spcAft>
        <a:defRPr sz="3200" b="1">
          <a:solidFill>
            <a:srgbClr val="FFFF00"/>
          </a:solidFill>
          <a:latin typeface="Arial" charset="0"/>
        </a:defRPr>
      </a:lvl4pPr>
      <a:lvl5pPr algn="ctr" rtl="0" eaLnBrk="0" fontAlgn="base" hangingPunct="0">
        <a:spcBef>
          <a:spcPct val="0"/>
        </a:spcBef>
        <a:spcAft>
          <a:spcPct val="0"/>
        </a:spcAft>
        <a:defRPr sz="3200" b="1">
          <a:solidFill>
            <a:srgbClr val="FFFF00"/>
          </a:solidFill>
          <a:latin typeface="Arial" charset="0"/>
        </a:defRPr>
      </a:lvl5pPr>
      <a:lvl6pPr marL="457200" algn="ctr" rtl="0" eaLnBrk="0" fontAlgn="base" hangingPunct="0">
        <a:spcBef>
          <a:spcPct val="0"/>
        </a:spcBef>
        <a:spcAft>
          <a:spcPct val="0"/>
        </a:spcAft>
        <a:defRPr sz="3200" b="1">
          <a:solidFill>
            <a:srgbClr val="FFFF00"/>
          </a:solidFill>
          <a:latin typeface="Arial" charset="0"/>
        </a:defRPr>
      </a:lvl6pPr>
      <a:lvl7pPr marL="914400" algn="ctr" rtl="0" eaLnBrk="0" fontAlgn="base" hangingPunct="0">
        <a:spcBef>
          <a:spcPct val="0"/>
        </a:spcBef>
        <a:spcAft>
          <a:spcPct val="0"/>
        </a:spcAft>
        <a:defRPr sz="3200" b="1">
          <a:solidFill>
            <a:srgbClr val="FFFF00"/>
          </a:solidFill>
          <a:latin typeface="Arial" charset="0"/>
        </a:defRPr>
      </a:lvl7pPr>
      <a:lvl8pPr marL="1371600" algn="ctr" rtl="0" eaLnBrk="0" fontAlgn="base" hangingPunct="0">
        <a:spcBef>
          <a:spcPct val="0"/>
        </a:spcBef>
        <a:spcAft>
          <a:spcPct val="0"/>
        </a:spcAft>
        <a:defRPr sz="3200" b="1">
          <a:solidFill>
            <a:srgbClr val="FFFF00"/>
          </a:solidFill>
          <a:latin typeface="Arial" charset="0"/>
        </a:defRPr>
      </a:lvl8pPr>
      <a:lvl9pPr marL="1828800" algn="ctr" rtl="0" eaLnBrk="0" fontAlgn="base" hangingPunct="0">
        <a:spcBef>
          <a:spcPct val="0"/>
        </a:spcBef>
        <a:spcAft>
          <a:spcPct val="0"/>
        </a:spcAft>
        <a:defRPr sz="3200" b="1">
          <a:solidFill>
            <a:srgbClr val="FFFF00"/>
          </a:solidFill>
          <a:latin typeface="Arial" charset="0"/>
        </a:defRPr>
      </a:lvl9pPr>
    </p:titleStyle>
    <p:bodyStyle>
      <a:lvl1pPr marL="342900" indent="-342900" algn="l" rtl="0" eaLnBrk="0" fontAlgn="base" hangingPunct="0">
        <a:spcBef>
          <a:spcPct val="20000"/>
        </a:spcBef>
        <a:spcAft>
          <a:spcPct val="0"/>
        </a:spcAft>
        <a:buClr>
          <a:srgbClr val="FFFF00"/>
        </a:buClr>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FF00"/>
        </a:buClr>
        <a:buChar char="–"/>
        <a:defRPr sz="2400" b="1">
          <a:solidFill>
            <a:schemeClr val="bg1"/>
          </a:solidFill>
          <a:latin typeface="+mn-lt"/>
        </a:defRPr>
      </a:lvl2pPr>
      <a:lvl3pPr marL="1143000" indent="-228600" algn="l" rtl="0" eaLnBrk="0" fontAlgn="base" hangingPunct="0">
        <a:spcBef>
          <a:spcPct val="20000"/>
        </a:spcBef>
        <a:spcAft>
          <a:spcPct val="0"/>
        </a:spcAft>
        <a:buClr>
          <a:srgbClr val="FFFF00"/>
        </a:buClr>
        <a:buChar char="•"/>
        <a:defRPr>
          <a:solidFill>
            <a:srgbClr val="FFFF00"/>
          </a:solidFill>
          <a:latin typeface="+mn-lt"/>
        </a:defRPr>
      </a:lvl3pPr>
      <a:lvl4pPr marL="1600200" indent="-228600" algn="l" rtl="0" eaLnBrk="0" fontAlgn="base" hangingPunct="0">
        <a:spcBef>
          <a:spcPct val="20000"/>
        </a:spcBef>
        <a:spcAft>
          <a:spcPct val="0"/>
        </a:spcAft>
        <a:buClr>
          <a:srgbClr val="FFFF00"/>
        </a:buClr>
        <a:buChar char="–"/>
        <a:defRPr>
          <a:solidFill>
            <a:srgbClr val="FFFF00"/>
          </a:solidFill>
          <a:latin typeface="+mn-lt"/>
        </a:defRPr>
      </a:lvl4pPr>
      <a:lvl5pPr marL="2057400" indent="-228600" algn="l" rtl="0" eaLnBrk="0" fontAlgn="base" hangingPunct="0">
        <a:spcBef>
          <a:spcPct val="20000"/>
        </a:spcBef>
        <a:spcAft>
          <a:spcPct val="0"/>
        </a:spcAft>
        <a:buClr>
          <a:srgbClr val="FFFF00"/>
        </a:buClr>
        <a:buChar char="»"/>
        <a:defRPr>
          <a:solidFill>
            <a:srgbClr val="FFFF00"/>
          </a:solidFill>
          <a:latin typeface="+mn-lt"/>
        </a:defRPr>
      </a:lvl5pPr>
      <a:lvl6pPr marL="2514600" indent="-228600" algn="l" rtl="0" eaLnBrk="0" fontAlgn="base" hangingPunct="0">
        <a:spcBef>
          <a:spcPct val="20000"/>
        </a:spcBef>
        <a:spcAft>
          <a:spcPct val="0"/>
        </a:spcAft>
        <a:buClr>
          <a:srgbClr val="FFFF00"/>
        </a:buClr>
        <a:buChar char="»"/>
        <a:defRPr>
          <a:solidFill>
            <a:srgbClr val="FFFF00"/>
          </a:solidFill>
          <a:latin typeface="+mn-lt"/>
        </a:defRPr>
      </a:lvl6pPr>
      <a:lvl7pPr marL="2971800" indent="-228600" algn="l" rtl="0" eaLnBrk="0" fontAlgn="base" hangingPunct="0">
        <a:spcBef>
          <a:spcPct val="20000"/>
        </a:spcBef>
        <a:spcAft>
          <a:spcPct val="0"/>
        </a:spcAft>
        <a:buClr>
          <a:srgbClr val="FFFF00"/>
        </a:buClr>
        <a:buChar char="»"/>
        <a:defRPr>
          <a:solidFill>
            <a:srgbClr val="FFFF00"/>
          </a:solidFill>
          <a:latin typeface="+mn-lt"/>
        </a:defRPr>
      </a:lvl7pPr>
      <a:lvl8pPr marL="3429000" indent="-228600" algn="l" rtl="0" eaLnBrk="0" fontAlgn="base" hangingPunct="0">
        <a:spcBef>
          <a:spcPct val="20000"/>
        </a:spcBef>
        <a:spcAft>
          <a:spcPct val="0"/>
        </a:spcAft>
        <a:buClr>
          <a:srgbClr val="FFFF00"/>
        </a:buClr>
        <a:buChar char="»"/>
        <a:defRPr>
          <a:solidFill>
            <a:srgbClr val="FFFF00"/>
          </a:solidFill>
          <a:latin typeface="+mn-lt"/>
        </a:defRPr>
      </a:lvl8pPr>
      <a:lvl9pPr marL="3886200" indent="-228600" algn="l" rtl="0" eaLnBrk="0" fontAlgn="base" hangingPunct="0">
        <a:spcBef>
          <a:spcPct val="20000"/>
        </a:spcBef>
        <a:spcAft>
          <a:spcPct val="0"/>
        </a:spcAft>
        <a:buClr>
          <a:srgbClr val="FFFF00"/>
        </a:buClr>
        <a:buChar char="»"/>
        <a:defRPr>
          <a:solidFill>
            <a:srgbClr val="FFFF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000066"/>
            </a:gs>
            <a:gs pos="100000">
              <a:srgbClr val="000000"/>
            </a:gs>
          </a:gsLst>
          <a:lin ang="27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03213" y="228600"/>
            <a:ext cx="8461375"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304800" y="1752600"/>
            <a:ext cx="8534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1" name="Line 7"/>
          <p:cNvSpPr>
            <a:spLocks noChangeShapeType="1"/>
          </p:cNvSpPr>
          <p:nvPr/>
        </p:nvSpPr>
        <p:spPr bwMode="auto">
          <a:xfrm>
            <a:off x="381000" y="1524000"/>
            <a:ext cx="8382000" cy="0"/>
          </a:xfrm>
          <a:prstGeom prst="line">
            <a:avLst/>
          </a:prstGeom>
          <a:noFill/>
          <a:ln w="9525">
            <a:solidFill>
              <a:srgbClr val="FFFF00"/>
            </a:solidFill>
            <a:round/>
            <a:headEnd/>
            <a:tailEnd/>
          </a:ln>
          <a:effectLst/>
        </p:spPr>
        <p:txBody>
          <a:bodyPr wrap="none" anchor="ctr"/>
          <a:lstStyle/>
          <a:p>
            <a:pPr algn="l" rtl="0" eaLnBrk="0" fontAlgn="base" hangingPunct="0">
              <a:spcBef>
                <a:spcPct val="0"/>
              </a:spcBef>
              <a:spcAft>
                <a:spcPct val="0"/>
              </a:spcAft>
              <a:defRPr/>
            </a:pPr>
            <a:endParaRPr lang="en-US" sz="2800" kern="1200">
              <a:solidFill>
                <a:srgbClr val="000000"/>
              </a:solidFill>
              <a:latin typeface="Times New Roman" pitchFamily="18" charset="0"/>
              <a:ea typeface="+mn-ea"/>
              <a:cs typeface="+mn-cs"/>
            </a:endParaRPr>
          </a:p>
        </p:txBody>
      </p:sp>
      <p:pic>
        <p:nvPicPr>
          <p:cNvPr id="2053" name="Picture 8" descr="e&amp;e"/>
          <p:cNvPicPr>
            <a:picLocks noChangeAspect="1" noChangeArrowheads="1"/>
          </p:cNvPicPr>
          <p:nvPr userDrawn="1"/>
        </p:nvPicPr>
        <p:blipFill>
          <a:blip r:embed="rId3"/>
          <a:srcRect/>
          <a:stretch>
            <a:fillRect/>
          </a:stretch>
        </p:blipFill>
        <p:spPr bwMode="auto">
          <a:xfrm>
            <a:off x="7772400" y="6400800"/>
            <a:ext cx="1219200" cy="330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52" r:id="rId1"/>
  </p:sldLayoutIdLst>
  <p:txStyles>
    <p:titleStyle>
      <a:lvl1pPr algn="ctr" rtl="0" eaLnBrk="0" fontAlgn="base" hangingPunct="0">
        <a:spcBef>
          <a:spcPct val="0"/>
        </a:spcBef>
        <a:spcAft>
          <a:spcPct val="0"/>
        </a:spcAft>
        <a:defRPr sz="3200" b="1">
          <a:solidFill>
            <a:srgbClr val="FFFF00"/>
          </a:solidFill>
          <a:latin typeface="+mj-lt"/>
          <a:ea typeface="+mj-ea"/>
          <a:cs typeface="+mj-cs"/>
        </a:defRPr>
      </a:lvl1pPr>
      <a:lvl2pPr algn="ctr" rtl="0" eaLnBrk="0" fontAlgn="base" hangingPunct="0">
        <a:spcBef>
          <a:spcPct val="0"/>
        </a:spcBef>
        <a:spcAft>
          <a:spcPct val="0"/>
        </a:spcAft>
        <a:defRPr sz="3200" b="1">
          <a:solidFill>
            <a:srgbClr val="FFFF00"/>
          </a:solidFill>
          <a:latin typeface="Arial" charset="0"/>
        </a:defRPr>
      </a:lvl2pPr>
      <a:lvl3pPr algn="ctr" rtl="0" eaLnBrk="0" fontAlgn="base" hangingPunct="0">
        <a:spcBef>
          <a:spcPct val="0"/>
        </a:spcBef>
        <a:spcAft>
          <a:spcPct val="0"/>
        </a:spcAft>
        <a:defRPr sz="3200" b="1">
          <a:solidFill>
            <a:srgbClr val="FFFF00"/>
          </a:solidFill>
          <a:latin typeface="Arial" charset="0"/>
        </a:defRPr>
      </a:lvl3pPr>
      <a:lvl4pPr algn="ctr" rtl="0" eaLnBrk="0" fontAlgn="base" hangingPunct="0">
        <a:spcBef>
          <a:spcPct val="0"/>
        </a:spcBef>
        <a:spcAft>
          <a:spcPct val="0"/>
        </a:spcAft>
        <a:defRPr sz="3200" b="1">
          <a:solidFill>
            <a:srgbClr val="FFFF00"/>
          </a:solidFill>
          <a:latin typeface="Arial" charset="0"/>
        </a:defRPr>
      </a:lvl4pPr>
      <a:lvl5pPr algn="ctr" rtl="0" eaLnBrk="0" fontAlgn="base" hangingPunct="0">
        <a:spcBef>
          <a:spcPct val="0"/>
        </a:spcBef>
        <a:spcAft>
          <a:spcPct val="0"/>
        </a:spcAft>
        <a:defRPr sz="3200" b="1">
          <a:solidFill>
            <a:srgbClr val="FFFF00"/>
          </a:solidFill>
          <a:latin typeface="Arial" charset="0"/>
        </a:defRPr>
      </a:lvl5pPr>
      <a:lvl6pPr marL="457200" algn="ctr" rtl="0" eaLnBrk="0" fontAlgn="base" hangingPunct="0">
        <a:spcBef>
          <a:spcPct val="0"/>
        </a:spcBef>
        <a:spcAft>
          <a:spcPct val="0"/>
        </a:spcAft>
        <a:defRPr sz="3200" b="1">
          <a:solidFill>
            <a:srgbClr val="FFFF00"/>
          </a:solidFill>
          <a:latin typeface="Arial" charset="0"/>
        </a:defRPr>
      </a:lvl6pPr>
      <a:lvl7pPr marL="914400" algn="ctr" rtl="0" eaLnBrk="0" fontAlgn="base" hangingPunct="0">
        <a:spcBef>
          <a:spcPct val="0"/>
        </a:spcBef>
        <a:spcAft>
          <a:spcPct val="0"/>
        </a:spcAft>
        <a:defRPr sz="3200" b="1">
          <a:solidFill>
            <a:srgbClr val="FFFF00"/>
          </a:solidFill>
          <a:latin typeface="Arial" charset="0"/>
        </a:defRPr>
      </a:lvl7pPr>
      <a:lvl8pPr marL="1371600" algn="ctr" rtl="0" eaLnBrk="0" fontAlgn="base" hangingPunct="0">
        <a:spcBef>
          <a:spcPct val="0"/>
        </a:spcBef>
        <a:spcAft>
          <a:spcPct val="0"/>
        </a:spcAft>
        <a:defRPr sz="3200" b="1">
          <a:solidFill>
            <a:srgbClr val="FFFF00"/>
          </a:solidFill>
          <a:latin typeface="Arial" charset="0"/>
        </a:defRPr>
      </a:lvl8pPr>
      <a:lvl9pPr marL="1828800" algn="ctr" rtl="0" eaLnBrk="0" fontAlgn="base" hangingPunct="0">
        <a:spcBef>
          <a:spcPct val="0"/>
        </a:spcBef>
        <a:spcAft>
          <a:spcPct val="0"/>
        </a:spcAft>
        <a:defRPr sz="3200" b="1">
          <a:solidFill>
            <a:srgbClr val="FFFF00"/>
          </a:solidFill>
          <a:latin typeface="Arial" charset="0"/>
        </a:defRPr>
      </a:lvl9pPr>
    </p:titleStyle>
    <p:bodyStyle>
      <a:lvl1pPr marL="342900" indent="-342900" algn="l" rtl="0" eaLnBrk="0" fontAlgn="base" hangingPunct="0">
        <a:spcBef>
          <a:spcPct val="20000"/>
        </a:spcBef>
        <a:spcAft>
          <a:spcPct val="0"/>
        </a:spcAft>
        <a:buClr>
          <a:srgbClr val="FFFF00"/>
        </a:buClr>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FF00"/>
        </a:buClr>
        <a:buChar char="–"/>
        <a:defRPr sz="2400" b="1">
          <a:solidFill>
            <a:schemeClr val="bg1"/>
          </a:solidFill>
          <a:latin typeface="+mn-lt"/>
        </a:defRPr>
      </a:lvl2pPr>
      <a:lvl3pPr marL="1143000" indent="-228600" algn="l" rtl="0" eaLnBrk="0" fontAlgn="base" hangingPunct="0">
        <a:spcBef>
          <a:spcPct val="20000"/>
        </a:spcBef>
        <a:spcAft>
          <a:spcPct val="0"/>
        </a:spcAft>
        <a:buClr>
          <a:srgbClr val="FFFF00"/>
        </a:buClr>
        <a:buChar char="•"/>
        <a:defRPr>
          <a:solidFill>
            <a:srgbClr val="FFFF00"/>
          </a:solidFill>
          <a:latin typeface="+mn-lt"/>
        </a:defRPr>
      </a:lvl3pPr>
      <a:lvl4pPr marL="1600200" indent="-228600" algn="l" rtl="0" eaLnBrk="0" fontAlgn="base" hangingPunct="0">
        <a:spcBef>
          <a:spcPct val="20000"/>
        </a:spcBef>
        <a:spcAft>
          <a:spcPct val="0"/>
        </a:spcAft>
        <a:buClr>
          <a:srgbClr val="FFFF00"/>
        </a:buClr>
        <a:buChar char="–"/>
        <a:defRPr>
          <a:solidFill>
            <a:srgbClr val="FFFF00"/>
          </a:solidFill>
          <a:latin typeface="+mn-lt"/>
        </a:defRPr>
      </a:lvl4pPr>
      <a:lvl5pPr marL="2057400" indent="-228600" algn="l" rtl="0" eaLnBrk="0" fontAlgn="base" hangingPunct="0">
        <a:spcBef>
          <a:spcPct val="20000"/>
        </a:spcBef>
        <a:spcAft>
          <a:spcPct val="0"/>
        </a:spcAft>
        <a:buClr>
          <a:srgbClr val="FFFF00"/>
        </a:buClr>
        <a:buChar char="»"/>
        <a:defRPr>
          <a:solidFill>
            <a:srgbClr val="FFFF00"/>
          </a:solidFill>
          <a:latin typeface="+mn-lt"/>
        </a:defRPr>
      </a:lvl5pPr>
      <a:lvl6pPr marL="2514600" indent="-228600" algn="l" rtl="0" eaLnBrk="0" fontAlgn="base" hangingPunct="0">
        <a:spcBef>
          <a:spcPct val="20000"/>
        </a:spcBef>
        <a:spcAft>
          <a:spcPct val="0"/>
        </a:spcAft>
        <a:buClr>
          <a:srgbClr val="FFFF00"/>
        </a:buClr>
        <a:buChar char="»"/>
        <a:defRPr>
          <a:solidFill>
            <a:srgbClr val="FFFF00"/>
          </a:solidFill>
          <a:latin typeface="+mn-lt"/>
        </a:defRPr>
      </a:lvl6pPr>
      <a:lvl7pPr marL="2971800" indent="-228600" algn="l" rtl="0" eaLnBrk="0" fontAlgn="base" hangingPunct="0">
        <a:spcBef>
          <a:spcPct val="20000"/>
        </a:spcBef>
        <a:spcAft>
          <a:spcPct val="0"/>
        </a:spcAft>
        <a:buClr>
          <a:srgbClr val="FFFF00"/>
        </a:buClr>
        <a:buChar char="»"/>
        <a:defRPr>
          <a:solidFill>
            <a:srgbClr val="FFFF00"/>
          </a:solidFill>
          <a:latin typeface="+mn-lt"/>
        </a:defRPr>
      </a:lvl7pPr>
      <a:lvl8pPr marL="3429000" indent="-228600" algn="l" rtl="0" eaLnBrk="0" fontAlgn="base" hangingPunct="0">
        <a:spcBef>
          <a:spcPct val="20000"/>
        </a:spcBef>
        <a:spcAft>
          <a:spcPct val="0"/>
        </a:spcAft>
        <a:buClr>
          <a:srgbClr val="FFFF00"/>
        </a:buClr>
        <a:buChar char="»"/>
        <a:defRPr>
          <a:solidFill>
            <a:srgbClr val="FFFF00"/>
          </a:solidFill>
          <a:latin typeface="+mn-lt"/>
        </a:defRPr>
      </a:lvl8pPr>
      <a:lvl9pPr marL="3886200" indent="-228600" algn="l" rtl="0" eaLnBrk="0" fontAlgn="base" hangingPunct="0">
        <a:spcBef>
          <a:spcPct val="20000"/>
        </a:spcBef>
        <a:spcAft>
          <a:spcPct val="0"/>
        </a:spcAft>
        <a:buClr>
          <a:srgbClr val="FFFF00"/>
        </a:buClr>
        <a:buChar char="»"/>
        <a:defRPr>
          <a:solidFill>
            <a:srgbClr val="FFFF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000066"/>
            </a:gs>
            <a:gs pos="100000">
              <a:srgbClr val="000000"/>
            </a:gs>
          </a:gsLst>
          <a:lin ang="27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03213" y="228600"/>
            <a:ext cx="8461375"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304800" y="1752600"/>
            <a:ext cx="8534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1" name="Line 7"/>
          <p:cNvSpPr>
            <a:spLocks noChangeShapeType="1"/>
          </p:cNvSpPr>
          <p:nvPr/>
        </p:nvSpPr>
        <p:spPr bwMode="auto">
          <a:xfrm>
            <a:off x="381000" y="1524000"/>
            <a:ext cx="8382000" cy="0"/>
          </a:xfrm>
          <a:prstGeom prst="line">
            <a:avLst/>
          </a:prstGeom>
          <a:noFill/>
          <a:ln w="9525">
            <a:solidFill>
              <a:srgbClr val="FFFF00"/>
            </a:solidFill>
            <a:round/>
            <a:headEnd/>
            <a:tailEnd/>
          </a:ln>
          <a:effectLst/>
        </p:spPr>
        <p:txBody>
          <a:bodyPr wrap="none" anchor="ctr"/>
          <a:lstStyle/>
          <a:p>
            <a:pPr algn="l" rtl="0" eaLnBrk="0" fontAlgn="base" hangingPunct="0">
              <a:spcBef>
                <a:spcPct val="0"/>
              </a:spcBef>
              <a:spcAft>
                <a:spcPct val="0"/>
              </a:spcAft>
              <a:defRPr/>
            </a:pPr>
            <a:endParaRPr lang="en-US" sz="2800" kern="1200">
              <a:solidFill>
                <a:srgbClr val="000000"/>
              </a:solidFill>
              <a:latin typeface="Times New Roman" pitchFamily="18" charset="0"/>
              <a:ea typeface="+mn-ea"/>
              <a:cs typeface="+mn-cs"/>
            </a:endParaRPr>
          </a:p>
        </p:txBody>
      </p:sp>
      <p:pic>
        <p:nvPicPr>
          <p:cNvPr id="2053" name="Picture 8" descr="e&amp;e"/>
          <p:cNvPicPr>
            <a:picLocks noChangeAspect="1" noChangeArrowheads="1"/>
          </p:cNvPicPr>
          <p:nvPr userDrawn="1"/>
        </p:nvPicPr>
        <p:blipFill>
          <a:blip r:embed="rId3"/>
          <a:srcRect/>
          <a:stretch>
            <a:fillRect/>
          </a:stretch>
        </p:blipFill>
        <p:spPr bwMode="auto">
          <a:xfrm>
            <a:off x="7772400" y="6400800"/>
            <a:ext cx="1219200" cy="330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54" r:id="rId1"/>
  </p:sldLayoutIdLst>
  <p:txStyles>
    <p:titleStyle>
      <a:lvl1pPr algn="ctr" rtl="0" eaLnBrk="0" fontAlgn="base" hangingPunct="0">
        <a:spcBef>
          <a:spcPct val="0"/>
        </a:spcBef>
        <a:spcAft>
          <a:spcPct val="0"/>
        </a:spcAft>
        <a:defRPr sz="3200" b="1">
          <a:solidFill>
            <a:srgbClr val="FFFF00"/>
          </a:solidFill>
          <a:latin typeface="+mj-lt"/>
          <a:ea typeface="+mj-ea"/>
          <a:cs typeface="+mj-cs"/>
        </a:defRPr>
      </a:lvl1pPr>
      <a:lvl2pPr algn="ctr" rtl="0" eaLnBrk="0" fontAlgn="base" hangingPunct="0">
        <a:spcBef>
          <a:spcPct val="0"/>
        </a:spcBef>
        <a:spcAft>
          <a:spcPct val="0"/>
        </a:spcAft>
        <a:defRPr sz="3200" b="1">
          <a:solidFill>
            <a:srgbClr val="FFFF00"/>
          </a:solidFill>
          <a:latin typeface="Arial" charset="0"/>
        </a:defRPr>
      </a:lvl2pPr>
      <a:lvl3pPr algn="ctr" rtl="0" eaLnBrk="0" fontAlgn="base" hangingPunct="0">
        <a:spcBef>
          <a:spcPct val="0"/>
        </a:spcBef>
        <a:spcAft>
          <a:spcPct val="0"/>
        </a:spcAft>
        <a:defRPr sz="3200" b="1">
          <a:solidFill>
            <a:srgbClr val="FFFF00"/>
          </a:solidFill>
          <a:latin typeface="Arial" charset="0"/>
        </a:defRPr>
      </a:lvl3pPr>
      <a:lvl4pPr algn="ctr" rtl="0" eaLnBrk="0" fontAlgn="base" hangingPunct="0">
        <a:spcBef>
          <a:spcPct val="0"/>
        </a:spcBef>
        <a:spcAft>
          <a:spcPct val="0"/>
        </a:spcAft>
        <a:defRPr sz="3200" b="1">
          <a:solidFill>
            <a:srgbClr val="FFFF00"/>
          </a:solidFill>
          <a:latin typeface="Arial" charset="0"/>
        </a:defRPr>
      </a:lvl4pPr>
      <a:lvl5pPr algn="ctr" rtl="0" eaLnBrk="0" fontAlgn="base" hangingPunct="0">
        <a:spcBef>
          <a:spcPct val="0"/>
        </a:spcBef>
        <a:spcAft>
          <a:spcPct val="0"/>
        </a:spcAft>
        <a:defRPr sz="3200" b="1">
          <a:solidFill>
            <a:srgbClr val="FFFF00"/>
          </a:solidFill>
          <a:latin typeface="Arial" charset="0"/>
        </a:defRPr>
      </a:lvl5pPr>
      <a:lvl6pPr marL="457200" algn="ctr" rtl="0" eaLnBrk="0" fontAlgn="base" hangingPunct="0">
        <a:spcBef>
          <a:spcPct val="0"/>
        </a:spcBef>
        <a:spcAft>
          <a:spcPct val="0"/>
        </a:spcAft>
        <a:defRPr sz="3200" b="1">
          <a:solidFill>
            <a:srgbClr val="FFFF00"/>
          </a:solidFill>
          <a:latin typeface="Arial" charset="0"/>
        </a:defRPr>
      </a:lvl6pPr>
      <a:lvl7pPr marL="914400" algn="ctr" rtl="0" eaLnBrk="0" fontAlgn="base" hangingPunct="0">
        <a:spcBef>
          <a:spcPct val="0"/>
        </a:spcBef>
        <a:spcAft>
          <a:spcPct val="0"/>
        </a:spcAft>
        <a:defRPr sz="3200" b="1">
          <a:solidFill>
            <a:srgbClr val="FFFF00"/>
          </a:solidFill>
          <a:latin typeface="Arial" charset="0"/>
        </a:defRPr>
      </a:lvl7pPr>
      <a:lvl8pPr marL="1371600" algn="ctr" rtl="0" eaLnBrk="0" fontAlgn="base" hangingPunct="0">
        <a:spcBef>
          <a:spcPct val="0"/>
        </a:spcBef>
        <a:spcAft>
          <a:spcPct val="0"/>
        </a:spcAft>
        <a:defRPr sz="3200" b="1">
          <a:solidFill>
            <a:srgbClr val="FFFF00"/>
          </a:solidFill>
          <a:latin typeface="Arial" charset="0"/>
        </a:defRPr>
      </a:lvl8pPr>
      <a:lvl9pPr marL="1828800" algn="ctr" rtl="0" eaLnBrk="0" fontAlgn="base" hangingPunct="0">
        <a:spcBef>
          <a:spcPct val="0"/>
        </a:spcBef>
        <a:spcAft>
          <a:spcPct val="0"/>
        </a:spcAft>
        <a:defRPr sz="3200" b="1">
          <a:solidFill>
            <a:srgbClr val="FFFF00"/>
          </a:solidFill>
          <a:latin typeface="Arial" charset="0"/>
        </a:defRPr>
      </a:lvl9pPr>
    </p:titleStyle>
    <p:bodyStyle>
      <a:lvl1pPr marL="342900" indent="-342900" algn="l" rtl="0" eaLnBrk="0" fontAlgn="base" hangingPunct="0">
        <a:spcBef>
          <a:spcPct val="20000"/>
        </a:spcBef>
        <a:spcAft>
          <a:spcPct val="0"/>
        </a:spcAft>
        <a:buClr>
          <a:srgbClr val="FFFF00"/>
        </a:buClr>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FF00"/>
        </a:buClr>
        <a:buChar char="–"/>
        <a:defRPr sz="2400" b="1">
          <a:solidFill>
            <a:schemeClr val="bg1"/>
          </a:solidFill>
          <a:latin typeface="+mn-lt"/>
        </a:defRPr>
      </a:lvl2pPr>
      <a:lvl3pPr marL="1143000" indent="-228600" algn="l" rtl="0" eaLnBrk="0" fontAlgn="base" hangingPunct="0">
        <a:spcBef>
          <a:spcPct val="20000"/>
        </a:spcBef>
        <a:spcAft>
          <a:spcPct val="0"/>
        </a:spcAft>
        <a:buClr>
          <a:srgbClr val="FFFF00"/>
        </a:buClr>
        <a:buChar char="•"/>
        <a:defRPr>
          <a:solidFill>
            <a:srgbClr val="FFFF00"/>
          </a:solidFill>
          <a:latin typeface="+mn-lt"/>
        </a:defRPr>
      </a:lvl3pPr>
      <a:lvl4pPr marL="1600200" indent="-228600" algn="l" rtl="0" eaLnBrk="0" fontAlgn="base" hangingPunct="0">
        <a:spcBef>
          <a:spcPct val="20000"/>
        </a:spcBef>
        <a:spcAft>
          <a:spcPct val="0"/>
        </a:spcAft>
        <a:buClr>
          <a:srgbClr val="FFFF00"/>
        </a:buClr>
        <a:buChar char="–"/>
        <a:defRPr>
          <a:solidFill>
            <a:srgbClr val="FFFF00"/>
          </a:solidFill>
          <a:latin typeface="+mn-lt"/>
        </a:defRPr>
      </a:lvl4pPr>
      <a:lvl5pPr marL="2057400" indent="-228600" algn="l" rtl="0" eaLnBrk="0" fontAlgn="base" hangingPunct="0">
        <a:spcBef>
          <a:spcPct val="20000"/>
        </a:spcBef>
        <a:spcAft>
          <a:spcPct val="0"/>
        </a:spcAft>
        <a:buClr>
          <a:srgbClr val="FFFF00"/>
        </a:buClr>
        <a:buChar char="»"/>
        <a:defRPr>
          <a:solidFill>
            <a:srgbClr val="FFFF00"/>
          </a:solidFill>
          <a:latin typeface="+mn-lt"/>
        </a:defRPr>
      </a:lvl5pPr>
      <a:lvl6pPr marL="2514600" indent="-228600" algn="l" rtl="0" eaLnBrk="0" fontAlgn="base" hangingPunct="0">
        <a:spcBef>
          <a:spcPct val="20000"/>
        </a:spcBef>
        <a:spcAft>
          <a:spcPct val="0"/>
        </a:spcAft>
        <a:buClr>
          <a:srgbClr val="FFFF00"/>
        </a:buClr>
        <a:buChar char="»"/>
        <a:defRPr>
          <a:solidFill>
            <a:srgbClr val="FFFF00"/>
          </a:solidFill>
          <a:latin typeface="+mn-lt"/>
        </a:defRPr>
      </a:lvl6pPr>
      <a:lvl7pPr marL="2971800" indent="-228600" algn="l" rtl="0" eaLnBrk="0" fontAlgn="base" hangingPunct="0">
        <a:spcBef>
          <a:spcPct val="20000"/>
        </a:spcBef>
        <a:spcAft>
          <a:spcPct val="0"/>
        </a:spcAft>
        <a:buClr>
          <a:srgbClr val="FFFF00"/>
        </a:buClr>
        <a:buChar char="»"/>
        <a:defRPr>
          <a:solidFill>
            <a:srgbClr val="FFFF00"/>
          </a:solidFill>
          <a:latin typeface="+mn-lt"/>
        </a:defRPr>
      </a:lvl7pPr>
      <a:lvl8pPr marL="3429000" indent="-228600" algn="l" rtl="0" eaLnBrk="0" fontAlgn="base" hangingPunct="0">
        <a:spcBef>
          <a:spcPct val="20000"/>
        </a:spcBef>
        <a:spcAft>
          <a:spcPct val="0"/>
        </a:spcAft>
        <a:buClr>
          <a:srgbClr val="FFFF00"/>
        </a:buClr>
        <a:buChar char="»"/>
        <a:defRPr>
          <a:solidFill>
            <a:srgbClr val="FFFF00"/>
          </a:solidFill>
          <a:latin typeface="+mn-lt"/>
        </a:defRPr>
      </a:lvl8pPr>
      <a:lvl9pPr marL="3886200" indent="-228600" algn="l" rtl="0" eaLnBrk="0" fontAlgn="base" hangingPunct="0">
        <a:spcBef>
          <a:spcPct val="20000"/>
        </a:spcBef>
        <a:spcAft>
          <a:spcPct val="0"/>
        </a:spcAft>
        <a:buClr>
          <a:srgbClr val="FFFF00"/>
        </a:buClr>
        <a:buChar char="»"/>
        <a:defRPr>
          <a:solidFill>
            <a:srgbClr val="FFFF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000066"/>
            </a:gs>
            <a:gs pos="100000">
              <a:srgbClr val="000000"/>
            </a:gs>
          </a:gsLst>
          <a:lin ang="27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03213" y="228600"/>
            <a:ext cx="8461375"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304800" y="1752600"/>
            <a:ext cx="8534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1" name="Line 7"/>
          <p:cNvSpPr>
            <a:spLocks noChangeShapeType="1"/>
          </p:cNvSpPr>
          <p:nvPr/>
        </p:nvSpPr>
        <p:spPr bwMode="auto">
          <a:xfrm>
            <a:off x="381000" y="1524000"/>
            <a:ext cx="8382000" cy="0"/>
          </a:xfrm>
          <a:prstGeom prst="line">
            <a:avLst/>
          </a:prstGeom>
          <a:noFill/>
          <a:ln w="9525">
            <a:solidFill>
              <a:srgbClr val="FFFF00"/>
            </a:solidFill>
            <a:round/>
            <a:headEnd/>
            <a:tailEnd/>
          </a:ln>
          <a:effectLst/>
        </p:spPr>
        <p:txBody>
          <a:bodyPr wrap="none" anchor="ctr"/>
          <a:lstStyle/>
          <a:p>
            <a:pPr algn="l" rtl="0" eaLnBrk="0" fontAlgn="base" hangingPunct="0">
              <a:spcBef>
                <a:spcPct val="0"/>
              </a:spcBef>
              <a:spcAft>
                <a:spcPct val="0"/>
              </a:spcAft>
              <a:defRPr/>
            </a:pPr>
            <a:endParaRPr lang="en-US" sz="2800" kern="1200">
              <a:solidFill>
                <a:srgbClr val="000000"/>
              </a:solidFill>
              <a:latin typeface="Times New Roman" pitchFamily="18" charset="0"/>
              <a:ea typeface="+mn-ea"/>
              <a:cs typeface="+mn-cs"/>
            </a:endParaRPr>
          </a:p>
        </p:txBody>
      </p:sp>
      <p:pic>
        <p:nvPicPr>
          <p:cNvPr id="2053" name="Picture 8" descr="e&amp;e"/>
          <p:cNvPicPr>
            <a:picLocks noChangeAspect="1" noChangeArrowheads="1"/>
          </p:cNvPicPr>
          <p:nvPr userDrawn="1"/>
        </p:nvPicPr>
        <p:blipFill>
          <a:blip r:embed="rId3"/>
          <a:srcRect/>
          <a:stretch>
            <a:fillRect/>
          </a:stretch>
        </p:blipFill>
        <p:spPr bwMode="auto">
          <a:xfrm>
            <a:off x="7772400" y="6400800"/>
            <a:ext cx="1219200" cy="330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56" r:id="rId1"/>
  </p:sldLayoutIdLst>
  <p:txStyles>
    <p:titleStyle>
      <a:lvl1pPr algn="ctr" rtl="0" eaLnBrk="0" fontAlgn="base" hangingPunct="0">
        <a:spcBef>
          <a:spcPct val="0"/>
        </a:spcBef>
        <a:spcAft>
          <a:spcPct val="0"/>
        </a:spcAft>
        <a:defRPr sz="3200" b="1">
          <a:solidFill>
            <a:srgbClr val="FFFF00"/>
          </a:solidFill>
          <a:latin typeface="+mj-lt"/>
          <a:ea typeface="+mj-ea"/>
          <a:cs typeface="+mj-cs"/>
        </a:defRPr>
      </a:lvl1pPr>
      <a:lvl2pPr algn="ctr" rtl="0" eaLnBrk="0" fontAlgn="base" hangingPunct="0">
        <a:spcBef>
          <a:spcPct val="0"/>
        </a:spcBef>
        <a:spcAft>
          <a:spcPct val="0"/>
        </a:spcAft>
        <a:defRPr sz="3200" b="1">
          <a:solidFill>
            <a:srgbClr val="FFFF00"/>
          </a:solidFill>
          <a:latin typeface="Arial" charset="0"/>
        </a:defRPr>
      </a:lvl2pPr>
      <a:lvl3pPr algn="ctr" rtl="0" eaLnBrk="0" fontAlgn="base" hangingPunct="0">
        <a:spcBef>
          <a:spcPct val="0"/>
        </a:spcBef>
        <a:spcAft>
          <a:spcPct val="0"/>
        </a:spcAft>
        <a:defRPr sz="3200" b="1">
          <a:solidFill>
            <a:srgbClr val="FFFF00"/>
          </a:solidFill>
          <a:latin typeface="Arial" charset="0"/>
        </a:defRPr>
      </a:lvl3pPr>
      <a:lvl4pPr algn="ctr" rtl="0" eaLnBrk="0" fontAlgn="base" hangingPunct="0">
        <a:spcBef>
          <a:spcPct val="0"/>
        </a:spcBef>
        <a:spcAft>
          <a:spcPct val="0"/>
        </a:spcAft>
        <a:defRPr sz="3200" b="1">
          <a:solidFill>
            <a:srgbClr val="FFFF00"/>
          </a:solidFill>
          <a:latin typeface="Arial" charset="0"/>
        </a:defRPr>
      </a:lvl4pPr>
      <a:lvl5pPr algn="ctr" rtl="0" eaLnBrk="0" fontAlgn="base" hangingPunct="0">
        <a:spcBef>
          <a:spcPct val="0"/>
        </a:spcBef>
        <a:spcAft>
          <a:spcPct val="0"/>
        </a:spcAft>
        <a:defRPr sz="3200" b="1">
          <a:solidFill>
            <a:srgbClr val="FFFF00"/>
          </a:solidFill>
          <a:latin typeface="Arial" charset="0"/>
        </a:defRPr>
      </a:lvl5pPr>
      <a:lvl6pPr marL="457200" algn="ctr" rtl="0" eaLnBrk="0" fontAlgn="base" hangingPunct="0">
        <a:spcBef>
          <a:spcPct val="0"/>
        </a:spcBef>
        <a:spcAft>
          <a:spcPct val="0"/>
        </a:spcAft>
        <a:defRPr sz="3200" b="1">
          <a:solidFill>
            <a:srgbClr val="FFFF00"/>
          </a:solidFill>
          <a:latin typeface="Arial" charset="0"/>
        </a:defRPr>
      </a:lvl6pPr>
      <a:lvl7pPr marL="914400" algn="ctr" rtl="0" eaLnBrk="0" fontAlgn="base" hangingPunct="0">
        <a:spcBef>
          <a:spcPct val="0"/>
        </a:spcBef>
        <a:spcAft>
          <a:spcPct val="0"/>
        </a:spcAft>
        <a:defRPr sz="3200" b="1">
          <a:solidFill>
            <a:srgbClr val="FFFF00"/>
          </a:solidFill>
          <a:latin typeface="Arial" charset="0"/>
        </a:defRPr>
      </a:lvl7pPr>
      <a:lvl8pPr marL="1371600" algn="ctr" rtl="0" eaLnBrk="0" fontAlgn="base" hangingPunct="0">
        <a:spcBef>
          <a:spcPct val="0"/>
        </a:spcBef>
        <a:spcAft>
          <a:spcPct val="0"/>
        </a:spcAft>
        <a:defRPr sz="3200" b="1">
          <a:solidFill>
            <a:srgbClr val="FFFF00"/>
          </a:solidFill>
          <a:latin typeface="Arial" charset="0"/>
        </a:defRPr>
      </a:lvl8pPr>
      <a:lvl9pPr marL="1828800" algn="ctr" rtl="0" eaLnBrk="0" fontAlgn="base" hangingPunct="0">
        <a:spcBef>
          <a:spcPct val="0"/>
        </a:spcBef>
        <a:spcAft>
          <a:spcPct val="0"/>
        </a:spcAft>
        <a:defRPr sz="3200" b="1">
          <a:solidFill>
            <a:srgbClr val="FFFF00"/>
          </a:solidFill>
          <a:latin typeface="Arial" charset="0"/>
        </a:defRPr>
      </a:lvl9pPr>
    </p:titleStyle>
    <p:bodyStyle>
      <a:lvl1pPr marL="342900" indent="-342900" algn="l" rtl="0" eaLnBrk="0" fontAlgn="base" hangingPunct="0">
        <a:spcBef>
          <a:spcPct val="20000"/>
        </a:spcBef>
        <a:spcAft>
          <a:spcPct val="0"/>
        </a:spcAft>
        <a:buClr>
          <a:srgbClr val="FFFF00"/>
        </a:buClr>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FF00"/>
        </a:buClr>
        <a:buChar char="–"/>
        <a:defRPr sz="2400" b="1">
          <a:solidFill>
            <a:schemeClr val="bg1"/>
          </a:solidFill>
          <a:latin typeface="+mn-lt"/>
        </a:defRPr>
      </a:lvl2pPr>
      <a:lvl3pPr marL="1143000" indent="-228600" algn="l" rtl="0" eaLnBrk="0" fontAlgn="base" hangingPunct="0">
        <a:spcBef>
          <a:spcPct val="20000"/>
        </a:spcBef>
        <a:spcAft>
          <a:spcPct val="0"/>
        </a:spcAft>
        <a:buClr>
          <a:srgbClr val="FFFF00"/>
        </a:buClr>
        <a:buChar char="•"/>
        <a:defRPr>
          <a:solidFill>
            <a:srgbClr val="FFFF00"/>
          </a:solidFill>
          <a:latin typeface="+mn-lt"/>
        </a:defRPr>
      </a:lvl3pPr>
      <a:lvl4pPr marL="1600200" indent="-228600" algn="l" rtl="0" eaLnBrk="0" fontAlgn="base" hangingPunct="0">
        <a:spcBef>
          <a:spcPct val="20000"/>
        </a:spcBef>
        <a:spcAft>
          <a:spcPct val="0"/>
        </a:spcAft>
        <a:buClr>
          <a:srgbClr val="FFFF00"/>
        </a:buClr>
        <a:buChar char="–"/>
        <a:defRPr>
          <a:solidFill>
            <a:srgbClr val="FFFF00"/>
          </a:solidFill>
          <a:latin typeface="+mn-lt"/>
        </a:defRPr>
      </a:lvl4pPr>
      <a:lvl5pPr marL="2057400" indent="-228600" algn="l" rtl="0" eaLnBrk="0" fontAlgn="base" hangingPunct="0">
        <a:spcBef>
          <a:spcPct val="20000"/>
        </a:spcBef>
        <a:spcAft>
          <a:spcPct val="0"/>
        </a:spcAft>
        <a:buClr>
          <a:srgbClr val="FFFF00"/>
        </a:buClr>
        <a:buChar char="»"/>
        <a:defRPr>
          <a:solidFill>
            <a:srgbClr val="FFFF00"/>
          </a:solidFill>
          <a:latin typeface="+mn-lt"/>
        </a:defRPr>
      </a:lvl5pPr>
      <a:lvl6pPr marL="2514600" indent="-228600" algn="l" rtl="0" eaLnBrk="0" fontAlgn="base" hangingPunct="0">
        <a:spcBef>
          <a:spcPct val="20000"/>
        </a:spcBef>
        <a:spcAft>
          <a:spcPct val="0"/>
        </a:spcAft>
        <a:buClr>
          <a:srgbClr val="FFFF00"/>
        </a:buClr>
        <a:buChar char="»"/>
        <a:defRPr>
          <a:solidFill>
            <a:srgbClr val="FFFF00"/>
          </a:solidFill>
          <a:latin typeface="+mn-lt"/>
        </a:defRPr>
      </a:lvl6pPr>
      <a:lvl7pPr marL="2971800" indent="-228600" algn="l" rtl="0" eaLnBrk="0" fontAlgn="base" hangingPunct="0">
        <a:spcBef>
          <a:spcPct val="20000"/>
        </a:spcBef>
        <a:spcAft>
          <a:spcPct val="0"/>
        </a:spcAft>
        <a:buClr>
          <a:srgbClr val="FFFF00"/>
        </a:buClr>
        <a:buChar char="»"/>
        <a:defRPr>
          <a:solidFill>
            <a:srgbClr val="FFFF00"/>
          </a:solidFill>
          <a:latin typeface="+mn-lt"/>
        </a:defRPr>
      </a:lvl7pPr>
      <a:lvl8pPr marL="3429000" indent="-228600" algn="l" rtl="0" eaLnBrk="0" fontAlgn="base" hangingPunct="0">
        <a:spcBef>
          <a:spcPct val="20000"/>
        </a:spcBef>
        <a:spcAft>
          <a:spcPct val="0"/>
        </a:spcAft>
        <a:buClr>
          <a:srgbClr val="FFFF00"/>
        </a:buClr>
        <a:buChar char="»"/>
        <a:defRPr>
          <a:solidFill>
            <a:srgbClr val="FFFF00"/>
          </a:solidFill>
          <a:latin typeface="+mn-lt"/>
        </a:defRPr>
      </a:lvl8pPr>
      <a:lvl9pPr marL="3886200" indent="-228600" algn="l" rtl="0" eaLnBrk="0" fontAlgn="base" hangingPunct="0">
        <a:spcBef>
          <a:spcPct val="20000"/>
        </a:spcBef>
        <a:spcAft>
          <a:spcPct val="0"/>
        </a:spcAft>
        <a:buClr>
          <a:srgbClr val="FFFF00"/>
        </a:buClr>
        <a:buChar char="»"/>
        <a:defRPr>
          <a:solidFill>
            <a:srgbClr val="FFFF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000066"/>
            </a:gs>
            <a:gs pos="100000">
              <a:srgbClr val="000000"/>
            </a:gs>
          </a:gsLst>
          <a:lin ang="27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03213" y="228600"/>
            <a:ext cx="8461375"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304800" y="1752600"/>
            <a:ext cx="8534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1" name="Line 7"/>
          <p:cNvSpPr>
            <a:spLocks noChangeShapeType="1"/>
          </p:cNvSpPr>
          <p:nvPr/>
        </p:nvSpPr>
        <p:spPr bwMode="auto">
          <a:xfrm>
            <a:off x="381000" y="1524000"/>
            <a:ext cx="8382000" cy="0"/>
          </a:xfrm>
          <a:prstGeom prst="line">
            <a:avLst/>
          </a:prstGeom>
          <a:noFill/>
          <a:ln w="9525">
            <a:solidFill>
              <a:srgbClr val="FFFF00"/>
            </a:solidFill>
            <a:round/>
            <a:headEnd/>
            <a:tailEnd/>
          </a:ln>
          <a:effectLst/>
        </p:spPr>
        <p:txBody>
          <a:bodyPr wrap="none" anchor="ctr"/>
          <a:lstStyle/>
          <a:p>
            <a:pPr algn="l" rtl="0" eaLnBrk="0" fontAlgn="base" hangingPunct="0">
              <a:spcBef>
                <a:spcPct val="0"/>
              </a:spcBef>
              <a:spcAft>
                <a:spcPct val="0"/>
              </a:spcAft>
              <a:defRPr/>
            </a:pPr>
            <a:endParaRPr lang="en-US" sz="2800" kern="1200">
              <a:solidFill>
                <a:srgbClr val="000000"/>
              </a:solidFill>
              <a:latin typeface="Times New Roman" pitchFamily="18" charset="0"/>
              <a:ea typeface="+mn-ea"/>
              <a:cs typeface="+mn-cs"/>
            </a:endParaRPr>
          </a:p>
        </p:txBody>
      </p:sp>
      <p:pic>
        <p:nvPicPr>
          <p:cNvPr id="2053" name="Picture 8" descr="e&amp;e"/>
          <p:cNvPicPr>
            <a:picLocks noChangeAspect="1" noChangeArrowheads="1"/>
          </p:cNvPicPr>
          <p:nvPr userDrawn="1"/>
        </p:nvPicPr>
        <p:blipFill>
          <a:blip r:embed="rId3"/>
          <a:srcRect/>
          <a:stretch>
            <a:fillRect/>
          </a:stretch>
        </p:blipFill>
        <p:spPr bwMode="auto">
          <a:xfrm>
            <a:off x="7772400" y="6400800"/>
            <a:ext cx="1219200" cy="330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58" r:id="rId1"/>
  </p:sldLayoutIdLst>
  <p:txStyles>
    <p:titleStyle>
      <a:lvl1pPr algn="ctr" rtl="0" eaLnBrk="0" fontAlgn="base" hangingPunct="0">
        <a:spcBef>
          <a:spcPct val="0"/>
        </a:spcBef>
        <a:spcAft>
          <a:spcPct val="0"/>
        </a:spcAft>
        <a:defRPr sz="3200" b="1">
          <a:solidFill>
            <a:srgbClr val="FFFF00"/>
          </a:solidFill>
          <a:latin typeface="+mj-lt"/>
          <a:ea typeface="+mj-ea"/>
          <a:cs typeface="+mj-cs"/>
        </a:defRPr>
      </a:lvl1pPr>
      <a:lvl2pPr algn="ctr" rtl="0" eaLnBrk="0" fontAlgn="base" hangingPunct="0">
        <a:spcBef>
          <a:spcPct val="0"/>
        </a:spcBef>
        <a:spcAft>
          <a:spcPct val="0"/>
        </a:spcAft>
        <a:defRPr sz="3200" b="1">
          <a:solidFill>
            <a:srgbClr val="FFFF00"/>
          </a:solidFill>
          <a:latin typeface="Arial" charset="0"/>
        </a:defRPr>
      </a:lvl2pPr>
      <a:lvl3pPr algn="ctr" rtl="0" eaLnBrk="0" fontAlgn="base" hangingPunct="0">
        <a:spcBef>
          <a:spcPct val="0"/>
        </a:spcBef>
        <a:spcAft>
          <a:spcPct val="0"/>
        </a:spcAft>
        <a:defRPr sz="3200" b="1">
          <a:solidFill>
            <a:srgbClr val="FFFF00"/>
          </a:solidFill>
          <a:latin typeface="Arial" charset="0"/>
        </a:defRPr>
      </a:lvl3pPr>
      <a:lvl4pPr algn="ctr" rtl="0" eaLnBrk="0" fontAlgn="base" hangingPunct="0">
        <a:spcBef>
          <a:spcPct val="0"/>
        </a:spcBef>
        <a:spcAft>
          <a:spcPct val="0"/>
        </a:spcAft>
        <a:defRPr sz="3200" b="1">
          <a:solidFill>
            <a:srgbClr val="FFFF00"/>
          </a:solidFill>
          <a:latin typeface="Arial" charset="0"/>
        </a:defRPr>
      </a:lvl4pPr>
      <a:lvl5pPr algn="ctr" rtl="0" eaLnBrk="0" fontAlgn="base" hangingPunct="0">
        <a:spcBef>
          <a:spcPct val="0"/>
        </a:spcBef>
        <a:spcAft>
          <a:spcPct val="0"/>
        </a:spcAft>
        <a:defRPr sz="3200" b="1">
          <a:solidFill>
            <a:srgbClr val="FFFF00"/>
          </a:solidFill>
          <a:latin typeface="Arial" charset="0"/>
        </a:defRPr>
      </a:lvl5pPr>
      <a:lvl6pPr marL="457200" algn="ctr" rtl="0" eaLnBrk="0" fontAlgn="base" hangingPunct="0">
        <a:spcBef>
          <a:spcPct val="0"/>
        </a:spcBef>
        <a:spcAft>
          <a:spcPct val="0"/>
        </a:spcAft>
        <a:defRPr sz="3200" b="1">
          <a:solidFill>
            <a:srgbClr val="FFFF00"/>
          </a:solidFill>
          <a:latin typeface="Arial" charset="0"/>
        </a:defRPr>
      </a:lvl6pPr>
      <a:lvl7pPr marL="914400" algn="ctr" rtl="0" eaLnBrk="0" fontAlgn="base" hangingPunct="0">
        <a:spcBef>
          <a:spcPct val="0"/>
        </a:spcBef>
        <a:spcAft>
          <a:spcPct val="0"/>
        </a:spcAft>
        <a:defRPr sz="3200" b="1">
          <a:solidFill>
            <a:srgbClr val="FFFF00"/>
          </a:solidFill>
          <a:latin typeface="Arial" charset="0"/>
        </a:defRPr>
      </a:lvl7pPr>
      <a:lvl8pPr marL="1371600" algn="ctr" rtl="0" eaLnBrk="0" fontAlgn="base" hangingPunct="0">
        <a:spcBef>
          <a:spcPct val="0"/>
        </a:spcBef>
        <a:spcAft>
          <a:spcPct val="0"/>
        </a:spcAft>
        <a:defRPr sz="3200" b="1">
          <a:solidFill>
            <a:srgbClr val="FFFF00"/>
          </a:solidFill>
          <a:latin typeface="Arial" charset="0"/>
        </a:defRPr>
      </a:lvl8pPr>
      <a:lvl9pPr marL="1828800" algn="ctr" rtl="0" eaLnBrk="0" fontAlgn="base" hangingPunct="0">
        <a:spcBef>
          <a:spcPct val="0"/>
        </a:spcBef>
        <a:spcAft>
          <a:spcPct val="0"/>
        </a:spcAft>
        <a:defRPr sz="3200" b="1">
          <a:solidFill>
            <a:srgbClr val="FFFF00"/>
          </a:solidFill>
          <a:latin typeface="Arial" charset="0"/>
        </a:defRPr>
      </a:lvl9pPr>
    </p:titleStyle>
    <p:bodyStyle>
      <a:lvl1pPr marL="342900" indent="-342900" algn="l" rtl="0" eaLnBrk="0" fontAlgn="base" hangingPunct="0">
        <a:spcBef>
          <a:spcPct val="20000"/>
        </a:spcBef>
        <a:spcAft>
          <a:spcPct val="0"/>
        </a:spcAft>
        <a:buClr>
          <a:srgbClr val="FFFF00"/>
        </a:buClr>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FF00"/>
        </a:buClr>
        <a:buChar char="–"/>
        <a:defRPr sz="2400" b="1">
          <a:solidFill>
            <a:schemeClr val="bg1"/>
          </a:solidFill>
          <a:latin typeface="+mn-lt"/>
        </a:defRPr>
      </a:lvl2pPr>
      <a:lvl3pPr marL="1143000" indent="-228600" algn="l" rtl="0" eaLnBrk="0" fontAlgn="base" hangingPunct="0">
        <a:spcBef>
          <a:spcPct val="20000"/>
        </a:spcBef>
        <a:spcAft>
          <a:spcPct val="0"/>
        </a:spcAft>
        <a:buClr>
          <a:srgbClr val="FFFF00"/>
        </a:buClr>
        <a:buChar char="•"/>
        <a:defRPr>
          <a:solidFill>
            <a:srgbClr val="FFFF00"/>
          </a:solidFill>
          <a:latin typeface="+mn-lt"/>
        </a:defRPr>
      </a:lvl3pPr>
      <a:lvl4pPr marL="1600200" indent="-228600" algn="l" rtl="0" eaLnBrk="0" fontAlgn="base" hangingPunct="0">
        <a:spcBef>
          <a:spcPct val="20000"/>
        </a:spcBef>
        <a:spcAft>
          <a:spcPct val="0"/>
        </a:spcAft>
        <a:buClr>
          <a:srgbClr val="FFFF00"/>
        </a:buClr>
        <a:buChar char="–"/>
        <a:defRPr>
          <a:solidFill>
            <a:srgbClr val="FFFF00"/>
          </a:solidFill>
          <a:latin typeface="+mn-lt"/>
        </a:defRPr>
      </a:lvl4pPr>
      <a:lvl5pPr marL="2057400" indent="-228600" algn="l" rtl="0" eaLnBrk="0" fontAlgn="base" hangingPunct="0">
        <a:spcBef>
          <a:spcPct val="20000"/>
        </a:spcBef>
        <a:spcAft>
          <a:spcPct val="0"/>
        </a:spcAft>
        <a:buClr>
          <a:srgbClr val="FFFF00"/>
        </a:buClr>
        <a:buChar char="»"/>
        <a:defRPr>
          <a:solidFill>
            <a:srgbClr val="FFFF00"/>
          </a:solidFill>
          <a:latin typeface="+mn-lt"/>
        </a:defRPr>
      </a:lvl5pPr>
      <a:lvl6pPr marL="2514600" indent="-228600" algn="l" rtl="0" eaLnBrk="0" fontAlgn="base" hangingPunct="0">
        <a:spcBef>
          <a:spcPct val="20000"/>
        </a:spcBef>
        <a:spcAft>
          <a:spcPct val="0"/>
        </a:spcAft>
        <a:buClr>
          <a:srgbClr val="FFFF00"/>
        </a:buClr>
        <a:buChar char="»"/>
        <a:defRPr>
          <a:solidFill>
            <a:srgbClr val="FFFF00"/>
          </a:solidFill>
          <a:latin typeface="+mn-lt"/>
        </a:defRPr>
      </a:lvl6pPr>
      <a:lvl7pPr marL="2971800" indent="-228600" algn="l" rtl="0" eaLnBrk="0" fontAlgn="base" hangingPunct="0">
        <a:spcBef>
          <a:spcPct val="20000"/>
        </a:spcBef>
        <a:spcAft>
          <a:spcPct val="0"/>
        </a:spcAft>
        <a:buClr>
          <a:srgbClr val="FFFF00"/>
        </a:buClr>
        <a:buChar char="»"/>
        <a:defRPr>
          <a:solidFill>
            <a:srgbClr val="FFFF00"/>
          </a:solidFill>
          <a:latin typeface="+mn-lt"/>
        </a:defRPr>
      </a:lvl7pPr>
      <a:lvl8pPr marL="3429000" indent="-228600" algn="l" rtl="0" eaLnBrk="0" fontAlgn="base" hangingPunct="0">
        <a:spcBef>
          <a:spcPct val="20000"/>
        </a:spcBef>
        <a:spcAft>
          <a:spcPct val="0"/>
        </a:spcAft>
        <a:buClr>
          <a:srgbClr val="FFFF00"/>
        </a:buClr>
        <a:buChar char="»"/>
        <a:defRPr>
          <a:solidFill>
            <a:srgbClr val="FFFF00"/>
          </a:solidFill>
          <a:latin typeface="+mn-lt"/>
        </a:defRPr>
      </a:lvl8pPr>
      <a:lvl9pPr marL="3886200" indent="-228600" algn="l" rtl="0" eaLnBrk="0" fontAlgn="base" hangingPunct="0">
        <a:spcBef>
          <a:spcPct val="20000"/>
        </a:spcBef>
        <a:spcAft>
          <a:spcPct val="0"/>
        </a:spcAft>
        <a:buClr>
          <a:srgbClr val="FFFF00"/>
        </a:buClr>
        <a:buChar char="»"/>
        <a:defRPr>
          <a:solidFill>
            <a:srgbClr val="FFFF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000066"/>
            </a:gs>
            <a:gs pos="100000">
              <a:srgbClr val="000000"/>
            </a:gs>
          </a:gsLst>
          <a:lin ang="27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03213" y="228600"/>
            <a:ext cx="8461375"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304800" y="1752600"/>
            <a:ext cx="85344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1" name="Line 7"/>
          <p:cNvSpPr>
            <a:spLocks noChangeShapeType="1"/>
          </p:cNvSpPr>
          <p:nvPr/>
        </p:nvSpPr>
        <p:spPr bwMode="auto">
          <a:xfrm>
            <a:off x="381000" y="1524000"/>
            <a:ext cx="8382000" cy="0"/>
          </a:xfrm>
          <a:prstGeom prst="line">
            <a:avLst/>
          </a:prstGeom>
          <a:noFill/>
          <a:ln w="9525">
            <a:solidFill>
              <a:srgbClr val="FFFF00"/>
            </a:solidFill>
            <a:round/>
            <a:headEnd/>
            <a:tailEnd/>
          </a:ln>
          <a:effectLst/>
        </p:spPr>
        <p:txBody>
          <a:bodyPr wrap="none" anchor="ctr"/>
          <a:lstStyle/>
          <a:p>
            <a:pPr algn="l" rtl="0" eaLnBrk="0" fontAlgn="base" hangingPunct="0">
              <a:spcBef>
                <a:spcPct val="0"/>
              </a:spcBef>
              <a:spcAft>
                <a:spcPct val="0"/>
              </a:spcAft>
              <a:defRPr/>
            </a:pPr>
            <a:endParaRPr lang="en-US" sz="2800" kern="1200">
              <a:solidFill>
                <a:srgbClr val="000000"/>
              </a:solidFill>
              <a:latin typeface="Times New Roman" pitchFamily="18" charset="0"/>
              <a:ea typeface="+mn-ea"/>
              <a:cs typeface="+mn-cs"/>
            </a:endParaRPr>
          </a:p>
        </p:txBody>
      </p:sp>
      <p:pic>
        <p:nvPicPr>
          <p:cNvPr id="2053" name="Picture 8" descr="e&amp;e"/>
          <p:cNvPicPr>
            <a:picLocks noChangeAspect="1" noChangeArrowheads="1"/>
          </p:cNvPicPr>
          <p:nvPr userDrawn="1"/>
        </p:nvPicPr>
        <p:blipFill>
          <a:blip r:embed="rId3"/>
          <a:srcRect/>
          <a:stretch>
            <a:fillRect/>
          </a:stretch>
        </p:blipFill>
        <p:spPr bwMode="auto">
          <a:xfrm>
            <a:off x="7772400" y="6400800"/>
            <a:ext cx="1219200" cy="3302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60" r:id="rId1"/>
  </p:sldLayoutIdLst>
  <p:txStyles>
    <p:titleStyle>
      <a:lvl1pPr algn="ctr" rtl="0" eaLnBrk="0" fontAlgn="base" hangingPunct="0">
        <a:spcBef>
          <a:spcPct val="0"/>
        </a:spcBef>
        <a:spcAft>
          <a:spcPct val="0"/>
        </a:spcAft>
        <a:defRPr sz="3200" b="1">
          <a:solidFill>
            <a:srgbClr val="FFFF00"/>
          </a:solidFill>
          <a:latin typeface="+mj-lt"/>
          <a:ea typeface="+mj-ea"/>
          <a:cs typeface="+mj-cs"/>
        </a:defRPr>
      </a:lvl1pPr>
      <a:lvl2pPr algn="ctr" rtl="0" eaLnBrk="0" fontAlgn="base" hangingPunct="0">
        <a:spcBef>
          <a:spcPct val="0"/>
        </a:spcBef>
        <a:spcAft>
          <a:spcPct val="0"/>
        </a:spcAft>
        <a:defRPr sz="3200" b="1">
          <a:solidFill>
            <a:srgbClr val="FFFF00"/>
          </a:solidFill>
          <a:latin typeface="Arial" charset="0"/>
        </a:defRPr>
      </a:lvl2pPr>
      <a:lvl3pPr algn="ctr" rtl="0" eaLnBrk="0" fontAlgn="base" hangingPunct="0">
        <a:spcBef>
          <a:spcPct val="0"/>
        </a:spcBef>
        <a:spcAft>
          <a:spcPct val="0"/>
        </a:spcAft>
        <a:defRPr sz="3200" b="1">
          <a:solidFill>
            <a:srgbClr val="FFFF00"/>
          </a:solidFill>
          <a:latin typeface="Arial" charset="0"/>
        </a:defRPr>
      </a:lvl3pPr>
      <a:lvl4pPr algn="ctr" rtl="0" eaLnBrk="0" fontAlgn="base" hangingPunct="0">
        <a:spcBef>
          <a:spcPct val="0"/>
        </a:spcBef>
        <a:spcAft>
          <a:spcPct val="0"/>
        </a:spcAft>
        <a:defRPr sz="3200" b="1">
          <a:solidFill>
            <a:srgbClr val="FFFF00"/>
          </a:solidFill>
          <a:latin typeface="Arial" charset="0"/>
        </a:defRPr>
      </a:lvl4pPr>
      <a:lvl5pPr algn="ctr" rtl="0" eaLnBrk="0" fontAlgn="base" hangingPunct="0">
        <a:spcBef>
          <a:spcPct val="0"/>
        </a:spcBef>
        <a:spcAft>
          <a:spcPct val="0"/>
        </a:spcAft>
        <a:defRPr sz="3200" b="1">
          <a:solidFill>
            <a:srgbClr val="FFFF00"/>
          </a:solidFill>
          <a:latin typeface="Arial" charset="0"/>
        </a:defRPr>
      </a:lvl5pPr>
      <a:lvl6pPr marL="457200" algn="ctr" rtl="0" eaLnBrk="0" fontAlgn="base" hangingPunct="0">
        <a:spcBef>
          <a:spcPct val="0"/>
        </a:spcBef>
        <a:spcAft>
          <a:spcPct val="0"/>
        </a:spcAft>
        <a:defRPr sz="3200" b="1">
          <a:solidFill>
            <a:srgbClr val="FFFF00"/>
          </a:solidFill>
          <a:latin typeface="Arial" charset="0"/>
        </a:defRPr>
      </a:lvl6pPr>
      <a:lvl7pPr marL="914400" algn="ctr" rtl="0" eaLnBrk="0" fontAlgn="base" hangingPunct="0">
        <a:spcBef>
          <a:spcPct val="0"/>
        </a:spcBef>
        <a:spcAft>
          <a:spcPct val="0"/>
        </a:spcAft>
        <a:defRPr sz="3200" b="1">
          <a:solidFill>
            <a:srgbClr val="FFFF00"/>
          </a:solidFill>
          <a:latin typeface="Arial" charset="0"/>
        </a:defRPr>
      </a:lvl7pPr>
      <a:lvl8pPr marL="1371600" algn="ctr" rtl="0" eaLnBrk="0" fontAlgn="base" hangingPunct="0">
        <a:spcBef>
          <a:spcPct val="0"/>
        </a:spcBef>
        <a:spcAft>
          <a:spcPct val="0"/>
        </a:spcAft>
        <a:defRPr sz="3200" b="1">
          <a:solidFill>
            <a:srgbClr val="FFFF00"/>
          </a:solidFill>
          <a:latin typeface="Arial" charset="0"/>
        </a:defRPr>
      </a:lvl8pPr>
      <a:lvl9pPr marL="1828800" algn="ctr" rtl="0" eaLnBrk="0" fontAlgn="base" hangingPunct="0">
        <a:spcBef>
          <a:spcPct val="0"/>
        </a:spcBef>
        <a:spcAft>
          <a:spcPct val="0"/>
        </a:spcAft>
        <a:defRPr sz="3200" b="1">
          <a:solidFill>
            <a:srgbClr val="FFFF00"/>
          </a:solidFill>
          <a:latin typeface="Arial" charset="0"/>
        </a:defRPr>
      </a:lvl9pPr>
    </p:titleStyle>
    <p:bodyStyle>
      <a:lvl1pPr marL="342900" indent="-342900" algn="l" rtl="0" eaLnBrk="0" fontAlgn="base" hangingPunct="0">
        <a:spcBef>
          <a:spcPct val="20000"/>
        </a:spcBef>
        <a:spcAft>
          <a:spcPct val="0"/>
        </a:spcAft>
        <a:buClr>
          <a:srgbClr val="FFFF00"/>
        </a:buClr>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FF00"/>
        </a:buClr>
        <a:buChar char="–"/>
        <a:defRPr sz="2400" b="1">
          <a:solidFill>
            <a:schemeClr val="bg1"/>
          </a:solidFill>
          <a:latin typeface="+mn-lt"/>
        </a:defRPr>
      </a:lvl2pPr>
      <a:lvl3pPr marL="1143000" indent="-228600" algn="l" rtl="0" eaLnBrk="0" fontAlgn="base" hangingPunct="0">
        <a:spcBef>
          <a:spcPct val="20000"/>
        </a:spcBef>
        <a:spcAft>
          <a:spcPct val="0"/>
        </a:spcAft>
        <a:buClr>
          <a:srgbClr val="FFFF00"/>
        </a:buClr>
        <a:buChar char="•"/>
        <a:defRPr>
          <a:solidFill>
            <a:srgbClr val="FFFF00"/>
          </a:solidFill>
          <a:latin typeface="+mn-lt"/>
        </a:defRPr>
      </a:lvl3pPr>
      <a:lvl4pPr marL="1600200" indent="-228600" algn="l" rtl="0" eaLnBrk="0" fontAlgn="base" hangingPunct="0">
        <a:spcBef>
          <a:spcPct val="20000"/>
        </a:spcBef>
        <a:spcAft>
          <a:spcPct val="0"/>
        </a:spcAft>
        <a:buClr>
          <a:srgbClr val="FFFF00"/>
        </a:buClr>
        <a:buChar char="–"/>
        <a:defRPr>
          <a:solidFill>
            <a:srgbClr val="FFFF00"/>
          </a:solidFill>
          <a:latin typeface="+mn-lt"/>
        </a:defRPr>
      </a:lvl4pPr>
      <a:lvl5pPr marL="2057400" indent="-228600" algn="l" rtl="0" eaLnBrk="0" fontAlgn="base" hangingPunct="0">
        <a:spcBef>
          <a:spcPct val="20000"/>
        </a:spcBef>
        <a:spcAft>
          <a:spcPct val="0"/>
        </a:spcAft>
        <a:buClr>
          <a:srgbClr val="FFFF00"/>
        </a:buClr>
        <a:buChar char="»"/>
        <a:defRPr>
          <a:solidFill>
            <a:srgbClr val="FFFF00"/>
          </a:solidFill>
          <a:latin typeface="+mn-lt"/>
        </a:defRPr>
      </a:lvl5pPr>
      <a:lvl6pPr marL="2514600" indent="-228600" algn="l" rtl="0" eaLnBrk="0" fontAlgn="base" hangingPunct="0">
        <a:spcBef>
          <a:spcPct val="20000"/>
        </a:spcBef>
        <a:spcAft>
          <a:spcPct val="0"/>
        </a:spcAft>
        <a:buClr>
          <a:srgbClr val="FFFF00"/>
        </a:buClr>
        <a:buChar char="»"/>
        <a:defRPr>
          <a:solidFill>
            <a:srgbClr val="FFFF00"/>
          </a:solidFill>
          <a:latin typeface="+mn-lt"/>
        </a:defRPr>
      </a:lvl6pPr>
      <a:lvl7pPr marL="2971800" indent="-228600" algn="l" rtl="0" eaLnBrk="0" fontAlgn="base" hangingPunct="0">
        <a:spcBef>
          <a:spcPct val="20000"/>
        </a:spcBef>
        <a:spcAft>
          <a:spcPct val="0"/>
        </a:spcAft>
        <a:buClr>
          <a:srgbClr val="FFFF00"/>
        </a:buClr>
        <a:buChar char="»"/>
        <a:defRPr>
          <a:solidFill>
            <a:srgbClr val="FFFF00"/>
          </a:solidFill>
          <a:latin typeface="+mn-lt"/>
        </a:defRPr>
      </a:lvl7pPr>
      <a:lvl8pPr marL="3429000" indent="-228600" algn="l" rtl="0" eaLnBrk="0" fontAlgn="base" hangingPunct="0">
        <a:spcBef>
          <a:spcPct val="20000"/>
        </a:spcBef>
        <a:spcAft>
          <a:spcPct val="0"/>
        </a:spcAft>
        <a:buClr>
          <a:srgbClr val="FFFF00"/>
        </a:buClr>
        <a:buChar char="»"/>
        <a:defRPr>
          <a:solidFill>
            <a:srgbClr val="FFFF00"/>
          </a:solidFill>
          <a:latin typeface="+mn-lt"/>
        </a:defRPr>
      </a:lvl8pPr>
      <a:lvl9pPr marL="3886200" indent="-228600" algn="l" rtl="0" eaLnBrk="0" fontAlgn="base" hangingPunct="0">
        <a:spcBef>
          <a:spcPct val="20000"/>
        </a:spcBef>
        <a:spcAft>
          <a:spcPct val="0"/>
        </a:spcAft>
        <a:buClr>
          <a:srgbClr val="FFFF00"/>
        </a:buClr>
        <a:buChar char="»"/>
        <a:defRPr>
          <a:solidFill>
            <a:srgbClr val="FFFF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0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44.xml"/></Relationships>
</file>

<file path=ppt/slides/_rels/slide10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45.xml"/></Relationships>
</file>

<file path=ppt/slides/_rels/slide10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45.xml"/></Relationships>
</file>

<file path=ppt/slides/_rels/slide10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5.png"/><Relationship Id="rId1" Type="http://schemas.openxmlformats.org/officeDocument/2006/relationships/slideLayout" Target="../slideLayouts/slideLayout4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0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130.wmf"/><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wmf"/><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130.wmf"/><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wmf"/><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5.xml"/></Relationships>
</file>

<file path=ppt/slides/_rels/slide120.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5.xml"/><Relationship Id="rId1" Type="http://schemas.openxmlformats.org/officeDocument/2006/relationships/slideLayout" Target="../slideLayouts/slideLayout41.xml"/><Relationship Id="rId4" Type="http://schemas.openxmlformats.org/officeDocument/2006/relationships/image" Target="../media/image1.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5.xml"/></Relationships>
</file>

<file path=ppt/slides/_rels/slide13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131.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42.xml"/></Relationships>
</file>

<file path=ppt/slides/_rels/slide13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0.xml"/><Relationship Id="rId1" Type="http://schemas.openxmlformats.org/officeDocument/2006/relationships/slideLayout" Target="../slideLayouts/slideLayout4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34.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43.xml"/></Relationships>
</file>

<file path=ppt/slides/_rels/slide135.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43.xml"/></Relationships>
</file>

<file path=ppt/slides/_rels/slide136.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4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14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1.xml"/><Relationship Id="rId1" Type="http://schemas.openxmlformats.org/officeDocument/2006/relationships/slideLayout" Target="../slideLayouts/slideLayout41.xml"/><Relationship Id="rId5" Type="http://schemas.openxmlformats.org/officeDocument/2006/relationships/image" Target="../media/image136.png"/><Relationship Id="rId4" Type="http://schemas.openxmlformats.org/officeDocument/2006/relationships/image" Target="NULL"/></Relationships>
</file>

<file path=ppt/slides/_rels/slide141.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NUL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6.xml"/><Relationship Id="rId1" Type="http://schemas.openxmlformats.org/officeDocument/2006/relationships/vmlDrawing" Target="../drawings/vmlDrawing8.vml"/><Relationship Id="rId6" Type="http://schemas.openxmlformats.org/officeDocument/2006/relationships/image" Target="../media/image147.emf"/><Relationship Id="rId5" Type="http://schemas.openxmlformats.org/officeDocument/2006/relationships/image" Target="../media/image146.png"/><Relationship Id="rId4" Type="http://schemas.openxmlformats.org/officeDocument/2006/relationships/oleObject" Target="../embeddings/oleObject16.bin"/></Relationships>
</file>

<file path=ppt/slides/_rels/slide14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3.xml"/><Relationship Id="rId1" Type="http://schemas.openxmlformats.org/officeDocument/2006/relationships/slideLayout" Target="../slideLayouts/slideLayout17.xml"/><Relationship Id="rId5" Type="http://schemas.openxmlformats.org/officeDocument/2006/relationships/image" Target="../media/image150.wmf"/><Relationship Id="rId4" Type="http://schemas.openxmlformats.org/officeDocument/2006/relationships/image" Target="../media/image149.png"/></Relationships>
</file>

<file path=ppt/slides/_rels/slide14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4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4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45.xml"/><Relationship Id="rId4" Type="http://schemas.openxmlformats.org/officeDocument/2006/relationships/image" Target="../media/image18.pn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5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152.xml.rels><?xml version="1.0" encoding="UTF-8" standalone="yes"?>
<Relationships xmlns="http://schemas.openxmlformats.org/package/2006/relationships"><Relationship Id="rId3" Type="http://schemas.openxmlformats.org/officeDocument/2006/relationships/image" Target="../media/image155.wmf"/><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image" Target="../media/image156.png"/></Relationships>
</file>

<file path=ppt/slides/_rels/slide153.xml.rels><?xml version="1.0" encoding="UTF-8" standalone="yes"?>
<Relationships xmlns="http://schemas.openxmlformats.org/package/2006/relationships"><Relationship Id="rId3" Type="http://schemas.openxmlformats.org/officeDocument/2006/relationships/image" Target="../media/image157.wmf"/><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56.xml.rels><?xml version="1.0" encoding="UTF-8" standalone="yes"?>
<Relationships xmlns="http://schemas.openxmlformats.org/package/2006/relationships"><Relationship Id="rId2" Type="http://schemas.openxmlformats.org/officeDocument/2006/relationships/image" Target="../media/image158.wmf"/><Relationship Id="rId1" Type="http://schemas.openxmlformats.org/officeDocument/2006/relationships/slideLayout" Target="../slideLayouts/slideLayout28.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9.xml.rels><?xml version="1.0" encoding="UTF-8" standalone="yes"?>
<Relationships xmlns="http://schemas.openxmlformats.org/package/2006/relationships"><Relationship Id="rId2" Type="http://schemas.openxmlformats.org/officeDocument/2006/relationships/image" Target="../media/image158.wmf"/><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6.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6.xml.rels><?xml version="1.0" encoding="UTF-8" standalone="yes"?>
<Relationships xmlns="http://schemas.openxmlformats.org/package/2006/relationships"><Relationship Id="rId2" Type="http://schemas.openxmlformats.org/officeDocument/2006/relationships/image" Target="../media/image159.wmf"/><Relationship Id="rId1" Type="http://schemas.openxmlformats.org/officeDocument/2006/relationships/slideLayout" Target="../slideLayouts/slideLayout38.xml"/></Relationships>
</file>

<file path=ppt/slides/_rels/slide167.xml.rels><?xml version="1.0" encoding="UTF-8" standalone="yes"?>
<Relationships xmlns="http://schemas.openxmlformats.org/package/2006/relationships"><Relationship Id="rId2" Type="http://schemas.openxmlformats.org/officeDocument/2006/relationships/image" Target="../media/image160.wmf"/><Relationship Id="rId1" Type="http://schemas.openxmlformats.org/officeDocument/2006/relationships/slideLayout" Target="../slideLayouts/slideLayout39.xml"/></Relationships>
</file>

<file path=ppt/slides/_rels/slide168.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22.xml"/><Relationship Id="rId1" Type="http://schemas.openxmlformats.org/officeDocument/2006/relationships/slideLayout" Target="../slideLayouts/slideLayout40.xml"/><Relationship Id="rId4" Type="http://schemas.openxmlformats.org/officeDocument/2006/relationships/image" Target="../media/image162.emf"/></Relationships>
</file>

<file path=ppt/slides/_rels/slide169.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5.xml"/></Relationships>
</file>

<file path=ppt/slides/_rels/slide170.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1.xml"/><Relationship Id="rId4" Type="http://schemas.openxmlformats.org/officeDocument/2006/relationships/image" Target="../media/image166.jpe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5.xml"/></Relationships>
</file>

<file path=ppt/slides/_rels/slide180.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2.xml"/></Relationships>
</file>

<file path=ppt/slides/_rels/slide181.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3.xml"/></Relationships>
</file>

<file path=ppt/slides/_rels/slide182.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3.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13.xml"/></Relationships>
</file>

<file path=ppt/slides/_rels/slide185.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png"/><Relationship Id="rId1" Type="http://schemas.openxmlformats.org/officeDocument/2006/relationships/slideLayout" Target="../slideLayouts/slideLayout3.xml"/></Relationships>
</file>

<file path=ppt/slides/_rels/slide18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4.xml"/><Relationship Id="rId1" Type="http://schemas.openxmlformats.org/officeDocument/2006/relationships/vmlDrawing" Target="../drawings/vmlDrawing9.vml"/><Relationship Id="rId5" Type="http://schemas.openxmlformats.org/officeDocument/2006/relationships/image" Target="http://www.rurdev.usda.gov/la/_borders/newlogoindex.jpg" TargetMode="External"/><Relationship Id="rId4" Type="http://schemas.openxmlformats.org/officeDocument/2006/relationships/image" Target="../media/image176.jpeg"/></Relationships>
</file>

<file path=ppt/slides/_rels/slide18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4.xml"/><Relationship Id="rId1" Type="http://schemas.openxmlformats.org/officeDocument/2006/relationships/vmlDrawing" Target="../drawings/vmlDrawing10.vml"/><Relationship Id="rId6" Type="http://schemas.openxmlformats.org/officeDocument/2006/relationships/image" Target="http://upload.wikimedia.org/wikipedia/commons/thumb/1/14/Environmental_Protection_Agency_logo.svg/202px-Environmental_Protection_Agency_logo.svg.png" TargetMode="External"/><Relationship Id="rId5" Type="http://schemas.openxmlformats.org/officeDocument/2006/relationships/image" Target="../media/image178.png"/><Relationship Id="rId4" Type="http://schemas.openxmlformats.org/officeDocument/2006/relationships/image" Target="../media/image177.wmf"/></Relationships>
</file>

<file path=ppt/slides/_rels/slide189.xml.rels><?xml version="1.0" encoding="UTF-8" standalone="yes"?>
<Relationships xmlns="http://schemas.openxmlformats.org/package/2006/relationships"><Relationship Id="rId8" Type="http://schemas.openxmlformats.org/officeDocument/2006/relationships/image" Target="http://acwi.gov/images/la_deqlogo.jpg" TargetMode="External"/><Relationship Id="rId3" Type="http://schemas.openxmlformats.org/officeDocument/2006/relationships/oleObject" Target="../embeddings/oleObject19.bin"/><Relationship Id="rId7" Type="http://schemas.openxmlformats.org/officeDocument/2006/relationships/image" Target="../media/image181.jpeg"/><Relationship Id="rId2" Type="http://schemas.openxmlformats.org/officeDocument/2006/relationships/slideLayout" Target="../slideLayouts/slideLayout14.xml"/><Relationship Id="rId1" Type="http://schemas.openxmlformats.org/officeDocument/2006/relationships/vmlDrawing" Target="../drawings/vmlDrawing11.vml"/><Relationship Id="rId6" Type="http://schemas.openxmlformats.org/officeDocument/2006/relationships/image" Target="http://dev2.dhh.state.la.us/NEWS/Approp2002/Presentation_files/dhhlogo.jpg" TargetMode="External"/><Relationship Id="rId5" Type="http://schemas.openxmlformats.org/officeDocument/2006/relationships/image" Target="../media/image180.jpeg"/><Relationship Id="rId4" Type="http://schemas.openxmlformats.org/officeDocument/2006/relationships/image" Target="../media/image179.wmf"/></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5.xml"/></Relationships>
</file>

<file path=ppt/slides/_rels/slide190.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13.xml"/></Relationships>
</file>

<file path=ppt/slides/_rels/slide191.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13.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NULL"/><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5.xml"/><Relationship Id="rId5" Type="http://schemas.openxmlformats.org/officeDocument/2006/relationships/image" Target="../media/image28.png"/><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5.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NULL"/><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5.xml"/><Relationship Id="rId1" Type="http://schemas.openxmlformats.org/officeDocument/2006/relationships/vmlDrawing" Target="../drawings/vmlDrawing1.v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3" Type="http://schemas.openxmlformats.org/officeDocument/2006/relationships/hyperlink" Target="http://www.spsd21.org/" TargetMode="External"/><Relationship Id="rId2" Type="http://schemas.openxmlformats.org/officeDocument/2006/relationships/image" Target="../media/image6.png"/><Relationship Id="rId1" Type="http://schemas.openxmlformats.org/officeDocument/2006/relationships/slideLayout" Target="../slideLayouts/slideLayout44.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5.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5.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6.xml"/><Relationship Id="rId4" Type="http://schemas.openxmlformats.org/officeDocument/2006/relationships/image" Target="../media/image58.jpeg"/></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46.xml"/><Relationship Id="rId4" Type="http://schemas.openxmlformats.org/officeDocument/2006/relationships/image" Target="../media/image61.png"/></Relationships>
</file>

<file path=ppt/slides/_rels/slide5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5.xml"/></Relationships>
</file>

<file path=ppt/slides/_rels/slide53.xml.rels><?xml version="1.0" encoding="UTF-8" standalone="yes"?>
<Relationships xmlns="http://schemas.openxmlformats.org/package/2006/relationships"><Relationship Id="rId8" Type="http://schemas.openxmlformats.org/officeDocument/2006/relationships/image" Target="../media/image64.emf"/><Relationship Id="rId13" Type="http://schemas.openxmlformats.org/officeDocument/2006/relationships/oleObject" Target="../embeddings/Microsoft_Excel_97-2003_Worksheet4.xls"/><Relationship Id="rId3" Type="http://schemas.openxmlformats.org/officeDocument/2006/relationships/oleObject" Target="../embeddings/oleObject2.bin"/><Relationship Id="rId7" Type="http://schemas.openxmlformats.org/officeDocument/2006/relationships/oleObject" Target="../embeddings/Microsoft_Excel_97-2003_Worksheet2.xls"/><Relationship Id="rId12" Type="http://schemas.openxmlformats.org/officeDocument/2006/relationships/oleObject" Target="../embeddings/oleObject5.bin"/><Relationship Id="rId17" Type="http://schemas.openxmlformats.org/officeDocument/2006/relationships/image" Target="../media/image67.emf"/><Relationship Id="rId2" Type="http://schemas.openxmlformats.org/officeDocument/2006/relationships/slideLayout" Target="../slideLayouts/slideLayout47.xml"/><Relationship Id="rId16" Type="http://schemas.openxmlformats.org/officeDocument/2006/relationships/oleObject" Target="../embeddings/Microsoft_Excel_97-2003_Worksheet5.xls"/><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65.emf"/><Relationship Id="rId5" Type="http://schemas.openxmlformats.org/officeDocument/2006/relationships/image" Target="../media/image63.emf"/><Relationship Id="rId15" Type="http://schemas.openxmlformats.org/officeDocument/2006/relationships/oleObject" Target="../embeddings/oleObject6.bin"/><Relationship Id="rId10" Type="http://schemas.openxmlformats.org/officeDocument/2006/relationships/oleObject" Target="../embeddings/Microsoft_Excel_97-2003_Worksheet3.xls"/><Relationship Id="rId4" Type="http://schemas.openxmlformats.org/officeDocument/2006/relationships/oleObject" Target="../embeddings/Microsoft_Excel_97-2003_Worksheet1.xls"/><Relationship Id="rId9" Type="http://schemas.openxmlformats.org/officeDocument/2006/relationships/oleObject" Target="../embeddings/oleObject4.bin"/><Relationship Id="rId14" Type="http://schemas.openxmlformats.org/officeDocument/2006/relationships/image" Target="../media/image66.emf"/></Relationships>
</file>

<file path=ppt/slides/_rels/slide5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5.xml"/></Relationships>
</file>

<file path=ppt/slides/_rels/slide55.xml.rels><?xml version="1.0" encoding="UTF-8" standalone="yes"?>
<Relationships xmlns="http://schemas.openxmlformats.org/package/2006/relationships"><Relationship Id="rId8" Type="http://schemas.openxmlformats.org/officeDocument/2006/relationships/image" Target="../media/image69.emf"/><Relationship Id="rId13" Type="http://schemas.openxmlformats.org/officeDocument/2006/relationships/oleObject" Target="../embeddings/Microsoft_Excel_97-2003_Worksheet9.xls"/><Relationship Id="rId3" Type="http://schemas.openxmlformats.org/officeDocument/2006/relationships/oleObject" Target="../embeddings/oleObject7.bin"/><Relationship Id="rId7" Type="http://schemas.openxmlformats.org/officeDocument/2006/relationships/oleObject" Target="../embeddings/Microsoft_Excel_97-2003_Worksheet7.xls"/><Relationship Id="rId12" Type="http://schemas.openxmlformats.org/officeDocument/2006/relationships/oleObject" Target="../embeddings/oleObject10.bin"/><Relationship Id="rId17" Type="http://schemas.openxmlformats.org/officeDocument/2006/relationships/image" Target="../media/image72.emf"/><Relationship Id="rId2" Type="http://schemas.openxmlformats.org/officeDocument/2006/relationships/slideLayout" Target="../slideLayouts/slideLayout47.xml"/><Relationship Id="rId16" Type="http://schemas.openxmlformats.org/officeDocument/2006/relationships/oleObject" Target="../embeddings/Microsoft_Excel_97-2003_Worksheet10.xls"/><Relationship Id="rId1" Type="http://schemas.openxmlformats.org/officeDocument/2006/relationships/vmlDrawing" Target="../drawings/vmlDrawing3.vml"/><Relationship Id="rId6" Type="http://schemas.openxmlformats.org/officeDocument/2006/relationships/oleObject" Target="../embeddings/oleObject8.bin"/><Relationship Id="rId11" Type="http://schemas.openxmlformats.org/officeDocument/2006/relationships/image" Target="../media/image70.emf"/><Relationship Id="rId5" Type="http://schemas.openxmlformats.org/officeDocument/2006/relationships/image" Target="../media/image68.emf"/><Relationship Id="rId15" Type="http://schemas.openxmlformats.org/officeDocument/2006/relationships/oleObject" Target="../embeddings/oleObject11.bin"/><Relationship Id="rId10" Type="http://schemas.openxmlformats.org/officeDocument/2006/relationships/oleObject" Target="../embeddings/Microsoft_Excel_97-2003_Worksheet8.xls"/><Relationship Id="rId4" Type="http://schemas.openxmlformats.org/officeDocument/2006/relationships/oleObject" Target="../embeddings/Microsoft_Excel_97-2003_Worksheet6.xls"/><Relationship Id="rId9" Type="http://schemas.openxmlformats.org/officeDocument/2006/relationships/oleObject" Target="../embeddings/oleObject9.bin"/><Relationship Id="rId14" Type="http://schemas.openxmlformats.org/officeDocument/2006/relationships/image" Target="../media/image71.emf"/></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46.xml"/><Relationship Id="rId1" Type="http://schemas.openxmlformats.org/officeDocument/2006/relationships/vmlDrawing" Target="../drawings/vmlDrawing4.vml"/><Relationship Id="rId5" Type="http://schemas.openxmlformats.org/officeDocument/2006/relationships/image" Target="../media/image73.emf"/><Relationship Id="rId4" Type="http://schemas.openxmlformats.org/officeDocument/2006/relationships/oleObject" Target="../embeddings/Microsoft_Excel_97-2003_Worksheet11.xls"/></Relationships>
</file>

<file path=ppt/slides/_rels/slide5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5.xml"/></Relationships>
</file>

<file path=ppt/slides/_rels/slide5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4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4.xml"/><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79.png"/><Relationship Id="rId2" Type="http://schemas.openxmlformats.org/officeDocument/2006/relationships/slideLayout" Target="../slideLayouts/slideLayout45.xml"/><Relationship Id="rId1" Type="http://schemas.openxmlformats.org/officeDocument/2006/relationships/vmlDrawing" Target="../drawings/vmlDrawing5.vml"/><Relationship Id="rId6" Type="http://schemas.openxmlformats.org/officeDocument/2006/relationships/image" Target="../media/image78.png"/><Relationship Id="rId5" Type="http://schemas.openxmlformats.org/officeDocument/2006/relationships/image" Target="../media/image76.png"/><Relationship Id="rId4" Type="http://schemas.openxmlformats.org/officeDocument/2006/relationships/oleObject" Target="../embeddings/oleObject13.bin"/></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45.xml"/><Relationship Id="rId1" Type="http://schemas.openxmlformats.org/officeDocument/2006/relationships/vmlDrawing" Target="../drawings/vmlDrawing6.vml"/><Relationship Id="rId4" Type="http://schemas.openxmlformats.org/officeDocument/2006/relationships/image" Target="../media/image80.wmf"/></Relationships>
</file>

<file path=ppt/slides/_rels/slide6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5.xml"/></Relationships>
</file>

<file path=ppt/slides/_rels/slide6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45.xml"/></Relationships>
</file>

<file path=ppt/slides/_rels/slide6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46.xml"/></Relationships>
</file>

<file path=ppt/slides/_rels/slide6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45.xml"/></Relationships>
</file>

<file path=ppt/slides/_rels/slide6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45.xml"/></Relationships>
</file>

<file path=ppt/slides/_rels/slide6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45.xml"/></Relationships>
</file>

<file path=ppt/slides/_rels/slide6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45.xml"/><Relationship Id="rId5" Type="http://schemas.openxmlformats.org/officeDocument/2006/relationships/image" Target="../media/image93.jpeg"/><Relationship Id="rId4" Type="http://schemas.openxmlformats.org/officeDocument/2006/relationships/image" Target="../media/image92.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5.xml"/></Relationships>
</file>

<file path=ppt/slides/_rels/slide7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5.xml"/></Relationships>
</file>

<file path=ppt/slides/_rels/slide7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4.xml"/></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45.xml"/><Relationship Id="rId1" Type="http://schemas.openxmlformats.org/officeDocument/2006/relationships/vmlDrawing" Target="../drawings/vmlDrawing7.vml"/><Relationship Id="rId5" Type="http://schemas.openxmlformats.org/officeDocument/2006/relationships/image" Target="../media/image97.png"/><Relationship Id="rId4" Type="http://schemas.openxmlformats.org/officeDocument/2006/relationships/image" Target="../media/image96.png"/></Relationships>
</file>

<file path=ppt/slides/_rels/slide7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5.xml"/></Relationships>
</file>

<file path=ppt/slides/_rels/slide7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5.xml"/></Relationships>
</file>

<file path=ppt/slides/_rels/slide7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4.xml"/></Relationships>
</file>

<file path=ppt/slides/_rels/slide76.xml.rels><?xml version="1.0" encoding="UTF-8" standalone="yes"?>
<Relationships xmlns="http://schemas.openxmlformats.org/package/2006/relationships"><Relationship Id="rId3" Type="http://schemas.openxmlformats.org/officeDocument/2006/relationships/hyperlink" Target="http://blog.gayleleonard.com/wp-content/uploads/2009/02/tower_buzzards.jpg" TargetMode="External"/><Relationship Id="rId2" Type="http://schemas.openxmlformats.org/officeDocument/2006/relationships/notesSlide" Target="../notesSlides/notesSlide3.xml"/><Relationship Id="rId1" Type="http://schemas.openxmlformats.org/officeDocument/2006/relationships/slideLayout" Target="../slideLayouts/slideLayout45.xml"/><Relationship Id="rId4" Type="http://schemas.openxmlformats.org/officeDocument/2006/relationships/image" Target="../media/image101.jpeg"/></Relationships>
</file>

<file path=ppt/slides/_rels/slide7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45.xml"/><Relationship Id="rId5" Type="http://schemas.openxmlformats.org/officeDocument/2006/relationships/image" Target="../media/image105.png"/><Relationship Id="rId4" Type="http://schemas.openxmlformats.org/officeDocument/2006/relationships/image" Target="../media/image104.png"/></Relationships>
</file>

<file path=ppt/slides/_rels/slide7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45.xml"/><Relationship Id="rId5" Type="http://schemas.openxmlformats.org/officeDocument/2006/relationships/image" Target="../media/image105.png"/><Relationship Id="rId4" Type="http://schemas.openxmlformats.org/officeDocument/2006/relationships/image" Target="../media/image104.png"/></Relationships>
</file>

<file path=ppt/slides/_rels/slide7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5.xml"/></Relationships>
</file>

<file path=ppt/slides/_rels/slide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5.xml"/></Relationships>
</file>

<file path=ppt/slides/_rels/slide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5.xml"/></Relationships>
</file>

<file path=ppt/slides/_rels/slide82.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4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8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6.png"/><Relationship Id="rId1" Type="http://schemas.openxmlformats.org/officeDocument/2006/relationships/slideLayout" Target="../slideLayouts/slideLayout45.xml"/><Relationship Id="rId4" Type="http://schemas.openxmlformats.org/officeDocument/2006/relationships/image" Target="../media/image109.png"/></Relationships>
</file>

<file path=ppt/slides/_rels/slide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5.xml"/></Relationships>
</file>

<file path=ppt/slides/_rels/slide8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5.xml"/></Relationships>
</file>

<file path=ppt/slides/_rels/slide8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45.xml"/></Relationships>
</file>

<file path=ppt/slides/_rels/slide8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6.png"/><Relationship Id="rId1" Type="http://schemas.openxmlformats.org/officeDocument/2006/relationships/slideLayout" Target="../slideLayouts/slideLayout45.xml"/><Relationship Id="rId4" Type="http://schemas.openxmlformats.org/officeDocument/2006/relationships/image" Target="../media/image112.png"/></Relationships>
</file>

<file path=ppt/slides/_rels/slide8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6.xml"/></Relationships>
</file>

<file path=ppt/slides/_rels/slide9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5.xml"/></Relationships>
</file>

<file path=ppt/slides/_rels/slide9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5.xml"/></Relationships>
</file>

<file path=ppt/slides/_rels/slide9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6.png"/><Relationship Id="rId1" Type="http://schemas.openxmlformats.org/officeDocument/2006/relationships/slideLayout" Target="../slideLayouts/slideLayout45.xml"/><Relationship Id="rId4" Type="http://schemas.openxmlformats.org/officeDocument/2006/relationships/image" Target="../media/image115.png"/></Relationships>
</file>

<file path=ppt/slides/_rels/slide9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4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9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45.xml"/></Relationships>
</file>

<file path=ppt/slides/_rels/slide9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45.xml"/></Relationships>
</file>

<file path=ppt/slides/_rels/slide9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44.xml"/></Relationships>
</file>

<file path=ppt/slides/_rels/slide9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45.xml"/><Relationship Id="rId4" Type="http://schemas.openxmlformats.org/officeDocument/2006/relationships/image" Target="../media/image121.png"/></Relationships>
</file>

<file path=ppt/slides/_rels/slide9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1"/>
          <p:cNvSpPr>
            <a:spLocks noChangeArrowheads="1"/>
          </p:cNvSpPr>
          <p:nvPr/>
        </p:nvSpPr>
        <p:spPr bwMode="auto">
          <a:xfrm>
            <a:off x="0" y="4225499"/>
            <a:ext cx="9144000"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smtClean="0">
                <a:ln>
                  <a:noFill/>
                </a:ln>
                <a:solidFill>
                  <a:schemeClr val="tx1"/>
                </a:solidFill>
                <a:effectLst/>
                <a:latin typeface="+mj-lt"/>
                <a:ea typeface="Times New Roman" pitchFamily="18" charset="0"/>
              </a:rPr>
              <a:t>Ground Water Resources</a:t>
            </a:r>
            <a:r>
              <a:rPr kumimoji="0" lang="en-US" sz="4000" b="1" i="0" u="none" strike="noStrike" cap="none" normalizeH="0" dirty="0" smtClean="0">
                <a:ln>
                  <a:noFill/>
                </a:ln>
                <a:solidFill>
                  <a:schemeClr val="tx1"/>
                </a:solidFill>
                <a:effectLst/>
                <a:latin typeface="+mj-lt"/>
                <a:ea typeface="Times New Roman" pitchFamily="18" charset="0"/>
              </a:rPr>
              <a:t> Commission</a:t>
            </a:r>
            <a:r>
              <a:rPr kumimoji="0" lang="en-US" sz="4000" b="1" i="0" u="none" strike="noStrike" cap="none" normalizeH="0" baseline="0" dirty="0" smtClean="0">
                <a:ln>
                  <a:noFill/>
                </a:ln>
                <a:solidFill>
                  <a:schemeClr val="tx1"/>
                </a:solidFill>
                <a:effectLst/>
                <a:latin typeface="+mj-lt"/>
                <a:ea typeface="Times New Roman" pitchFamily="18" charset="0"/>
              </a:rPr>
              <a:t> Meeting</a:t>
            </a:r>
            <a:endParaRPr kumimoji="0" lang="en-US" sz="4000" b="0" i="0" u="none" strike="noStrike" cap="none" normalizeH="0" baseline="0" dirty="0" smtClean="0">
              <a:ln>
                <a:noFill/>
              </a:ln>
              <a:solidFill>
                <a:schemeClr val="tx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mj-lt"/>
              <a:ea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3000" b="1" i="0" u="none" strike="noStrike" cap="none" normalizeH="0" baseline="0" dirty="0" smtClean="0">
                <a:ln>
                  <a:noFill/>
                </a:ln>
                <a:solidFill>
                  <a:schemeClr val="tx1"/>
                </a:solidFill>
                <a:effectLst/>
                <a:latin typeface="+mj-lt"/>
                <a:ea typeface="Times New Roman" pitchFamily="18" charset="0"/>
              </a:rPr>
              <a:t>Wednesday, February 3, 2010</a:t>
            </a:r>
            <a:endParaRPr kumimoji="0" lang="en-US" sz="3000" b="0" i="0" u="none" strike="noStrike" cap="none" normalizeH="0" baseline="0" dirty="0" smtClean="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Rectangle 3"/>
          <p:cNvSpPr>
            <a:spLocks noGrp="1" noChangeArrowheads="1"/>
          </p:cNvSpPr>
          <p:nvPr>
            <p:ph type="subTitle" idx="1"/>
          </p:nvPr>
        </p:nvSpPr>
        <p:spPr>
          <a:xfrm>
            <a:off x="1371600" y="1219200"/>
            <a:ext cx="6400800" cy="1752600"/>
          </a:xfrm>
        </p:spPr>
        <p:txBody>
          <a:bodyPr/>
          <a:lstStyle/>
          <a:p>
            <a:pPr eaLnBrk="1" hangingPunct="1"/>
            <a:endParaRPr lang="en-US" smtClean="0">
              <a:solidFill>
                <a:srgbClr val="FF3300"/>
              </a:solidFill>
            </a:endParaRPr>
          </a:p>
          <a:p>
            <a:pPr eaLnBrk="1" hangingPunct="1"/>
            <a:endParaRPr lang="en-US" sz="4400" smtClean="0">
              <a:solidFill>
                <a:schemeClr val="accent2"/>
              </a:solidFill>
            </a:endParaRPr>
          </a:p>
        </p:txBody>
      </p:sp>
      <p:sp>
        <p:nvSpPr>
          <p:cNvPr id="22533" name="Rectangle 5"/>
          <p:cNvSpPr>
            <a:spLocks noChangeArrowheads="1"/>
          </p:cNvSpPr>
          <p:nvPr/>
        </p:nvSpPr>
        <p:spPr bwMode="auto">
          <a:xfrm>
            <a:off x="685800" y="381000"/>
            <a:ext cx="7570788" cy="1384300"/>
          </a:xfrm>
          <a:prstGeom prst="rect">
            <a:avLst/>
          </a:prstGeom>
          <a:noFill/>
          <a:ln w="9525">
            <a:noFill/>
            <a:miter lim="800000"/>
            <a:headEnd/>
            <a:tailEnd/>
          </a:ln>
          <a:effectLst/>
        </p:spPr>
        <p:txBody>
          <a:bodyPr>
            <a:spAutoFit/>
          </a:bodyPr>
          <a:lstStyle/>
          <a:p>
            <a:pPr algn="ctr">
              <a:tabLst>
                <a:tab pos="800100" algn="l"/>
              </a:tabLst>
              <a:defRPr/>
            </a:pPr>
            <a:r>
              <a:rPr lang="en-US" sz="2800" b="1" dirty="0">
                <a:solidFill>
                  <a:schemeClr val="accent6"/>
                </a:solidFill>
                <a:latin typeface="Arial" pitchFamily="34" charset="0"/>
              </a:rPr>
              <a:t>Haynesville Shale Discovery, Development, and Impact on Local  Water Utilities</a:t>
            </a:r>
            <a:r>
              <a:rPr lang="en-US" sz="2800" dirty="0">
                <a:solidFill>
                  <a:schemeClr val="accent6"/>
                </a:solidFill>
                <a:latin typeface="Arial" pitchFamily="34" charset="0"/>
              </a:rPr>
              <a:t> </a:t>
            </a:r>
            <a:endParaRPr lang="en-US" sz="2800" b="1" dirty="0">
              <a:solidFill>
                <a:schemeClr val="accent6"/>
              </a:solidFill>
              <a:latin typeface="Arial" pitchFamily="34" charset="0"/>
            </a:endParaRPr>
          </a:p>
          <a:p>
            <a:pPr algn="ctr">
              <a:defRPr/>
            </a:pPr>
            <a:endParaRPr lang="en-US" sz="2800" b="1" dirty="0">
              <a:solidFill>
                <a:schemeClr val="accent2"/>
              </a:solidFill>
              <a:latin typeface="Arial" pitchFamily="34" charset="0"/>
            </a:endParaRPr>
          </a:p>
        </p:txBody>
      </p:sp>
      <p:sp>
        <p:nvSpPr>
          <p:cNvPr id="8196" name="Rectangle 9"/>
          <p:cNvSpPr>
            <a:spLocks noChangeArrowheads="1"/>
          </p:cNvSpPr>
          <p:nvPr/>
        </p:nvSpPr>
        <p:spPr bwMode="auto">
          <a:xfrm>
            <a:off x="838200" y="1722438"/>
            <a:ext cx="7467600" cy="4838700"/>
          </a:xfrm>
          <a:prstGeom prst="rect">
            <a:avLst/>
          </a:prstGeom>
          <a:noFill/>
          <a:ln w="9525">
            <a:noFill/>
            <a:miter lim="800000"/>
            <a:headEnd/>
            <a:tailEnd/>
          </a:ln>
        </p:spPr>
        <p:txBody>
          <a:bodyPr anchor="ctr">
            <a:spAutoFit/>
          </a:bodyPr>
          <a:lstStyle/>
          <a:p>
            <a:r>
              <a:rPr lang="en-US" sz="2400" b="1">
                <a:solidFill>
                  <a:schemeClr val="accent2"/>
                </a:solidFill>
              </a:rPr>
              <a:t>Development of an unconventional resource play, like the Haynesville Shale, has one thing in common with other domestic gas shale plays, </a:t>
            </a:r>
            <a:r>
              <a:rPr lang="en-US" sz="2400" b="1">
                <a:solidFill>
                  <a:srgbClr val="FF3300"/>
                </a:solidFill>
              </a:rPr>
              <a:t>large amounts of water are needed for well stimulation.</a:t>
            </a:r>
            <a:r>
              <a:rPr lang="en-US" sz="2400" b="1">
                <a:solidFill>
                  <a:schemeClr val="accent2"/>
                </a:solidFill>
              </a:rPr>
              <a:t> As the play exploded in northwest Louisiana, the gas industry encountered a public that was already aware of groundwater concerns. Gas operators, local government, state and federal regulators, and the general public are learning to deal with surface and groundwater issues as Haynesville development moves forward.</a:t>
            </a:r>
            <a:br>
              <a:rPr lang="en-US" sz="2400" b="1">
                <a:solidFill>
                  <a:schemeClr val="accent2"/>
                </a:solidFill>
              </a:rPr>
            </a:br>
            <a:endParaRPr lang="en-US" sz="2400" b="1">
              <a:solidFill>
                <a:schemeClr val="accent2"/>
              </a:solidFill>
            </a:endParaRPr>
          </a:p>
        </p:txBody>
      </p:sp>
      <p:sp>
        <p:nvSpPr>
          <p:cNvPr id="8197" name="Text Box 6"/>
          <p:cNvSpPr txBox="1">
            <a:spLocks noChangeArrowheads="1"/>
          </p:cNvSpPr>
          <p:nvPr/>
        </p:nvSpPr>
        <p:spPr bwMode="auto">
          <a:xfrm>
            <a:off x="6400800" y="6172200"/>
            <a:ext cx="2743200" cy="517525"/>
          </a:xfrm>
          <a:prstGeom prst="rect">
            <a:avLst/>
          </a:prstGeom>
          <a:noFill/>
          <a:ln w="9525">
            <a:noFill/>
            <a:miter lim="800000"/>
            <a:headEnd/>
            <a:tailEnd/>
          </a:ln>
        </p:spPr>
        <p:txBody>
          <a:bodyPr>
            <a:spAutoFit/>
          </a:bodyPr>
          <a:lstStyle/>
          <a:p>
            <a:pPr>
              <a:spcBef>
                <a:spcPct val="50000"/>
              </a:spcBef>
            </a:pPr>
            <a:r>
              <a:rPr lang="en-US" sz="1400" b="1">
                <a:solidFill>
                  <a:srgbClr val="000099"/>
                </a:solidFill>
              </a:rPr>
              <a:t>LSUS Red River Watershed Management Institute, 2010</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idx="4294967295"/>
          </p:nvPr>
        </p:nvSpPr>
        <p:spPr>
          <a:xfrm>
            <a:off x="457200" y="-76200"/>
            <a:ext cx="8229600" cy="1143000"/>
          </a:xfrm>
        </p:spPr>
        <p:txBody>
          <a:bodyPr/>
          <a:lstStyle/>
          <a:p>
            <a:pPr eaLnBrk="1" hangingPunct="1"/>
            <a:r>
              <a:rPr lang="en-US" smtClean="0"/>
              <a:t>Summary</a:t>
            </a:r>
          </a:p>
        </p:txBody>
      </p:sp>
      <p:sp>
        <p:nvSpPr>
          <p:cNvPr id="95235" name="Rectangle 3"/>
          <p:cNvSpPr>
            <a:spLocks noGrp="1" noChangeArrowheads="1"/>
          </p:cNvSpPr>
          <p:nvPr>
            <p:ph type="body" idx="4294967295"/>
          </p:nvPr>
        </p:nvSpPr>
        <p:spPr>
          <a:xfrm>
            <a:off x="457200" y="914400"/>
            <a:ext cx="8458200" cy="4525963"/>
          </a:xfrm>
        </p:spPr>
        <p:txBody>
          <a:bodyPr/>
          <a:lstStyle/>
          <a:p>
            <a:pPr eaLnBrk="1" hangingPunct="1"/>
            <a:r>
              <a:rPr lang="en-US" sz="2800" smtClean="0"/>
              <a:t>A Water Market has developed in the Haynesville shale play </a:t>
            </a:r>
          </a:p>
          <a:p>
            <a:pPr eaLnBrk="1" hangingPunct="1"/>
            <a:r>
              <a:rPr lang="en-US" sz="2800" smtClean="0"/>
              <a:t>Operators are hiring individuals whose only job is to find and negotiate terms for the purchase of </a:t>
            </a:r>
            <a:r>
              <a:rPr lang="en-US" sz="2800" b="1" smtClean="0"/>
              <a:t>surface water</a:t>
            </a:r>
          </a:p>
          <a:p>
            <a:pPr eaLnBrk="1" hangingPunct="1"/>
            <a:r>
              <a:rPr lang="en-US" sz="2800" smtClean="0"/>
              <a:t>Operators &amp; regulators are working together </a:t>
            </a:r>
          </a:p>
          <a:p>
            <a:pPr eaLnBrk="1" hangingPunct="1"/>
            <a:r>
              <a:rPr lang="en-US" sz="2800" smtClean="0"/>
              <a:t>Operators are cooperating with other operators to conserve groundwater (bartering, etc.)</a:t>
            </a:r>
          </a:p>
          <a:p>
            <a:pPr eaLnBrk="1" hangingPunct="1"/>
            <a:r>
              <a:rPr lang="en-US" sz="2800" smtClean="0"/>
              <a:t>Office of Conservation has modified water reporting (WH-1 &amp; Reuse of produced water)</a:t>
            </a:r>
          </a:p>
          <a:p>
            <a:pPr eaLnBrk="1" hangingPunct="1"/>
            <a:r>
              <a:rPr lang="en-US" sz="2800" smtClean="0"/>
              <a:t>Local water districts are providing water for fracing if their water source is surface water</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2"/>
          <a:srcRect/>
          <a:stretch>
            <a:fillRect/>
          </a:stretch>
        </p:blipFill>
        <p:spPr bwMode="auto">
          <a:xfrm>
            <a:off x="1295400" y="90488"/>
            <a:ext cx="6858000" cy="6615112"/>
          </a:xfrm>
          <a:prstGeom prst="rect">
            <a:avLst/>
          </a:prstGeom>
          <a:noFill/>
          <a:ln w="9525">
            <a:noFill/>
            <a:miter lim="800000"/>
            <a:headEnd/>
            <a:tailEnd/>
          </a:ln>
        </p:spPr>
      </p:pic>
      <p:sp>
        <p:nvSpPr>
          <p:cNvPr id="96259" name="Text Box 3"/>
          <p:cNvSpPr txBox="1">
            <a:spLocks noChangeArrowheads="1"/>
          </p:cNvSpPr>
          <p:nvPr/>
        </p:nvSpPr>
        <p:spPr bwMode="auto">
          <a:xfrm>
            <a:off x="304800" y="4191000"/>
            <a:ext cx="2743200" cy="1917700"/>
          </a:xfrm>
          <a:prstGeom prst="rect">
            <a:avLst/>
          </a:prstGeom>
          <a:noFill/>
          <a:ln w="9525">
            <a:noFill/>
            <a:miter lim="800000"/>
            <a:headEnd/>
            <a:tailEnd/>
          </a:ln>
        </p:spPr>
        <p:txBody>
          <a:bodyPr>
            <a:spAutoFit/>
          </a:bodyPr>
          <a:lstStyle/>
          <a:p>
            <a:pPr>
              <a:spcBef>
                <a:spcPct val="50000"/>
              </a:spcBef>
            </a:pPr>
            <a:r>
              <a:rPr lang="en-US" sz="2400" b="1">
                <a:solidFill>
                  <a:srgbClr val="FF3300"/>
                </a:solidFill>
              </a:rPr>
              <a:t>You may love sausage but not many people want to see how it is made.</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Text Box 7"/>
          <p:cNvSpPr txBox="1">
            <a:spLocks noChangeArrowheads="1"/>
          </p:cNvSpPr>
          <p:nvPr/>
        </p:nvSpPr>
        <p:spPr bwMode="auto">
          <a:xfrm>
            <a:off x="838200" y="228600"/>
            <a:ext cx="7467600" cy="519113"/>
          </a:xfrm>
          <a:prstGeom prst="rect">
            <a:avLst/>
          </a:prstGeom>
          <a:noFill/>
          <a:ln w="9525">
            <a:noFill/>
            <a:miter lim="800000"/>
            <a:headEnd/>
            <a:tailEnd/>
          </a:ln>
        </p:spPr>
        <p:txBody>
          <a:bodyPr>
            <a:spAutoFit/>
          </a:bodyPr>
          <a:lstStyle/>
          <a:p>
            <a:pPr algn="ctr">
              <a:spcBef>
                <a:spcPct val="50000"/>
              </a:spcBef>
            </a:pPr>
            <a:r>
              <a:rPr lang="en-US" sz="2800" b="1">
                <a:solidFill>
                  <a:srgbClr val="FF3300"/>
                </a:solidFill>
              </a:rPr>
              <a:t>Water Management - Not a Simple Issue!</a:t>
            </a:r>
          </a:p>
        </p:txBody>
      </p:sp>
      <p:pic>
        <p:nvPicPr>
          <p:cNvPr id="97284" name="Picture 10"/>
          <p:cNvPicPr>
            <a:picLocks noChangeAspect="1" noChangeArrowheads="1"/>
          </p:cNvPicPr>
          <p:nvPr/>
        </p:nvPicPr>
        <p:blipFill>
          <a:blip r:embed="rId2"/>
          <a:srcRect/>
          <a:stretch>
            <a:fillRect/>
          </a:stretch>
        </p:blipFill>
        <p:spPr bwMode="auto">
          <a:xfrm>
            <a:off x="76200" y="960438"/>
            <a:ext cx="9005888" cy="5592762"/>
          </a:xfrm>
          <a:prstGeom prst="rect">
            <a:avLst/>
          </a:prstGeom>
          <a:noFill/>
          <a:ln w="9525">
            <a:noFill/>
            <a:miter lim="800000"/>
            <a:headEnd/>
            <a:tailEnd/>
          </a:ln>
        </p:spPr>
      </p:pic>
      <p:sp>
        <p:nvSpPr>
          <p:cNvPr id="97285" name="Text Box 8"/>
          <p:cNvSpPr txBox="1">
            <a:spLocks noChangeArrowheads="1"/>
          </p:cNvSpPr>
          <p:nvPr/>
        </p:nvSpPr>
        <p:spPr bwMode="auto">
          <a:xfrm>
            <a:off x="6172200" y="6248400"/>
            <a:ext cx="2971800" cy="457200"/>
          </a:xfrm>
          <a:prstGeom prst="rect">
            <a:avLst/>
          </a:prstGeom>
          <a:noFill/>
          <a:ln w="9525">
            <a:noFill/>
            <a:miter lim="800000"/>
            <a:headEnd/>
            <a:tailEnd/>
          </a:ln>
        </p:spPr>
        <p:txBody>
          <a:bodyPr>
            <a:spAutoFit/>
          </a:bodyPr>
          <a:lstStyle/>
          <a:p>
            <a:pPr algn="ctr">
              <a:spcBef>
                <a:spcPct val="50000"/>
              </a:spcBef>
            </a:pPr>
            <a:r>
              <a:rPr lang="en-US" sz="1200" b="1">
                <a:solidFill>
                  <a:schemeClr val="accent2"/>
                </a:solidFill>
              </a:rPr>
              <a:t>LSUS Red River Watershed Management Institute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2"/>
          <a:srcRect/>
          <a:stretch>
            <a:fillRect/>
          </a:stretch>
        </p:blipFill>
        <p:spPr bwMode="auto">
          <a:xfrm>
            <a:off x="457200" y="762000"/>
            <a:ext cx="3573463" cy="5334000"/>
          </a:xfrm>
          <a:prstGeom prst="rect">
            <a:avLst/>
          </a:prstGeom>
          <a:noFill/>
          <a:ln w="9525">
            <a:solidFill>
              <a:schemeClr val="tx1"/>
            </a:solidFill>
            <a:miter lim="800000"/>
            <a:headEnd/>
            <a:tailEnd/>
          </a:ln>
        </p:spPr>
      </p:pic>
      <p:pic>
        <p:nvPicPr>
          <p:cNvPr id="98307" name="Picture 3"/>
          <p:cNvPicPr>
            <a:picLocks noChangeAspect="1" noChangeArrowheads="1"/>
          </p:cNvPicPr>
          <p:nvPr/>
        </p:nvPicPr>
        <p:blipFill>
          <a:blip r:embed="rId3"/>
          <a:srcRect/>
          <a:stretch>
            <a:fillRect/>
          </a:stretch>
        </p:blipFill>
        <p:spPr bwMode="auto">
          <a:xfrm>
            <a:off x="4810125" y="762000"/>
            <a:ext cx="3743325" cy="5257800"/>
          </a:xfrm>
          <a:prstGeom prst="rect">
            <a:avLst/>
          </a:prstGeom>
          <a:noFill/>
          <a:ln w="22225">
            <a:solidFill>
              <a:schemeClr val="tx1"/>
            </a:solidFill>
            <a:miter lim="800000"/>
            <a:headEnd/>
            <a:tailEnd/>
          </a:ln>
        </p:spPr>
      </p:pic>
      <p:sp>
        <p:nvSpPr>
          <p:cNvPr id="98308" name="Text Box 4"/>
          <p:cNvSpPr txBox="1">
            <a:spLocks noChangeArrowheads="1"/>
          </p:cNvSpPr>
          <p:nvPr/>
        </p:nvSpPr>
        <p:spPr bwMode="auto">
          <a:xfrm>
            <a:off x="4800600" y="6096000"/>
            <a:ext cx="3962400" cy="519113"/>
          </a:xfrm>
          <a:prstGeom prst="rect">
            <a:avLst/>
          </a:prstGeom>
          <a:noFill/>
          <a:ln w="9525">
            <a:noFill/>
            <a:miter lim="800000"/>
            <a:headEnd/>
            <a:tailEnd/>
          </a:ln>
        </p:spPr>
        <p:txBody>
          <a:bodyPr>
            <a:spAutoFit/>
          </a:bodyPr>
          <a:lstStyle/>
          <a:p>
            <a:pPr algn="ctr">
              <a:spcBef>
                <a:spcPct val="50000"/>
              </a:spcBef>
            </a:pPr>
            <a:r>
              <a:rPr lang="en-US" sz="2800" b="1">
                <a:solidFill>
                  <a:srgbClr val="FF3300"/>
                </a:solidFill>
              </a:rPr>
              <a:t>In order to get this...</a:t>
            </a:r>
          </a:p>
        </p:txBody>
      </p:sp>
      <p:sp>
        <p:nvSpPr>
          <p:cNvPr id="98309" name="Rectangle 5"/>
          <p:cNvSpPr>
            <a:spLocks noChangeArrowheads="1"/>
          </p:cNvSpPr>
          <p:nvPr/>
        </p:nvSpPr>
        <p:spPr bwMode="auto">
          <a:xfrm>
            <a:off x="3505200" y="101600"/>
            <a:ext cx="1804988" cy="519113"/>
          </a:xfrm>
          <a:prstGeom prst="rect">
            <a:avLst/>
          </a:prstGeom>
          <a:noFill/>
          <a:ln w="9525">
            <a:noFill/>
            <a:miter lim="800000"/>
            <a:headEnd/>
            <a:tailEnd/>
          </a:ln>
        </p:spPr>
        <p:txBody>
          <a:bodyPr wrap="none">
            <a:spAutoFit/>
          </a:bodyPr>
          <a:lstStyle/>
          <a:p>
            <a:pPr>
              <a:spcBef>
                <a:spcPct val="50000"/>
              </a:spcBef>
            </a:pPr>
            <a:r>
              <a:rPr lang="en-US" sz="2800" b="1">
                <a:solidFill>
                  <a:schemeClr val="accent2"/>
                </a:solidFill>
              </a:rPr>
              <a:t>Summary</a:t>
            </a:r>
          </a:p>
        </p:txBody>
      </p:sp>
      <p:sp>
        <p:nvSpPr>
          <p:cNvPr id="98310" name="Text Box 6"/>
          <p:cNvSpPr txBox="1">
            <a:spLocks noChangeArrowheads="1"/>
          </p:cNvSpPr>
          <p:nvPr/>
        </p:nvSpPr>
        <p:spPr bwMode="auto">
          <a:xfrm>
            <a:off x="914400" y="6248400"/>
            <a:ext cx="2590800" cy="457200"/>
          </a:xfrm>
          <a:prstGeom prst="rect">
            <a:avLst/>
          </a:prstGeom>
          <a:noFill/>
          <a:ln w="9525">
            <a:noFill/>
            <a:miter lim="800000"/>
            <a:headEnd/>
            <a:tailEnd/>
          </a:ln>
        </p:spPr>
        <p:txBody>
          <a:bodyPr>
            <a:spAutoFit/>
          </a:bodyPr>
          <a:lstStyle/>
          <a:p>
            <a:pPr algn="ctr">
              <a:spcBef>
                <a:spcPct val="50000"/>
              </a:spcBef>
            </a:pPr>
            <a:r>
              <a:rPr lang="en-US" sz="1200" b="1"/>
              <a:t>LSUS Red River Watershed Management Institute</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2"/>
          <a:srcRect/>
          <a:stretch>
            <a:fillRect/>
          </a:stretch>
        </p:blipFill>
        <p:spPr bwMode="auto">
          <a:xfrm>
            <a:off x="228600" y="762000"/>
            <a:ext cx="3930650" cy="5867400"/>
          </a:xfrm>
          <a:prstGeom prst="rect">
            <a:avLst/>
          </a:prstGeom>
          <a:noFill/>
          <a:ln w="9525">
            <a:solidFill>
              <a:schemeClr val="tx1"/>
            </a:solidFill>
            <a:miter lim="800000"/>
            <a:headEnd/>
            <a:tailEnd/>
          </a:ln>
        </p:spPr>
      </p:pic>
      <p:pic>
        <p:nvPicPr>
          <p:cNvPr id="99331" name="Picture 3"/>
          <p:cNvPicPr>
            <a:picLocks noChangeAspect="1" noChangeArrowheads="1"/>
          </p:cNvPicPr>
          <p:nvPr/>
        </p:nvPicPr>
        <p:blipFill>
          <a:blip r:embed="rId3"/>
          <a:srcRect/>
          <a:stretch>
            <a:fillRect/>
          </a:stretch>
        </p:blipFill>
        <p:spPr bwMode="auto">
          <a:xfrm>
            <a:off x="4724400" y="1981200"/>
            <a:ext cx="4162425" cy="3446463"/>
          </a:xfrm>
          <a:prstGeom prst="rect">
            <a:avLst/>
          </a:prstGeom>
          <a:noFill/>
          <a:ln w="15875">
            <a:solidFill>
              <a:schemeClr val="tx1"/>
            </a:solidFill>
            <a:miter lim="800000"/>
            <a:headEnd/>
            <a:tailEnd/>
          </a:ln>
        </p:spPr>
      </p:pic>
      <p:sp>
        <p:nvSpPr>
          <p:cNvPr id="99332" name="Text Box 4"/>
          <p:cNvSpPr txBox="1">
            <a:spLocks noChangeArrowheads="1"/>
          </p:cNvSpPr>
          <p:nvPr/>
        </p:nvSpPr>
        <p:spPr bwMode="auto">
          <a:xfrm>
            <a:off x="5105400" y="609600"/>
            <a:ext cx="3352800" cy="1187450"/>
          </a:xfrm>
          <a:prstGeom prst="rect">
            <a:avLst/>
          </a:prstGeom>
          <a:noFill/>
          <a:ln w="9525">
            <a:noFill/>
            <a:miter lim="800000"/>
            <a:headEnd/>
            <a:tailEnd/>
          </a:ln>
        </p:spPr>
        <p:txBody>
          <a:bodyPr>
            <a:spAutoFit/>
          </a:bodyPr>
          <a:lstStyle/>
          <a:p>
            <a:pPr algn="ctr">
              <a:spcBef>
                <a:spcPct val="50000"/>
              </a:spcBef>
            </a:pPr>
            <a:r>
              <a:rPr lang="en-US" sz="2400" b="1">
                <a:solidFill>
                  <a:srgbClr val="FF3300"/>
                </a:solidFill>
              </a:rPr>
              <a:t>Water Resources Committee of Northwest Louisiana</a:t>
            </a:r>
          </a:p>
        </p:txBody>
      </p:sp>
      <p:sp>
        <p:nvSpPr>
          <p:cNvPr id="99333" name="Text Box 5"/>
          <p:cNvSpPr txBox="1">
            <a:spLocks noChangeArrowheads="1"/>
          </p:cNvSpPr>
          <p:nvPr/>
        </p:nvSpPr>
        <p:spPr bwMode="auto">
          <a:xfrm>
            <a:off x="4495800" y="5562600"/>
            <a:ext cx="4648200" cy="579438"/>
          </a:xfrm>
          <a:prstGeom prst="rect">
            <a:avLst/>
          </a:prstGeom>
          <a:noFill/>
          <a:ln w="9525">
            <a:noFill/>
            <a:miter lim="800000"/>
            <a:headEnd/>
            <a:tailEnd/>
          </a:ln>
        </p:spPr>
        <p:txBody>
          <a:bodyPr>
            <a:spAutoFit/>
          </a:bodyPr>
          <a:lstStyle/>
          <a:p>
            <a:pPr algn="ctr">
              <a:spcBef>
                <a:spcPct val="50000"/>
              </a:spcBef>
            </a:pPr>
            <a:r>
              <a:rPr lang="en-US" sz="3200" b="1">
                <a:solidFill>
                  <a:srgbClr val="FF3300"/>
                </a:solidFill>
              </a:rPr>
              <a:t>We are solving this!</a:t>
            </a:r>
          </a:p>
        </p:txBody>
      </p:sp>
      <p:sp>
        <p:nvSpPr>
          <p:cNvPr id="99334" name="Rectangle 6"/>
          <p:cNvSpPr>
            <a:spLocks noChangeArrowheads="1"/>
          </p:cNvSpPr>
          <p:nvPr/>
        </p:nvSpPr>
        <p:spPr bwMode="auto">
          <a:xfrm>
            <a:off x="3581400" y="152400"/>
            <a:ext cx="1574800" cy="457200"/>
          </a:xfrm>
          <a:prstGeom prst="rect">
            <a:avLst/>
          </a:prstGeom>
          <a:noFill/>
          <a:ln w="9525">
            <a:noFill/>
            <a:miter lim="800000"/>
            <a:headEnd/>
            <a:tailEnd/>
          </a:ln>
        </p:spPr>
        <p:txBody>
          <a:bodyPr wrap="none">
            <a:spAutoFit/>
          </a:bodyPr>
          <a:lstStyle/>
          <a:p>
            <a:pPr>
              <a:spcBef>
                <a:spcPct val="50000"/>
              </a:spcBef>
            </a:pPr>
            <a:r>
              <a:rPr lang="en-US" sz="2400" b="1">
                <a:solidFill>
                  <a:schemeClr val="accent2"/>
                </a:solidFill>
              </a:rPr>
              <a:t>Summary</a:t>
            </a:r>
          </a:p>
        </p:txBody>
      </p:sp>
      <p:sp>
        <p:nvSpPr>
          <p:cNvPr id="99335" name="Text Box 7"/>
          <p:cNvSpPr txBox="1">
            <a:spLocks noChangeArrowheads="1"/>
          </p:cNvSpPr>
          <p:nvPr/>
        </p:nvSpPr>
        <p:spPr bwMode="auto">
          <a:xfrm>
            <a:off x="6553200" y="6324600"/>
            <a:ext cx="2590800" cy="517525"/>
          </a:xfrm>
          <a:prstGeom prst="rect">
            <a:avLst/>
          </a:prstGeom>
          <a:noFill/>
          <a:ln w="9525">
            <a:noFill/>
            <a:miter lim="800000"/>
            <a:headEnd/>
            <a:tailEnd/>
          </a:ln>
        </p:spPr>
        <p:txBody>
          <a:bodyPr>
            <a:spAutoFit/>
          </a:bodyPr>
          <a:lstStyle/>
          <a:p>
            <a:pPr algn="ctr">
              <a:spcBef>
                <a:spcPct val="50000"/>
              </a:spcBef>
            </a:pPr>
            <a:r>
              <a:rPr lang="en-US" sz="1400" b="1"/>
              <a:t>LSUS Red River Watershed Management Institute</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6"/>
          <p:cNvSpPr>
            <a:spLocks noGrp="1" noChangeArrowheads="1"/>
          </p:cNvSpPr>
          <p:nvPr>
            <p:ph type="sldNum" sz="quarter" idx="12"/>
          </p:nvPr>
        </p:nvSpPr>
        <p:spPr>
          <a:noFill/>
        </p:spPr>
        <p:txBody>
          <a:bodyPr/>
          <a:lstStyle/>
          <a:p>
            <a:fld id="{2090A529-D973-430C-82BD-800C9C3CF031}" type="slidenum">
              <a:rPr lang="en-US" smtClean="0"/>
              <a:pPr/>
              <a:t>105</a:t>
            </a:fld>
            <a:endParaRPr lang="en-US" smtClean="0"/>
          </a:p>
        </p:txBody>
      </p:sp>
      <p:sp>
        <p:nvSpPr>
          <p:cNvPr id="6147" name="Rectangle 3"/>
          <p:cNvSpPr>
            <a:spLocks noGrp="1" noChangeArrowheads="1"/>
          </p:cNvSpPr>
          <p:nvPr>
            <p:ph type="body" idx="1"/>
          </p:nvPr>
        </p:nvSpPr>
        <p:spPr>
          <a:xfrm>
            <a:off x="228600" y="1295400"/>
            <a:ext cx="8686800" cy="4038600"/>
          </a:xfrm>
        </p:spPr>
        <p:txBody>
          <a:bodyPr/>
          <a:lstStyle/>
          <a:p>
            <a:pPr marL="0" indent="0" algn="ctr">
              <a:lnSpc>
                <a:spcPct val="80000"/>
              </a:lnSpc>
              <a:buFontTx/>
              <a:buNone/>
            </a:pPr>
            <a:r>
              <a:rPr lang="en-US" sz="6000" b="1" dirty="0" smtClean="0">
                <a:solidFill>
                  <a:srgbClr val="0066CC"/>
                </a:solidFill>
                <a:latin typeface="Arial Rounded MT Bold" pitchFamily="34" charset="0"/>
              </a:rPr>
              <a:t>Mr. Jim Broussard</a:t>
            </a:r>
          </a:p>
          <a:p>
            <a:pPr marL="0" indent="0" algn="ctr">
              <a:lnSpc>
                <a:spcPct val="80000"/>
              </a:lnSpc>
              <a:buFontTx/>
              <a:buNone/>
            </a:pPr>
            <a:r>
              <a:rPr lang="en-US" sz="4000" b="1" dirty="0" smtClean="0">
                <a:solidFill>
                  <a:srgbClr val="0066CC"/>
                </a:solidFill>
                <a:latin typeface="Arial Rounded MT Bold" pitchFamily="34" charset="0"/>
              </a:rPr>
              <a:t>DNR Office of Conservation </a:t>
            </a:r>
          </a:p>
          <a:p>
            <a:pPr marL="0" indent="0" algn="ctr">
              <a:lnSpc>
                <a:spcPct val="80000"/>
              </a:lnSpc>
              <a:buFontTx/>
              <a:buNone/>
            </a:pPr>
            <a:endParaRPr lang="en-US" sz="2800" b="1" dirty="0" smtClean="0">
              <a:solidFill>
                <a:srgbClr val="0066CC"/>
              </a:solidFill>
              <a:latin typeface="Arial Rounded MT Bold" pitchFamily="34" charset="0"/>
            </a:endParaRPr>
          </a:p>
          <a:p>
            <a:pPr marL="0" indent="0" algn="ctr">
              <a:lnSpc>
                <a:spcPct val="80000"/>
              </a:lnSpc>
              <a:buFontTx/>
              <a:buNone/>
            </a:pPr>
            <a:r>
              <a:rPr lang="en-US" sz="3600" b="1" dirty="0" smtClean="0">
                <a:latin typeface="Arial Rounded MT Bold" pitchFamily="34" charset="0"/>
              </a:rPr>
              <a:t>Office of Conservation Rules and Process to Protect Groundwater During Oil and Gas Drilling and Production</a:t>
            </a:r>
            <a:endParaRPr lang="en-US" b="1" dirty="0" smtClean="0">
              <a:latin typeface="Arial Rounded MT Bold" pitchFamily="34" charset="0"/>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066800"/>
            <a:ext cx="8229600" cy="5334000"/>
          </a:xfrm>
        </p:spPr>
        <p:txBody>
          <a:bodyPr>
            <a:normAutofit fontScale="92500" lnSpcReduction="10000"/>
          </a:bodyPr>
          <a:lstStyle/>
          <a:p>
            <a:r>
              <a:rPr lang="en-US" sz="2800" b="1" dirty="0" smtClean="0">
                <a:solidFill>
                  <a:schemeClr val="tx2"/>
                </a:solidFill>
              </a:rPr>
              <a:t>Well Construction Requirements</a:t>
            </a:r>
          </a:p>
          <a:p>
            <a:pPr lvl="1"/>
            <a:r>
              <a:rPr lang="en-US" sz="2400" dirty="0" smtClean="0"/>
              <a:t>Multiple casing strings</a:t>
            </a:r>
          </a:p>
          <a:p>
            <a:pPr lvl="1"/>
            <a:r>
              <a:rPr lang="en-US" sz="2400" dirty="0" smtClean="0"/>
              <a:t>Minimum setting depth</a:t>
            </a:r>
          </a:p>
          <a:p>
            <a:pPr lvl="1"/>
            <a:r>
              <a:rPr lang="en-US" sz="2400" dirty="0" smtClean="0"/>
              <a:t>Cement</a:t>
            </a:r>
          </a:p>
          <a:p>
            <a:pPr lvl="1"/>
            <a:r>
              <a:rPr lang="en-US" sz="2400" dirty="0" smtClean="0"/>
              <a:t>Pressure testing</a:t>
            </a:r>
          </a:p>
          <a:p>
            <a:pPr lvl="1"/>
            <a:endParaRPr lang="en-US" sz="2400" dirty="0" smtClean="0"/>
          </a:p>
          <a:p>
            <a:r>
              <a:rPr lang="en-US" sz="2800" b="1" dirty="0" smtClean="0">
                <a:solidFill>
                  <a:schemeClr val="tx2"/>
                </a:solidFill>
              </a:rPr>
              <a:t>Well Abandonment Requirements</a:t>
            </a:r>
          </a:p>
          <a:p>
            <a:pPr lvl="1"/>
            <a:r>
              <a:rPr lang="en-US" sz="2400" dirty="0" smtClean="0"/>
              <a:t>Cement plug locations/depths</a:t>
            </a:r>
          </a:p>
          <a:p>
            <a:pPr lvl="1"/>
            <a:r>
              <a:rPr lang="en-US" sz="2400" dirty="0" smtClean="0"/>
              <a:t>Plug thickness</a:t>
            </a:r>
          </a:p>
          <a:p>
            <a:pPr lvl="1"/>
            <a:r>
              <a:rPr lang="en-US" sz="2400" dirty="0" smtClean="0"/>
              <a:t>Pressure testing</a:t>
            </a:r>
          </a:p>
          <a:p>
            <a:pPr lvl="1"/>
            <a:endParaRPr lang="en-US" sz="2400" dirty="0" smtClean="0"/>
          </a:p>
          <a:p>
            <a:r>
              <a:rPr lang="en-US" sz="2800" b="1" dirty="0" smtClean="0">
                <a:solidFill>
                  <a:schemeClr val="tx2"/>
                </a:solidFill>
              </a:rPr>
              <a:t>Both requirements result in protection of USDW and isolation of hydrocarbon bearing zones.</a:t>
            </a:r>
          </a:p>
          <a:p>
            <a:pPr>
              <a:buNone/>
            </a:pPr>
            <a:endParaRPr lang="en-US" dirty="0" smtClean="0">
              <a:solidFill>
                <a:schemeClr val="tx2"/>
              </a:solidFill>
            </a:endParaRPr>
          </a:p>
          <a:p>
            <a:pPr lvl="1"/>
            <a:endParaRPr lang="en-US" dirty="0" smtClean="0"/>
          </a:p>
          <a:p>
            <a:pPr lvl="1"/>
            <a:endParaRPr lang="en-US" dirty="0" smtClean="0"/>
          </a:p>
          <a:p>
            <a:pPr lvl="1"/>
            <a:endParaRPr lang="en-US" dirty="0"/>
          </a:p>
        </p:txBody>
      </p:sp>
      <p:sp>
        <p:nvSpPr>
          <p:cNvPr id="6" name="Rectangle 3"/>
          <p:cNvSpPr>
            <a:spLocks noChangeArrowheads="1"/>
          </p:cNvSpPr>
          <p:nvPr/>
        </p:nvSpPr>
        <p:spPr bwMode="auto">
          <a:xfrm>
            <a:off x="152400" y="228600"/>
            <a:ext cx="8382000" cy="830997"/>
          </a:xfrm>
          <a:prstGeom prst="rect">
            <a:avLst/>
          </a:prstGeom>
          <a:noFill/>
          <a:ln w="9525">
            <a:noFill/>
            <a:miter lim="800000"/>
            <a:headEnd/>
            <a:tailEnd/>
          </a:ln>
          <a:effectLst/>
        </p:spPr>
        <p:txBody>
          <a:bodyPr wrap="square">
            <a:spAutoFit/>
          </a:bodyPr>
          <a:lstStyle/>
          <a:p>
            <a:pPr algn="ctr"/>
            <a:r>
              <a:rPr lang="en-US" sz="4800" b="1" dirty="0" smtClean="0">
                <a:solidFill>
                  <a:srgbClr val="0066CC"/>
                </a:solidFill>
                <a:latin typeface="Arial Rounded MT Bold" pitchFamily="34" charset="0"/>
              </a:rPr>
              <a:t>Regulatory Methods</a:t>
            </a:r>
            <a:endParaRPr lang="en-US" sz="4800" b="1" dirty="0">
              <a:solidFill>
                <a:srgbClr val="0066CC"/>
              </a:solidFill>
              <a:latin typeface="Arial Rounded MT Bold" pitchFamily="34" charset="0"/>
            </a:endParaRPr>
          </a:p>
        </p:txBody>
      </p:sp>
      <p:sp>
        <p:nvSpPr>
          <p:cNvPr id="4" name="Slide Number Placeholder 3"/>
          <p:cNvSpPr>
            <a:spLocks noGrp="1"/>
          </p:cNvSpPr>
          <p:nvPr>
            <p:ph type="sldNum" sz="quarter" idx="12"/>
          </p:nvPr>
        </p:nvSpPr>
        <p:spPr/>
        <p:txBody>
          <a:bodyPr/>
          <a:lstStyle/>
          <a:p>
            <a:fld id="{67D3FB7F-94E4-430E-A24A-4E04E8FAC540}" type="slidenum">
              <a:rPr lang="en-US" smtClean="0"/>
              <a:pPr/>
              <a:t>106</a:t>
            </a:fld>
            <a:endParaRPr lang="en-US"/>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0" y="152400"/>
            <a:ext cx="9144000" cy="769441"/>
          </a:xfrm>
          <a:prstGeom prst="rect">
            <a:avLst/>
          </a:prstGeom>
          <a:noFill/>
          <a:ln w="9525">
            <a:noFill/>
            <a:miter lim="800000"/>
            <a:headEnd/>
            <a:tailEnd/>
          </a:ln>
          <a:effectLst/>
        </p:spPr>
        <p:txBody>
          <a:bodyPr wrap="square">
            <a:spAutoFit/>
          </a:bodyPr>
          <a:lstStyle/>
          <a:p>
            <a:pPr algn="ctr"/>
            <a:r>
              <a:rPr lang="en-US" sz="4400" b="1" dirty="0" smtClean="0">
                <a:solidFill>
                  <a:srgbClr val="0066CC"/>
                </a:solidFill>
                <a:latin typeface="Arial Rounded MT Bold" pitchFamily="34" charset="0"/>
              </a:rPr>
              <a:t>Well Construction - Casing Types</a:t>
            </a:r>
            <a:endParaRPr lang="en-US" sz="4400" b="1" dirty="0">
              <a:solidFill>
                <a:srgbClr val="0066CC"/>
              </a:solidFill>
              <a:latin typeface="Arial Rounded MT Bold" pitchFamily="34" charset="0"/>
            </a:endParaRPr>
          </a:p>
        </p:txBody>
      </p:sp>
      <p:sp>
        <p:nvSpPr>
          <p:cNvPr id="6" name="Content Placeholder 2"/>
          <p:cNvSpPr>
            <a:spLocks noGrp="1"/>
          </p:cNvSpPr>
          <p:nvPr>
            <p:ph idx="1"/>
          </p:nvPr>
        </p:nvSpPr>
        <p:spPr>
          <a:xfrm>
            <a:off x="304800" y="914400"/>
            <a:ext cx="8839200" cy="5791200"/>
          </a:xfrm>
        </p:spPr>
        <p:txBody>
          <a:bodyPr>
            <a:normAutofit fontScale="32500" lnSpcReduction="20000"/>
          </a:bodyPr>
          <a:lstStyle/>
          <a:p>
            <a:r>
              <a:rPr lang="en-US" sz="5500" b="1" dirty="0" smtClean="0">
                <a:solidFill>
                  <a:schemeClr val="tx2"/>
                </a:solidFill>
              </a:rPr>
              <a:t>Conductor Casing or Pipe</a:t>
            </a:r>
          </a:p>
          <a:p>
            <a:pPr lvl="1"/>
            <a:r>
              <a:rPr lang="en-US" sz="5500" dirty="0" smtClean="0"/>
              <a:t>Prevents erosion of unconsolidated surface sediments, protects rig foundation, and may offer structural support for the wellhead. </a:t>
            </a:r>
          </a:p>
          <a:p>
            <a:pPr lvl="1"/>
            <a:r>
              <a:rPr lang="en-US" sz="5500" dirty="0" smtClean="0"/>
              <a:t>Use and removal at discretion of operator.</a:t>
            </a:r>
          </a:p>
          <a:p>
            <a:pPr lvl="1"/>
            <a:endParaRPr lang="en-US" sz="2200" dirty="0" smtClean="0"/>
          </a:p>
          <a:p>
            <a:r>
              <a:rPr lang="en-US" sz="5500" b="1" dirty="0" smtClean="0">
                <a:solidFill>
                  <a:schemeClr val="tx2"/>
                </a:solidFill>
              </a:rPr>
              <a:t>Surface Casing or First Intermediate Casing</a:t>
            </a:r>
          </a:p>
          <a:p>
            <a:pPr lvl="1"/>
            <a:r>
              <a:rPr lang="en-US" sz="5500" dirty="0" smtClean="0"/>
              <a:t>Supports unconsolidated surface deposits, protects shallow, fresh-water sands from contamination.</a:t>
            </a:r>
          </a:p>
          <a:p>
            <a:pPr lvl="1"/>
            <a:r>
              <a:rPr lang="en-US" sz="5500" dirty="0" smtClean="0"/>
              <a:t>OC Regulations specify minimum depth, cement, and test requirements.</a:t>
            </a:r>
          </a:p>
          <a:p>
            <a:pPr lvl="1"/>
            <a:endParaRPr lang="en-US" sz="2200" dirty="0" smtClean="0"/>
          </a:p>
          <a:p>
            <a:r>
              <a:rPr lang="en-US" sz="5500" b="1" dirty="0" smtClean="0">
                <a:solidFill>
                  <a:schemeClr val="tx2"/>
                </a:solidFill>
              </a:rPr>
              <a:t>Intermediate Casing</a:t>
            </a:r>
          </a:p>
          <a:p>
            <a:pPr lvl="1"/>
            <a:r>
              <a:rPr lang="en-US" sz="5500" dirty="0" smtClean="0"/>
              <a:t>Protects against caving of heaving formations, abnormally pressured formations, lost circulation zones, unstable shale or salt sections or used to segregate upper oil, gas or water-bearing strata.</a:t>
            </a:r>
          </a:p>
          <a:p>
            <a:pPr lvl="1"/>
            <a:r>
              <a:rPr lang="en-US" sz="5500" dirty="0" smtClean="0"/>
              <a:t>Use and specifications are typically at discretion of operator.</a:t>
            </a:r>
          </a:p>
          <a:p>
            <a:pPr lvl="1"/>
            <a:r>
              <a:rPr lang="en-US" sz="5500" dirty="0" smtClean="0"/>
              <a:t>May be required by District Manager.  If required, depth, casing grade, cementing and testing requirements may determined by hearing.</a:t>
            </a:r>
          </a:p>
          <a:p>
            <a:pPr lvl="1"/>
            <a:endParaRPr lang="en-US" sz="1200" dirty="0" smtClean="0"/>
          </a:p>
          <a:p>
            <a:r>
              <a:rPr lang="en-US" sz="5500" b="1" dirty="0" smtClean="0">
                <a:solidFill>
                  <a:schemeClr val="tx2"/>
                </a:solidFill>
              </a:rPr>
              <a:t>Production Casing</a:t>
            </a:r>
          </a:p>
          <a:p>
            <a:pPr lvl="1"/>
            <a:r>
              <a:rPr lang="en-US" sz="5500" dirty="0" smtClean="0"/>
              <a:t>Segregates the horizon from which production is obtained and affords a means of communication between such horizons and the surface.</a:t>
            </a:r>
          </a:p>
          <a:p>
            <a:pPr lvl="1"/>
            <a:r>
              <a:rPr lang="en-US" sz="5500" dirty="0" smtClean="0"/>
              <a:t>OC Regulations specify cement and test requirements.  Casing depth is determined by depth of productive intervals. </a:t>
            </a:r>
          </a:p>
          <a:p>
            <a:pPr lvl="1"/>
            <a:endParaRPr lang="en-US" dirty="0" smtClean="0"/>
          </a:p>
          <a:p>
            <a:pPr lvl="1"/>
            <a:endParaRPr lang="en-US" dirty="0" smtClean="0"/>
          </a:p>
          <a:p>
            <a:pPr lvl="1"/>
            <a:endParaRPr lang="en-US" dirty="0" smtClean="0"/>
          </a:p>
          <a:p>
            <a:pPr lvl="1"/>
            <a:endParaRPr lang="en-US" dirty="0"/>
          </a:p>
        </p:txBody>
      </p:sp>
      <p:sp>
        <p:nvSpPr>
          <p:cNvPr id="7" name="Slide Number Placeholder 6"/>
          <p:cNvSpPr>
            <a:spLocks noGrp="1"/>
          </p:cNvSpPr>
          <p:nvPr>
            <p:ph type="sldNum" sz="quarter" idx="12"/>
          </p:nvPr>
        </p:nvSpPr>
        <p:spPr/>
        <p:txBody>
          <a:bodyPr/>
          <a:lstStyle/>
          <a:p>
            <a:fld id="{67D3FB7F-94E4-430E-A24A-4E04E8FAC540}" type="slidenum">
              <a:rPr lang="en-US" smtClean="0"/>
              <a:pPr/>
              <a:t>107</a:t>
            </a:fld>
            <a:endParaRPr lang="en-US"/>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hale.bmp"/>
          <p:cNvPicPr>
            <a:picLocks noChangeAspect="1"/>
          </p:cNvPicPr>
          <p:nvPr/>
        </p:nvPicPr>
        <p:blipFill>
          <a:blip r:embed="rId2"/>
          <a:stretch>
            <a:fillRect/>
          </a:stretch>
        </p:blipFill>
        <p:spPr>
          <a:xfrm>
            <a:off x="838200" y="0"/>
            <a:ext cx="7620000" cy="6838951"/>
          </a:xfrm>
          <a:prstGeom prst="rect">
            <a:avLst/>
          </a:prstGeom>
        </p:spPr>
      </p:pic>
      <p:pic>
        <p:nvPicPr>
          <p:cNvPr id="9" name="Picture 8" descr="hs2.bmp"/>
          <p:cNvPicPr>
            <a:picLocks noChangeAspect="1"/>
          </p:cNvPicPr>
          <p:nvPr/>
        </p:nvPicPr>
        <p:blipFill>
          <a:blip r:embed="rId3"/>
          <a:stretch>
            <a:fillRect/>
          </a:stretch>
        </p:blipFill>
        <p:spPr>
          <a:xfrm>
            <a:off x="228600" y="266676"/>
            <a:ext cx="4067175" cy="4914924"/>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3048000" y="423446"/>
            <a:ext cx="1143000" cy="369332"/>
          </a:xfrm>
          <a:prstGeom prst="rect">
            <a:avLst/>
          </a:prstGeom>
          <a:noFill/>
        </p:spPr>
        <p:txBody>
          <a:bodyPr wrap="square" rtlCol="0">
            <a:spAutoFit/>
          </a:bodyPr>
          <a:lstStyle/>
          <a:p>
            <a:r>
              <a:rPr lang="en-US" sz="900" b="1" dirty="0" smtClean="0"/>
              <a:t>Surface Cement</a:t>
            </a:r>
          </a:p>
          <a:p>
            <a:r>
              <a:rPr lang="en-US" sz="900" b="1" dirty="0" smtClean="0"/>
              <a:t>1860 to surface</a:t>
            </a:r>
          </a:p>
        </p:txBody>
      </p:sp>
      <p:sp>
        <p:nvSpPr>
          <p:cNvPr id="11" name="TextBox 10"/>
          <p:cNvSpPr txBox="1"/>
          <p:nvPr/>
        </p:nvSpPr>
        <p:spPr>
          <a:xfrm>
            <a:off x="2971800" y="3048000"/>
            <a:ext cx="1219200" cy="384721"/>
          </a:xfrm>
          <a:prstGeom prst="rect">
            <a:avLst/>
          </a:prstGeom>
          <a:noFill/>
        </p:spPr>
        <p:txBody>
          <a:bodyPr wrap="square" rtlCol="0">
            <a:spAutoFit/>
          </a:bodyPr>
          <a:lstStyle/>
          <a:p>
            <a:r>
              <a:rPr lang="en-US" sz="900" b="1" dirty="0" err="1" smtClean="0"/>
              <a:t>Intermed</a:t>
            </a:r>
            <a:r>
              <a:rPr lang="en-US" sz="900" b="1" dirty="0" smtClean="0"/>
              <a:t>. Cement</a:t>
            </a:r>
          </a:p>
          <a:p>
            <a:r>
              <a:rPr lang="en-US" sz="1000" b="1" dirty="0" smtClean="0"/>
              <a:t>10,520 to ~4,000</a:t>
            </a:r>
          </a:p>
        </p:txBody>
      </p:sp>
      <p:sp>
        <p:nvSpPr>
          <p:cNvPr id="23" name="Rectangle 22"/>
          <p:cNvSpPr/>
          <p:nvPr/>
        </p:nvSpPr>
        <p:spPr>
          <a:xfrm>
            <a:off x="4343400" y="1752600"/>
            <a:ext cx="685800" cy="76200"/>
          </a:xfrm>
          <a:prstGeom prst="rect">
            <a:avLst/>
          </a:prstGeom>
          <a:gradFill flip="none" rotWithShape="1">
            <a:gsLst>
              <a:gs pos="0">
                <a:srgbClr val="000000"/>
              </a:gs>
              <a:gs pos="39999">
                <a:srgbClr val="0A128C"/>
              </a:gs>
              <a:gs pos="70000">
                <a:srgbClr val="181CC7"/>
              </a:gs>
              <a:gs pos="88000">
                <a:srgbClr val="7005D4"/>
              </a:gs>
              <a:gs pos="100000">
                <a:srgbClr val="8C3D91"/>
              </a:gs>
            </a:gsLst>
            <a:lin ang="162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048000" y="3810000"/>
            <a:ext cx="1143000" cy="400110"/>
          </a:xfrm>
          <a:prstGeom prst="rect">
            <a:avLst/>
          </a:prstGeom>
          <a:noFill/>
        </p:spPr>
        <p:txBody>
          <a:bodyPr wrap="square" rtlCol="0">
            <a:spAutoFit/>
          </a:bodyPr>
          <a:lstStyle/>
          <a:p>
            <a:r>
              <a:rPr lang="en-US" sz="1000" b="1" dirty="0" smtClean="0"/>
              <a:t>Prod. Cement</a:t>
            </a:r>
          </a:p>
          <a:p>
            <a:r>
              <a:rPr lang="en-US" sz="1000" b="1" dirty="0" smtClean="0"/>
              <a:t>TD to ~6,000</a:t>
            </a:r>
          </a:p>
        </p:txBody>
      </p:sp>
      <p:cxnSp>
        <p:nvCxnSpPr>
          <p:cNvPr id="14" name="Straight Connector 13"/>
          <p:cNvCxnSpPr/>
          <p:nvPr/>
        </p:nvCxnSpPr>
        <p:spPr>
          <a:xfrm rot="16200000" flipH="1">
            <a:off x="4076700" y="647700"/>
            <a:ext cx="1219200" cy="6858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343400" y="4876800"/>
            <a:ext cx="685800" cy="15240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5029200" y="1752600"/>
            <a:ext cx="3276600" cy="76200"/>
          </a:xfrm>
          <a:prstGeom prst="rect">
            <a:avLst/>
          </a:prstGeom>
          <a:gradFill flip="none" rotWithShape="1">
            <a:gsLst>
              <a:gs pos="0">
                <a:srgbClr val="000000"/>
              </a:gs>
              <a:gs pos="39999">
                <a:srgbClr val="0A128C"/>
              </a:gs>
              <a:gs pos="70000">
                <a:srgbClr val="181CC7"/>
              </a:gs>
              <a:gs pos="88000">
                <a:srgbClr val="7005D4"/>
              </a:gs>
              <a:gs pos="100000">
                <a:srgbClr val="8C3D91"/>
              </a:gs>
            </a:gsLst>
            <a:lin ang="162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Line Callout 2 25"/>
          <p:cNvSpPr/>
          <p:nvPr/>
        </p:nvSpPr>
        <p:spPr>
          <a:xfrm>
            <a:off x="6629400" y="838200"/>
            <a:ext cx="1371600" cy="533400"/>
          </a:xfrm>
          <a:prstGeom prst="borderCallout2">
            <a:avLst>
              <a:gd name="adj1" fmla="val 18750"/>
              <a:gd name="adj2" fmla="val -8333"/>
              <a:gd name="adj3" fmla="val 18750"/>
              <a:gd name="adj4" fmla="val -16667"/>
              <a:gd name="adj5" fmla="val 166709"/>
              <a:gd name="adj6" fmla="val -47698"/>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USDW </a:t>
            </a:r>
          </a:p>
          <a:p>
            <a:pPr algn="ctr"/>
            <a:r>
              <a:rPr lang="en-US" sz="1600" b="1" dirty="0" smtClean="0"/>
              <a:t>Max 1,600 </a:t>
            </a:r>
            <a:r>
              <a:rPr lang="en-US" b="1" dirty="0" smtClean="0"/>
              <a:t>ft</a:t>
            </a:r>
          </a:p>
        </p:txBody>
      </p:sp>
      <p:sp>
        <p:nvSpPr>
          <p:cNvPr id="27" name="Left-Right Arrow 26"/>
          <p:cNvSpPr/>
          <p:nvPr/>
        </p:nvSpPr>
        <p:spPr>
          <a:xfrm rot="5400000">
            <a:off x="3962400" y="3276600"/>
            <a:ext cx="3276600" cy="381000"/>
          </a:xfrm>
          <a:prstGeom prst="leftRightArrow">
            <a:avLst/>
          </a:prstGeom>
          <a:gradFill flip="none" rotWithShape="1">
            <a:gsLst>
              <a:gs pos="0">
                <a:srgbClr val="000082"/>
              </a:gs>
              <a:gs pos="30000">
                <a:srgbClr val="66008F"/>
              </a:gs>
              <a:gs pos="64999">
                <a:srgbClr val="BA0066"/>
              </a:gs>
              <a:gs pos="89999">
                <a:srgbClr val="FF0000"/>
              </a:gs>
              <a:gs pos="100000">
                <a:srgbClr val="FF82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5791200" y="3276600"/>
            <a:ext cx="2434256" cy="923330"/>
          </a:xfrm>
          <a:prstGeom prst="rect">
            <a:avLst/>
          </a:prstGeom>
          <a:noFill/>
        </p:spPr>
        <p:txBody>
          <a:bodyPr wrap="none" rtlCol="0">
            <a:spAutoFit/>
          </a:bodyPr>
          <a:lstStyle/>
          <a:p>
            <a:r>
              <a:rPr lang="en-US" dirty="0" smtClean="0"/>
              <a:t>~10,700 ft (~2 miles)</a:t>
            </a:r>
          </a:p>
          <a:p>
            <a:r>
              <a:rPr lang="en-US" dirty="0" smtClean="0"/>
              <a:t>From base of USDW to</a:t>
            </a:r>
          </a:p>
          <a:p>
            <a:r>
              <a:rPr lang="en-US" dirty="0" smtClean="0"/>
              <a:t>Top of Haynesville Shale</a:t>
            </a:r>
            <a:endParaRPr lang="en-US" dirty="0"/>
          </a:p>
        </p:txBody>
      </p:sp>
      <p:sp>
        <p:nvSpPr>
          <p:cNvPr id="29" name="TextBox 28"/>
          <p:cNvSpPr txBox="1"/>
          <p:nvPr/>
        </p:nvSpPr>
        <p:spPr>
          <a:xfrm>
            <a:off x="838200" y="5257800"/>
            <a:ext cx="1636858" cy="461665"/>
          </a:xfrm>
          <a:prstGeom prst="rect">
            <a:avLst/>
          </a:prstGeom>
          <a:noFill/>
        </p:spPr>
        <p:txBody>
          <a:bodyPr wrap="none" rtlCol="0">
            <a:spAutoFit/>
          </a:bodyPr>
          <a:lstStyle/>
          <a:p>
            <a:r>
              <a:rPr lang="en-US" sz="2400" b="1" i="1" dirty="0" smtClean="0"/>
              <a:t>Haynesville</a:t>
            </a:r>
            <a:endParaRPr lang="en-US" sz="2400" b="1" i="1" dirty="0"/>
          </a:p>
        </p:txBody>
      </p:sp>
      <p:sp>
        <p:nvSpPr>
          <p:cNvPr id="30" name="TextBox 29"/>
          <p:cNvSpPr txBox="1"/>
          <p:nvPr/>
        </p:nvSpPr>
        <p:spPr>
          <a:xfrm>
            <a:off x="1447800" y="5791200"/>
            <a:ext cx="1143262" cy="369332"/>
          </a:xfrm>
          <a:prstGeom prst="rect">
            <a:avLst/>
          </a:prstGeom>
          <a:noFill/>
        </p:spPr>
        <p:txBody>
          <a:bodyPr wrap="none" rtlCol="0">
            <a:spAutoFit/>
          </a:bodyPr>
          <a:lstStyle/>
          <a:p>
            <a:r>
              <a:rPr lang="en-US" dirty="0" smtClean="0"/>
              <a:t>~12,300 ft</a:t>
            </a:r>
            <a:endParaRPr lang="en-US" dirty="0"/>
          </a:p>
        </p:txBody>
      </p:sp>
      <p:sp>
        <p:nvSpPr>
          <p:cNvPr id="16" name="TextBox 15"/>
          <p:cNvSpPr txBox="1"/>
          <p:nvPr/>
        </p:nvSpPr>
        <p:spPr>
          <a:xfrm>
            <a:off x="7315200" y="5715000"/>
            <a:ext cx="1040670" cy="646331"/>
          </a:xfrm>
          <a:prstGeom prst="rect">
            <a:avLst/>
          </a:prstGeom>
          <a:noFill/>
        </p:spPr>
        <p:txBody>
          <a:bodyPr wrap="none" rtlCol="0">
            <a:spAutoFit/>
          </a:bodyPr>
          <a:lstStyle/>
          <a:p>
            <a:r>
              <a:rPr lang="en-US" sz="1200" dirty="0" smtClean="0"/>
              <a:t>TD:</a:t>
            </a:r>
          </a:p>
          <a:p>
            <a:r>
              <a:rPr lang="en-US" sz="1200" dirty="0" smtClean="0"/>
              <a:t>12,270 ft TVD</a:t>
            </a:r>
          </a:p>
          <a:p>
            <a:r>
              <a:rPr lang="en-US" sz="1200" dirty="0" smtClean="0"/>
              <a:t>16,630 ft MD</a:t>
            </a:r>
            <a:endParaRPr lang="en-US" sz="1200" dirty="0"/>
          </a:p>
        </p:txBody>
      </p:sp>
      <p:sp>
        <p:nvSpPr>
          <p:cNvPr id="21" name="TextBox 20"/>
          <p:cNvSpPr txBox="1"/>
          <p:nvPr/>
        </p:nvSpPr>
        <p:spPr>
          <a:xfrm>
            <a:off x="205896" y="660484"/>
            <a:ext cx="1165704" cy="253916"/>
          </a:xfrm>
          <a:prstGeom prst="rect">
            <a:avLst/>
          </a:prstGeom>
          <a:noFill/>
        </p:spPr>
        <p:txBody>
          <a:bodyPr wrap="none" rtlCol="0">
            <a:spAutoFit/>
          </a:bodyPr>
          <a:lstStyle/>
          <a:p>
            <a:r>
              <a:rPr lang="en-US" sz="1050" b="1" dirty="0" smtClean="0"/>
              <a:t>SURFACE CSG</a:t>
            </a:r>
            <a:endParaRPr lang="en-US" sz="1050" b="1" dirty="0"/>
          </a:p>
        </p:txBody>
      </p:sp>
      <p:sp>
        <p:nvSpPr>
          <p:cNvPr id="22" name="TextBox 21"/>
          <p:cNvSpPr txBox="1"/>
          <p:nvPr/>
        </p:nvSpPr>
        <p:spPr>
          <a:xfrm>
            <a:off x="245227" y="2209800"/>
            <a:ext cx="1202573" cy="246221"/>
          </a:xfrm>
          <a:prstGeom prst="rect">
            <a:avLst/>
          </a:prstGeom>
          <a:noFill/>
        </p:spPr>
        <p:txBody>
          <a:bodyPr wrap="none" rtlCol="0">
            <a:spAutoFit/>
          </a:bodyPr>
          <a:lstStyle/>
          <a:p>
            <a:r>
              <a:rPr lang="en-US" sz="1000" b="1" dirty="0" smtClean="0"/>
              <a:t>INTERMED. CSG</a:t>
            </a:r>
            <a:endParaRPr lang="en-US" sz="1000" b="1" dirty="0"/>
          </a:p>
        </p:txBody>
      </p:sp>
      <p:sp>
        <p:nvSpPr>
          <p:cNvPr id="24" name="TextBox 23"/>
          <p:cNvSpPr txBox="1"/>
          <p:nvPr/>
        </p:nvSpPr>
        <p:spPr>
          <a:xfrm>
            <a:off x="381000" y="3810000"/>
            <a:ext cx="976549" cy="261610"/>
          </a:xfrm>
          <a:prstGeom prst="rect">
            <a:avLst/>
          </a:prstGeom>
          <a:noFill/>
        </p:spPr>
        <p:txBody>
          <a:bodyPr wrap="none" rtlCol="0">
            <a:spAutoFit/>
          </a:bodyPr>
          <a:lstStyle/>
          <a:p>
            <a:r>
              <a:rPr lang="en-US" sz="1100" b="1" dirty="0" smtClean="0"/>
              <a:t>PROD. CSG</a:t>
            </a:r>
            <a:endParaRPr lang="en-US" sz="1100" b="1" dirty="0"/>
          </a:p>
        </p:txBody>
      </p:sp>
      <p:sp>
        <p:nvSpPr>
          <p:cNvPr id="31" name="Rectangle 3"/>
          <p:cNvSpPr>
            <a:spLocks noChangeArrowheads="1"/>
          </p:cNvSpPr>
          <p:nvPr/>
        </p:nvSpPr>
        <p:spPr bwMode="auto">
          <a:xfrm>
            <a:off x="4724400" y="228600"/>
            <a:ext cx="3505200" cy="369332"/>
          </a:xfrm>
          <a:prstGeom prst="rect">
            <a:avLst/>
          </a:prstGeom>
          <a:noFill/>
          <a:ln w="9525">
            <a:noFill/>
            <a:miter lim="800000"/>
            <a:headEnd/>
            <a:tailEnd/>
          </a:ln>
          <a:effectLst/>
        </p:spPr>
        <p:txBody>
          <a:bodyPr wrap="square">
            <a:spAutoFit/>
          </a:bodyPr>
          <a:lstStyle/>
          <a:p>
            <a:pPr algn="l"/>
            <a:r>
              <a:rPr lang="en-US" b="1" dirty="0" smtClean="0"/>
              <a:t>WELL CONSTRUCTION EXAMPLE</a:t>
            </a:r>
            <a:endParaRPr lang="en-US" b="1" dirty="0"/>
          </a:p>
        </p:txBody>
      </p:sp>
      <p:sp>
        <p:nvSpPr>
          <p:cNvPr id="34" name="Slide Number Placeholder 33"/>
          <p:cNvSpPr>
            <a:spLocks noGrp="1"/>
          </p:cNvSpPr>
          <p:nvPr>
            <p:ph type="sldNum" sz="quarter" idx="12"/>
          </p:nvPr>
        </p:nvSpPr>
        <p:spPr/>
        <p:txBody>
          <a:bodyPr/>
          <a:lstStyle/>
          <a:p>
            <a:fld id="{67D3FB7F-94E4-430E-A24A-4E04E8FAC540}" type="slidenum">
              <a:rPr lang="en-US" smtClean="0"/>
              <a:pPr/>
              <a:t>108</a:t>
            </a:fld>
            <a:endParaRPr lang="en-US"/>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Can 44"/>
          <p:cNvSpPr/>
          <p:nvPr/>
        </p:nvSpPr>
        <p:spPr>
          <a:xfrm>
            <a:off x="3429000" y="2590800"/>
            <a:ext cx="1828800" cy="4038600"/>
          </a:xfrm>
          <a:prstGeom prst="can">
            <a:avLst/>
          </a:prstGeom>
          <a:gradFill flip="none" rotWithShape="1">
            <a:gsLst>
              <a:gs pos="0">
                <a:srgbClr val="FFFFFF"/>
              </a:gs>
              <a:gs pos="7001">
                <a:srgbClr val="E6E6E6"/>
              </a:gs>
              <a:gs pos="32001">
                <a:srgbClr val="7D8496"/>
              </a:gs>
              <a:gs pos="47000">
                <a:srgbClr val="E6E6E6"/>
              </a:gs>
              <a:gs pos="85001">
                <a:srgbClr val="7D8496"/>
              </a:gs>
              <a:gs pos="100000">
                <a:srgbClr val="E6E6E6"/>
              </a:gs>
            </a:gsLst>
            <a:lin ang="0" scaled="1"/>
            <a:tileRect/>
          </a:gra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67D3FB7F-94E4-430E-A24A-4E04E8FAC540}" type="slidenum">
              <a:rPr lang="en-US" smtClean="0"/>
              <a:pPr/>
              <a:t>109</a:t>
            </a:fld>
            <a:endParaRPr lang="en-US"/>
          </a:p>
        </p:txBody>
      </p:sp>
      <p:sp>
        <p:nvSpPr>
          <p:cNvPr id="5" name="Rectangle 3"/>
          <p:cNvSpPr>
            <a:spLocks noChangeArrowheads="1"/>
          </p:cNvSpPr>
          <p:nvPr/>
        </p:nvSpPr>
        <p:spPr bwMode="auto">
          <a:xfrm>
            <a:off x="152400" y="228600"/>
            <a:ext cx="8763000" cy="769441"/>
          </a:xfrm>
          <a:prstGeom prst="rect">
            <a:avLst/>
          </a:prstGeom>
          <a:noFill/>
          <a:ln w="9525">
            <a:noFill/>
            <a:miter lim="800000"/>
            <a:headEnd/>
            <a:tailEnd/>
          </a:ln>
          <a:effectLst/>
        </p:spPr>
        <p:txBody>
          <a:bodyPr wrap="square">
            <a:spAutoFit/>
          </a:bodyPr>
          <a:lstStyle/>
          <a:p>
            <a:pPr algn="ctr"/>
            <a:r>
              <a:rPr lang="en-US" sz="4400" b="1" dirty="0" smtClean="0">
                <a:solidFill>
                  <a:srgbClr val="0066CC"/>
                </a:solidFill>
                <a:latin typeface="Arial Rounded MT Bold" pitchFamily="34" charset="0"/>
              </a:rPr>
              <a:t>Casing Configuration Example</a:t>
            </a:r>
            <a:endParaRPr lang="en-US" sz="4400" b="1" dirty="0">
              <a:solidFill>
                <a:srgbClr val="0066CC"/>
              </a:solidFill>
              <a:latin typeface="Arial Rounded MT Bold" pitchFamily="34" charset="0"/>
            </a:endParaRPr>
          </a:p>
        </p:txBody>
      </p:sp>
      <p:sp>
        <p:nvSpPr>
          <p:cNvPr id="21" name="Oval 20"/>
          <p:cNvSpPr/>
          <p:nvPr/>
        </p:nvSpPr>
        <p:spPr>
          <a:xfrm>
            <a:off x="3776664" y="2743200"/>
            <a:ext cx="10668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362200" y="3657600"/>
            <a:ext cx="3962400" cy="2209800"/>
          </a:xfrm>
          <a:prstGeom prst="rect">
            <a:avLst/>
          </a:prstGeom>
          <a:solidFill>
            <a:schemeClr val="accent3"/>
          </a:solidFill>
          <a:ln>
            <a:solidFill>
              <a:schemeClr val="accent3">
                <a:lumMod val="75000"/>
              </a:schemeClr>
            </a:solidFill>
          </a:ln>
          <a:effectLst>
            <a:outerShdw blurRad="50800" dist="38100" dir="8100000" algn="tr" rotWithShape="0">
              <a:prstClr val="black">
                <a:alpha val="40000"/>
              </a:prstClr>
            </a:outerShdw>
          </a:effectLst>
          <a:scene3d>
            <a:camera prst="perspectiveRelaxed"/>
            <a:lightRig rig="sunrise" dir="t"/>
          </a:scene3d>
          <a:sp3d extrusionH="196850" contourW="12700" prstMaterial="matte">
            <a:extrusionClr>
              <a:schemeClr val="accent3">
                <a:lumMod val="50000"/>
              </a:schemeClr>
            </a:extrusionClr>
            <a:contourClr>
              <a:schemeClr val="accent3">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5757864" y="914400"/>
            <a:ext cx="2624136" cy="2900794"/>
          </a:xfrm>
          <a:prstGeom prst="rect">
            <a:avLst/>
          </a:prstGeom>
          <a:noFill/>
        </p:spPr>
        <p:txBody>
          <a:bodyPr wrap="square" rtlCol="0">
            <a:spAutoFit/>
          </a:bodyPr>
          <a:lstStyle/>
          <a:p>
            <a:r>
              <a:rPr lang="en-US" sz="2000" b="1" dirty="0" smtClean="0"/>
              <a:t>5 in.</a:t>
            </a:r>
          </a:p>
          <a:p>
            <a:r>
              <a:rPr lang="en-US" sz="2000" b="1" dirty="0" smtClean="0"/>
              <a:t>Production</a:t>
            </a:r>
          </a:p>
          <a:p>
            <a:endParaRPr lang="en-US" sz="1050" b="1" dirty="0" smtClean="0"/>
          </a:p>
          <a:p>
            <a:endParaRPr lang="en-US" sz="2000" b="1" dirty="0" smtClean="0"/>
          </a:p>
          <a:p>
            <a:r>
              <a:rPr lang="en-US" sz="2000" b="1" dirty="0" smtClean="0"/>
              <a:t>7 ⅝ in.</a:t>
            </a:r>
          </a:p>
          <a:p>
            <a:r>
              <a:rPr lang="en-US" sz="2000" b="1" dirty="0" smtClean="0"/>
              <a:t>Intermediate</a:t>
            </a:r>
          </a:p>
          <a:p>
            <a:endParaRPr lang="en-US" sz="1200" b="1" dirty="0" smtClean="0"/>
          </a:p>
          <a:p>
            <a:endParaRPr lang="en-US" sz="2000" b="1" dirty="0" smtClean="0"/>
          </a:p>
          <a:p>
            <a:r>
              <a:rPr lang="en-US" sz="2000" b="1" dirty="0" smtClean="0"/>
              <a:t>10 ¾ in.</a:t>
            </a:r>
          </a:p>
          <a:p>
            <a:r>
              <a:rPr lang="en-US" sz="2000" b="1" dirty="0" smtClean="0"/>
              <a:t>Surface</a:t>
            </a:r>
            <a:endParaRPr lang="en-US" sz="2000" b="1" dirty="0"/>
          </a:p>
        </p:txBody>
      </p:sp>
      <p:cxnSp>
        <p:nvCxnSpPr>
          <p:cNvPr id="32" name="Straight Arrow Connector 31"/>
          <p:cNvCxnSpPr/>
          <p:nvPr/>
        </p:nvCxnSpPr>
        <p:spPr>
          <a:xfrm rot="10800000" flipV="1">
            <a:off x="4572000" y="1219200"/>
            <a:ext cx="1109664" cy="304800"/>
          </a:xfrm>
          <a:prstGeom prst="straightConnector1">
            <a:avLst/>
          </a:prstGeom>
          <a:ln w="15875">
            <a:solidFill>
              <a:srgbClr val="0066CC"/>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endCxn id="22" idx="4"/>
          </p:cNvCxnSpPr>
          <p:nvPr/>
        </p:nvCxnSpPr>
        <p:spPr>
          <a:xfrm rot="10800000">
            <a:off x="4876800" y="2209800"/>
            <a:ext cx="881064" cy="1588"/>
          </a:xfrm>
          <a:prstGeom prst="straightConnector1">
            <a:avLst/>
          </a:prstGeom>
          <a:ln w="15875">
            <a:solidFill>
              <a:srgbClr val="0066FF"/>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rot="10800000">
            <a:off x="5300664" y="3276600"/>
            <a:ext cx="457200" cy="1588"/>
          </a:xfrm>
          <a:prstGeom prst="straightConnector1">
            <a:avLst/>
          </a:prstGeom>
          <a:ln w="19050">
            <a:solidFill>
              <a:srgbClr val="0066CC"/>
            </a:solidFill>
            <a:tailEnd type="arrow"/>
          </a:ln>
        </p:spPr>
        <p:style>
          <a:lnRef idx="1">
            <a:schemeClr val="accent1"/>
          </a:lnRef>
          <a:fillRef idx="0">
            <a:schemeClr val="accent1"/>
          </a:fillRef>
          <a:effectRef idx="0">
            <a:schemeClr val="accent1"/>
          </a:effectRef>
          <a:fontRef idx="minor">
            <a:schemeClr val="tx1"/>
          </a:fontRef>
        </p:style>
      </p:cxnSp>
      <p:sp>
        <p:nvSpPr>
          <p:cNvPr id="19" name="Can 18"/>
          <p:cNvSpPr/>
          <p:nvPr/>
        </p:nvSpPr>
        <p:spPr>
          <a:xfrm>
            <a:off x="3429000" y="2362200"/>
            <a:ext cx="1828800" cy="2362200"/>
          </a:xfrm>
          <a:prstGeom prst="can">
            <a:avLst/>
          </a:prstGeom>
          <a:gradFill flip="none" rotWithShape="1">
            <a:gsLst>
              <a:gs pos="0">
                <a:srgbClr val="FFFFFF"/>
              </a:gs>
              <a:gs pos="7001">
                <a:srgbClr val="E6E6E6"/>
              </a:gs>
              <a:gs pos="32001">
                <a:srgbClr val="7D8496"/>
              </a:gs>
              <a:gs pos="47000">
                <a:srgbClr val="E6E6E6"/>
              </a:gs>
              <a:gs pos="85001">
                <a:srgbClr val="7D8496"/>
              </a:gs>
              <a:gs pos="100000">
                <a:srgbClr val="E6E6E6"/>
              </a:gs>
            </a:gsLst>
            <a:lin ang="0" scaled="1"/>
            <a:tileRect/>
          </a:gra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3657600" y="2438400"/>
            <a:ext cx="1371600" cy="304800"/>
          </a:xfrm>
          <a:prstGeom prst="ellipse">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an 21"/>
          <p:cNvSpPr/>
          <p:nvPr/>
        </p:nvSpPr>
        <p:spPr>
          <a:xfrm>
            <a:off x="3810000" y="1752600"/>
            <a:ext cx="1066800" cy="914400"/>
          </a:xfrm>
          <a:prstGeom prst="can">
            <a:avLst/>
          </a:prstGeom>
          <a:gradFill flip="none" rotWithShape="1">
            <a:gsLst>
              <a:gs pos="0">
                <a:srgbClr val="FFFFFF"/>
              </a:gs>
              <a:gs pos="7001">
                <a:srgbClr val="E6E6E6"/>
              </a:gs>
              <a:gs pos="32001">
                <a:srgbClr val="7D8496"/>
              </a:gs>
              <a:gs pos="47000">
                <a:srgbClr val="E6E6E6"/>
              </a:gs>
              <a:gs pos="85001">
                <a:srgbClr val="7D8496"/>
              </a:gs>
              <a:gs pos="100000">
                <a:srgbClr val="E6E6E6"/>
              </a:gs>
            </a:gsLst>
            <a:lin ang="0" scaled="1"/>
            <a:tileRect/>
          </a:gra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3962400" y="1828800"/>
            <a:ext cx="762000" cy="76200"/>
          </a:xfrm>
          <a:prstGeom prst="ellipse">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an 22"/>
          <p:cNvSpPr/>
          <p:nvPr/>
        </p:nvSpPr>
        <p:spPr>
          <a:xfrm>
            <a:off x="4114800" y="914400"/>
            <a:ext cx="457200" cy="914400"/>
          </a:xfrm>
          <a:prstGeom prst="can">
            <a:avLst/>
          </a:prstGeom>
          <a:gradFill flip="none" rotWithShape="1">
            <a:gsLst>
              <a:gs pos="0">
                <a:srgbClr val="FFFFFF"/>
              </a:gs>
              <a:gs pos="7001">
                <a:srgbClr val="E6E6E6"/>
              </a:gs>
              <a:gs pos="32001">
                <a:srgbClr val="7D8496"/>
              </a:gs>
              <a:gs pos="47000">
                <a:srgbClr val="E6E6E6"/>
              </a:gs>
              <a:gs pos="85001">
                <a:srgbClr val="7D8496"/>
              </a:gs>
              <a:gs pos="100000">
                <a:srgbClr val="E6E6E6"/>
              </a:gs>
            </a:gsLst>
            <a:lin ang="0" scaled="1"/>
            <a:tileRect/>
          </a:gra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191000" y="944881"/>
            <a:ext cx="304800" cy="45719"/>
          </a:xfrm>
          <a:prstGeom prst="ellipse">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ChangeArrowheads="1"/>
          </p:cNvSpPr>
          <p:nvPr/>
        </p:nvSpPr>
        <p:spPr bwMode="auto">
          <a:xfrm>
            <a:off x="6019800" y="4724400"/>
            <a:ext cx="1447800" cy="641350"/>
          </a:xfrm>
          <a:prstGeom prst="rect">
            <a:avLst/>
          </a:prstGeom>
          <a:noFill/>
          <a:ln w="9525">
            <a:noFill/>
            <a:miter lim="800000"/>
            <a:headEnd/>
            <a:tailEnd/>
          </a:ln>
        </p:spPr>
        <p:txBody>
          <a:bodyPr>
            <a:spAutoFit/>
          </a:bodyPr>
          <a:lstStyle/>
          <a:p>
            <a:pPr algn="ctr"/>
            <a:r>
              <a:rPr lang="en-US" b="1">
                <a:solidFill>
                  <a:srgbClr val="FF3300"/>
                </a:solidFill>
              </a:rPr>
              <a:t>Haynesville Shale</a:t>
            </a:r>
          </a:p>
        </p:txBody>
      </p:sp>
      <p:sp>
        <p:nvSpPr>
          <p:cNvPr id="10243" name="Line 8"/>
          <p:cNvSpPr>
            <a:spLocks noChangeShapeType="1"/>
          </p:cNvSpPr>
          <p:nvPr/>
        </p:nvSpPr>
        <p:spPr bwMode="auto">
          <a:xfrm flipH="1">
            <a:off x="5791200" y="5105400"/>
            <a:ext cx="381000" cy="152400"/>
          </a:xfrm>
          <a:prstGeom prst="line">
            <a:avLst/>
          </a:prstGeom>
          <a:noFill/>
          <a:ln w="57150">
            <a:solidFill>
              <a:srgbClr val="FF3300"/>
            </a:solidFill>
            <a:round/>
            <a:headEnd/>
            <a:tailEnd type="triangle" w="med" len="med"/>
          </a:ln>
        </p:spPr>
        <p:txBody>
          <a:bodyPr/>
          <a:lstStyle/>
          <a:p>
            <a:endParaRPr lang="en-US"/>
          </a:p>
        </p:txBody>
      </p:sp>
      <p:sp>
        <p:nvSpPr>
          <p:cNvPr id="10244" name="Text Box 9"/>
          <p:cNvSpPr txBox="1">
            <a:spLocks noChangeArrowheads="1"/>
          </p:cNvSpPr>
          <p:nvPr/>
        </p:nvSpPr>
        <p:spPr bwMode="auto">
          <a:xfrm>
            <a:off x="6629400" y="6400800"/>
            <a:ext cx="2286000" cy="457200"/>
          </a:xfrm>
          <a:prstGeom prst="rect">
            <a:avLst/>
          </a:prstGeom>
          <a:noFill/>
          <a:ln w="9525">
            <a:noFill/>
            <a:miter lim="800000"/>
            <a:headEnd/>
            <a:tailEnd/>
          </a:ln>
        </p:spPr>
        <p:txBody>
          <a:bodyPr>
            <a:spAutoFit/>
          </a:bodyPr>
          <a:lstStyle/>
          <a:p>
            <a:pPr algn="ctr">
              <a:spcBef>
                <a:spcPct val="50000"/>
              </a:spcBef>
            </a:pPr>
            <a:r>
              <a:rPr lang="en-US" sz="1200" b="1"/>
              <a:t>LSUS Red River Watershed Management Institute</a:t>
            </a:r>
          </a:p>
        </p:txBody>
      </p:sp>
      <p:sp>
        <p:nvSpPr>
          <p:cNvPr id="10245" name="Text Box 5"/>
          <p:cNvSpPr txBox="1">
            <a:spLocks noChangeArrowheads="1"/>
          </p:cNvSpPr>
          <p:nvPr/>
        </p:nvSpPr>
        <p:spPr bwMode="auto">
          <a:xfrm>
            <a:off x="6384925" y="5903913"/>
            <a:ext cx="1539875" cy="304800"/>
          </a:xfrm>
          <a:prstGeom prst="rect">
            <a:avLst/>
          </a:prstGeom>
          <a:noFill/>
          <a:ln w="9525">
            <a:noFill/>
            <a:miter lim="800000"/>
            <a:headEnd/>
            <a:tailEnd/>
          </a:ln>
        </p:spPr>
        <p:txBody>
          <a:bodyPr>
            <a:spAutoFit/>
          </a:bodyPr>
          <a:lstStyle/>
          <a:p>
            <a:r>
              <a:rPr lang="en-US" sz="1400">
                <a:solidFill>
                  <a:srgbClr val="C0C0C0"/>
                </a:solidFill>
              </a:rPr>
              <a:t>AAPG, 2007</a:t>
            </a:r>
          </a:p>
        </p:txBody>
      </p:sp>
      <p:pic>
        <p:nvPicPr>
          <p:cNvPr id="10246" name="Picture 6" descr="[US_shale_map.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0247" name="Line 7"/>
          <p:cNvSpPr>
            <a:spLocks noChangeShapeType="1"/>
          </p:cNvSpPr>
          <p:nvPr/>
        </p:nvSpPr>
        <p:spPr bwMode="auto">
          <a:xfrm flipH="1" flipV="1">
            <a:off x="5181600" y="4191000"/>
            <a:ext cx="838200" cy="533400"/>
          </a:xfrm>
          <a:prstGeom prst="line">
            <a:avLst/>
          </a:prstGeom>
          <a:noFill/>
          <a:ln w="38100">
            <a:solidFill>
              <a:srgbClr val="FF3300"/>
            </a:solidFill>
            <a:round/>
            <a:headEnd/>
            <a:tailEnd type="triangle" w="med" len="med"/>
          </a:ln>
        </p:spPr>
        <p:txBody>
          <a:bodyPr/>
          <a:lstStyle/>
          <a:p>
            <a:endParaRPr lang="en-US"/>
          </a:p>
        </p:txBody>
      </p:sp>
      <p:sp>
        <p:nvSpPr>
          <p:cNvPr id="10248" name="Text Box 8"/>
          <p:cNvSpPr txBox="1">
            <a:spLocks noChangeArrowheads="1"/>
          </p:cNvSpPr>
          <p:nvPr/>
        </p:nvSpPr>
        <p:spPr bwMode="auto">
          <a:xfrm>
            <a:off x="5867400" y="4495800"/>
            <a:ext cx="1219200" cy="536575"/>
          </a:xfrm>
          <a:prstGeom prst="rect">
            <a:avLst/>
          </a:prstGeom>
          <a:solidFill>
            <a:srgbClr val="FFFFCC"/>
          </a:solidFill>
          <a:ln w="19050">
            <a:solidFill>
              <a:srgbClr val="FF0000"/>
            </a:solidFill>
            <a:miter lim="800000"/>
            <a:headEnd/>
            <a:tailEnd/>
          </a:ln>
        </p:spPr>
        <p:txBody>
          <a:bodyPr>
            <a:spAutoFit/>
          </a:bodyPr>
          <a:lstStyle/>
          <a:p>
            <a:pPr algn="ctr">
              <a:spcBef>
                <a:spcPct val="50000"/>
              </a:spcBef>
            </a:pPr>
            <a:r>
              <a:rPr lang="en-US" sz="1400" b="1"/>
              <a:t>Haynesville Shale</a:t>
            </a:r>
          </a:p>
        </p:txBody>
      </p:sp>
      <p:sp>
        <p:nvSpPr>
          <p:cNvPr id="10249" name="Line 9"/>
          <p:cNvSpPr>
            <a:spLocks noChangeShapeType="1"/>
          </p:cNvSpPr>
          <p:nvPr/>
        </p:nvSpPr>
        <p:spPr bwMode="auto">
          <a:xfrm flipH="1" flipV="1">
            <a:off x="7239000" y="2362200"/>
            <a:ext cx="533400" cy="533400"/>
          </a:xfrm>
          <a:prstGeom prst="line">
            <a:avLst/>
          </a:prstGeom>
          <a:noFill/>
          <a:ln w="38100">
            <a:solidFill>
              <a:srgbClr val="FF3300"/>
            </a:solidFill>
            <a:round/>
            <a:headEnd/>
            <a:tailEnd type="triangle" w="med" len="med"/>
          </a:ln>
        </p:spPr>
        <p:txBody>
          <a:bodyPr/>
          <a:lstStyle/>
          <a:p>
            <a:endParaRPr lang="en-US"/>
          </a:p>
        </p:txBody>
      </p:sp>
      <p:sp>
        <p:nvSpPr>
          <p:cNvPr id="10250" name="Text Box 10"/>
          <p:cNvSpPr txBox="1">
            <a:spLocks noChangeArrowheads="1"/>
          </p:cNvSpPr>
          <p:nvPr/>
        </p:nvSpPr>
        <p:spPr bwMode="auto">
          <a:xfrm>
            <a:off x="7696200" y="2819400"/>
            <a:ext cx="1219200" cy="536575"/>
          </a:xfrm>
          <a:prstGeom prst="rect">
            <a:avLst/>
          </a:prstGeom>
          <a:solidFill>
            <a:srgbClr val="FFFFCC"/>
          </a:solidFill>
          <a:ln w="19050">
            <a:solidFill>
              <a:srgbClr val="FF0000"/>
            </a:solidFill>
            <a:miter lim="800000"/>
            <a:headEnd/>
            <a:tailEnd/>
          </a:ln>
        </p:spPr>
        <p:txBody>
          <a:bodyPr>
            <a:spAutoFit/>
          </a:bodyPr>
          <a:lstStyle/>
          <a:p>
            <a:pPr algn="ctr">
              <a:spcBef>
                <a:spcPct val="50000"/>
              </a:spcBef>
            </a:pPr>
            <a:r>
              <a:rPr lang="en-US" sz="1400" b="1"/>
              <a:t>Marcellus Shale</a:t>
            </a:r>
          </a:p>
        </p:txBody>
      </p:sp>
      <p:sp>
        <p:nvSpPr>
          <p:cNvPr id="10251" name="Line 11"/>
          <p:cNvSpPr>
            <a:spLocks noChangeShapeType="1"/>
          </p:cNvSpPr>
          <p:nvPr/>
        </p:nvSpPr>
        <p:spPr bwMode="auto">
          <a:xfrm flipV="1">
            <a:off x="3124200" y="4114800"/>
            <a:ext cx="1066800" cy="609600"/>
          </a:xfrm>
          <a:prstGeom prst="line">
            <a:avLst/>
          </a:prstGeom>
          <a:noFill/>
          <a:ln w="38100">
            <a:solidFill>
              <a:srgbClr val="FF3300"/>
            </a:solidFill>
            <a:round/>
            <a:headEnd/>
            <a:tailEnd type="triangle" w="med" len="med"/>
          </a:ln>
        </p:spPr>
        <p:txBody>
          <a:bodyPr/>
          <a:lstStyle/>
          <a:p>
            <a:endParaRPr lang="en-US"/>
          </a:p>
        </p:txBody>
      </p:sp>
      <p:sp>
        <p:nvSpPr>
          <p:cNvPr id="10252" name="Oval 13"/>
          <p:cNvSpPr>
            <a:spLocks noChangeArrowheads="1"/>
          </p:cNvSpPr>
          <p:nvPr/>
        </p:nvSpPr>
        <p:spPr bwMode="auto">
          <a:xfrm>
            <a:off x="4191000" y="4495800"/>
            <a:ext cx="685800" cy="2286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0253" name="Line 14"/>
          <p:cNvSpPr>
            <a:spLocks noChangeShapeType="1"/>
          </p:cNvSpPr>
          <p:nvPr/>
        </p:nvSpPr>
        <p:spPr bwMode="auto">
          <a:xfrm flipH="1" flipV="1">
            <a:off x="4648200" y="4724400"/>
            <a:ext cx="228600" cy="304800"/>
          </a:xfrm>
          <a:prstGeom prst="line">
            <a:avLst/>
          </a:prstGeom>
          <a:noFill/>
          <a:ln w="38100">
            <a:solidFill>
              <a:srgbClr val="FF3300"/>
            </a:solidFill>
            <a:round/>
            <a:headEnd/>
            <a:tailEnd type="triangle" w="med" len="med"/>
          </a:ln>
        </p:spPr>
        <p:txBody>
          <a:bodyPr/>
          <a:lstStyle/>
          <a:p>
            <a:endParaRPr lang="en-US"/>
          </a:p>
        </p:txBody>
      </p:sp>
      <p:sp>
        <p:nvSpPr>
          <p:cNvPr id="10254" name="Text Box 15"/>
          <p:cNvSpPr txBox="1">
            <a:spLocks noChangeArrowheads="1"/>
          </p:cNvSpPr>
          <p:nvPr/>
        </p:nvSpPr>
        <p:spPr bwMode="auto">
          <a:xfrm>
            <a:off x="4572000" y="4876800"/>
            <a:ext cx="1219200" cy="536575"/>
          </a:xfrm>
          <a:prstGeom prst="rect">
            <a:avLst/>
          </a:prstGeom>
          <a:solidFill>
            <a:srgbClr val="FFFFCC"/>
          </a:solidFill>
          <a:ln w="19050">
            <a:solidFill>
              <a:srgbClr val="FF0000"/>
            </a:solidFill>
            <a:miter lim="800000"/>
            <a:headEnd/>
            <a:tailEnd/>
          </a:ln>
        </p:spPr>
        <p:txBody>
          <a:bodyPr>
            <a:spAutoFit/>
          </a:bodyPr>
          <a:lstStyle/>
          <a:p>
            <a:pPr algn="ctr">
              <a:spcBef>
                <a:spcPct val="50000"/>
              </a:spcBef>
            </a:pPr>
            <a:r>
              <a:rPr lang="en-US" sz="1400" b="1"/>
              <a:t>Eagleford Shale</a:t>
            </a:r>
          </a:p>
        </p:txBody>
      </p:sp>
      <p:sp>
        <p:nvSpPr>
          <p:cNvPr id="10255" name="Text Box 16"/>
          <p:cNvSpPr txBox="1">
            <a:spLocks noChangeArrowheads="1"/>
          </p:cNvSpPr>
          <p:nvPr/>
        </p:nvSpPr>
        <p:spPr bwMode="auto">
          <a:xfrm>
            <a:off x="2133600" y="4572000"/>
            <a:ext cx="1219200" cy="536575"/>
          </a:xfrm>
          <a:prstGeom prst="rect">
            <a:avLst/>
          </a:prstGeom>
          <a:solidFill>
            <a:srgbClr val="FFFFCC"/>
          </a:solidFill>
          <a:ln w="19050">
            <a:solidFill>
              <a:srgbClr val="FF0000"/>
            </a:solidFill>
            <a:miter lim="800000"/>
            <a:headEnd/>
            <a:tailEnd/>
          </a:ln>
        </p:spPr>
        <p:txBody>
          <a:bodyPr>
            <a:spAutoFit/>
          </a:bodyPr>
          <a:lstStyle/>
          <a:p>
            <a:pPr algn="ctr">
              <a:spcBef>
                <a:spcPct val="50000"/>
              </a:spcBef>
            </a:pPr>
            <a:r>
              <a:rPr lang="en-US" sz="1400" b="1"/>
              <a:t>Barnett Shale</a:t>
            </a:r>
          </a:p>
        </p:txBody>
      </p:sp>
      <p:sp>
        <p:nvSpPr>
          <p:cNvPr id="10256" name="Text Box 16"/>
          <p:cNvSpPr txBox="1">
            <a:spLocks noChangeArrowheads="1"/>
          </p:cNvSpPr>
          <p:nvPr/>
        </p:nvSpPr>
        <p:spPr bwMode="auto">
          <a:xfrm>
            <a:off x="5029200" y="2286000"/>
            <a:ext cx="1219200" cy="523875"/>
          </a:xfrm>
          <a:prstGeom prst="rect">
            <a:avLst/>
          </a:prstGeom>
          <a:solidFill>
            <a:srgbClr val="FFFFCC"/>
          </a:solidFill>
          <a:ln w="19050">
            <a:solidFill>
              <a:srgbClr val="FF0000"/>
            </a:solidFill>
            <a:miter lim="800000"/>
            <a:headEnd/>
            <a:tailEnd/>
          </a:ln>
        </p:spPr>
        <p:txBody>
          <a:bodyPr>
            <a:spAutoFit/>
          </a:bodyPr>
          <a:lstStyle/>
          <a:p>
            <a:pPr algn="ctr">
              <a:spcBef>
                <a:spcPct val="50000"/>
              </a:spcBef>
            </a:pPr>
            <a:r>
              <a:rPr lang="en-US" sz="1400" b="1"/>
              <a:t>Fayetteville  Shale</a:t>
            </a:r>
          </a:p>
        </p:txBody>
      </p:sp>
      <p:sp>
        <p:nvSpPr>
          <p:cNvPr id="10257" name="Line 9"/>
          <p:cNvSpPr>
            <a:spLocks noChangeShapeType="1"/>
          </p:cNvSpPr>
          <p:nvPr/>
        </p:nvSpPr>
        <p:spPr bwMode="auto">
          <a:xfrm>
            <a:off x="3733800" y="2743200"/>
            <a:ext cx="381000" cy="533400"/>
          </a:xfrm>
          <a:prstGeom prst="line">
            <a:avLst/>
          </a:prstGeom>
          <a:noFill/>
          <a:ln w="38100">
            <a:solidFill>
              <a:srgbClr val="FF3300"/>
            </a:solidFill>
            <a:round/>
            <a:headEnd/>
            <a:tailEnd type="triangle" w="med" len="med"/>
          </a:ln>
        </p:spPr>
        <p:txBody>
          <a:bodyPr/>
          <a:lstStyle/>
          <a:p>
            <a:endParaRPr lang="en-US"/>
          </a:p>
        </p:txBody>
      </p:sp>
      <p:sp>
        <p:nvSpPr>
          <p:cNvPr id="10258" name="Line 9"/>
          <p:cNvSpPr>
            <a:spLocks noChangeShapeType="1"/>
          </p:cNvSpPr>
          <p:nvPr/>
        </p:nvSpPr>
        <p:spPr bwMode="auto">
          <a:xfrm flipH="1">
            <a:off x="5334000" y="2819400"/>
            <a:ext cx="152400" cy="381000"/>
          </a:xfrm>
          <a:prstGeom prst="line">
            <a:avLst/>
          </a:prstGeom>
          <a:noFill/>
          <a:ln w="38100">
            <a:solidFill>
              <a:srgbClr val="FF3300"/>
            </a:solidFill>
            <a:round/>
            <a:headEnd/>
            <a:tailEnd type="triangle" w="med" len="med"/>
          </a:ln>
        </p:spPr>
        <p:txBody>
          <a:bodyPr/>
          <a:lstStyle/>
          <a:p>
            <a:endParaRPr lang="en-US"/>
          </a:p>
        </p:txBody>
      </p:sp>
      <p:sp>
        <p:nvSpPr>
          <p:cNvPr id="10259" name="Text Box 16"/>
          <p:cNvSpPr txBox="1">
            <a:spLocks noChangeArrowheads="1"/>
          </p:cNvSpPr>
          <p:nvPr/>
        </p:nvSpPr>
        <p:spPr bwMode="auto">
          <a:xfrm>
            <a:off x="3124200" y="2286000"/>
            <a:ext cx="1219200" cy="523875"/>
          </a:xfrm>
          <a:prstGeom prst="rect">
            <a:avLst/>
          </a:prstGeom>
          <a:solidFill>
            <a:srgbClr val="FFFFCC"/>
          </a:solidFill>
          <a:ln w="19050">
            <a:solidFill>
              <a:srgbClr val="FF0000"/>
            </a:solidFill>
            <a:miter lim="800000"/>
            <a:headEnd/>
            <a:tailEnd/>
          </a:ln>
        </p:spPr>
        <p:txBody>
          <a:bodyPr>
            <a:spAutoFit/>
          </a:bodyPr>
          <a:lstStyle/>
          <a:p>
            <a:pPr algn="ctr">
              <a:spcBef>
                <a:spcPct val="50000"/>
              </a:spcBef>
            </a:pPr>
            <a:r>
              <a:rPr lang="en-US" sz="1400" b="1"/>
              <a:t>Woodford  Shale</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Slide Number Placeholder 3"/>
          <p:cNvSpPr>
            <a:spLocks noGrp="1"/>
          </p:cNvSpPr>
          <p:nvPr>
            <p:ph type="sldNum" sz="quarter" idx="12"/>
          </p:nvPr>
        </p:nvSpPr>
        <p:spPr/>
        <p:txBody>
          <a:bodyPr/>
          <a:lstStyle/>
          <a:p>
            <a:fld id="{B67ED1EA-EE4B-4FFC-997A-C63EB1F3D509}" type="slidenum">
              <a:rPr lang="en-US"/>
              <a:pPr/>
              <a:t>110</a:t>
            </a:fld>
            <a:endParaRPr lang="en-US"/>
          </a:p>
        </p:txBody>
      </p:sp>
      <p:graphicFrame>
        <p:nvGraphicFramePr>
          <p:cNvPr id="43309" name="Group 301"/>
          <p:cNvGraphicFramePr>
            <a:graphicFrameLocks noGrp="1"/>
          </p:cNvGraphicFramePr>
          <p:nvPr/>
        </p:nvGraphicFramePr>
        <p:xfrm>
          <a:off x="2286000" y="1295400"/>
          <a:ext cx="4267200" cy="3977640"/>
        </p:xfrm>
        <a:graphic>
          <a:graphicData uri="http://schemas.openxmlformats.org/drawingml/2006/table">
            <a:tbl>
              <a:tblPr>
                <a:effectLst/>
              </a:tblPr>
              <a:tblGrid>
                <a:gridCol w="1355725"/>
                <a:gridCol w="777875"/>
                <a:gridCol w="914400"/>
                <a:gridCol w="1219200"/>
              </a:tblGrid>
              <a:tr h="161925">
                <a:tc gridSpan="4">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50" b="1" i="0" u="none" strike="noStrike" cap="none" normalizeH="0" baseline="0" dirty="0" smtClean="0">
                          <a:ln>
                            <a:noFill/>
                          </a:ln>
                          <a:solidFill>
                            <a:schemeClr val="tx1"/>
                          </a:solidFill>
                          <a:effectLst/>
                          <a:latin typeface="Arial" charset="0"/>
                          <a:cs typeface="Arial" charset="0"/>
                        </a:rPr>
                        <a:t>Table 1</a:t>
                      </a:r>
                      <a:endParaRPr kumimoji="0" lang="en-US" sz="20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r h="485775">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050" b="1" i="0" u="none" strike="noStrike" cap="none" normalizeH="0" baseline="0" smtClean="0">
                          <a:ln>
                            <a:noFill/>
                          </a:ln>
                          <a:solidFill>
                            <a:schemeClr val="tx1"/>
                          </a:solidFill>
                          <a:effectLst/>
                          <a:latin typeface="Arial" charset="0"/>
                          <a:cs typeface="Arial" charset="0"/>
                        </a:rPr>
                        <a:t>Total Depth of Contact</a:t>
                      </a:r>
                      <a:endParaRPr kumimoji="0" lang="en-US" sz="2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050" b="1" i="0" u="none" strike="noStrike" cap="none" normalizeH="0" baseline="0" smtClean="0">
                          <a:ln>
                            <a:noFill/>
                          </a:ln>
                          <a:solidFill>
                            <a:schemeClr val="tx1"/>
                          </a:solidFill>
                          <a:effectLst/>
                          <a:latin typeface="Arial" charset="0"/>
                          <a:cs typeface="Arial" charset="0"/>
                        </a:rPr>
                        <a:t>Casing Required</a:t>
                      </a:r>
                      <a:endParaRPr kumimoji="0" lang="en-US" sz="2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050" b="1" i="0" u="none" strike="noStrike" cap="none" normalizeH="0" baseline="0" dirty="0" smtClean="0">
                          <a:ln>
                            <a:noFill/>
                          </a:ln>
                          <a:solidFill>
                            <a:schemeClr val="tx1"/>
                          </a:solidFill>
                          <a:effectLst/>
                          <a:latin typeface="Arial" charset="0"/>
                          <a:cs typeface="Arial" charset="0"/>
                        </a:rPr>
                        <a:t>Number of Sacks Cement</a:t>
                      </a:r>
                      <a:endParaRPr kumimoji="0" lang="en-US" sz="20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050" b="1" i="0" u="none" strike="noStrike" cap="none" normalizeH="0" baseline="0" dirty="0" smtClean="0">
                          <a:ln>
                            <a:noFill/>
                          </a:ln>
                          <a:solidFill>
                            <a:schemeClr val="tx1"/>
                          </a:solidFill>
                          <a:effectLst/>
                          <a:latin typeface="Arial" charset="0"/>
                          <a:cs typeface="Arial" charset="0"/>
                        </a:rPr>
                        <a:t>Surface Casing Test Pressure (lbs. Per sq. in.)</a:t>
                      </a:r>
                      <a:endParaRPr kumimoji="0" lang="en-US" sz="20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3850">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cs typeface="Arial" charset="0"/>
                        </a:rPr>
                        <a:t>0-2500</a:t>
                      </a:r>
                      <a:endParaRPr kumimoji="0" lang="en-US" sz="20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cs typeface="Arial" charset="0"/>
                        </a:rPr>
                        <a:t>100</a:t>
                      </a:r>
                      <a:endParaRPr kumimoji="0" lang="en-US" sz="20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050" b="0" i="0" u="none" strike="noStrike" cap="none" normalizeH="0" baseline="0" smtClean="0">
                          <a:ln>
                            <a:noFill/>
                          </a:ln>
                          <a:solidFill>
                            <a:schemeClr val="tx1"/>
                          </a:solidFill>
                          <a:effectLst/>
                          <a:latin typeface="Arial" charset="0"/>
                          <a:cs typeface="Arial" charset="0"/>
                        </a:rPr>
                        <a:t>200 or circulate to surf*</a:t>
                      </a:r>
                      <a:endParaRPr kumimoji="0" lang="en-US" sz="20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cs typeface="Arial" charset="0"/>
                        </a:rPr>
                        <a:t>300</a:t>
                      </a:r>
                      <a:endParaRPr kumimoji="0" lang="en-US" sz="20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50" b="0" i="0" u="none" strike="noStrike" cap="none" normalizeH="0" baseline="0" smtClean="0">
                          <a:ln>
                            <a:noFill/>
                          </a:ln>
                          <a:solidFill>
                            <a:schemeClr val="tx1"/>
                          </a:solidFill>
                          <a:effectLst/>
                          <a:latin typeface="Arial" charset="0"/>
                          <a:cs typeface="Arial" charset="0"/>
                        </a:rPr>
                        <a:t>2500-3000</a:t>
                      </a:r>
                      <a:endParaRPr kumimoji="0" lang="en-US" sz="20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50" b="0" i="0" u="none" strike="noStrike" cap="none" normalizeH="0" baseline="0" smtClean="0">
                          <a:ln>
                            <a:noFill/>
                          </a:ln>
                          <a:solidFill>
                            <a:schemeClr val="tx1"/>
                          </a:solidFill>
                          <a:effectLst/>
                          <a:latin typeface="Arial" charset="0"/>
                          <a:cs typeface="Arial" charset="0"/>
                        </a:rPr>
                        <a:t>150</a:t>
                      </a:r>
                      <a:endParaRPr kumimoji="0" lang="en-US" sz="20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50" b="0" i="0" u="none" strike="noStrike" cap="none" normalizeH="0" baseline="0" smtClean="0">
                          <a:ln>
                            <a:noFill/>
                          </a:ln>
                          <a:solidFill>
                            <a:schemeClr val="tx1"/>
                          </a:solidFill>
                          <a:effectLst/>
                          <a:latin typeface="Arial" charset="0"/>
                          <a:cs typeface="Arial" charset="0"/>
                        </a:rPr>
                        <a:t>500 "</a:t>
                      </a:r>
                      <a:endParaRPr kumimoji="0" lang="en-US" sz="20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cs typeface="Arial" charset="0"/>
                        </a:rPr>
                        <a:t>600</a:t>
                      </a:r>
                      <a:endParaRPr kumimoji="0" lang="en-US" sz="20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50" b="0" i="0" u="none" strike="noStrike" cap="none" normalizeH="0" baseline="0" smtClean="0">
                          <a:ln>
                            <a:noFill/>
                          </a:ln>
                          <a:solidFill>
                            <a:schemeClr val="tx1"/>
                          </a:solidFill>
                          <a:effectLst/>
                          <a:latin typeface="Arial" charset="0"/>
                          <a:cs typeface="Arial" charset="0"/>
                        </a:rPr>
                        <a:t>3000-4000</a:t>
                      </a:r>
                      <a:endParaRPr kumimoji="0" lang="en-US" sz="20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50" b="0" i="0" u="none" strike="noStrike" cap="none" normalizeH="0" baseline="0" smtClean="0">
                          <a:ln>
                            <a:noFill/>
                          </a:ln>
                          <a:solidFill>
                            <a:schemeClr val="tx1"/>
                          </a:solidFill>
                          <a:effectLst/>
                          <a:latin typeface="Arial" charset="0"/>
                          <a:cs typeface="Arial" charset="0"/>
                        </a:rPr>
                        <a:t>300</a:t>
                      </a:r>
                      <a:endParaRPr kumimoji="0" lang="en-US" sz="20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cs typeface="Arial" charset="0"/>
                        </a:rPr>
                        <a:t>500 "</a:t>
                      </a:r>
                      <a:endParaRPr kumimoji="0" lang="en-US" sz="20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cs typeface="Arial" charset="0"/>
                        </a:rPr>
                        <a:t>600</a:t>
                      </a:r>
                      <a:endParaRPr kumimoji="0" lang="en-US" sz="20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50" b="0" i="0" u="none" strike="noStrike" cap="none" normalizeH="0" baseline="0" smtClean="0">
                          <a:ln>
                            <a:noFill/>
                          </a:ln>
                          <a:solidFill>
                            <a:schemeClr val="tx1"/>
                          </a:solidFill>
                          <a:effectLst/>
                          <a:latin typeface="Arial" charset="0"/>
                          <a:cs typeface="Arial" charset="0"/>
                        </a:rPr>
                        <a:t>4000-5000</a:t>
                      </a:r>
                      <a:endParaRPr kumimoji="0" lang="en-US" sz="20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50" b="0" i="0" u="none" strike="noStrike" cap="none" normalizeH="0" baseline="0" smtClean="0">
                          <a:ln>
                            <a:noFill/>
                          </a:ln>
                          <a:solidFill>
                            <a:schemeClr val="tx1"/>
                          </a:solidFill>
                          <a:effectLst/>
                          <a:latin typeface="Arial" charset="0"/>
                          <a:cs typeface="Arial" charset="0"/>
                        </a:rPr>
                        <a:t>400</a:t>
                      </a:r>
                      <a:endParaRPr kumimoji="0" lang="en-US" sz="20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50" b="0" i="0" u="none" strike="noStrike" cap="none" normalizeH="0" baseline="0" smtClean="0">
                          <a:ln>
                            <a:noFill/>
                          </a:ln>
                          <a:solidFill>
                            <a:schemeClr val="tx1"/>
                          </a:solidFill>
                          <a:effectLst/>
                          <a:latin typeface="Arial" charset="0"/>
                          <a:cs typeface="Arial" charset="0"/>
                        </a:rPr>
                        <a:t>500 "</a:t>
                      </a:r>
                      <a:endParaRPr kumimoji="0" lang="en-US" sz="20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cs typeface="Arial" charset="0"/>
                        </a:rPr>
                        <a:t>600</a:t>
                      </a:r>
                      <a:endParaRPr kumimoji="0" lang="en-US" sz="20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50" b="0" i="0" u="none" strike="noStrike" cap="none" normalizeH="0" baseline="0" smtClean="0">
                          <a:ln>
                            <a:noFill/>
                          </a:ln>
                          <a:solidFill>
                            <a:schemeClr val="tx1"/>
                          </a:solidFill>
                          <a:effectLst/>
                          <a:latin typeface="Arial" charset="0"/>
                          <a:cs typeface="Arial" charset="0"/>
                        </a:rPr>
                        <a:t>5000-6000</a:t>
                      </a:r>
                      <a:endParaRPr kumimoji="0" lang="en-US" sz="20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50" b="0" i="0" u="none" strike="noStrike" cap="none" normalizeH="0" baseline="0" smtClean="0">
                          <a:ln>
                            <a:noFill/>
                          </a:ln>
                          <a:solidFill>
                            <a:schemeClr val="tx1"/>
                          </a:solidFill>
                          <a:effectLst/>
                          <a:latin typeface="Arial" charset="0"/>
                          <a:cs typeface="Arial" charset="0"/>
                        </a:rPr>
                        <a:t>500</a:t>
                      </a:r>
                      <a:endParaRPr kumimoji="0" lang="en-US" sz="20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50" b="0" i="0" u="none" strike="noStrike" cap="none" normalizeH="0" baseline="0" smtClean="0">
                          <a:ln>
                            <a:noFill/>
                          </a:ln>
                          <a:solidFill>
                            <a:schemeClr val="tx1"/>
                          </a:solidFill>
                          <a:effectLst/>
                          <a:latin typeface="Arial" charset="0"/>
                          <a:cs typeface="Arial" charset="0"/>
                        </a:rPr>
                        <a:t>500 "</a:t>
                      </a:r>
                      <a:endParaRPr kumimoji="0" lang="en-US" sz="20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cs typeface="Arial" charset="0"/>
                        </a:rPr>
                        <a:t>750</a:t>
                      </a:r>
                      <a:endParaRPr kumimoji="0" lang="en-US" sz="20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50" b="0" i="0" u="none" strike="noStrike" cap="none" normalizeH="0" baseline="0" smtClean="0">
                          <a:ln>
                            <a:noFill/>
                          </a:ln>
                          <a:solidFill>
                            <a:schemeClr val="tx1"/>
                          </a:solidFill>
                          <a:effectLst/>
                          <a:latin typeface="Arial" charset="0"/>
                          <a:cs typeface="Arial" charset="0"/>
                        </a:rPr>
                        <a:t>6000-7000</a:t>
                      </a:r>
                      <a:endParaRPr kumimoji="0" lang="en-US" sz="20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50" b="0" i="0" u="none" strike="noStrike" cap="none" normalizeH="0" baseline="0" smtClean="0">
                          <a:ln>
                            <a:noFill/>
                          </a:ln>
                          <a:solidFill>
                            <a:schemeClr val="tx1"/>
                          </a:solidFill>
                          <a:effectLst/>
                          <a:latin typeface="Arial" charset="0"/>
                          <a:cs typeface="Arial" charset="0"/>
                        </a:rPr>
                        <a:t>800</a:t>
                      </a:r>
                      <a:endParaRPr kumimoji="0" lang="en-US" sz="20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50" b="0" i="0" u="none" strike="noStrike" cap="none" normalizeH="0" baseline="0" smtClean="0">
                          <a:ln>
                            <a:noFill/>
                          </a:ln>
                          <a:solidFill>
                            <a:schemeClr val="tx1"/>
                          </a:solidFill>
                          <a:effectLst/>
                          <a:latin typeface="Arial" charset="0"/>
                          <a:cs typeface="Arial" charset="0"/>
                        </a:rPr>
                        <a:t>500 "</a:t>
                      </a:r>
                      <a:endParaRPr kumimoji="0" lang="en-US" sz="20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cs typeface="Arial" charset="0"/>
                        </a:rPr>
                        <a:t>1000</a:t>
                      </a:r>
                      <a:endParaRPr kumimoji="0" lang="en-US" sz="20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50" b="0" i="0" u="none" strike="noStrike" cap="none" normalizeH="0" baseline="0" smtClean="0">
                          <a:ln>
                            <a:noFill/>
                          </a:ln>
                          <a:solidFill>
                            <a:schemeClr val="tx1"/>
                          </a:solidFill>
                          <a:effectLst/>
                          <a:latin typeface="Arial" charset="0"/>
                          <a:cs typeface="Arial" charset="0"/>
                        </a:rPr>
                        <a:t>7000-8000</a:t>
                      </a:r>
                      <a:endParaRPr kumimoji="0" lang="en-US" sz="20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50" b="0" i="0" u="none" strike="noStrike" cap="none" normalizeH="0" baseline="0" smtClean="0">
                          <a:ln>
                            <a:noFill/>
                          </a:ln>
                          <a:solidFill>
                            <a:schemeClr val="tx1"/>
                          </a:solidFill>
                          <a:effectLst/>
                          <a:latin typeface="Arial" charset="0"/>
                          <a:cs typeface="Arial" charset="0"/>
                        </a:rPr>
                        <a:t>1000</a:t>
                      </a:r>
                      <a:endParaRPr kumimoji="0" lang="en-US" sz="20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50" b="0" i="0" u="none" strike="noStrike" cap="none" normalizeH="0" baseline="0" smtClean="0">
                          <a:ln>
                            <a:noFill/>
                          </a:ln>
                          <a:solidFill>
                            <a:schemeClr val="tx1"/>
                          </a:solidFill>
                          <a:effectLst/>
                          <a:latin typeface="Arial" charset="0"/>
                          <a:cs typeface="Arial" charset="0"/>
                        </a:rPr>
                        <a:t>500 "</a:t>
                      </a:r>
                      <a:endParaRPr kumimoji="0" lang="en-US" sz="20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cs typeface="Arial" charset="0"/>
                        </a:rPr>
                        <a:t>1000</a:t>
                      </a:r>
                      <a:endParaRPr kumimoji="0" lang="en-US" sz="20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50" b="0" i="0" u="none" strike="noStrike" cap="none" normalizeH="0" baseline="0" smtClean="0">
                          <a:ln>
                            <a:noFill/>
                          </a:ln>
                          <a:solidFill>
                            <a:schemeClr val="tx1"/>
                          </a:solidFill>
                          <a:effectLst/>
                          <a:latin typeface="Arial" charset="0"/>
                          <a:cs typeface="Arial" charset="0"/>
                        </a:rPr>
                        <a:t>8000-9000</a:t>
                      </a:r>
                      <a:endParaRPr kumimoji="0" lang="en-US" sz="20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50" b="0" i="0" u="none" strike="noStrike" cap="none" normalizeH="0" baseline="0" smtClean="0">
                          <a:ln>
                            <a:noFill/>
                          </a:ln>
                          <a:solidFill>
                            <a:schemeClr val="tx1"/>
                          </a:solidFill>
                          <a:effectLst/>
                          <a:latin typeface="Arial" charset="0"/>
                          <a:cs typeface="Arial" charset="0"/>
                        </a:rPr>
                        <a:t>1400</a:t>
                      </a:r>
                      <a:endParaRPr kumimoji="0" lang="en-US" sz="20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50" b="0" i="0" u="none" strike="noStrike" cap="none" normalizeH="0" baseline="0" smtClean="0">
                          <a:ln>
                            <a:noFill/>
                          </a:ln>
                          <a:solidFill>
                            <a:schemeClr val="tx1"/>
                          </a:solidFill>
                          <a:effectLst/>
                          <a:latin typeface="Arial" charset="0"/>
                          <a:cs typeface="Arial" charset="0"/>
                        </a:rPr>
                        <a:t>500 "</a:t>
                      </a:r>
                      <a:endParaRPr kumimoji="0" lang="en-US" sz="20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cs typeface="Arial" charset="0"/>
                        </a:rPr>
                        <a:t>1000</a:t>
                      </a:r>
                      <a:endParaRPr kumimoji="0" lang="en-US" sz="20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50" b="0" i="0" u="none" strike="noStrike" cap="none" normalizeH="0" baseline="0" smtClean="0">
                          <a:ln>
                            <a:noFill/>
                          </a:ln>
                          <a:solidFill>
                            <a:schemeClr val="tx1"/>
                          </a:solidFill>
                          <a:effectLst/>
                          <a:latin typeface="Arial" charset="0"/>
                          <a:cs typeface="Arial" charset="0"/>
                        </a:rPr>
                        <a:t>9000-Deeper</a:t>
                      </a:r>
                      <a:endParaRPr kumimoji="0" lang="en-US" sz="20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50" b="0" i="0" u="none" strike="noStrike" cap="none" normalizeH="0" baseline="0" smtClean="0">
                          <a:ln>
                            <a:noFill/>
                          </a:ln>
                          <a:solidFill>
                            <a:schemeClr val="tx1"/>
                          </a:solidFill>
                          <a:effectLst/>
                          <a:latin typeface="Arial" charset="0"/>
                          <a:cs typeface="Arial" charset="0"/>
                        </a:rPr>
                        <a:t>1800</a:t>
                      </a:r>
                      <a:endParaRPr kumimoji="0" lang="en-US" sz="20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50" b="0" i="0" u="none" strike="noStrike" cap="none" normalizeH="0" baseline="0" smtClean="0">
                          <a:ln>
                            <a:noFill/>
                          </a:ln>
                          <a:solidFill>
                            <a:schemeClr val="tx1"/>
                          </a:solidFill>
                          <a:effectLst/>
                          <a:latin typeface="Arial" charset="0"/>
                          <a:cs typeface="Arial" charset="0"/>
                        </a:rPr>
                        <a:t>500 "</a:t>
                      </a:r>
                      <a:endParaRPr kumimoji="0" lang="en-US" sz="20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cs typeface="Arial" charset="0"/>
                        </a:rPr>
                        <a:t>1000</a:t>
                      </a:r>
                      <a:endParaRPr kumimoji="0" lang="en-US" sz="20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3400">
                <a:tc gridSpan="4">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cs typeface="Arial" charset="0"/>
                        </a:rPr>
                        <a:t>*Circulate to the Surface shall mean the calculated amount of cement necessary to fill the theoretical annular space plus 10 percent.</a:t>
                      </a:r>
                      <a:endParaRPr kumimoji="0" lang="en-US" sz="2000" b="0" i="0" u="none" strike="noStrike" cap="none" normalizeH="0" baseline="0" dirty="0" smtClean="0">
                        <a:ln>
                          <a:noFill/>
                        </a:ln>
                        <a:solidFill>
                          <a:schemeClr val="tx1"/>
                        </a:solidFill>
                        <a:effectLst/>
                        <a:latin typeface="Arial" charset="0"/>
                      </a:endParaRPr>
                    </a:p>
                  </a:txBody>
                  <a:tcPr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43308" name="Rectangle 300"/>
          <p:cNvSpPr>
            <a:spLocks noChangeArrowheads="1"/>
          </p:cNvSpPr>
          <p:nvPr/>
        </p:nvSpPr>
        <p:spPr bwMode="auto">
          <a:xfrm>
            <a:off x="152400" y="304800"/>
            <a:ext cx="8839200" cy="400110"/>
          </a:xfrm>
          <a:prstGeom prst="rect">
            <a:avLst/>
          </a:prstGeom>
          <a:noFill/>
          <a:ln w="9525">
            <a:noFill/>
            <a:miter lim="800000"/>
            <a:headEnd/>
            <a:tailEnd/>
          </a:ln>
          <a:effectLst/>
        </p:spPr>
        <p:txBody>
          <a:bodyPr wrap="square">
            <a:spAutoFit/>
          </a:bodyPr>
          <a:lstStyle/>
          <a:p>
            <a:pPr algn="ctr"/>
            <a:r>
              <a:rPr lang="en-US" sz="2000" b="1" dirty="0" smtClean="0">
                <a:solidFill>
                  <a:srgbClr val="0066CC"/>
                </a:solidFill>
                <a:latin typeface="Arial Rounded MT Bold" pitchFamily="34" charset="0"/>
              </a:rPr>
              <a:t>Casing Program Requirements – Surface Casing Minimum Depth</a:t>
            </a:r>
            <a:endParaRPr lang="en-US" sz="2000" b="1" dirty="0">
              <a:solidFill>
                <a:srgbClr val="0066CC"/>
              </a:solidFill>
              <a:latin typeface="Arial Rounded MT Bold" pitchFamily="34" charset="0"/>
            </a:endParaRPr>
          </a:p>
        </p:txBody>
      </p:sp>
      <p:sp>
        <p:nvSpPr>
          <p:cNvPr id="43311" name="Text Box 303"/>
          <p:cNvSpPr txBox="1">
            <a:spLocks noChangeArrowheads="1"/>
          </p:cNvSpPr>
          <p:nvPr/>
        </p:nvSpPr>
        <p:spPr bwMode="auto">
          <a:xfrm>
            <a:off x="381000" y="762000"/>
            <a:ext cx="8474075" cy="523220"/>
          </a:xfrm>
          <a:prstGeom prst="rect">
            <a:avLst/>
          </a:prstGeom>
          <a:noFill/>
          <a:ln w="9525">
            <a:noFill/>
            <a:miter lim="800000"/>
            <a:headEnd/>
            <a:tailEnd/>
          </a:ln>
          <a:effectLst/>
        </p:spPr>
        <p:txBody>
          <a:bodyPr wrap="square">
            <a:spAutoFit/>
          </a:bodyPr>
          <a:lstStyle/>
          <a:p>
            <a:pPr algn="l"/>
            <a:r>
              <a:rPr lang="en-US" sz="1400" b="1" i="1" u="none" dirty="0"/>
              <a:t>“Where no danger of pollution of fresh water sources exists, the minimum amount of surface </a:t>
            </a:r>
            <a:r>
              <a:rPr lang="en-US" sz="1400" b="1" i="1" u="none" dirty="0" smtClean="0"/>
              <a:t>or </a:t>
            </a:r>
            <a:r>
              <a:rPr lang="en-US" sz="1400" b="1" i="1" u="none" dirty="0"/>
              <a:t>first intermediate casing to be set shall be determined from Table 1 hereof.”</a:t>
            </a:r>
            <a:r>
              <a:rPr lang="en-US" sz="1400" b="1" u="none" dirty="0"/>
              <a:t>  - LAC </a:t>
            </a:r>
            <a:r>
              <a:rPr lang="en-US" sz="1400" b="1" u="none" dirty="0" smtClean="0"/>
              <a:t>43:XIX.109.B.1</a:t>
            </a:r>
            <a:endParaRPr lang="en-US" sz="1400" b="1" u="none" dirty="0"/>
          </a:p>
        </p:txBody>
      </p:sp>
      <p:sp>
        <p:nvSpPr>
          <p:cNvPr id="6" name="Text Box 303"/>
          <p:cNvSpPr txBox="1">
            <a:spLocks noChangeArrowheads="1"/>
          </p:cNvSpPr>
          <p:nvPr/>
        </p:nvSpPr>
        <p:spPr bwMode="auto">
          <a:xfrm>
            <a:off x="609600" y="5257800"/>
            <a:ext cx="8153400" cy="830997"/>
          </a:xfrm>
          <a:prstGeom prst="rect">
            <a:avLst/>
          </a:prstGeom>
          <a:noFill/>
          <a:ln w="9525">
            <a:noFill/>
            <a:miter lim="800000"/>
            <a:headEnd/>
            <a:tailEnd/>
          </a:ln>
          <a:effectLst/>
        </p:spPr>
        <p:txBody>
          <a:bodyPr wrap="square">
            <a:spAutoFit/>
          </a:bodyPr>
          <a:lstStyle/>
          <a:p>
            <a:r>
              <a:rPr lang="en-US" sz="1200" b="1" i="1" u="none" dirty="0" smtClean="0"/>
              <a:t>“</a:t>
            </a:r>
            <a:r>
              <a:rPr lang="en-US" sz="1200" b="1" i="1" dirty="0" smtClean="0"/>
              <a:t>In known low-pressure areas, exceptions to the above may be granted by the commissioner or his agent. If, however, in the opinion of the commissioner, or his agent, the above regulations shall be found inadequate, and additional or lesser amount of surface casing and/or cement or test pressure shall be required for the purpose of safety and the protection of fresh water sands</a:t>
            </a:r>
            <a:r>
              <a:rPr lang="en-US" sz="1200" b="1" i="1" u="none" dirty="0" smtClean="0"/>
              <a:t>.”</a:t>
            </a:r>
            <a:r>
              <a:rPr lang="en-US" sz="1200" b="1" u="none" dirty="0"/>
              <a:t>- LAC </a:t>
            </a:r>
            <a:r>
              <a:rPr lang="en-US" sz="1200" b="1" u="none" dirty="0" smtClean="0"/>
              <a:t>43:XIX.109.B.1.a</a:t>
            </a:r>
            <a:endParaRPr lang="en-US" sz="1200" b="1" u="none" dirty="0"/>
          </a:p>
        </p:txBody>
      </p:sp>
      <p:sp>
        <p:nvSpPr>
          <p:cNvPr id="7" name="Rectangle 6"/>
          <p:cNvSpPr/>
          <p:nvPr/>
        </p:nvSpPr>
        <p:spPr>
          <a:xfrm>
            <a:off x="3581400" y="1524000"/>
            <a:ext cx="914400" cy="3200400"/>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Slide Number Placeholder 3"/>
          <p:cNvSpPr>
            <a:spLocks noGrp="1"/>
          </p:cNvSpPr>
          <p:nvPr>
            <p:ph type="sldNum" sz="quarter" idx="12"/>
          </p:nvPr>
        </p:nvSpPr>
        <p:spPr/>
        <p:txBody>
          <a:bodyPr/>
          <a:lstStyle/>
          <a:p>
            <a:fld id="{B67ED1EA-EE4B-4FFC-997A-C63EB1F3D509}" type="slidenum">
              <a:rPr lang="en-US"/>
              <a:pPr/>
              <a:t>111</a:t>
            </a:fld>
            <a:endParaRPr lang="en-US" dirty="0"/>
          </a:p>
        </p:txBody>
      </p:sp>
      <p:graphicFrame>
        <p:nvGraphicFramePr>
          <p:cNvPr id="43309" name="Group 301"/>
          <p:cNvGraphicFramePr>
            <a:graphicFrameLocks noGrp="1"/>
          </p:cNvGraphicFramePr>
          <p:nvPr/>
        </p:nvGraphicFramePr>
        <p:xfrm>
          <a:off x="1066800" y="1905000"/>
          <a:ext cx="4876800" cy="4389120"/>
        </p:xfrm>
        <a:graphic>
          <a:graphicData uri="http://schemas.openxmlformats.org/drawingml/2006/table">
            <a:tbl>
              <a:tblPr>
                <a:effectLst/>
              </a:tblPr>
              <a:tblGrid>
                <a:gridCol w="1355725"/>
                <a:gridCol w="930275"/>
                <a:gridCol w="990600"/>
                <a:gridCol w="1600200"/>
              </a:tblGrid>
              <a:tr h="161925">
                <a:tc gridSpan="4">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Arial" charset="0"/>
                        </a:rPr>
                        <a:t>Table 1</a:t>
                      </a:r>
                      <a:endParaRPr kumimoji="0" lang="en-US" sz="2800" b="1"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r h="485775">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Arial" charset="0"/>
                        </a:rPr>
                        <a:t>Total Depth of Contact</a:t>
                      </a:r>
                      <a:endParaRPr kumimoji="0" lang="en-US" sz="28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Arial" charset="0"/>
                        </a:rPr>
                        <a:t>Casing Required</a:t>
                      </a:r>
                      <a:endParaRPr kumimoji="0" lang="en-US" sz="28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Arial" charset="0"/>
                        </a:rPr>
                        <a:t>Number of Sacks Cement</a:t>
                      </a:r>
                      <a:endParaRPr kumimoji="0" lang="en-US" sz="28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Arial" charset="0"/>
                        </a:rPr>
                        <a:t>Surface Casing Test Pressure (lbs. Per sq. in.)</a:t>
                      </a:r>
                      <a:endParaRPr kumimoji="0" lang="en-US" sz="28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3850">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Arial" charset="0"/>
                        </a:rPr>
                        <a:t>0-2500</a:t>
                      </a:r>
                      <a:endParaRPr kumimoji="0" lang="en-US" sz="28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Arial" charset="0"/>
                        </a:rPr>
                        <a:t>100</a:t>
                      </a:r>
                      <a:endParaRPr kumimoji="0" lang="en-US" sz="28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Arial" charset="0"/>
                        </a:rPr>
                        <a:t>200 or circulate to surf*</a:t>
                      </a:r>
                      <a:endParaRPr kumimoji="0" lang="en-US" sz="28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Arial" charset="0"/>
                        </a:rPr>
                        <a:t>300</a:t>
                      </a:r>
                      <a:endParaRPr kumimoji="0" lang="en-US" sz="28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Arial" charset="0"/>
                        </a:rPr>
                        <a:t>2500-3000</a:t>
                      </a:r>
                      <a:endParaRPr kumimoji="0" lang="en-US" sz="28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Arial" charset="0"/>
                        </a:rPr>
                        <a:t>150</a:t>
                      </a:r>
                      <a:endParaRPr kumimoji="0" lang="en-US" sz="28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Arial" charset="0"/>
                        </a:rPr>
                        <a:t>500 "</a:t>
                      </a:r>
                      <a:endParaRPr kumimoji="0" lang="en-US" sz="28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Arial" charset="0"/>
                        </a:rPr>
                        <a:t>600</a:t>
                      </a:r>
                      <a:endParaRPr kumimoji="0" lang="en-US" sz="2800" b="1"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Arial" charset="0"/>
                        </a:rPr>
                        <a:t>3000-4000</a:t>
                      </a:r>
                      <a:endParaRPr kumimoji="0" lang="en-US" sz="28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Arial" charset="0"/>
                        </a:rPr>
                        <a:t>300</a:t>
                      </a:r>
                      <a:endParaRPr kumimoji="0" lang="en-US" sz="28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Arial" charset="0"/>
                        </a:rPr>
                        <a:t>500 "</a:t>
                      </a:r>
                      <a:endParaRPr kumimoji="0" lang="en-US" sz="2800" b="1"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Arial" charset="0"/>
                        </a:rPr>
                        <a:t>600</a:t>
                      </a:r>
                      <a:endParaRPr kumimoji="0" lang="en-US" sz="2800" b="1"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Arial" charset="0"/>
                        </a:rPr>
                        <a:t>4000-5000</a:t>
                      </a:r>
                      <a:endParaRPr kumimoji="0" lang="en-US" sz="28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Arial" charset="0"/>
                        </a:rPr>
                        <a:t>400</a:t>
                      </a:r>
                      <a:endParaRPr kumimoji="0" lang="en-US" sz="28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Arial" charset="0"/>
                        </a:rPr>
                        <a:t>500 "</a:t>
                      </a:r>
                      <a:endParaRPr kumimoji="0" lang="en-US" sz="28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Arial" charset="0"/>
                        </a:rPr>
                        <a:t>600</a:t>
                      </a:r>
                      <a:endParaRPr kumimoji="0" lang="en-US" sz="2800" b="1"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Arial" charset="0"/>
                        </a:rPr>
                        <a:t>5000-6000</a:t>
                      </a:r>
                      <a:endParaRPr kumimoji="0" lang="en-US" sz="28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Arial" charset="0"/>
                        </a:rPr>
                        <a:t>500</a:t>
                      </a:r>
                      <a:endParaRPr kumimoji="0" lang="en-US" sz="28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Arial" charset="0"/>
                        </a:rPr>
                        <a:t>500 "</a:t>
                      </a:r>
                      <a:endParaRPr kumimoji="0" lang="en-US" sz="28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Arial" charset="0"/>
                        </a:rPr>
                        <a:t>750</a:t>
                      </a:r>
                      <a:endParaRPr kumimoji="0" lang="en-US" sz="2800" b="1"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Arial" charset="0"/>
                        </a:rPr>
                        <a:t>6000-7000</a:t>
                      </a:r>
                      <a:endParaRPr kumimoji="0" lang="en-US" sz="28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Arial" charset="0"/>
                        </a:rPr>
                        <a:t>800</a:t>
                      </a:r>
                      <a:endParaRPr kumimoji="0" lang="en-US" sz="28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Arial" charset="0"/>
                        </a:rPr>
                        <a:t>500 "</a:t>
                      </a:r>
                      <a:endParaRPr kumimoji="0" lang="en-US" sz="28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Arial" charset="0"/>
                        </a:rPr>
                        <a:t>1000</a:t>
                      </a:r>
                      <a:endParaRPr kumimoji="0" lang="en-US" sz="2800" b="1"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Arial" charset="0"/>
                        </a:rPr>
                        <a:t>7000-8000</a:t>
                      </a:r>
                      <a:endParaRPr kumimoji="0" lang="en-US" sz="28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Arial" charset="0"/>
                        </a:rPr>
                        <a:t>1000</a:t>
                      </a:r>
                      <a:endParaRPr kumimoji="0" lang="en-US" sz="28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Arial" charset="0"/>
                        </a:rPr>
                        <a:t>500 "</a:t>
                      </a:r>
                      <a:endParaRPr kumimoji="0" lang="en-US" sz="28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Arial" charset="0"/>
                        </a:rPr>
                        <a:t>1000</a:t>
                      </a:r>
                      <a:endParaRPr kumimoji="0" lang="en-US" sz="2800" b="1"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Arial" charset="0"/>
                        </a:rPr>
                        <a:t>8000-9000</a:t>
                      </a:r>
                      <a:endParaRPr kumimoji="0" lang="en-US" sz="28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Arial" charset="0"/>
                        </a:rPr>
                        <a:t>1400</a:t>
                      </a:r>
                      <a:endParaRPr kumimoji="0" lang="en-US" sz="2800" b="1"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Arial" charset="0"/>
                        </a:rPr>
                        <a:t>500 "</a:t>
                      </a:r>
                      <a:endParaRPr kumimoji="0" lang="en-US" sz="28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Arial" charset="0"/>
                        </a:rPr>
                        <a:t>1000</a:t>
                      </a:r>
                      <a:endParaRPr kumimoji="0" lang="en-US" sz="2800" b="1"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Arial" charset="0"/>
                        </a:rPr>
                        <a:t>9000-Deeper</a:t>
                      </a:r>
                      <a:endParaRPr kumimoji="0" lang="en-US" sz="28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Arial" charset="0"/>
                        </a:rPr>
                        <a:t>1800</a:t>
                      </a:r>
                      <a:endParaRPr kumimoji="0" lang="en-US" sz="28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cs typeface="Arial" charset="0"/>
                        </a:rPr>
                        <a:t>500 "</a:t>
                      </a:r>
                      <a:endParaRPr kumimoji="0" lang="en-US" sz="28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Arial" charset="0"/>
                        </a:rPr>
                        <a:t>1000</a:t>
                      </a:r>
                      <a:endParaRPr kumimoji="0" lang="en-US" sz="2800" b="1"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3400">
                <a:tc gridSpan="4">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Arial" charset="0"/>
                        </a:rPr>
                        <a:t>*Circulate to the Surface shall mean the calculated amount of cement necessary to fill the theoretical annular space plus 10 percent.</a:t>
                      </a:r>
                      <a:endParaRPr kumimoji="0" lang="en-US" sz="2800" b="1" i="0" u="none" strike="noStrike" cap="none" normalizeH="0" baseline="0" dirty="0" smtClean="0">
                        <a:ln>
                          <a:noFill/>
                        </a:ln>
                        <a:solidFill>
                          <a:schemeClr val="tx1"/>
                        </a:solidFill>
                        <a:effectLst/>
                        <a:latin typeface="Arial" charset="0"/>
                      </a:endParaRPr>
                    </a:p>
                  </a:txBody>
                  <a:tcPr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43308" name="Rectangle 300"/>
          <p:cNvSpPr>
            <a:spLocks noChangeArrowheads="1"/>
          </p:cNvSpPr>
          <p:nvPr/>
        </p:nvSpPr>
        <p:spPr bwMode="auto">
          <a:xfrm>
            <a:off x="0" y="228600"/>
            <a:ext cx="9144000" cy="461665"/>
          </a:xfrm>
          <a:prstGeom prst="rect">
            <a:avLst/>
          </a:prstGeom>
          <a:noFill/>
          <a:ln w="9525">
            <a:noFill/>
            <a:miter lim="800000"/>
            <a:headEnd/>
            <a:tailEnd/>
          </a:ln>
          <a:effectLst/>
        </p:spPr>
        <p:txBody>
          <a:bodyPr wrap="square">
            <a:spAutoFit/>
          </a:bodyPr>
          <a:lstStyle/>
          <a:p>
            <a:pPr algn="ctr"/>
            <a:r>
              <a:rPr lang="en-US" sz="2400" b="1" dirty="0" smtClean="0">
                <a:solidFill>
                  <a:srgbClr val="0066CC"/>
                </a:solidFill>
                <a:latin typeface="Arial Rounded MT Bold" pitchFamily="34" charset="0"/>
              </a:rPr>
              <a:t>Casing Program Requirements – Surface Casing Cementing</a:t>
            </a:r>
            <a:endParaRPr lang="en-US" sz="2400" b="1" dirty="0">
              <a:solidFill>
                <a:srgbClr val="0066CC"/>
              </a:solidFill>
              <a:latin typeface="Arial Rounded MT Bold" pitchFamily="34" charset="0"/>
            </a:endParaRPr>
          </a:p>
        </p:txBody>
      </p:sp>
      <p:sp>
        <p:nvSpPr>
          <p:cNvPr id="43311" name="Text Box 303"/>
          <p:cNvSpPr txBox="1">
            <a:spLocks noChangeArrowheads="1"/>
          </p:cNvSpPr>
          <p:nvPr/>
        </p:nvSpPr>
        <p:spPr bwMode="auto">
          <a:xfrm>
            <a:off x="441325" y="685800"/>
            <a:ext cx="7864475" cy="1200329"/>
          </a:xfrm>
          <a:prstGeom prst="rect">
            <a:avLst/>
          </a:prstGeom>
          <a:noFill/>
          <a:ln w="9525">
            <a:noFill/>
            <a:miter lim="800000"/>
            <a:headEnd/>
            <a:tailEnd/>
          </a:ln>
          <a:effectLst/>
        </p:spPr>
        <p:txBody>
          <a:bodyPr wrap="square">
            <a:spAutoFit/>
          </a:bodyPr>
          <a:lstStyle/>
          <a:p>
            <a:r>
              <a:rPr lang="en-US" b="1" i="1" u="none" dirty="0" smtClean="0"/>
              <a:t>“</a:t>
            </a:r>
            <a:r>
              <a:rPr lang="en-US" b="1" i="1" dirty="0" smtClean="0"/>
              <a:t>Cement shall be allowed to stand a minimum of 12 hours under pressure before initiating test or drilling plug. Under pressure is complied with if one float valve is used or if pressure is held otherwise.…</a:t>
            </a:r>
            <a:r>
              <a:rPr lang="en-US" b="1" i="1" u="none" dirty="0" smtClean="0"/>
              <a:t>”</a:t>
            </a:r>
            <a:r>
              <a:rPr lang="en-US" b="1" u="none" dirty="0"/>
              <a:t>- LAC </a:t>
            </a:r>
            <a:r>
              <a:rPr lang="en-US" b="1" u="none" dirty="0" smtClean="0"/>
              <a:t>43:XIX.109.B.3</a:t>
            </a:r>
            <a:endParaRPr lang="en-US" b="1" u="none" dirty="0"/>
          </a:p>
        </p:txBody>
      </p:sp>
      <p:sp>
        <p:nvSpPr>
          <p:cNvPr id="6" name="Rectangle 5"/>
          <p:cNvSpPr/>
          <p:nvPr/>
        </p:nvSpPr>
        <p:spPr>
          <a:xfrm>
            <a:off x="3352800" y="2209800"/>
            <a:ext cx="990600" cy="3429000"/>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578" name="Picture 2" descr="C:\Documents and Settings\chrissa\Local Settings\Temporary Internet Files\Content.IE5\UHHI9N9A\MCj04242140000[1].wmf"/>
          <p:cNvPicPr>
            <a:picLocks noChangeAspect="1" noChangeArrowheads="1"/>
          </p:cNvPicPr>
          <p:nvPr/>
        </p:nvPicPr>
        <p:blipFill>
          <a:blip r:embed="rId2"/>
          <a:srcRect/>
          <a:stretch>
            <a:fillRect/>
          </a:stretch>
        </p:blipFill>
        <p:spPr bwMode="auto">
          <a:xfrm>
            <a:off x="6858000" y="2104630"/>
            <a:ext cx="1066800" cy="1476770"/>
          </a:xfrm>
          <a:prstGeom prst="rect">
            <a:avLst/>
          </a:prstGeom>
          <a:noFill/>
        </p:spPr>
      </p:pic>
      <p:sp>
        <p:nvSpPr>
          <p:cNvPr id="8" name="TextBox 7"/>
          <p:cNvSpPr txBox="1"/>
          <p:nvPr/>
        </p:nvSpPr>
        <p:spPr>
          <a:xfrm>
            <a:off x="6096000" y="3657600"/>
            <a:ext cx="3048000" cy="400110"/>
          </a:xfrm>
          <a:prstGeom prst="rect">
            <a:avLst/>
          </a:prstGeom>
          <a:noFill/>
        </p:spPr>
        <p:txBody>
          <a:bodyPr wrap="square" rtlCol="0">
            <a:spAutoFit/>
          </a:bodyPr>
          <a:lstStyle/>
          <a:p>
            <a:r>
              <a:rPr lang="en-US" sz="2000" b="1" dirty="0" smtClean="0"/>
              <a:t>12 Hour Standing Time</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Slide Number Placeholder 3"/>
          <p:cNvSpPr>
            <a:spLocks noGrp="1"/>
          </p:cNvSpPr>
          <p:nvPr>
            <p:ph type="sldNum" sz="quarter" idx="12"/>
          </p:nvPr>
        </p:nvSpPr>
        <p:spPr/>
        <p:txBody>
          <a:bodyPr/>
          <a:lstStyle/>
          <a:p>
            <a:fld id="{B67ED1EA-EE4B-4FFC-997A-C63EB1F3D509}" type="slidenum">
              <a:rPr lang="en-US"/>
              <a:pPr/>
              <a:t>112</a:t>
            </a:fld>
            <a:endParaRPr lang="en-US" dirty="0"/>
          </a:p>
        </p:txBody>
      </p:sp>
      <p:graphicFrame>
        <p:nvGraphicFramePr>
          <p:cNvPr id="43309" name="Group 301"/>
          <p:cNvGraphicFramePr>
            <a:graphicFrameLocks noGrp="1"/>
          </p:cNvGraphicFramePr>
          <p:nvPr/>
        </p:nvGraphicFramePr>
        <p:xfrm>
          <a:off x="914400" y="2209800"/>
          <a:ext cx="4724400" cy="4114800"/>
        </p:xfrm>
        <a:graphic>
          <a:graphicData uri="http://schemas.openxmlformats.org/drawingml/2006/table">
            <a:tbl>
              <a:tblPr>
                <a:effectLst/>
              </a:tblPr>
              <a:tblGrid>
                <a:gridCol w="1355725"/>
                <a:gridCol w="930275"/>
                <a:gridCol w="914400"/>
                <a:gridCol w="1524000"/>
              </a:tblGrid>
              <a:tr h="161925">
                <a:tc gridSpan="4">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Arial" charset="0"/>
                          <a:cs typeface="Arial" charset="0"/>
                        </a:rPr>
                        <a:t>Table 1</a:t>
                      </a:r>
                      <a:endParaRPr kumimoji="0" lang="en-US" sz="2400" b="1"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r h="485775">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Arial" charset="0"/>
                          <a:cs typeface="Arial" charset="0"/>
                        </a:rPr>
                        <a:t>Total Depth of Contact</a:t>
                      </a:r>
                      <a:endParaRPr kumimoji="0" lang="en-US" sz="24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Arial" charset="0"/>
                          <a:cs typeface="Arial" charset="0"/>
                        </a:rPr>
                        <a:t>Casing Required</a:t>
                      </a:r>
                      <a:endParaRPr kumimoji="0" lang="en-US" sz="24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Arial" charset="0"/>
                          <a:cs typeface="Arial" charset="0"/>
                        </a:rPr>
                        <a:t>Number of Sacks Cement</a:t>
                      </a:r>
                      <a:endParaRPr kumimoji="0" lang="en-US" sz="24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Arial" charset="0"/>
                          <a:cs typeface="Arial" charset="0"/>
                        </a:rPr>
                        <a:t>Surface Casing Test Pressure (lbs. Per sq. in.)</a:t>
                      </a:r>
                      <a:endParaRPr kumimoji="0" lang="en-US" sz="24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3850">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Arial" charset="0"/>
                          <a:cs typeface="Arial" charset="0"/>
                        </a:rPr>
                        <a:t>0-2500</a:t>
                      </a:r>
                      <a:endParaRPr kumimoji="0" lang="en-US" sz="24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Arial" charset="0"/>
                          <a:cs typeface="Arial" charset="0"/>
                        </a:rPr>
                        <a:t>100</a:t>
                      </a:r>
                      <a:endParaRPr kumimoji="0" lang="en-US" sz="24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Arial" charset="0"/>
                          <a:cs typeface="Arial" charset="0"/>
                        </a:rPr>
                        <a:t>200 or circulate to surf*</a:t>
                      </a:r>
                      <a:endParaRPr kumimoji="0" lang="en-US" sz="24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Arial" charset="0"/>
                          <a:cs typeface="Arial" charset="0"/>
                        </a:rPr>
                        <a:t>300</a:t>
                      </a:r>
                      <a:endParaRPr kumimoji="0" lang="en-US" sz="24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Arial" charset="0"/>
                          <a:cs typeface="Arial" charset="0"/>
                        </a:rPr>
                        <a:t>2500-3000</a:t>
                      </a:r>
                      <a:endParaRPr kumimoji="0" lang="en-US" sz="24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Arial" charset="0"/>
                          <a:cs typeface="Arial" charset="0"/>
                        </a:rPr>
                        <a:t>150</a:t>
                      </a:r>
                      <a:endParaRPr kumimoji="0" lang="en-US" sz="24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Arial" charset="0"/>
                          <a:cs typeface="Arial" charset="0"/>
                        </a:rPr>
                        <a:t>500 "</a:t>
                      </a:r>
                      <a:endParaRPr kumimoji="0" lang="en-US" sz="24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Arial" charset="0"/>
                          <a:cs typeface="Arial" charset="0"/>
                        </a:rPr>
                        <a:t>600</a:t>
                      </a:r>
                      <a:endParaRPr kumimoji="0" lang="en-US" sz="24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Arial" charset="0"/>
                          <a:cs typeface="Arial" charset="0"/>
                        </a:rPr>
                        <a:t>3000-4000</a:t>
                      </a:r>
                      <a:endParaRPr kumimoji="0" lang="en-US" sz="24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Arial" charset="0"/>
                          <a:cs typeface="Arial" charset="0"/>
                        </a:rPr>
                        <a:t>300</a:t>
                      </a:r>
                      <a:endParaRPr kumimoji="0" lang="en-US" sz="24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Arial" charset="0"/>
                          <a:cs typeface="Arial" charset="0"/>
                        </a:rPr>
                        <a:t>500 "</a:t>
                      </a:r>
                      <a:endParaRPr kumimoji="0" lang="en-US" sz="2400" b="1"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Arial" charset="0"/>
                          <a:cs typeface="Arial" charset="0"/>
                        </a:rPr>
                        <a:t>600</a:t>
                      </a:r>
                      <a:endParaRPr kumimoji="0" lang="en-US" sz="24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Arial" charset="0"/>
                          <a:cs typeface="Arial" charset="0"/>
                        </a:rPr>
                        <a:t>4000-5000</a:t>
                      </a:r>
                      <a:endParaRPr kumimoji="0" lang="en-US" sz="24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Arial" charset="0"/>
                          <a:cs typeface="Arial" charset="0"/>
                        </a:rPr>
                        <a:t>400</a:t>
                      </a:r>
                      <a:endParaRPr kumimoji="0" lang="en-US" sz="24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Arial" charset="0"/>
                          <a:cs typeface="Arial" charset="0"/>
                        </a:rPr>
                        <a:t>500 "</a:t>
                      </a:r>
                      <a:endParaRPr kumimoji="0" lang="en-US" sz="24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Arial" charset="0"/>
                          <a:cs typeface="Arial" charset="0"/>
                        </a:rPr>
                        <a:t>600</a:t>
                      </a:r>
                      <a:endParaRPr kumimoji="0" lang="en-US" sz="24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Arial" charset="0"/>
                          <a:cs typeface="Arial" charset="0"/>
                        </a:rPr>
                        <a:t>5000-6000</a:t>
                      </a:r>
                      <a:endParaRPr kumimoji="0" lang="en-US" sz="24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Arial" charset="0"/>
                          <a:cs typeface="Arial" charset="0"/>
                        </a:rPr>
                        <a:t>500</a:t>
                      </a:r>
                      <a:endParaRPr kumimoji="0" lang="en-US" sz="24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Arial" charset="0"/>
                          <a:cs typeface="Arial" charset="0"/>
                        </a:rPr>
                        <a:t>500 "</a:t>
                      </a:r>
                      <a:endParaRPr kumimoji="0" lang="en-US" sz="24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Arial" charset="0"/>
                          <a:cs typeface="Arial" charset="0"/>
                        </a:rPr>
                        <a:t>750</a:t>
                      </a:r>
                      <a:endParaRPr kumimoji="0" lang="en-US" sz="24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Arial" charset="0"/>
                          <a:cs typeface="Arial" charset="0"/>
                        </a:rPr>
                        <a:t>6000-7000</a:t>
                      </a:r>
                      <a:endParaRPr kumimoji="0" lang="en-US" sz="24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Arial" charset="0"/>
                          <a:cs typeface="Arial" charset="0"/>
                        </a:rPr>
                        <a:t>800</a:t>
                      </a:r>
                      <a:endParaRPr kumimoji="0" lang="en-US" sz="24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Arial" charset="0"/>
                          <a:cs typeface="Arial" charset="0"/>
                        </a:rPr>
                        <a:t>500 "</a:t>
                      </a:r>
                      <a:endParaRPr kumimoji="0" lang="en-US" sz="24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Arial" charset="0"/>
                          <a:cs typeface="Arial" charset="0"/>
                        </a:rPr>
                        <a:t>1000</a:t>
                      </a:r>
                      <a:endParaRPr kumimoji="0" lang="en-US" sz="2400" b="1"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Arial" charset="0"/>
                          <a:cs typeface="Arial" charset="0"/>
                        </a:rPr>
                        <a:t>7000-8000</a:t>
                      </a:r>
                      <a:endParaRPr kumimoji="0" lang="en-US" sz="24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Arial" charset="0"/>
                          <a:cs typeface="Arial" charset="0"/>
                        </a:rPr>
                        <a:t>1000</a:t>
                      </a:r>
                      <a:endParaRPr kumimoji="0" lang="en-US" sz="24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Arial" charset="0"/>
                          <a:cs typeface="Arial" charset="0"/>
                        </a:rPr>
                        <a:t>500 "</a:t>
                      </a:r>
                      <a:endParaRPr kumimoji="0" lang="en-US" sz="2400" b="1"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Arial" charset="0"/>
                          <a:cs typeface="Arial" charset="0"/>
                        </a:rPr>
                        <a:t>1000</a:t>
                      </a:r>
                      <a:endParaRPr kumimoji="0" lang="en-US" sz="2400" b="1"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Arial" charset="0"/>
                          <a:cs typeface="Arial" charset="0"/>
                        </a:rPr>
                        <a:t>8000-9000</a:t>
                      </a:r>
                      <a:endParaRPr kumimoji="0" lang="en-US" sz="24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Arial" charset="0"/>
                          <a:cs typeface="Arial" charset="0"/>
                        </a:rPr>
                        <a:t>1400</a:t>
                      </a:r>
                      <a:endParaRPr kumimoji="0" lang="en-US" sz="2400" b="1"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Arial" charset="0"/>
                          <a:cs typeface="Arial" charset="0"/>
                        </a:rPr>
                        <a:t>500 "</a:t>
                      </a:r>
                      <a:endParaRPr kumimoji="0" lang="en-US" sz="24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Arial" charset="0"/>
                          <a:cs typeface="Arial" charset="0"/>
                        </a:rPr>
                        <a:t>1000</a:t>
                      </a:r>
                      <a:endParaRPr kumimoji="0" lang="en-US" sz="24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Arial" charset="0"/>
                          <a:cs typeface="Arial" charset="0"/>
                        </a:rPr>
                        <a:t>9000-Deeper</a:t>
                      </a:r>
                      <a:endParaRPr kumimoji="0" lang="en-US" sz="24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Arial" charset="0"/>
                          <a:cs typeface="Arial" charset="0"/>
                        </a:rPr>
                        <a:t>1800</a:t>
                      </a:r>
                      <a:endParaRPr kumimoji="0" lang="en-US" sz="24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Arial" charset="0"/>
                          <a:cs typeface="Arial" charset="0"/>
                        </a:rPr>
                        <a:t>500 "</a:t>
                      </a:r>
                      <a:endParaRPr kumimoji="0" lang="en-US" sz="24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chemeClr val="tx1"/>
                          </a:solidFill>
                          <a:effectLst/>
                          <a:latin typeface="Arial" charset="0"/>
                          <a:cs typeface="Arial" charset="0"/>
                        </a:rPr>
                        <a:t>1000</a:t>
                      </a:r>
                      <a:endParaRPr kumimoji="0" lang="en-US" sz="2400" b="1"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3400">
                <a:tc gridSpan="4">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Arial" charset="0"/>
                          <a:cs typeface="Arial" charset="0"/>
                        </a:rPr>
                        <a:t>*Circulate to the Surface shall mean the calculated amount of cement necessary to fill the theoretical annular space plus 10 percent.</a:t>
                      </a:r>
                      <a:endParaRPr kumimoji="0" lang="en-US" sz="2400" b="1" i="0" u="none" strike="noStrike" cap="none" normalizeH="0" baseline="0" dirty="0" smtClean="0">
                        <a:ln>
                          <a:noFill/>
                        </a:ln>
                        <a:solidFill>
                          <a:schemeClr val="tx1"/>
                        </a:solidFill>
                        <a:effectLst/>
                        <a:latin typeface="Arial" charset="0"/>
                      </a:endParaRPr>
                    </a:p>
                  </a:txBody>
                  <a:tcPr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43308" name="Rectangle 300"/>
          <p:cNvSpPr>
            <a:spLocks noChangeArrowheads="1"/>
          </p:cNvSpPr>
          <p:nvPr/>
        </p:nvSpPr>
        <p:spPr bwMode="auto">
          <a:xfrm>
            <a:off x="0" y="304800"/>
            <a:ext cx="9144000" cy="430887"/>
          </a:xfrm>
          <a:prstGeom prst="rect">
            <a:avLst/>
          </a:prstGeom>
          <a:noFill/>
          <a:ln w="9525">
            <a:noFill/>
            <a:miter lim="800000"/>
            <a:headEnd/>
            <a:tailEnd/>
          </a:ln>
          <a:effectLst/>
        </p:spPr>
        <p:txBody>
          <a:bodyPr wrap="square">
            <a:spAutoFit/>
          </a:bodyPr>
          <a:lstStyle/>
          <a:p>
            <a:pPr algn="ctr"/>
            <a:r>
              <a:rPr lang="en-US" sz="2200" b="1" dirty="0" smtClean="0">
                <a:solidFill>
                  <a:srgbClr val="0066CC"/>
                </a:solidFill>
                <a:latin typeface="Arial Rounded MT Bold" pitchFamily="34" charset="0"/>
              </a:rPr>
              <a:t>Casing Program Requirements – Surface Casing Pressure Testing</a:t>
            </a:r>
            <a:endParaRPr lang="en-US" sz="2200" b="1" dirty="0">
              <a:solidFill>
                <a:srgbClr val="0066CC"/>
              </a:solidFill>
              <a:latin typeface="Arial Rounded MT Bold" pitchFamily="34" charset="0"/>
            </a:endParaRPr>
          </a:p>
        </p:txBody>
      </p:sp>
      <p:sp>
        <p:nvSpPr>
          <p:cNvPr id="43311" name="Text Box 303"/>
          <p:cNvSpPr txBox="1">
            <a:spLocks noChangeArrowheads="1"/>
          </p:cNvSpPr>
          <p:nvPr/>
        </p:nvSpPr>
        <p:spPr bwMode="auto">
          <a:xfrm>
            <a:off x="228600" y="795338"/>
            <a:ext cx="8534399" cy="1384995"/>
          </a:xfrm>
          <a:prstGeom prst="rect">
            <a:avLst/>
          </a:prstGeom>
          <a:noFill/>
          <a:ln w="9525">
            <a:noFill/>
            <a:miter lim="800000"/>
            <a:headEnd/>
            <a:tailEnd/>
          </a:ln>
          <a:effectLst/>
        </p:spPr>
        <p:txBody>
          <a:bodyPr wrap="square">
            <a:spAutoFit/>
          </a:bodyPr>
          <a:lstStyle/>
          <a:p>
            <a:r>
              <a:rPr lang="en-US" sz="1400" b="1" i="1" u="none" dirty="0" smtClean="0"/>
              <a:t>“</a:t>
            </a:r>
            <a:r>
              <a:rPr lang="en-US" sz="1400" b="1" i="1" dirty="0" smtClean="0"/>
              <a:t>Surface casing shall be tested before drilling the plug by applying a minimum pump pressure as set forth in Table 1 after at least 200 feet of the mud-laden fluid has been displaced with water at the top of the column. If at the end of 30 minutes the pressure gauge shows a drop of 10 percent of test pressure as outlined in Table 1, the operator shall be required to take such corrective measures as will insure that such surface casing will hold said pressure for 30 minutes without a drop of more than 10 percent of the test pressure…</a:t>
            </a:r>
            <a:r>
              <a:rPr lang="en-US" sz="1400" b="1" i="1" u="none" dirty="0" smtClean="0"/>
              <a:t>”</a:t>
            </a:r>
            <a:r>
              <a:rPr lang="en-US" sz="1400" b="1" u="none" dirty="0"/>
              <a:t>- LAC </a:t>
            </a:r>
            <a:r>
              <a:rPr lang="en-US" sz="1400" b="1" u="none" dirty="0" smtClean="0"/>
              <a:t>43:XIX.109.B.2</a:t>
            </a:r>
            <a:endParaRPr lang="en-US" sz="1400" b="1" u="none" dirty="0"/>
          </a:p>
        </p:txBody>
      </p:sp>
      <p:sp>
        <p:nvSpPr>
          <p:cNvPr id="6" name="Rectangle 5"/>
          <p:cNvSpPr/>
          <p:nvPr/>
        </p:nvSpPr>
        <p:spPr>
          <a:xfrm>
            <a:off x="4114800" y="2438400"/>
            <a:ext cx="1447800" cy="3276600"/>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578" name="Picture 2" descr="C:\Documents and Settings\chrissa\Local Settings\Temporary Internet Files\Content.IE5\UHHI9N9A\MCj04242140000[1].wmf"/>
          <p:cNvPicPr>
            <a:picLocks noChangeAspect="1" noChangeArrowheads="1"/>
          </p:cNvPicPr>
          <p:nvPr/>
        </p:nvPicPr>
        <p:blipFill>
          <a:blip r:embed="rId2"/>
          <a:srcRect/>
          <a:stretch>
            <a:fillRect/>
          </a:stretch>
        </p:blipFill>
        <p:spPr bwMode="auto">
          <a:xfrm>
            <a:off x="6629400" y="2209800"/>
            <a:ext cx="1066800" cy="1476770"/>
          </a:xfrm>
          <a:prstGeom prst="rect">
            <a:avLst/>
          </a:prstGeom>
          <a:noFill/>
        </p:spPr>
      </p:pic>
      <p:sp>
        <p:nvSpPr>
          <p:cNvPr id="8" name="TextBox 7"/>
          <p:cNvSpPr txBox="1"/>
          <p:nvPr/>
        </p:nvSpPr>
        <p:spPr>
          <a:xfrm>
            <a:off x="6172200" y="3733800"/>
            <a:ext cx="2743200" cy="2031325"/>
          </a:xfrm>
          <a:prstGeom prst="rect">
            <a:avLst/>
          </a:prstGeom>
          <a:noFill/>
        </p:spPr>
        <p:txBody>
          <a:bodyPr wrap="square" rtlCol="0">
            <a:spAutoFit/>
          </a:bodyPr>
          <a:lstStyle/>
          <a:p>
            <a:r>
              <a:rPr lang="en-US" b="1" dirty="0" smtClean="0"/>
              <a:t>After 30 minutes:</a:t>
            </a:r>
          </a:p>
          <a:p>
            <a:endParaRPr lang="en-US" b="1" dirty="0" smtClean="0"/>
          </a:p>
          <a:p>
            <a:endParaRPr lang="en-US" b="1" dirty="0" smtClean="0"/>
          </a:p>
          <a:p>
            <a:endParaRPr lang="en-US" b="1" dirty="0" smtClean="0"/>
          </a:p>
          <a:p>
            <a:endParaRPr lang="en-US" b="1" dirty="0" smtClean="0"/>
          </a:p>
          <a:p>
            <a:r>
              <a:rPr lang="en-US" b="1" dirty="0" smtClean="0"/>
              <a:t>&lt;10% decline in </a:t>
            </a:r>
          </a:p>
          <a:p>
            <a:r>
              <a:rPr lang="en-US" b="1" dirty="0" smtClean="0"/>
              <a:t>test pressure</a:t>
            </a:r>
            <a:endParaRPr lang="en-US" b="1" dirty="0"/>
          </a:p>
        </p:txBody>
      </p:sp>
      <p:pic>
        <p:nvPicPr>
          <p:cNvPr id="24579" name="Picture 3" descr="C:\Documents and Settings\chrissa\Local Settings\Temporary Internet Files\Content.IE5\FJ1PD073\MCj04413100000[1].png"/>
          <p:cNvPicPr>
            <a:picLocks noChangeAspect="1" noChangeArrowheads="1"/>
          </p:cNvPicPr>
          <p:nvPr/>
        </p:nvPicPr>
        <p:blipFill>
          <a:blip r:embed="rId3"/>
          <a:srcRect/>
          <a:stretch>
            <a:fillRect/>
          </a:stretch>
        </p:blipFill>
        <p:spPr bwMode="auto">
          <a:xfrm>
            <a:off x="6629400" y="4038600"/>
            <a:ext cx="1143000" cy="1143000"/>
          </a:xfrm>
          <a:prstGeom prst="rect">
            <a:avLst/>
          </a:prstGeom>
          <a:noFill/>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Slide Number Placeholder 3"/>
          <p:cNvSpPr>
            <a:spLocks noGrp="1"/>
          </p:cNvSpPr>
          <p:nvPr>
            <p:ph type="sldNum" sz="quarter" idx="12"/>
          </p:nvPr>
        </p:nvSpPr>
        <p:spPr/>
        <p:txBody>
          <a:bodyPr/>
          <a:lstStyle/>
          <a:p>
            <a:fld id="{B67ED1EA-EE4B-4FFC-997A-C63EB1F3D509}" type="slidenum">
              <a:rPr lang="en-US"/>
              <a:pPr/>
              <a:t>113</a:t>
            </a:fld>
            <a:endParaRPr lang="en-US" dirty="0"/>
          </a:p>
        </p:txBody>
      </p:sp>
      <p:graphicFrame>
        <p:nvGraphicFramePr>
          <p:cNvPr id="43309" name="Group 301"/>
          <p:cNvGraphicFramePr>
            <a:graphicFrameLocks noGrp="1"/>
          </p:cNvGraphicFramePr>
          <p:nvPr/>
        </p:nvGraphicFramePr>
        <p:xfrm>
          <a:off x="685800" y="2667000"/>
          <a:ext cx="3489325" cy="2472690"/>
        </p:xfrm>
        <a:graphic>
          <a:graphicData uri="http://schemas.openxmlformats.org/drawingml/2006/table">
            <a:tbl>
              <a:tblPr>
                <a:effectLst/>
              </a:tblPr>
              <a:tblGrid>
                <a:gridCol w="1355725"/>
                <a:gridCol w="914400"/>
                <a:gridCol w="1219200"/>
              </a:tblGrid>
              <a:tr h="161925">
                <a:tc gridSpan="3">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50" b="1" i="0" u="none" strike="noStrike" cap="none" normalizeH="0" baseline="0" dirty="0" smtClean="0">
                          <a:ln>
                            <a:noFill/>
                          </a:ln>
                          <a:solidFill>
                            <a:schemeClr val="tx1"/>
                          </a:solidFill>
                          <a:effectLst/>
                          <a:latin typeface="Arial" charset="0"/>
                          <a:cs typeface="Arial" charset="0"/>
                        </a:rPr>
                        <a:t>Table 2</a:t>
                      </a:r>
                      <a:endParaRPr kumimoji="0" lang="en-US" sz="2000" b="1"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485775">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050" b="1" i="0" u="none" strike="noStrike" cap="none" normalizeH="0" baseline="0" dirty="0" smtClean="0">
                          <a:ln>
                            <a:noFill/>
                          </a:ln>
                          <a:solidFill>
                            <a:schemeClr val="tx1"/>
                          </a:solidFill>
                          <a:effectLst/>
                          <a:latin typeface="Arial" charset="0"/>
                          <a:cs typeface="Arial" charset="0"/>
                        </a:rPr>
                        <a:t>String Pressure</a:t>
                      </a:r>
                    </a:p>
                    <a:p>
                      <a:pPr marL="0" marR="0" lvl="0" indent="0" algn="ctr" defTabSz="914400" rtl="0" eaLnBrk="1" fontAlgn="t" latinLnBrk="0" hangingPunct="1">
                        <a:lnSpc>
                          <a:spcPct val="100000"/>
                        </a:lnSpc>
                        <a:spcBef>
                          <a:spcPct val="0"/>
                        </a:spcBef>
                        <a:spcAft>
                          <a:spcPct val="0"/>
                        </a:spcAft>
                        <a:buClrTx/>
                        <a:buSzTx/>
                        <a:buFontTx/>
                        <a:buNone/>
                        <a:tabLst/>
                      </a:pPr>
                      <a:r>
                        <a:rPr kumimoji="0" lang="en-US" sz="1050" b="1" i="0" u="none" strike="noStrike" cap="none" normalizeH="0" baseline="0" dirty="0" smtClean="0">
                          <a:ln>
                            <a:noFill/>
                          </a:ln>
                          <a:solidFill>
                            <a:schemeClr val="tx1"/>
                          </a:solidFill>
                          <a:effectLst/>
                          <a:latin typeface="Arial" charset="0"/>
                          <a:cs typeface="Arial" charset="0"/>
                        </a:rPr>
                        <a:t>Depth Set</a:t>
                      </a:r>
                      <a:endParaRPr kumimoji="0" lang="en-US" sz="20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050" b="1" i="0" u="none" strike="noStrike" cap="none" normalizeH="0" baseline="0" smtClean="0">
                          <a:ln>
                            <a:noFill/>
                          </a:ln>
                          <a:solidFill>
                            <a:schemeClr val="tx1"/>
                          </a:solidFill>
                          <a:effectLst/>
                          <a:latin typeface="Arial" charset="0"/>
                          <a:cs typeface="Arial" charset="0"/>
                        </a:rPr>
                        <a:t>Number of Sacks Cement</a:t>
                      </a:r>
                      <a:endParaRPr kumimoji="0" lang="en-US" sz="20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charset="0"/>
                          <a:cs typeface="Arial" charset="0"/>
                        </a:rPr>
                        <a:t>Producing Test (lbs. Per sq. in.)</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3850">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050" b="1" i="0" u="none" strike="noStrike" cap="none" normalizeH="0" baseline="0" dirty="0" smtClean="0">
                          <a:ln>
                            <a:noFill/>
                          </a:ln>
                          <a:solidFill>
                            <a:schemeClr val="tx1"/>
                          </a:solidFill>
                          <a:effectLst/>
                          <a:latin typeface="Arial" charset="0"/>
                          <a:cs typeface="Arial" charset="0"/>
                        </a:rPr>
                        <a:t>2000-3000’</a:t>
                      </a:r>
                      <a:endParaRPr kumimoji="0" lang="en-US" sz="20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050" b="1" i="0" u="none" strike="noStrike" cap="none" normalizeH="0" baseline="0" dirty="0" smtClean="0">
                          <a:ln>
                            <a:noFill/>
                          </a:ln>
                          <a:solidFill>
                            <a:schemeClr val="tx1"/>
                          </a:solidFill>
                          <a:effectLst/>
                          <a:latin typeface="Arial" charset="0"/>
                          <a:cs typeface="Arial" charset="0"/>
                        </a:rPr>
                        <a:t>200 *</a:t>
                      </a:r>
                      <a:endParaRPr kumimoji="0" lang="en-US" sz="20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cs typeface="Arial" charset="0"/>
                        </a:rPr>
                        <a:t>800</a:t>
                      </a:r>
                      <a:endParaRPr kumimoji="0" lang="en-US" sz="1800" b="0"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50" b="1" i="0" u="none" strike="noStrike" cap="none" normalizeH="0" baseline="0" dirty="0" smtClean="0">
                          <a:ln>
                            <a:noFill/>
                          </a:ln>
                          <a:solidFill>
                            <a:schemeClr val="tx1"/>
                          </a:solidFill>
                          <a:effectLst/>
                          <a:latin typeface="Arial" charset="0"/>
                          <a:cs typeface="Arial" charset="0"/>
                        </a:rPr>
                        <a:t>3000-6000’</a:t>
                      </a:r>
                      <a:endParaRPr kumimoji="0" lang="en-US" sz="2000" b="1"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50" b="1" i="0" u="none" strike="noStrike" cap="none" normalizeH="0" baseline="0" dirty="0" smtClean="0">
                          <a:ln>
                            <a:noFill/>
                          </a:ln>
                          <a:solidFill>
                            <a:schemeClr val="tx1"/>
                          </a:solidFill>
                          <a:effectLst/>
                          <a:latin typeface="Arial" charset="0"/>
                          <a:cs typeface="Arial" charset="0"/>
                        </a:rPr>
                        <a:t>300 "</a:t>
                      </a:r>
                      <a:endParaRPr kumimoji="0" lang="en-US" sz="2000" b="1"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cs typeface="Arial" charset="0"/>
                        </a:rPr>
                        <a:t>1000</a:t>
                      </a:r>
                      <a:endParaRPr kumimoji="0" lang="en-US" sz="18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50" b="1" i="0" u="none" strike="noStrike" cap="none" normalizeH="0" baseline="0" dirty="0" smtClean="0">
                          <a:ln>
                            <a:noFill/>
                          </a:ln>
                          <a:solidFill>
                            <a:schemeClr val="tx1"/>
                          </a:solidFill>
                          <a:effectLst/>
                          <a:latin typeface="Arial" charset="0"/>
                          <a:cs typeface="Arial" charset="0"/>
                        </a:rPr>
                        <a:t>6000-9000’</a:t>
                      </a:r>
                      <a:endParaRPr kumimoji="0" lang="en-US" sz="2000" b="1"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50" b="1" i="0" u="none" strike="noStrike" cap="none" normalizeH="0" baseline="0" dirty="0" smtClean="0">
                          <a:ln>
                            <a:noFill/>
                          </a:ln>
                          <a:solidFill>
                            <a:schemeClr val="tx1"/>
                          </a:solidFill>
                          <a:effectLst/>
                          <a:latin typeface="Arial" charset="0"/>
                          <a:cs typeface="Arial" charset="0"/>
                        </a:rPr>
                        <a:t>500 "</a:t>
                      </a:r>
                      <a:endParaRPr kumimoji="0" lang="en-US" sz="2000" b="1"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cs typeface="Arial" charset="0"/>
                        </a:rPr>
                        <a:t>1200</a:t>
                      </a:r>
                      <a:endParaRPr kumimoji="0" lang="en-US" sz="18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50" b="1" i="0" u="none" strike="noStrike" cap="none" normalizeH="0" baseline="0" dirty="0" smtClean="0">
                          <a:ln>
                            <a:noFill/>
                          </a:ln>
                          <a:solidFill>
                            <a:schemeClr val="tx1"/>
                          </a:solidFill>
                          <a:effectLst/>
                          <a:latin typeface="Arial" charset="0"/>
                          <a:cs typeface="Arial" charset="0"/>
                        </a:rPr>
                        <a:t>9000-Deeper</a:t>
                      </a:r>
                      <a:endParaRPr kumimoji="0" lang="en-US" sz="2000" b="1"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50" b="1" i="0" u="none" strike="noStrike" cap="none" normalizeH="0" baseline="0" dirty="0" smtClean="0">
                          <a:ln>
                            <a:noFill/>
                          </a:ln>
                          <a:solidFill>
                            <a:schemeClr val="tx1"/>
                          </a:solidFill>
                          <a:effectLst/>
                          <a:latin typeface="Arial" charset="0"/>
                          <a:cs typeface="Arial" charset="0"/>
                        </a:rPr>
                        <a:t>500 "</a:t>
                      </a:r>
                      <a:endParaRPr kumimoji="0" lang="en-US" sz="2000" b="1"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cs typeface="Arial" charset="0"/>
                        </a:rPr>
                        <a:t>1500</a:t>
                      </a:r>
                      <a:endParaRPr kumimoji="0" lang="en-US" sz="1800" b="0"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3400">
                <a:tc gridSpan="3">
                  <a:txBody>
                    <a:bodyPr/>
                    <a:lstStyle/>
                    <a:p>
                      <a:pPr marL="0" marR="0" lvl="0" indent="0" algn="l" defTabSz="914400" rtl="0" eaLnBrk="1" fontAlgn="t" latinLnBrk="0" hangingPunct="1">
                        <a:lnSpc>
                          <a:spcPct val="100000"/>
                        </a:lnSpc>
                        <a:spcBef>
                          <a:spcPct val="0"/>
                        </a:spcBef>
                        <a:spcAft>
                          <a:spcPct val="0"/>
                        </a:spcAft>
                        <a:buClrTx/>
                        <a:buSzTx/>
                        <a:buFontTx/>
                        <a:buNone/>
                        <a:tabLst/>
                      </a:pPr>
                      <a:r>
                        <a:rPr lang="en-US" sz="1050" b="1" kern="1200" baseline="0" dirty="0" smtClean="0">
                          <a:solidFill>
                            <a:schemeClr val="tx1"/>
                          </a:solidFill>
                          <a:latin typeface="Arial" pitchFamily="34" charset="0"/>
                          <a:ea typeface="+mn-ea"/>
                          <a:cs typeface="+mn-cs"/>
                        </a:rPr>
                        <a:t>*But in every case no less cement shall be used than the calculated amount necessary to fill the annular space to a point 500 feet above the shoe.</a:t>
                      </a:r>
                      <a:endParaRPr kumimoji="0" lang="en-US" sz="1050" b="1" i="0" u="none" strike="noStrike" cap="none" normalizeH="0" baseline="0" dirty="0" smtClean="0">
                        <a:ln>
                          <a:noFill/>
                        </a:ln>
                        <a:solidFill>
                          <a:schemeClr val="tx1"/>
                        </a:solidFill>
                        <a:effectLst/>
                        <a:latin typeface="Arial" pitchFamily="34" charset="0"/>
                      </a:endParaRPr>
                    </a:p>
                  </a:txBody>
                  <a:tcPr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hMerge="1">
                  <a:txBody>
                    <a:bodyPr/>
                    <a:lstStyle/>
                    <a:p>
                      <a:endParaRPr lang="en-US"/>
                    </a:p>
                  </a:txBody>
                  <a:tcPr/>
                </a:tc>
                <a:tc hMerge="1">
                  <a:txBody>
                    <a:bodyPr/>
                    <a:lstStyle/>
                    <a:p>
                      <a:endParaRPr lang="en-US"/>
                    </a:p>
                  </a:txBody>
                  <a:tcPr/>
                </a:tc>
              </a:tr>
            </a:tbl>
          </a:graphicData>
        </a:graphic>
      </p:graphicFrame>
      <p:sp>
        <p:nvSpPr>
          <p:cNvPr id="43308" name="Rectangle 300"/>
          <p:cNvSpPr>
            <a:spLocks noChangeArrowheads="1"/>
          </p:cNvSpPr>
          <p:nvPr/>
        </p:nvSpPr>
        <p:spPr bwMode="auto">
          <a:xfrm>
            <a:off x="0" y="228600"/>
            <a:ext cx="9144000" cy="400110"/>
          </a:xfrm>
          <a:prstGeom prst="rect">
            <a:avLst/>
          </a:prstGeom>
          <a:noFill/>
          <a:ln w="9525">
            <a:noFill/>
            <a:miter lim="800000"/>
            <a:headEnd/>
            <a:tailEnd/>
          </a:ln>
          <a:effectLst/>
        </p:spPr>
        <p:txBody>
          <a:bodyPr wrap="square">
            <a:spAutoFit/>
          </a:bodyPr>
          <a:lstStyle/>
          <a:p>
            <a:pPr algn="ctr"/>
            <a:r>
              <a:rPr lang="en-US" sz="2000" b="1" dirty="0" smtClean="0">
                <a:solidFill>
                  <a:srgbClr val="0066CC"/>
                </a:solidFill>
                <a:latin typeface="Arial Rounded MT Bold" pitchFamily="34" charset="0"/>
              </a:rPr>
              <a:t>Casing Program Requirements –  Production Casing Cementing</a:t>
            </a:r>
            <a:endParaRPr lang="en-US" sz="2000" b="1" dirty="0">
              <a:solidFill>
                <a:srgbClr val="0066CC"/>
              </a:solidFill>
              <a:latin typeface="Arial Rounded MT Bold" pitchFamily="34" charset="0"/>
            </a:endParaRPr>
          </a:p>
        </p:txBody>
      </p:sp>
      <p:sp>
        <p:nvSpPr>
          <p:cNvPr id="43311" name="Text Box 303"/>
          <p:cNvSpPr txBox="1">
            <a:spLocks noChangeArrowheads="1"/>
          </p:cNvSpPr>
          <p:nvPr/>
        </p:nvSpPr>
        <p:spPr bwMode="auto">
          <a:xfrm>
            <a:off x="441325" y="762000"/>
            <a:ext cx="7864475" cy="1200329"/>
          </a:xfrm>
          <a:prstGeom prst="rect">
            <a:avLst/>
          </a:prstGeom>
          <a:noFill/>
          <a:ln w="9525">
            <a:noFill/>
            <a:miter lim="800000"/>
            <a:headEnd/>
            <a:tailEnd/>
          </a:ln>
          <a:effectLst/>
        </p:spPr>
        <p:txBody>
          <a:bodyPr>
            <a:spAutoFit/>
          </a:bodyPr>
          <a:lstStyle/>
          <a:p>
            <a:r>
              <a:rPr lang="en-US" sz="1200" b="1" i="1" u="none" dirty="0" smtClean="0"/>
              <a:t>“</a:t>
            </a:r>
            <a:r>
              <a:rPr lang="en-US" sz="1200" b="1" i="1" dirty="0" smtClean="0"/>
              <a:t>Cement shall be by the pump-and-plug method, or another method approved by the department. Sufficient cement shall be used to fill the calculated annular space behind the casing to such a point, as in the opinion of the district manager, local conditions require to protect the producing formations and all other oil and gas formations occurring above, but in every case, no less cement shall be used than the calculated amount necessary to fill the annular space to a point 500 feet above the shoe</a:t>
            </a:r>
            <a:r>
              <a:rPr lang="en-US" sz="1200" b="1" dirty="0" smtClean="0"/>
              <a:t>.</a:t>
            </a:r>
            <a:r>
              <a:rPr lang="en-US" sz="1200" b="1" i="1" u="none" dirty="0" smtClean="0"/>
              <a:t>”</a:t>
            </a:r>
            <a:r>
              <a:rPr lang="en-US" sz="1200" b="1" u="none" dirty="0"/>
              <a:t>- LAC </a:t>
            </a:r>
            <a:r>
              <a:rPr lang="en-US" sz="1200" b="1" u="none" dirty="0" smtClean="0"/>
              <a:t>43:XIX.109.D.3</a:t>
            </a:r>
            <a:endParaRPr lang="en-US" sz="1200" b="1" u="none" dirty="0"/>
          </a:p>
        </p:txBody>
      </p:sp>
      <p:sp>
        <p:nvSpPr>
          <p:cNvPr id="6" name="Rectangle 5"/>
          <p:cNvSpPr/>
          <p:nvPr/>
        </p:nvSpPr>
        <p:spPr>
          <a:xfrm>
            <a:off x="1981200" y="2895600"/>
            <a:ext cx="1066800" cy="1676400"/>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578" name="Picture 2" descr="C:\Documents and Settings\chrissa\Local Settings\Temporary Internet Files\Content.IE5\UHHI9N9A\MCj04242140000[1].wmf"/>
          <p:cNvPicPr>
            <a:picLocks noChangeAspect="1" noChangeArrowheads="1"/>
          </p:cNvPicPr>
          <p:nvPr/>
        </p:nvPicPr>
        <p:blipFill>
          <a:blip r:embed="rId2"/>
          <a:srcRect/>
          <a:stretch>
            <a:fillRect/>
          </a:stretch>
        </p:blipFill>
        <p:spPr bwMode="auto">
          <a:xfrm>
            <a:off x="6629400" y="2438400"/>
            <a:ext cx="1066800" cy="1476770"/>
          </a:xfrm>
          <a:prstGeom prst="rect">
            <a:avLst/>
          </a:prstGeom>
          <a:noFill/>
        </p:spPr>
      </p:pic>
      <p:sp>
        <p:nvSpPr>
          <p:cNvPr id="8" name="TextBox 7"/>
          <p:cNvSpPr txBox="1"/>
          <p:nvPr/>
        </p:nvSpPr>
        <p:spPr>
          <a:xfrm>
            <a:off x="5181600" y="3886200"/>
            <a:ext cx="3733800" cy="1354217"/>
          </a:xfrm>
          <a:prstGeom prst="rect">
            <a:avLst/>
          </a:prstGeom>
          <a:noFill/>
        </p:spPr>
        <p:txBody>
          <a:bodyPr wrap="square" rtlCol="0">
            <a:spAutoFit/>
          </a:bodyPr>
          <a:lstStyle/>
          <a:p>
            <a:pPr algn="ctr"/>
            <a:r>
              <a:rPr lang="en-US" sz="1600" dirty="0" smtClean="0"/>
              <a:t>≥24 Hour Total Standing Time</a:t>
            </a:r>
          </a:p>
          <a:p>
            <a:pPr algn="ctr"/>
            <a:r>
              <a:rPr lang="en-US" sz="1600" dirty="0" smtClean="0"/>
              <a:t>Including</a:t>
            </a:r>
          </a:p>
          <a:p>
            <a:pPr algn="ctr"/>
            <a:r>
              <a:rPr lang="en-US" sz="1600" dirty="0" smtClean="0"/>
              <a:t>≥12 Hour Standing Time Under Pressure</a:t>
            </a:r>
          </a:p>
          <a:p>
            <a:pPr algn="ctr"/>
            <a:endParaRPr/>
          </a:p>
        </p:txBody>
      </p:sp>
      <p:sp>
        <p:nvSpPr>
          <p:cNvPr id="9" name="Text Box 303"/>
          <p:cNvSpPr txBox="1">
            <a:spLocks noChangeArrowheads="1"/>
          </p:cNvSpPr>
          <p:nvPr/>
        </p:nvSpPr>
        <p:spPr bwMode="auto">
          <a:xfrm>
            <a:off x="898525" y="5233481"/>
            <a:ext cx="7864475" cy="938719"/>
          </a:xfrm>
          <a:prstGeom prst="rect">
            <a:avLst/>
          </a:prstGeom>
          <a:noFill/>
          <a:ln w="9525">
            <a:noFill/>
            <a:miter lim="800000"/>
            <a:headEnd/>
            <a:tailEnd/>
          </a:ln>
          <a:effectLst/>
        </p:spPr>
        <p:txBody>
          <a:bodyPr>
            <a:spAutoFit/>
          </a:bodyPr>
          <a:lstStyle/>
          <a:p>
            <a:r>
              <a:rPr lang="en-US" sz="1100" b="1" i="1" u="none" dirty="0" smtClean="0"/>
              <a:t>“</a:t>
            </a:r>
            <a:r>
              <a:rPr lang="en-US" sz="1100" b="1" i="1" dirty="0" smtClean="0"/>
              <a:t>Cement shall be allowed to stand a minimum of 12 hours under pressure and a minimum total of 24 hours before initiating test or drill plug in the producing or oil string. Under pressure is complied with if one or more float valves are employed and are shown to be holding the cement in place, or when other means of holding pressure is used. When an operator elects to perforate and squeeze or to cement around the shoe, he may proceed with such work after 12 hours have elapsed after placing the first cement.</a:t>
            </a:r>
            <a:r>
              <a:rPr lang="en-US" sz="1100" b="1" i="1" u="none" dirty="0" smtClean="0"/>
              <a:t>”  </a:t>
            </a:r>
            <a:r>
              <a:rPr lang="en-US" sz="1100" b="1" u="none" dirty="0"/>
              <a:t>- LAC </a:t>
            </a:r>
            <a:r>
              <a:rPr lang="en-US" sz="1100" b="1" u="none" dirty="0" smtClean="0"/>
              <a:t>43:XIX.109.D.5</a:t>
            </a:r>
            <a:endParaRPr lang="en-US" sz="1100" b="1" u="none" dirty="0"/>
          </a:p>
        </p:txBody>
      </p:sp>
      <p:sp>
        <p:nvSpPr>
          <p:cNvPr id="11" name="Text Box 303"/>
          <p:cNvSpPr txBox="1">
            <a:spLocks noChangeArrowheads="1"/>
          </p:cNvSpPr>
          <p:nvPr/>
        </p:nvSpPr>
        <p:spPr bwMode="auto">
          <a:xfrm>
            <a:off x="457200" y="2020669"/>
            <a:ext cx="7864475" cy="646331"/>
          </a:xfrm>
          <a:prstGeom prst="rect">
            <a:avLst/>
          </a:prstGeom>
          <a:noFill/>
          <a:ln w="9525">
            <a:noFill/>
            <a:miter lim="800000"/>
            <a:headEnd/>
            <a:tailEnd/>
          </a:ln>
          <a:effectLst/>
        </p:spPr>
        <p:txBody>
          <a:bodyPr>
            <a:spAutoFit/>
          </a:bodyPr>
          <a:lstStyle/>
          <a:p>
            <a:r>
              <a:rPr lang="en-US" sz="1200" b="1" i="1" u="none" dirty="0" smtClean="0"/>
              <a:t>“</a:t>
            </a:r>
            <a:r>
              <a:rPr lang="en-US" sz="1200" b="1" i="1" dirty="0" smtClean="0"/>
              <a:t>The amount of cement to be left remaining in the casing…shall be not less than 20 feet. This shall be accomplished through the use of a float-collar, or other approved or practicable means, unless a full-hole cementer, or its equivalent, is used.</a:t>
            </a:r>
            <a:r>
              <a:rPr lang="en-US" sz="1200" b="1" i="1" u="none" dirty="0" smtClean="0"/>
              <a:t>”  </a:t>
            </a:r>
            <a:r>
              <a:rPr lang="en-US" sz="1200" b="1" i="1" u="none" dirty="0"/>
              <a:t>- LAC </a:t>
            </a:r>
            <a:r>
              <a:rPr lang="en-US" sz="1200" b="1" i="1" u="none" dirty="0" smtClean="0"/>
              <a:t>43:XIX.109.D.4</a:t>
            </a:r>
            <a:endParaRPr lang="en-US" sz="1200" b="1" i="1" u="none"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Slide Number Placeholder 3"/>
          <p:cNvSpPr>
            <a:spLocks noGrp="1"/>
          </p:cNvSpPr>
          <p:nvPr>
            <p:ph type="sldNum" sz="quarter" idx="12"/>
          </p:nvPr>
        </p:nvSpPr>
        <p:spPr/>
        <p:txBody>
          <a:bodyPr/>
          <a:lstStyle/>
          <a:p>
            <a:fld id="{B67ED1EA-EE4B-4FFC-997A-C63EB1F3D509}" type="slidenum">
              <a:rPr lang="en-US"/>
              <a:pPr/>
              <a:t>114</a:t>
            </a:fld>
            <a:endParaRPr lang="en-US" dirty="0"/>
          </a:p>
        </p:txBody>
      </p:sp>
      <p:sp>
        <p:nvSpPr>
          <p:cNvPr id="43308" name="Rectangle 300"/>
          <p:cNvSpPr>
            <a:spLocks noChangeArrowheads="1"/>
          </p:cNvSpPr>
          <p:nvPr/>
        </p:nvSpPr>
        <p:spPr bwMode="auto">
          <a:xfrm>
            <a:off x="0" y="304800"/>
            <a:ext cx="9144000" cy="415498"/>
          </a:xfrm>
          <a:prstGeom prst="rect">
            <a:avLst/>
          </a:prstGeom>
          <a:noFill/>
          <a:ln w="9525">
            <a:noFill/>
            <a:miter lim="800000"/>
            <a:headEnd/>
            <a:tailEnd/>
          </a:ln>
          <a:effectLst/>
        </p:spPr>
        <p:txBody>
          <a:bodyPr wrap="square">
            <a:spAutoFit/>
          </a:bodyPr>
          <a:lstStyle/>
          <a:p>
            <a:pPr algn="ctr"/>
            <a:r>
              <a:rPr lang="en-US" sz="2100" b="1" dirty="0" smtClean="0">
                <a:solidFill>
                  <a:srgbClr val="0066CC"/>
                </a:solidFill>
                <a:latin typeface="Arial Rounded MT Bold" pitchFamily="34" charset="0"/>
              </a:rPr>
              <a:t>Casing Program Requirements  - Production Casing Pressure Testing</a:t>
            </a:r>
            <a:endParaRPr lang="en-US" sz="2100" b="1" dirty="0"/>
          </a:p>
        </p:txBody>
      </p:sp>
      <p:sp>
        <p:nvSpPr>
          <p:cNvPr id="43311" name="Text Box 303"/>
          <p:cNvSpPr txBox="1">
            <a:spLocks noChangeArrowheads="1"/>
          </p:cNvSpPr>
          <p:nvPr/>
        </p:nvSpPr>
        <p:spPr bwMode="auto">
          <a:xfrm>
            <a:off x="441325" y="795338"/>
            <a:ext cx="7864475" cy="738664"/>
          </a:xfrm>
          <a:prstGeom prst="rect">
            <a:avLst/>
          </a:prstGeom>
          <a:noFill/>
          <a:ln w="9525">
            <a:noFill/>
            <a:miter lim="800000"/>
            <a:headEnd/>
            <a:tailEnd/>
          </a:ln>
          <a:effectLst/>
        </p:spPr>
        <p:txBody>
          <a:bodyPr>
            <a:spAutoFit/>
          </a:bodyPr>
          <a:lstStyle/>
          <a:p>
            <a:r>
              <a:rPr lang="en-US" sz="1400" b="1" i="1" u="none" dirty="0" smtClean="0"/>
              <a:t>“</a:t>
            </a:r>
            <a:r>
              <a:rPr lang="en-US" sz="1400" b="1" i="1" dirty="0" smtClean="0"/>
              <a:t>Before drilling the plug in the producing string of casing, the casing shall be tested by pump pressure, as determined from Table 2 hereof, after 200 feet of mud-laden fluid in the casing has been displaced by water at the top of the column.</a:t>
            </a:r>
            <a:r>
              <a:rPr lang="en-US" sz="1400" b="1" i="1" u="none" dirty="0" smtClean="0"/>
              <a:t>”  </a:t>
            </a:r>
            <a:r>
              <a:rPr lang="en-US" sz="1400" b="1" u="none" dirty="0"/>
              <a:t>- LAC </a:t>
            </a:r>
            <a:r>
              <a:rPr lang="en-US" sz="1400" b="1" u="none" dirty="0" smtClean="0"/>
              <a:t>43:XIX.109.D.6</a:t>
            </a:r>
            <a:endParaRPr lang="en-US" sz="1400" b="1" u="none" dirty="0"/>
          </a:p>
        </p:txBody>
      </p:sp>
      <p:pic>
        <p:nvPicPr>
          <p:cNvPr id="24578" name="Picture 2" descr="C:\Documents and Settings\chrissa\Local Settings\Temporary Internet Files\Content.IE5\UHHI9N9A\MCj04242140000[1].wmf"/>
          <p:cNvPicPr>
            <a:picLocks noChangeAspect="1" noChangeArrowheads="1"/>
          </p:cNvPicPr>
          <p:nvPr/>
        </p:nvPicPr>
        <p:blipFill>
          <a:blip r:embed="rId2"/>
          <a:srcRect/>
          <a:stretch>
            <a:fillRect/>
          </a:stretch>
        </p:blipFill>
        <p:spPr bwMode="auto">
          <a:xfrm>
            <a:off x="6629400" y="2514600"/>
            <a:ext cx="990600" cy="1371287"/>
          </a:xfrm>
          <a:prstGeom prst="rect">
            <a:avLst/>
          </a:prstGeom>
          <a:noFill/>
        </p:spPr>
      </p:pic>
      <p:sp>
        <p:nvSpPr>
          <p:cNvPr id="8" name="TextBox 7"/>
          <p:cNvSpPr txBox="1"/>
          <p:nvPr/>
        </p:nvSpPr>
        <p:spPr>
          <a:xfrm>
            <a:off x="6172200" y="3962400"/>
            <a:ext cx="2069797" cy="2031325"/>
          </a:xfrm>
          <a:prstGeom prst="rect">
            <a:avLst/>
          </a:prstGeom>
          <a:noFill/>
        </p:spPr>
        <p:txBody>
          <a:bodyPr wrap="none" rtlCol="0">
            <a:spAutoFit/>
          </a:bodyPr>
          <a:lstStyle/>
          <a:p>
            <a:r>
              <a:rPr lang="en-US" b="1" dirty="0" smtClean="0"/>
              <a:t>After 30 minutes:</a:t>
            </a:r>
          </a:p>
          <a:p>
            <a:endParaRPr lang="en-US" b="1" dirty="0" smtClean="0"/>
          </a:p>
          <a:p>
            <a:endParaRPr lang="en-US" b="1" dirty="0" smtClean="0"/>
          </a:p>
          <a:p>
            <a:endParaRPr lang="en-US" b="1" dirty="0" smtClean="0"/>
          </a:p>
          <a:p>
            <a:endParaRPr lang="en-US" b="1" dirty="0" smtClean="0"/>
          </a:p>
          <a:p>
            <a:r>
              <a:rPr lang="en-US" b="1" dirty="0" smtClean="0"/>
              <a:t>&lt;10% decline in </a:t>
            </a:r>
          </a:p>
          <a:p>
            <a:r>
              <a:rPr lang="en-US" b="1" dirty="0" smtClean="0"/>
              <a:t>test pressure</a:t>
            </a:r>
            <a:endParaRPr lang="en-US" b="1" dirty="0"/>
          </a:p>
        </p:txBody>
      </p:sp>
      <p:pic>
        <p:nvPicPr>
          <p:cNvPr id="24579" name="Picture 3" descr="C:\Documents and Settings\chrissa\Local Settings\Temporary Internet Files\Content.IE5\FJ1PD073\MCj04413100000[1].png"/>
          <p:cNvPicPr>
            <a:picLocks noChangeAspect="1" noChangeArrowheads="1"/>
          </p:cNvPicPr>
          <p:nvPr/>
        </p:nvPicPr>
        <p:blipFill>
          <a:blip r:embed="rId3"/>
          <a:srcRect/>
          <a:stretch>
            <a:fillRect/>
          </a:stretch>
        </p:blipFill>
        <p:spPr bwMode="auto">
          <a:xfrm>
            <a:off x="6477000" y="4114800"/>
            <a:ext cx="1371600" cy="1371600"/>
          </a:xfrm>
          <a:prstGeom prst="rect">
            <a:avLst/>
          </a:prstGeom>
          <a:noFill/>
        </p:spPr>
      </p:pic>
      <p:graphicFrame>
        <p:nvGraphicFramePr>
          <p:cNvPr id="10" name="Group 301"/>
          <p:cNvGraphicFramePr>
            <a:graphicFrameLocks noGrp="1"/>
          </p:cNvGraphicFramePr>
          <p:nvPr/>
        </p:nvGraphicFramePr>
        <p:xfrm>
          <a:off x="990600" y="3124200"/>
          <a:ext cx="3489325" cy="2884170"/>
        </p:xfrm>
        <a:graphic>
          <a:graphicData uri="http://schemas.openxmlformats.org/drawingml/2006/table">
            <a:tbl>
              <a:tblPr>
                <a:effectLst/>
              </a:tblPr>
              <a:tblGrid>
                <a:gridCol w="1355725"/>
                <a:gridCol w="914400"/>
                <a:gridCol w="1219200"/>
              </a:tblGrid>
              <a:tr h="175260">
                <a:tc gridSpan="3">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Arial" charset="0"/>
                        </a:rPr>
                        <a:t>Table 2</a:t>
                      </a:r>
                      <a:endParaRPr kumimoji="0" lang="en-US" sz="2800" b="1"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485775">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Arial" charset="0"/>
                        </a:rPr>
                        <a:t>String Pressure</a:t>
                      </a:r>
                    </a:p>
                    <a:p>
                      <a:pPr marL="0" marR="0" lvl="0" indent="0" algn="ctr" defTabSz="914400" rtl="0" eaLnBrk="1" fontAlgn="t"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Arial" charset="0"/>
                        </a:rPr>
                        <a:t>Depth Set</a:t>
                      </a:r>
                      <a:endParaRPr kumimoji="0" lang="en-US" sz="28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Arial" charset="0"/>
                        </a:rPr>
                        <a:t>Number of Sacks Cement</a:t>
                      </a:r>
                      <a:endParaRPr kumimoji="0" lang="en-US" sz="28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Arial" charset="0"/>
                        </a:rPr>
                        <a:t>Producing Test (lbs. Per sq. in.)</a:t>
                      </a:r>
                      <a:endParaRPr kumimoji="0" lang="en-US" sz="28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3850">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Arial" charset="0"/>
                        </a:rPr>
                        <a:t>2000-3000’</a:t>
                      </a:r>
                      <a:endParaRPr kumimoji="0" lang="en-US" sz="28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Arial" charset="0"/>
                        </a:rPr>
                        <a:t>200 *</a:t>
                      </a:r>
                      <a:endParaRPr kumimoji="0" lang="en-US" sz="28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Arial" charset="0"/>
                        </a:rPr>
                        <a:t>800</a:t>
                      </a:r>
                      <a:endParaRPr kumimoji="0" lang="en-US" sz="2800" b="1" i="0"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Arial" charset="0"/>
                        </a:rPr>
                        <a:t>3000-6000’</a:t>
                      </a:r>
                      <a:endParaRPr kumimoji="0" lang="en-US" sz="2800" b="1"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Arial" charset="0"/>
                        </a:rPr>
                        <a:t>300 "</a:t>
                      </a:r>
                      <a:endParaRPr kumimoji="0" lang="en-US" sz="2800" b="1"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Arial" charset="0"/>
                        </a:rPr>
                        <a:t>1000</a:t>
                      </a:r>
                      <a:endParaRPr kumimoji="0" lang="en-US" sz="2800" b="1"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Arial" charset="0"/>
                        </a:rPr>
                        <a:t>6000-9000’</a:t>
                      </a:r>
                      <a:endParaRPr kumimoji="0" lang="en-US" sz="2800" b="1"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Arial" charset="0"/>
                        </a:rPr>
                        <a:t>500 "</a:t>
                      </a:r>
                      <a:endParaRPr kumimoji="0" lang="en-US" sz="2800" b="1"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Arial" charset="0"/>
                        </a:rPr>
                        <a:t>1200</a:t>
                      </a:r>
                      <a:endParaRPr kumimoji="0" lang="en-US" sz="2800" b="1"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4475">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Arial" charset="0"/>
                        </a:rPr>
                        <a:t>9000-Deeper</a:t>
                      </a:r>
                      <a:endParaRPr kumimoji="0" lang="en-US" sz="2800" b="1"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Arial" charset="0"/>
                        </a:rPr>
                        <a:t>500 "</a:t>
                      </a:r>
                      <a:endParaRPr kumimoji="0" lang="en-US" sz="2800" b="1"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cs typeface="Arial" charset="0"/>
                        </a:rPr>
                        <a:t>1500</a:t>
                      </a:r>
                      <a:endParaRPr kumimoji="0" lang="en-US" sz="2800" b="1" i="0" u="none" strike="noStrike" cap="none" normalizeH="0" baseline="0" dirty="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33400">
                <a:tc gridSpan="3">
                  <a:txBody>
                    <a:bodyPr/>
                    <a:lstStyle/>
                    <a:p>
                      <a:pPr marL="0" marR="0" lvl="0" indent="0" algn="l" defTabSz="914400" rtl="0" eaLnBrk="1" fontAlgn="t" latinLnBrk="0" hangingPunct="1">
                        <a:lnSpc>
                          <a:spcPct val="100000"/>
                        </a:lnSpc>
                        <a:spcBef>
                          <a:spcPct val="0"/>
                        </a:spcBef>
                        <a:spcAft>
                          <a:spcPct val="0"/>
                        </a:spcAft>
                        <a:buClrTx/>
                        <a:buSzTx/>
                        <a:buFontTx/>
                        <a:buNone/>
                        <a:tabLst/>
                      </a:pPr>
                      <a:r>
                        <a:rPr lang="en-US" sz="1200" b="1" kern="1200" baseline="0" dirty="0" smtClean="0">
                          <a:solidFill>
                            <a:schemeClr val="tx1"/>
                          </a:solidFill>
                          <a:latin typeface="Arial" pitchFamily="34" charset="0"/>
                          <a:ea typeface="+mn-ea"/>
                          <a:cs typeface="+mn-cs"/>
                        </a:rPr>
                        <a:t>*But in every case no less cement shall be used than the calculated amount necessary to fill the annular space to a point 500 feet above the shoe.</a:t>
                      </a:r>
                      <a:endParaRPr kumimoji="0" lang="en-US" sz="1200" b="1" i="0" u="none" strike="noStrike" cap="none" normalizeH="0" baseline="0" dirty="0" smtClean="0">
                        <a:ln>
                          <a:noFill/>
                        </a:ln>
                        <a:solidFill>
                          <a:schemeClr val="tx1"/>
                        </a:solidFill>
                        <a:effectLst/>
                        <a:latin typeface="Arial" pitchFamily="34" charset="0"/>
                      </a:endParaRPr>
                    </a:p>
                  </a:txBody>
                  <a:tcPr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hMerge="1">
                  <a:txBody>
                    <a:bodyPr/>
                    <a:lstStyle/>
                    <a:p>
                      <a:endParaRPr lang="en-US"/>
                    </a:p>
                  </a:txBody>
                  <a:tcPr/>
                </a:tc>
                <a:tc hMerge="1">
                  <a:txBody>
                    <a:bodyPr/>
                    <a:lstStyle/>
                    <a:p>
                      <a:endParaRPr lang="en-US"/>
                    </a:p>
                  </a:txBody>
                  <a:tcPr/>
                </a:tc>
              </a:tr>
            </a:tbl>
          </a:graphicData>
        </a:graphic>
      </p:graphicFrame>
      <p:sp>
        <p:nvSpPr>
          <p:cNvPr id="11" name="Rectangle 10"/>
          <p:cNvSpPr/>
          <p:nvPr/>
        </p:nvSpPr>
        <p:spPr>
          <a:xfrm>
            <a:off x="3276600" y="3429000"/>
            <a:ext cx="1219200" cy="1752600"/>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Box 303"/>
          <p:cNvSpPr txBox="1">
            <a:spLocks noChangeArrowheads="1"/>
          </p:cNvSpPr>
          <p:nvPr/>
        </p:nvSpPr>
        <p:spPr bwMode="auto">
          <a:xfrm>
            <a:off x="441325" y="1600200"/>
            <a:ext cx="7864475" cy="1169551"/>
          </a:xfrm>
          <a:prstGeom prst="rect">
            <a:avLst/>
          </a:prstGeom>
          <a:noFill/>
          <a:ln w="9525">
            <a:noFill/>
            <a:miter lim="800000"/>
            <a:headEnd/>
            <a:tailEnd/>
          </a:ln>
          <a:effectLst/>
        </p:spPr>
        <p:txBody>
          <a:bodyPr>
            <a:spAutoFit/>
          </a:bodyPr>
          <a:lstStyle/>
          <a:p>
            <a:r>
              <a:rPr lang="en-US" sz="1400" b="1" i="1" u="none" dirty="0" smtClean="0"/>
              <a:t>“</a:t>
            </a:r>
            <a:r>
              <a:rPr lang="en-US" sz="1400" b="1" i="1" dirty="0" smtClean="0"/>
              <a:t>If at the end of 30 minutes the pressure gauge shows a drop of 10 percent of the test pressure or more, the operator shall be required to take such corrective measures as will insure that the producing string of casing is so set and cemented that it will hold said pressure for 30 minutes without a drop of more than 10 percent of the test pressure on the gauge.</a:t>
            </a:r>
            <a:r>
              <a:rPr lang="en-US" sz="1400" b="1" i="1" u="none" dirty="0" smtClean="0"/>
              <a:t>”  </a:t>
            </a:r>
            <a:r>
              <a:rPr lang="en-US" sz="1400" b="1" u="none" dirty="0"/>
              <a:t>- LAC </a:t>
            </a:r>
            <a:r>
              <a:rPr lang="en-US" sz="1400" b="1" u="none" dirty="0" smtClean="0"/>
              <a:t>43:XIX.109.D.6.a</a:t>
            </a:r>
            <a:endParaRPr lang="en-US" sz="1400" b="1" u="none" dirty="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p:cNvSpPr>
            <a:spLocks noChangeArrowheads="1"/>
          </p:cNvSpPr>
          <p:nvPr/>
        </p:nvSpPr>
        <p:spPr bwMode="auto">
          <a:xfrm>
            <a:off x="-381000" y="2286000"/>
            <a:ext cx="184731" cy="369332"/>
          </a:xfrm>
          <a:prstGeom prst="rect">
            <a:avLst/>
          </a:prstGeom>
          <a:solidFill>
            <a:schemeClr val="bg1">
              <a:alpha val="80000"/>
            </a:schemeClr>
          </a:solidFill>
          <a:ln w="9525">
            <a:noFill/>
            <a:miter lim="800000"/>
            <a:headEnd/>
            <a:tailEnd/>
          </a:ln>
          <a:effectLst/>
        </p:spPr>
        <p:txBody>
          <a:bodyPr wrap="none">
            <a:spAutoFit/>
          </a:bodyPr>
          <a:lstStyle/>
          <a:p>
            <a:pPr algn="l"/>
            <a:endParaRPr lang="en-US" b="1" dirty="0"/>
          </a:p>
        </p:txBody>
      </p:sp>
      <p:sp>
        <p:nvSpPr>
          <p:cNvPr id="5" name="Slide Number Placeholder 3"/>
          <p:cNvSpPr>
            <a:spLocks noGrp="1"/>
          </p:cNvSpPr>
          <p:nvPr>
            <p:ph type="sldNum" sz="quarter" idx="12"/>
          </p:nvPr>
        </p:nvSpPr>
        <p:spPr/>
        <p:txBody>
          <a:bodyPr/>
          <a:lstStyle/>
          <a:p>
            <a:fld id="{616B32AA-3553-4884-8A29-567D9C824834}" type="slidenum">
              <a:rPr lang="en-US"/>
              <a:pPr/>
              <a:t>115</a:t>
            </a:fld>
            <a:endParaRPr lang="en-US"/>
          </a:p>
        </p:txBody>
      </p:sp>
      <p:sp>
        <p:nvSpPr>
          <p:cNvPr id="6" name="Rectangle 300"/>
          <p:cNvSpPr>
            <a:spLocks noChangeArrowheads="1"/>
          </p:cNvSpPr>
          <p:nvPr/>
        </p:nvSpPr>
        <p:spPr bwMode="auto">
          <a:xfrm>
            <a:off x="0" y="228600"/>
            <a:ext cx="9144000" cy="461665"/>
          </a:xfrm>
          <a:prstGeom prst="rect">
            <a:avLst/>
          </a:prstGeom>
          <a:noFill/>
          <a:ln w="9525">
            <a:noFill/>
            <a:miter lim="800000"/>
            <a:headEnd/>
            <a:tailEnd/>
          </a:ln>
          <a:effectLst/>
        </p:spPr>
        <p:txBody>
          <a:bodyPr wrap="square">
            <a:spAutoFit/>
          </a:bodyPr>
          <a:lstStyle/>
          <a:p>
            <a:pPr algn="ctr"/>
            <a:r>
              <a:rPr lang="en-US" sz="2400" b="1" dirty="0" smtClean="0">
                <a:solidFill>
                  <a:srgbClr val="0066CC"/>
                </a:solidFill>
                <a:latin typeface="Arial Rounded MT Bold" pitchFamily="34" charset="0"/>
              </a:rPr>
              <a:t>Casing Program Requirements –  Casing Test Affidavit</a:t>
            </a:r>
          </a:p>
        </p:txBody>
      </p:sp>
      <p:sp>
        <p:nvSpPr>
          <p:cNvPr id="7" name="Text Box 303"/>
          <p:cNvSpPr txBox="1">
            <a:spLocks noChangeArrowheads="1"/>
          </p:cNvSpPr>
          <p:nvPr/>
        </p:nvSpPr>
        <p:spPr bwMode="auto">
          <a:xfrm>
            <a:off x="228600" y="1371600"/>
            <a:ext cx="3902075" cy="4031873"/>
          </a:xfrm>
          <a:prstGeom prst="rect">
            <a:avLst/>
          </a:prstGeom>
          <a:noFill/>
          <a:ln w="9525">
            <a:noFill/>
            <a:miter lim="800000"/>
            <a:headEnd/>
            <a:tailEnd/>
          </a:ln>
          <a:effectLst/>
        </p:spPr>
        <p:txBody>
          <a:bodyPr wrap="square">
            <a:spAutoFit/>
          </a:bodyPr>
          <a:lstStyle/>
          <a:p>
            <a:r>
              <a:rPr lang="en-US" sz="1600" b="1" i="1" u="none" dirty="0" smtClean="0"/>
              <a:t>“</a:t>
            </a:r>
            <a:r>
              <a:rPr lang="en-US" sz="1600" b="1" i="1" dirty="0" smtClean="0"/>
              <a:t>If the commissioner's agent is not present at the time designated by the operator for inspection of the casing tests of the producing string, the operator shall have such tests witnessed, preferably by an offset operator. An affidavit of test, on the form prescribed by the Department of Conservation, signed by the operator and witness, shall be furnished to the district office of the Department of Conservation showing that the test conformed satisfactorily to the above mentioned regulations before proceeding with the completion…</a:t>
            </a:r>
            <a:r>
              <a:rPr lang="en-US" sz="1600" b="1" i="1" u="none" dirty="0" smtClean="0"/>
              <a:t>”</a:t>
            </a:r>
            <a:r>
              <a:rPr lang="en-US" sz="1600" b="1" u="none" dirty="0"/>
              <a:t>- LAC </a:t>
            </a:r>
            <a:r>
              <a:rPr lang="en-US" sz="1600" b="1" u="none" dirty="0" smtClean="0"/>
              <a:t>43:XIX.109.D.7</a:t>
            </a:r>
            <a:endParaRPr lang="en-US" sz="1600" b="1" u="none" dirty="0"/>
          </a:p>
        </p:txBody>
      </p:sp>
      <p:pic>
        <p:nvPicPr>
          <p:cNvPr id="10" name="Picture 9" descr="csg test.png"/>
          <p:cNvPicPr>
            <a:picLocks noChangeAspect="1"/>
          </p:cNvPicPr>
          <p:nvPr/>
        </p:nvPicPr>
        <p:blipFill>
          <a:blip r:embed="rId2"/>
          <a:stretch>
            <a:fillRect/>
          </a:stretch>
        </p:blipFill>
        <p:spPr>
          <a:xfrm>
            <a:off x="4495800" y="685800"/>
            <a:ext cx="4141871" cy="5661135"/>
          </a:xfrm>
          <a:prstGeom prst="rect">
            <a:avLst/>
          </a:prstGeom>
          <a:effectLst>
            <a:outerShdw blurRad="63500" sx="102000" sy="102000" algn="ctr" rotWithShape="0">
              <a:prstClr val="black">
                <a:alpha val="40000"/>
              </a:prstClr>
            </a:outerShdw>
          </a:effectLst>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7D3FB7F-94E4-430E-A24A-4E04E8FAC540}" type="slidenum">
              <a:rPr lang="en-US" smtClean="0"/>
              <a:pPr/>
              <a:t>116</a:t>
            </a:fld>
            <a:endParaRPr lang="en-US"/>
          </a:p>
        </p:txBody>
      </p:sp>
      <p:sp>
        <p:nvSpPr>
          <p:cNvPr id="3" name="Rectangle 300"/>
          <p:cNvSpPr>
            <a:spLocks noChangeArrowheads="1"/>
          </p:cNvSpPr>
          <p:nvPr/>
        </p:nvSpPr>
        <p:spPr bwMode="auto">
          <a:xfrm>
            <a:off x="0" y="304800"/>
            <a:ext cx="9144000" cy="523220"/>
          </a:xfrm>
          <a:prstGeom prst="rect">
            <a:avLst/>
          </a:prstGeom>
          <a:noFill/>
          <a:ln w="9525">
            <a:noFill/>
            <a:miter lim="800000"/>
            <a:headEnd/>
            <a:tailEnd/>
          </a:ln>
          <a:effectLst/>
        </p:spPr>
        <p:txBody>
          <a:bodyPr wrap="square">
            <a:spAutoFit/>
          </a:bodyPr>
          <a:lstStyle/>
          <a:p>
            <a:pPr algn="ctr"/>
            <a:r>
              <a:rPr lang="en-US" sz="2800" b="1" dirty="0" smtClean="0">
                <a:solidFill>
                  <a:srgbClr val="0066CC"/>
                </a:solidFill>
                <a:latin typeface="Arial Rounded MT Bold" pitchFamily="34" charset="0"/>
              </a:rPr>
              <a:t>Regulatory Results of Construction Requirements</a:t>
            </a:r>
          </a:p>
        </p:txBody>
      </p:sp>
      <p:sp>
        <p:nvSpPr>
          <p:cNvPr id="4" name="Content Placeholder 2"/>
          <p:cNvSpPr txBox="1">
            <a:spLocks/>
          </p:cNvSpPr>
          <p:nvPr/>
        </p:nvSpPr>
        <p:spPr>
          <a:xfrm>
            <a:off x="457200" y="990600"/>
            <a:ext cx="8153400" cy="5105400"/>
          </a:xfrm>
          <a:prstGeom prst="rect">
            <a:avLst/>
          </a:prstGeom>
        </p:spPr>
        <p:txBody>
          <a:bodyPr>
            <a:normAutofit fontScale="70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1" i="0" u="none" strike="noStrike" kern="1200" cap="none" spc="0" normalizeH="0" baseline="0" noProof="0" dirty="0" smtClean="0">
                <a:ln>
                  <a:noFill/>
                </a:ln>
                <a:solidFill>
                  <a:schemeClr val="tx2"/>
                </a:solidFill>
                <a:effectLst/>
                <a:uLnTx/>
                <a:uFillTx/>
                <a:latin typeface="+mn-lt"/>
                <a:ea typeface="+mn-ea"/>
                <a:cs typeface="+mn-cs"/>
              </a:rPr>
              <a:t>Original rules promulgated in 1943 and amended</a:t>
            </a:r>
            <a:r>
              <a:rPr kumimoji="0" lang="en-US" sz="3600" b="1" i="0" u="none" strike="noStrike" kern="1200" cap="none" spc="0" normalizeH="0" noProof="0" dirty="0" smtClean="0">
                <a:ln>
                  <a:noFill/>
                </a:ln>
                <a:solidFill>
                  <a:schemeClr val="tx2"/>
                </a:solidFill>
                <a:effectLst/>
                <a:uLnTx/>
                <a:uFillTx/>
                <a:latin typeface="+mn-lt"/>
                <a:ea typeface="+mn-ea"/>
                <a:cs typeface="+mn-cs"/>
              </a:rPr>
              <a:t> in 1951, 1958, and 1999.</a:t>
            </a:r>
          </a:p>
          <a:p>
            <a:pPr marL="800100" lvl="1" indent="-342900" fontAlgn="auto">
              <a:spcBef>
                <a:spcPct val="20000"/>
              </a:spcBef>
              <a:spcAft>
                <a:spcPts val="0"/>
              </a:spcAft>
              <a:buFont typeface="Arial" pitchFamily="34" charset="0"/>
              <a:buChar char="•"/>
              <a:defRPr/>
            </a:pPr>
            <a:r>
              <a:rPr lang="en-US" sz="3100" baseline="0" dirty="0" smtClean="0"/>
              <a:t>1999 amendment only addressed conductor casing,</a:t>
            </a:r>
            <a:r>
              <a:rPr lang="en-US" sz="3100" dirty="0" smtClean="0"/>
              <a:t> tubing and completion</a:t>
            </a:r>
            <a:r>
              <a:rPr lang="en-US" sz="3100" baseline="0" dirty="0" smtClean="0"/>
              <a:t>.</a:t>
            </a:r>
          </a:p>
          <a:p>
            <a:pPr marL="800100" lvl="1" indent="-342900">
              <a:spcBef>
                <a:spcPct val="20000"/>
              </a:spcBef>
              <a:buFont typeface="Arial" pitchFamily="34" charset="0"/>
              <a:buChar char="•"/>
            </a:pPr>
            <a:endParaRPr kumimoji="0" lang="en-US" sz="3100" b="0" i="0" u="none" strike="noStrike" kern="1200" cap="none" spc="0" normalizeH="0" baseline="0" noProof="0" dirty="0" smtClean="0">
              <a:ln>
                <a:noFill/>
              </a:ln>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600" b="1" dirty="0" smtClean="0">
                <a:solidFill>
                  <a:schemeClr val="tx2"/>
                </a:solidFill>
              </a:rPr>
              <a:t>Well construction of requirements are the same regardless of stimulation method</a:t>
            </a:r>
            <a:r>
              <a:rPr lang="en-US" sz="3600" dirty="0" smtClean="0">
                <a:solidFill>
                  <a:schemeClr val="tx2"/>
                </a:solidFill>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600" b="0" i="0" u="none" strike="noStrike" kern="1200" cap="none" spc="0" normalizeH="0" baseline="0" noProof="0" dirty="0" smtClean="0">
              <a:ln>
                <a:noFill/>
              </a:ln>
              <a:solidFill>
                <a:schemeClr val="tx2"/>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1" i="0" u="none" strike="noStrike" kern="1200" cap="none" spc="0" normalizeH="0" baseline="0" noProof="0" dirty="0" smtClean="0">
                <a:ln>
                  <a:noFill/>
                </a:ln>
                <a:solidFill>
                  <a:schemeClr val="tx2"/>
                </a:solidFill>
                <a:effectLst/>
                <a:uLnTx/>
                <a:uFillTx/>
                <a:latin typeface="+mn-lt"/>
                <a:ea typeface="+mn-ea"/>
                <a:cs typeface="+mn-cs"/>
              </a:rPr>
              <a:t>Hydraulic fracturing of shallower</a:t>
            </a:r>
            <a:r>
              <a:rPr kumimoji="0" lang="en-US" sz="3600" b="1" i="0" u="none" strike="noStrike" kern="1200" cap="none" spc="0" normalizeH="0" noProof="0" dirty="0" smtClean="0">
                <a:ln>
                  <a:noFill/>
                </a:ln>
                <a:solidFill>
                  <a:schemeClr val="tx2"/>
                </a:solidFill>
                <a:effectLst/>
                <a:uLnTx/>
                <a:uFillTx/>
                <a:latin typeface="+mn-lt"/>
                <a:ea typeface="+mn-ea"/>
                <a:cs typeface="+mn-cs"/>
              </a:rPr>
              <a:t> intervals (</a:t>
            </a:r>
            <a:r>
              <a:rPr kumimoji="0" lang="en-US" sz="3600" b="1" i="0" u="none" strike="noStrike" kern="1200" cap="none" spc="0" normalizeH="0" baseline="0" noProof="0" dirty="0" err="1" smtClean="0">
                <a:ln>
                  <a:noFill/>
                </a:ln>
                <a:solidFill>
                  <a:schemeClr val="tx2"/>
                </a:solidFill>
                <a:effectLst/>
                <a:uLnTx/>
                <a:uFillTx/>
                <a:latin typeface="+mn-lt"/>
                <a:ea typeface="+mn-ea"/>
                <a:cs typeface="+mn-cs"/>
              </a:rPr>
              <a:t>Hosston</a:t>
            </a:r>
            <a:r>
              <a:rPr kumimoji="0" lang="en-US" sz="3600" b="1" i="0" u="none" strike="noStrike" kern="1200" cap="none" spc="0" normalizeH="0" baseline="0" noProof="0" dirty="0" smtClean="0">
                <a:ln>
                  <a:noFill/>
                </a:ln>
                <a:solidFill>
                  <a:schemeClr val="tx2"/>
                </a:solidFill>
                <a:effectLst/>
                <a:uLnTx/>
                <a:uFillTx/>
                <a:latin typeface="+mn-lt"/>
                <a:ea typeface="+mn-ea"/>
                <a:cs typeface="+mn-cs"/>
              </a:rPr>
              <a:t>&amp; Cotton Valley) </a:t>
            </a:r>
            <a:r>
              <a:rPr lang="en-US" sz="3600" b="1" dirty="0" smtClean="0">
                <a:solidFill>
                  <a:schemeClr val="tx2"/>
                </a:solidFill>
              </a:rPr>
              <a:t>has been common practice for decades.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600" b="0" i="0" u="none" strike="noStrike" kern="1200" cap="none" spc="0" normalizeH="0" baseline="0" noProof="0" dirty="0" smtClean="0">
              <a:ln>
                <a:noFill/>
              </a:ln>
              <a:solidFill>
                <a:schemeClr val="tx2"/>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600" b="1" i="0" u="none" strike="noStrike" kern="1200" cap="none" spc="0" normalizeH="0" baseline="0" noProof="0" dirty="0" smtClean="0">
                <a:ln>
                  <a:noFill/>
                </a:ln>
                <a:solidFill>
                  <a:schemeClr val="tx2"/>
                </a:solidFill>
                <a:effectLst/>
                <a:uLnTx/>
                <a:uFillTx/>
                <a:latin typeface="+mn-lt"/>
                <a:ea typeface="+mn-ea"/>
                <a:cs typeface="+mn-cs"/>
              </a:rPr>
              <a:t>Well construction </a:t>
            </a:r>
            <a:r>
              <a:rPr lang="en-US" sz="3600" b="1" noProof="0" dirty="0" smtClean="0">
                <a:solidFill>
                  <a:schemeClr val="tx2"/>
                </a:solidFill>
              </a:rPr>
              <a:t>r</a:t>
            </a:r>
            <a:r>
              <a:rPr kumimoji="0" lang="en-US" sz="3600" b="1" i="0" u="none" strike="noStrike" kern="1200" cap="none" spc="0" normalizeH="0" baseline="0" noProof="0" dirty="0" smtClean="0">
                <a:ln>
                  <a:noFill/>
                </a:ln>
                <a:solidFill>
                  <a:schemeClr val="tx2"/>
                </a:solidFill>
                <a:effectLst/>
                <a:uLnTx/>
                <a:uFillTx/>
                <a:latin typeface="+mn-lt"/>
                <a:ea typeface="+mn-ea"/>
                <a:cs typeface="+mn-cs"/>
              </a:rPr>
              <a:t>equirementsresult in protection of USDW and isolation of hydrocarbon bearing zones.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2"/>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smtClean="0">
              <a:ln>
                <a:noFill/>
              </a:ln>
              <a:solidFill>
                <a:schemeClr val="tx2"/>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6"/>
          <p:cNvSpPr>
            <a:spLocks noGrp="1" noChangeArrowheads="1"/>
          </p:cNvSpPr>
          <p:nvPr>
            <p:ph type="sldNum" sz="quarter" idx="12"/>
          </p:nvPr>
        </p:nvSpPr>
        <p:spPr>
          <a:noFill/>
        </p:spPr>
        <p:txBody>
          <a:bodyPr/>
          <a:lstStyle/>
          <a:p>
            <a:fld id="{2BF0FFD9-F483-4153-A995-75AC4A52A6BD}" type="slidenum">
              <a:rPr lang="en-US" smtClean="0"/>
              <a:pPr/>
              <a:t>117</a:t>
            </a:fld>
            <a:endParaRPr lang="en-US" smtClean="0"/>
          </a:p>
        </p:txBody>
      </p:sp>
      <p:sp>
        <p:nvSpPr>
          <p:cNvPr id="22531" name="Rectangle 3"/>
          <p:cNvSpPr>
            <a:spLocks noGrp="1" noChangeArrowheads="1"/>
          </p:cNvSpPr>
          <p:nvPr>
            <p:ph type="body" idx="1"/>
          </p:nvPr>
        </p:nvSpPr>
        <p:spPr>
          <a:xfrm>
            <a:off x="304800" y="990600"/>
            <a:ext cx="8610600" cy="3810000"/>
          </a:xfrm>
        </p:spPr>
        <p:txBody>
          <a:bodyPr/>
          <a:lstStyle/>
          <a:p>
            <a:pPr marL="0" indent="0" algn="ctr">
              <a:buFontTx/>
              <a:buNone/>
            </a:pPr>
            <a:r>
              <a:rPr lang="en-US" sz="8000" b="1" smtClean="0">
                <a:solidFill>
                  <a:srgbClr val="0066CC"/>
                </a:solidFill>
                <a:latin typeface="Arial Rounded MT Bold" pitchFamily="34" charset="0"/>
              </a:rPr>
              <a:t>Ground Water Resources Program Update</a:t>
            </a:r>
            <a:endParaRPr lang="en-US" sz="8000" smtClean="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6"/>
          <p:cNvSpPr>
            <a:spLocks noGrp="1" noChangeArrowheads="1"/>
          </p:cNvSpPr>
          <p:nvPr>
            <p:ph type="sldNum" sz="quarter" idx="12"/>
          </p:nvPr>
        </p:nvSpPr>
        <p:spPr>
          <a:noFill/>
        </p:spPr>
        <p:txBody>
          <a:bodyPr/>
          <a:lstStyle/>
          <a:p>
            <a:fld id="{D026DFAA-E022-474A-AC4B-D8E4B9D0ECE4}" type="slidenum">
              <a:rPr lang="en-US" smtClean="0"/>
              <a:pPr/>
              <a:t>118</a:t>
            </a:fld>
            <a:endParaRPr lang="en-US" dirty="0" smtClean="0"/>
          </a:p>
        </p:txBody>
      </p:sp>
      <p:sp>
        <p:nvSpPr>
          <p:cNvPr id="23555" name="Rectangle 3"/>
          <p:cNvSpPr>
            <a:spLocks noGrp="1" noChangeArrowheads="1"/>
          </p:cNvSpPr>
          <p:nvPr>
            <p:ph type="body" idx="1"/>
          </p:nvPr>
        </p:nvSpPr>
        <p:spPr>
          <a:xfrm>
            <a:off x="0" y="533400"/>
            <a:ext cx="9144000" cy="5638800"/>
          </a:xfrm>
        </p:spPr>
        <p:txBody>
          <a:bodyPr/>
          <a:lstStyle/>
          <a:p>
            <a:pPr marL="0" indent="0" algn="ctr">
              <a:lnSpc>
                <a:spcPct val="80000"/>
              </a:lnSpc>
              <a:buFontTx/>
              <a:buNone/>
            </a:pPr>
            <a:endParaRPr lang="en-US" sz="1600" b="1" dirty="0" smtClean="0">
              <a:solidFill>
                <a:srgbClr val="0066CC"/>
              </a:solidFill>
              <a:latin typeface="Arial Rounded MT Bold" pitchFamily="34" charset="0"/>
            </a:endParaRPr>
          </a:p>
          <a:p>
            <a:pPr marL="0" indent="0" algn="ctr">
              <a:lnSpc>
                <a:spcPct val="80000"/>
              </a:lnSpc>
              <a:buFontTx/>
              <a:buNone/>
            </a:pPr>
            <a:r>
              <a:rPr lang="en-US" sz="6000" b="1" dirty="0" smtClean="0">
                <a:solidFill>
                  <a:srgbClr val="0066CC"/>
                </a:solidFill>
                <a:latin typeface="Arial Rounded MT Bold" pitchFamily="34" charset="0"/>
              </a:rPr>
              <a:t>Mr. Gary Snellgrove</a:t>
            </a:r>
          </a:p>
          <a:p>
            <a:pPr marL="0" indent="0" algn="ctr">
              <a:lnSpc>
                <a:spcPct val="80000"/>
              </a:lnSpc>
              <a:buFontTx/>
              <a:buNone/>
            </a:pPr>
            <a:r>
              <a:rPr lang="en-US" sz="3600" b="1" dirty="0" smtClean="0">
                <a:solidFill>
                  <a:srgbClr val="0066CC"/>
                </a:solidFill>
                <a:latin typeface="Arial Rounded MT Bold" pitchFamily="34" charset="0"/>
              </a:rPr>
              <a:t>DNR Office of Conservation</a:t>
            </a:r>
          </a:p>
          <a:p>
            <a:pPr marL="0" indent="0" algn="ctr">
              <a:lnSpc>
                <a:spcPct val="80000"/>
              </a:lnSpc>
              <a:buFontTx/>
              <a:buNone/>
            </a:pPr>
            <a:endParaRPr lang="en-US" sz="2800" b="1" dirty="0" smtClean="0">
              <a:solidFill>
                <a:srgbClr val="0066CC"/>
              </a:solidFill>
              <a:latin typeface="Arial Rounded MT Bold" pitchFamily="34" charset="0"/>
            </a:endParaRPr>
          </a:p>
          <a:p>
            <a:pPr marL="0" indent="0" algn="ctr">
              <a:lnSpc>
                <a:spcPct val="80000"/>
              </a:lnSpc>
              <a:buFontTx/>
              <a:buNone/>
            </a:pPr>
            <a:endParaRPr lang="en-US" sz="900" b="1" dirty="0" smtClean="0">
              <a:solidFill>
                <a:srgbClr val="0066CC"/>
              </a:solidFill>
              <a:latin typeface="Arial Rounded MT Bold" pitchFamily="34" charset="0"/>
            </a:endParaRPr>
          </a:p>
          <a:p>
            <a:pPr algn="ctr">
              <a:buFontTx/>
              <a:buNone/>
            </a:pPr>
            <a:r>
              <a:rPr lang="en-US" sz="2400" b="1" dirty="0" smtClean="0">
                <a:latin typeface="Arial Rounded MT Bold" pitchFamily="34" charset="0"/>
              </a:rPr>
              <a:t>Evolution of the Water Well Driller Program</a:t>
            </a:r>
          </a:p>
          <a:p>
            <a:pPr algn="ctr">
              <a:buFontTx/>
              <a:buNone/>
            </a:pPr>
            <a:r>
              <a:rPr lang="en-US" sz="2400" b="1" dirty="0" smtClean="0">
                <a:latin typeface="Arial Rounded MT Bold" pitchFamily="34" charset="0"/>
              </a:rPr>
              <a:t>Statewide Water Management Plan</a:t>
            </a:r>
          </a:p>
          <a:p>
            <a:pPr algn="ctr">
              <a:buFontTx/>
              <a:buNone/>
            </a:pPr>
            <a:r>
              <a:rPr lang="en-US" sz="2400" b="1" dirty="0" smtClean="0">
                <a:latin typeface="Arial Rounded MT Bold" pitchFamily="34" charset="0"/>
              </a:rPr>
              <a:t>Katrina &amp; Rita Water Well Damage– LRA Funding Update</a:t>
            </a:r>
          </a:p>
          <a:p>
            <a:pPr algn="ctr">
              <a:buFontTx/>
              <a:buNone/>
            </a:pPr>
            <a:r>
              <a:rPr lang="en-US" sz="2400" b="1" dirty="0" smtClean="0">
                <a:latin typeface="Arial Rounded MT Bold" pitchFamily="34" charset="0"/>
              </a:rPr>
              <a:t>Haynesville Shale </a:t>
            </a:r>
            <a:r>
              <a:rPr lang="en-US" sz="2400" b="1" dirty="0" err="1" smtClean="0">
                <a:latin typeface="Arial Rounded MT Bold" pitchFamily="34" charset="0"/>
              </a:rPr>
              <a:t>Frac</a:t>
            </a:r>
            <a:r>
              <a:rPr lang="en-US" sz="2400" b="1" dirty="0" smtClean="0">
                <a:latin typeface="Arial Rounded MT Bold" pitchFamily="34" charset="0"/>
              </a:rPr>
              <a:t> Water Supply Implementation Update</a:t>
            </a:r>
          </a:p>
          <a:p>
            <a:pPr algn="ctr">
              <a:buFontTx/>
              <a:buNone/>
            </a:pPr>
            <a:r>
              <a:rPr lang="en-US" sz="2400" b="1" dirty="0" smtClean="0">
                <a:latin typeface="Arial Rounded MT Bold" pitchFamily="34" charset="0"/>
              </a:rPr>
              <a:t>Public Outreach &amp; Education </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6"/>
          <p:cNvSpPr>
            <a:spLocks noGrp="1" noChangeArrowheads="1"/>
          </p:cNvSpPr>
          <p:nvPr>
            <p:ph type="sldNum" sz="quarter" idx="12"/>
          </p:nvPr>
        </p:nvSpPr>
        <p:spPr>
          <a:noFill/>
        </p:spPr>
        <p:txBody>
          <a:bodyPr/>
          <a:lstStyle/>
          <a:p>
            <a:fld id="{5AF56640-5755-43D4-A8B8-E03F40A987B6}" type="slidenum">
              <a:rPr lang="en-US" smtClean="0"/>
              <a:pPr/>
              <a:t>119</a:t>
            </a:fld>
            <a:endParaRPr lang="en-US" smtClean="0"/>
          </a:p>
        </p:txBody>
      </p:sp>
      <p:sp>
        <p:nvSpPr>
          <p:cNvPr id="41987" name="Rectangle 6"/>
          <p:cNvSpPr txBox="1">
            <a:spLocks noGrp="1" noChangeArrowheads="1"/>
          </p:cNvSpPr>
          <p:nvPr/>
        </p:nvSpPr>
        <p:spPr bwMode="auto">
          <a:xfrm>
            <a:off x="6553200" y="6381750"/>
            <a:ext cx="2133600" cy="476250"/>
          </a:xfrm>
          <a:prstGeom prst="rect">
            <a:avLst/>
          </a:prstGeom>
          <a:noFill/>
          <a:ln w="9525">
            <a:noFill/>
            <a:miter lim="800000"/>
            <a:headEnd/>
            <a:tailEnd/>
          </a:ln>
        </p:spPr>
        <p:txBody>
          <a:bodyPr/>
          <a:lstStyle/>
          <a:p>
            <a:pPr algn="r"/>
            <a:fld id="{34E83126-9BE7-4C9B-A57A-417202171479}" type="slidenum">
              <a:rPr lang="en-US" sz="1400" b="1"/>
              <a:pPr algn="r"/>
              <a:t>119</a:t>
            </a:fld>
            <a:endParaRPr lang="en-US" sz="1400" b="1"/>
          </a:p>
        </p:txBody>
      </p:sp>
      <p:sp>
        <p:nvSpPr>
          <p:cNvPr id="41988" name="Rectangle 2"/>
          <p:cNvSpPr>
            <a:spLocks noGrp="1" noChangeArrowheads="1"/>
          </p:cNvSpPr>
          <p:nvPr>
            <p:ph type="title" idx="4294967295"/>
          </p:nvPr>
        </p:nvSpPr>
        <p:spPr>
          <a:xfrm>
            <a:off x="0" y="228600"/>
            <a:ext cx="9144000" cy="1143000"/>
          </a:xfrm>
        </p:spPr>
        <p:txBody>
          <a:bodyPr/>
          <a:lstStyle/>
          <a:p>
            <a:r>
              <a:rPr lang="en-US" sz="4800" b="1" dirty="0" smtClean="0">
                <a:solidFill>
                  <a:srgbClr val="0066CC"/>
                </a:solidFill>
                <a:latin typeface="Arial Rounded MT Bold" pitchFamily="34" charset="0"/>
              </a:rPr>
              <a:t>Evolution of the Water Well Driller Program</a:t>
            </a:r>
          </a:p>
        </p:txBody>
      </p:sp>
      <p:sp>
        <p:nvSpPr>
          <p:cNvPr id="41989" name="Rectangle 3"/>
          <p:cNvSpPr>
            <a:spLocks noGrp="1" noChangeArrowheads="1"/>
          </p:cNvSpPr>
          <p:nvPr>
            <p:ph type="body" idx="4294967295"/>
          </p:nvPr>
        </p:nvSpPr>
        <p:spPr>
          <a:xfrm>
            <a:off x="0" y="1676400"/>
            <a:ext cx="4800600" cy="4648200"/>
          </a:xfrm>
        </p:spPr>
        <p:txBody>
          <a:bodyPr/>
          <a:lstStyle/>
          <a:p>
            <a:pPr marL="533400" indent="-355600">
              <a:lnSpc>
                <a:spcPct val="80000"/>
              </a:lnSpc>
              <a:buFontTx/>
              <a:buAutoNum type="arabicPeriod"/>
            </a:pPr>
            <a:r>
              <a:rPr lang="en-US" sz="1800" b="1" dirty="0" smtClean="0"/>
              <a:t>Transferred water well driller program from DOTD to DNR</a:t>
            </a:r>
          </a:p>
          <a:p>
            <a:pPr lvl="2">
              <a:lnSpc>
                <a:spcPct val="80000"/>
              </a:lnSpc>
              <a:buFontTx/>
              <a:buAutoNum type="alphaLcPeriod"/>
            </a:pPr>
            <a:endParaRPr lang="en-US" sz="1200" b="1" dirty="0" smtClean="0"/>
          </a:p>
          <a:p>
            <a:pPr marL="533400" indent="-355600">
              <a:lnSpc>
                <a:spcPct val="80000"/>
              </a:lnSpc>
              <a:buFontTx/>
              <a:buAutoNum type="arabicPeriod"/>
            </a:pPr>
            <a:r>
              <a:rPr lang="en-US" sz="1800" b="1" dirty="0" smtClean="0"/>
              <a:t>MOU was signed on December 30, 2009 and effective January 1, 2010</a:t>
            </a:r>
          </a:p>
          <a:p>
            <a:pPr marL="533400" indent="-533400">
              <a:lnSpc>
                <a:spcPct val="80000"/>
              </a:lnSpc>
              <a:buFontTx/>
              <a:buAutoNum type="arabicPeriod"/>
            </a:pPr>
            <a:endParaRPr lang="en-US" sz="1200" b="1" dirty="0" smtClean="0"/>
          </a:p>
          <a:p>
            <a:pPr marL="533400" indent="-355600">
              <a:lnSpc>
                <a:spcPct val="80000"/>
              </a:lnSpc>
              <a:buFontTx/>
              <a:buAutoNum type="arabicPeriod"/>
            </a:pPr>
            <a:r>
              <a:rPr lang="en-US" sz="1800" b="1" dirty="0" smtClean="0"/>
              <a:t>Action Items to be completed by March 1, 2010</a:t>
            </a:r>
          </a:p>
          <a:p>
            <a:pPr marL="1023938" lvl="1" indent="-287338">
              <a:lnSpc>
                <a:spcPct val="80000"/>
              </a:lnSpc>
              <a:buFont typeface="+mj-lt"/>
              <a:buAutoNum type="alphaLcPeriod"/>
            </a:pPr>
            <a:r>
              <a:rPr lang="en-US" sz="1600" b="1" dirty="0" smtClean="0"/>
              <a:t>Merger of DOTD and DNR databases</a:t>
            </a:r>
          </a:p>
          <a:p>
            <a:pPr marL="1023938" lvl="1" indent="-287338">
              <a:lnSpc>
                <a:spcPct val="80000"/>
              </a:lnSpc>
              <a:buFont typeface="+mj-lt"/>
              <a:buAutoNum type="alphaLcPeriod"/>
            </a:pPr>
            <a:r>
              <a:rPr lang="en-US" sz="1600" b="1" dirty="0" smtClean="0"/>
              <a:t>Staffing</a:t>
            </a:r>
          </a:p>
          <a:p>
            <a:pPr marL="1023938" lvl="1" indent="-287338">
              <a:lnSpc>
                <a:spcPct val="80000"/>
              </a:lnSpc>
              <a:buFont typeface="+mj-lt"/>
              <a:buAutoNum type="alphaLcPeriod"/>
            </a:pPr>
            <a:r>
              <a:rPr lang="en-US" sz="1600" b="1" dirty="0" smtClean="0"/>
              <a:t>Transfer of files</a:t>
            </a:r>
          </a:p>
          <a:p>
            <a:pPr marL="1023938" lvl="1" indent="-287338">
              <a:lnSpc>
                <a:spcPct val="80000"/>
              </a:lnSpc>
              <a:buFont typeface="+mj-lt"/>
              <a:buAutoNum type="alphaLcPeriod"/>
            </a:pPr>
            <a:endParaRPr lang="en-US" sz="1200" b="1" dirty="0" smtClean="0"/>
          </a:p>
          <a:p>
            <a:pPr marL="533400" indent="-355600">
              <a:lnSpc>
                <a:spcPct val="80000"/>
              </a:lnSpc>
              <a:buFont typeface="+mj-lt"/>
              <a:buAutoNum type="arabicPeriod"/>
            </a:pPr>
            <a:r>
              <a:rPr lang="en-US" sz="1800" b="1" dirty="0" smtClean="0"/>
              <a:t>Notification to DOTD district managers to continue statewide water well inspections</a:t>
            </a:r>
          </a:p>
          <a:p>
            <a:pPr marL="533400" indent="-533400">
              <a:lnSpc>
                <a:spcPct val="80000"/>
              </a:lnSpc>
              <a:buFont typeface="+mj-lt"/>
              <a:buAutoNum type="arabicPeriod"/>
            </a:pPr>
            <a:endParaRPr lang="en-US" sz="1200" b="1" dirty="0" smtClean="0"/>
          </a:p>
          <a:p>
            <a:pPr marL="533400" indent="-355600">
              <a:lnSpc>
                <a:spcPct val="80000"/>
              </a:lnSpc>
              <a:buFont typeface="+mj-lt"/>
              <a:buAutoNum type="arabicPeriod"/>
            </a:pPr>
            <a:r>
              <a:rPr lang="en-US" sz="1800" b="1" dirty="0" smtClean="0"/>
              <a:t>Review, revise, and update water well drillers regulations </a:t>
            </a:r>
          </a:p>
          <a:p>
            <a:pPr marL="533400" indent="-533400">
              <a:lnSpc>
                <a:spcPct val="80000"/>
              </a:lnSpc>
              <a:buFontTx/>
              <a:buAutoNum type="arabicPeriod"/>
            </a:pPr>
            <a:endParaRPr lang="en-US" sz="1800" dirty="0" smtClean="0"/>
          </a:p>
          <a:p>
            <a:pPr marL="533400" indent="-533400">
              <a:lnSpc>
                <a:spcPct val="80000"/>
              </a:lnSpc>
              <a:buFontTx/>
              <a:buNone/>
            </a:pPr>
            <a:endParaRPr lang="en-US" sz="1600" dirty="0" smtClean="0"/>
          </a:p>
        </p:txBody>
      </p:sp>
      <p:pic>
        <p:nvPicPr>
          <p:cNvPr id="9" name="Picture 8" descr="DNR.DOTD Signed MOU_Page_1.jpg"/>
          <p:cNvPicPr>
            <a:picLocks noChangeAspect="1"/>
          </p:cNvPicPr>
          <p:nvPr/>
        </p:nvPicPr>
        <p:blipFill>
          <a:blip r:embed="rId2"/>
          <a:srcRect l="5882" t="7273" r="5882" b="6364"/>
          <a:stretch>
            <a:fillRect/>
          </a:stretch>
        </p:blipFill>
        <p:spPr>
          <a:xfrm>
            <a:off x="4908845" y="1524000"/>
            <a:ext cx="3549355" cy="4495800"/>
          </a:xfrm>
          <a:prstGeom prst="rect">
            <a:avLst/>
          </a:prstGeom>
          <a:ln>
            <a:solidFill>
              <a:schemeClr val="tx1"/>
            </a:solidFill>
          </a:ln>
        </p:spPr>
      </p:pic>
      <p:pic>
        <p:nvPicPr>
          <p:cNvPr id="8" name="Picture 7" descr="DNR.DOTD Signed MOU_Page_4.jpg"/>
          <p:cNvPicPr>
            <a:picLocks noChangeAspect="1"/>
          </p:cNvPicPr>
          <p:nvPr/>
        </p:nvPicPr>
        <p:blipFill>
          <a:blip r:embed="rId3"/>
          <a:srcRect l="7059" t="6364" r="28235" b="50909"/>
          <a:stretch>
            <a:fillRect/>
          </a:stretch>
        </p:blipFill>
        <p:spPr>
          <a:xfrm>
            <a:off x="5512437" y="3352800"/>
            <a:ext cx="3357062" cy="2868864"/>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ChangeArrowheads="1"/>
          </p:cNvSpPr>
          <p:nvPr/>
        </p:nvSpPr>
        <p:spPr bwMode="auto">
          <a:xfrm>
            <a:off x="6019800" y="4724400"/>
            <a:ext cx="1447800" cy="641350"/>
          </a:xfrm>
          <a:prstGeom prst="rect">
            <a:avLst/>
          </a:prstGeom>
          <a:noFill/>
          <a:ln w="9525">
            <a:noFill/>
            <a:miter lim="800000"/>
            <a:headEnd/>
            <a:tailEnd/>
          </a:ln>
        </p:spPr>
        <p:txBody>
          <a:bodyPr>
            <a:spAutoFit/>
          </a:bodyPr>
          <a:lstStyle/>
          <a:p>
            <a:pPr algn="ctr"/>
            <a:r>
              <a:rPr lang="en-US" b="1">
                <a:solidFill>
                  <a:srgbClr val="FF3300"/>
                </a:solidFill>
              </a:rPr>
              <a:t>Haynesville Shale</a:t>
            </a:r>
          </a:p>
        </p:txBody>
      </p:sp>
      <p:sp>
        <p:nvSpPr>
          <p:cNvPr id="11267" name="Line 8"/>
          <p:cNvSpPr>
            <a:spLocks noChangeShapeType="1"/>
          </p:cNvSpPr>
          <p:nvPr/>
        </p:nvSpPr>
        <p:spPr bwMode="auto">
          <a:xfrm flipH="1">
            <a:off x="5791200" y="5105400"/>
            <a:ext cx="381000" cy="152400"/>
          </a:xfrm>
          <a:prstGeom prst="line">
            <a:avLst/>
          </a:prstGeom>
          <a:noFill/>
          <a:ln w="57150">
            <a:solidFill>
              <a:srgbClr val="FF3300"/>
            </a:solidFill>
            <a:round/>
            <a:headEnd/>
            <a:tailEnd type="triangle" w="med" len="med"/>
          </a:ln>
        </p:spPr>
        <p:txBody>
          <a:bodyPr/>
          <a:lstStyle/>
          <a:p>
            <a:endParaRPr lang="en-US"/>
          </a:p>
        </p:txBody>
      </p:sp>
      <p:sp>
        <p:nvSpPr>
          <p:cNvPr id="11268" name="Text Box 9"/>
          <p:cNvSpPr txBox="1">
            <a:spLocks noChangeArrowheads="1"/>
          </p:cNvSpPr>
          <p:nvPr/>
        </p:nvSpPr>
        <p:spPr bwMode="auto">
          <a:xfrm>
            <a:off x="6629400" y="6400800"/>
            <a:ext cx="2286000" cy="457200"/>
          </a:xfrm>
          <a:prstGeom prst="rect">
            <a:avLst/>
          </a:prstGeom>
          <a:noFill/>
          <a:ln w="9525">
            <a:noFill/>
            <a:miter lim="800000"/>
            <a:headEnd/>
            <a:tailEnd/>
          </a:ln>
        </p:spPr>
        <p:txBody>
          <a:bodyPr>
            <a:spAutoFit/>
          </a:bodyPr>
          <a:lstStyle/>
          <a:p>
            <a:pPr algn="ctr">
              <a:spcBef>
                <a:spcPct val="50000"/>
              </a:spcBef>
            </a:pPr>
            <a:r>
              <a:rPr lang="en-US" sz="1200" b="1"/>
              <a:t>LSUS Red River Watershed Management Institute</a:t>
            </a:r>
          </a:p>
        </p:txBody>
      </p:sp>
      <p:sp>
        <p:nvSpPr>
          <p:cNvPr id="11269" name="Text Box 5"/>
          <p:cNvSpPr txBox="1">
            <a:spLocks noChangeArrowheads="1"/>
          </p:cNvSpPr>
          <p:nvPr/>
        </p:nvSpPr>
        <p:spPr bwMode="auto">
          <a:xfrm>
            <a:off x="6384925" y="5903913"/>
            <a:ext cx="1539875" cy="304800"/>
          </a:xfrm>
          <a:prstGeom prst="rect">
            <a:avLst/>
          </a:prstGeom>
          <a:noFill/>
          <a:ln w="9525">
            <a:noFill/>
            <a:miter lim="800000"/>
            <a:headEnd/>
            <a:tailEnd/>
          </a:ln>
        </p:spPr>
        <p:txBody>
          <a:bodyPr>
            <a:spAutoFit/>
          </a:bodyPr>
          <a:lstStyle/>
          <a:p>
            <a:r>
              <a:rPr lang="en-US" sz="1400">
                <a:solidFill>
                  <a:srgbClr val="C0C0C0"/>
                </a:solidFill>
              </a:rPr>
              <a:t>AAPG, 2007</a:t>
            </a:r>
          </a:p>
        </p:txBody>
      </p:sp>
      <p:pic>
        <p:nvPicPr>
          <p:cNvPr id="11270" name="Picture 6" descr="[US_shale_map.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1271" name="Line 7"/>
          <p:cNvSpPr>
            <a:spLocks noChangeShapeType="1"/>
          </p:cNvSpPr>
          <p:nvPr/>
        </p:nvSpPr>
        <p:spPr bwMode="auto">
          <a:xfrm flipH="1" flipV="1">
            <a:off x="5181600" y="4191000"/>
            <a:ext cx="838200" cy="533400"/>
          </a:xfrm>
          <a:prstGeom prst="line">
            <a:avLst/>
          </a:prstGeom>
          <a:noFill/>
          <a:ln w="38100">
            <a:solidFill>
              <a:srgbClr val="FF3300"/>
            </a:solidFill>
            <a:round/>
            <a:headEnd/>
            <a:tailEnd type="triangle" w="med" len="med"/>
          </a:ln>
        </p:spPr>
        <p:txBody>
          <a:bodyPr/>
          <a:lstStyle/>
          <a:p>
            <a:endParaRPr lang="en-US"/>
          </a:p>
        </p:txBody>
      </p:sp>
      <p:sp>
        <p:nvSpPr>
          <p:cNvPr id="11272" name="Text Box 8"/>
          <p:cNvSpPr txBox="1">
            <a:spLocks noChangeArrowheads="1"/>
          </p:cNvSpPr>
          <p:nvPr/>
        </p:nvSpPr>
        <p:spPr bwMode="auto">
          <a:xfrm>
            <a:off x="5867400" y="4648200"/>
            <a:ext cx="1219200" cy="536575"/>
          </a:xfrm>
          <a:prstGeom prst="rect">
            <a:avLst/>
          </a:prstGeom>
          <a:solidFill>
            <a:srgbClr val="FFFFCC"/>
          </a:solidFill>
          <a:ln w="19050">
            <a:solidFill>
              <a:srgbClr val="FF0000"/>
            </a:solidFill>
            <a:miter lim="800000"/>
            <a:headEnd/>
            <a:tailEnd/>
          </a:ln>
        </p:spPr>
        <p:txBody>
          <a:bodyPr>
            <a:spAutoFit/>
          </a:bodyPr>
          <a:lstStyle/>
          <a:p>
            <a:pPr algn="ctr">
              <a:spcBef>
                <a:spcPct val="50000"/>
              </a:spcBef>
            </a:pPr>
            <a:r>
              <a:rPr lang="en-US" sz="1400" b="1"/>
              <a:t>Haynesville Shale</a:t>
            </a:r>
          </a:p>
        </p:txBody>
      </p:sp>
      <p:sp>
        <p:nvSpPr>
          <p:cNvPr id="11273" name="Line 9"/>
          <p:cNvSpPr>
            <a:spLocks noChangeShapeType="1"/>
          </p:cNvSpPr>
          <p:nvPr/>
        </p:nvSpPr>
        <p:spPr bwMode="auto">
          <a:xfrm flipH="1" flipV="1">
            <a:off x="7239000" y="2362200"/>
            <a:ext cx="533400" cy="533400"/>
          </a:xfrm>
          <a:prstGeom prst="line">
            <a:avLst/>
          </a:prstGeom>
          <a:noFill/>
          <a:ln w="38100">
            <a:solidFill>
              <a:srgbClr val="FF3300"/>
            </a:solidFill>
            <a:round/>
            <a:headEnd/>
            <a:tailEnd type="triangle" w="med" len="med"/>
          </a:ln>
        </p:spPr>
        <p:txBody>
          <a:bodyPr/>
          <a:lstStyle/>
          <a:p>
            <a:endParaRPr lang="en-US"/>
          </a:p>
        </p:txBody>
      </p:sp>
      <p:sp>
        <p:nvSpPr>
          <p:cNvPr id="11274" name="Text Box 10"/>
          <p:cNvSpPr txBox="1">
            <a:spLocks noChangeArrowheads="1"/>
          </p:cNvSpPr>
          <p:nvPr/>
        </p:nvSpPr>
        <p:spPr bwMode="auto">
          <a:xfrm>
            <a:off x="7696200" y="2819400"/>
            <a:ext cx="1219200" cy="536575"/>
          </a:xfrm>
          <a:prstGeom prst="rect">
            <a:avLst/>
          </a:prstGeom>
          <a:solidFill>
            <a:srgbClr val="FFFFCC"/>
          </a:solidFill>
          <a:ln w="19050">
            <a:solidFill>
              <a:srgbClr val="FF0000"/>
            </a:solidFill>
            <a:miter lim="800000"/>
            <a:headEnd/>
            <a:tailEnd/>
          </a:ln>
        </p:spPr>
        <p:txBody>
          <a:bodyPr>
            <a:spAutoFit/>
          </a:bodyPr>
          <a:lstStyle/>
          <a:p>
            <a:pPr algn="ctr">
              <a:spcBef>
                <a:spcPct val="50000"/>
              </a:spcBef>
            </a:pPr>
            <a:r>
              <a:rPr lang="en-US" sz="1400" b="1"/>
              <a:t>Marcellus Shale</a:t>
            </a:r>
          </a:p>
        </p:txBody>
      </p:sp>
      <p:sp>
        <p:nvSpPr>
          <p:cNvPr id="11275" name="Line 11"/>
          <p:cNvSpPr>
            <a:spLocks noChangeShapeType="1"/>
          </p:cNvSpPr>
          <p:nvPr/>
        </p:nvSpPr>
        <p:spPr bwMode="auto">
          <a:xfrm flipV="1">
            <a:off x="3124200" y="4114800"/>
            <a:ext cx="1066800" cy="609600"/>
          </a:xfrm>
          <a:prstGeom prst="line">
            <a:avLst/>
          </a:prstGeom>
          <a:noFill/>
          <a:ln w="38100">
            <a:solidFill>
              <a:srgbClr val="FF3300"/>
            </a:solidFill>
            <a:round/>
            <a:headEnd/>
            <a:tailEnd type="triangle" w="med" len="med"/>
          </a:ln>
        </p:spPr>
        <p:txBody>
          <a:bodyPr/>
          <a:lstStyle/>
          <a:p>
            <a:endParaRPr lang="en-US"/>
          </a:p>
        </p:txBody>
      </p:sp>
      <p:sp>
        <p:nvSpPr>
          <p:cNvPr id="11276" name="Oval 12"/>
          <p:cNvSpPr>
            <a:spLocks noChangeArrowheads="1"/>
          </p:cNvSpPr>
          <p:nvPr/>
        </p:nvSpPr>
        <p:spPr bwMode="auto">
          <a:xfrm>
            <a:off x="4038600" y="4648200"/>
            <a:ext cx="685800" cy="2286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1277" name="Line 13"/>
          <p:cNvSpPr>
            <a:spLocks noChangeShapeType="1"/>
          </p:cNvSpPr>
          <p:nvPr/>
        </p:nvSpPr>
        <p:spPr bwMode="auto">
          <a:xfrm flipH="1" flipV="1">
            <a:off x="4343400" y="4724400"/>
            <a:ext cx="533400" cy="304800"/>
          </a:xfrm>
          <a:prstGeom prst="line">
            <a:avLst/>
          </a:prstGeom>
          <a:noFill/>
          <a:ln w="38100">
            <a:solidFill>
              <a:srgbClr val="FF3300"/>
            </a:solidFill>
            <a:round/>
            <a:headEnd/>
            <a:tailEnd type="triangle" w="med" len="med"/>
          </a:ln>
        </p:spPr>
        <p:txBody>
          <a:bodyPr/>
          <a:lstStyle/>
          <a:p>
            <a:endParaRPr lang="en-US"/>
          </a:p>
        </p:txBody>
      </p:sp>
      <p:sp>
        <p:nvSpPr>
          <p:cNvPr id="11278" name="Text Box 14"/>
          <p:cNvSpPr txBox="1">
            <a:spLocks noChangeArrowheads="1"/>
          </p:cNvSpPr>
          <p:nvPr/>
        </p:nvSpPr>
        <p:spPr bwMode="auto">
          <a:xfrm>
            <a:off x="4724400" y="4876800"/>
            <a:ext cx="990600" cy="476250"/>
          </a:xfrm>
          <a:prstGeom prst="rect">
            <a:avLst/>
          </a:prstGeom>
          <a:solidFill>
            <a:srgbClr val="FFFFCC"/>
          </a:solidFill>
          <a:ln w="19050">
            <a:solidFill>
              <a:srgbClr val="FF0000"/>
            </a:solidFill>
            <a:miter lim="800000"/>
            <a:headEnd/>
            <a:tailEnd/>
          </a:ln>
        </p:spPr>
        <p:txBody>
          <a:bodyPr>
            <a:spAutoFit/>
          </a:bodyPr>
          <a:lstStyle/>
          <a:p>
            <a:pPr algn="ctr">
              <a:spcBef>
                <a:spcPct val="50000"/>
              </a:spcBef>
            </a:pPr>
            <a:r>
              <a:rPr lang="en-US" sz="1200" b="1">
                <a:solidFill>
                  <a:srgbClr val="FC7404"/>
                </a:solidFill>
              </a:rPr>
              <a:t>Eagleford Shale</a:t>
            </a:r>
          </a:p>
        </p:txBody>
      </p:sp>
      <p:sp>
        <p:nvSpPr>
          <p:cNvPr id="11279" name="Text Box 15"/>
          <p:cNvSpPr txBox="1">
            <a:spLocks noChangeArrowheads="1"/>
          </p:cNvSpPr>
          <p:nvPr/>
        </p:nvSpPr>
        <p:spPr bwMode="auto">
          <a:xfrm>
            <a:off x="2133600" y="4572000"/>
            <a:ext cx="1219200" cy="536575"/>
          </a:xfrm>
          <a:prstGeom prst="rect">
            <a:avLst/>
          </a:prstGeom>
          <a:solidFill>
            <a:srgbClr val="FFFFCC"/>
          </a:solidFill>
          <a:ln w="19050">
            <a:solidFill>
              <a:srgbClr val="FF0000"/>
            </a:solidFill>
            <a:miter lim="800000"/>
            <a:headEnd/>
            <a:tailEnd/>
          </a:ln>
        </p:spPr>
        <p:txBody>
          <a:bodyPr>
            <a:spAutoFit/>
          </a:bodyPr>
          <a:lstStyle/>
          <a:p>
            <a:pPr algn="ctr">
              <a:spcBef>
                <a:spcPct val="50000"/>
              </a:spcBef>
            </a:pPr>
            <a:r>
              <a:rPr lang="en-US" sz="1400" b="1"/>
              <a:t>Barnett Shale</a:t>
            </a:r>
          </a:p>
        </p:txBody>
      </p:sp>
      <p:sp>
        <p:nvSpPr>
          <p:cNvPr id="343056" name="Text Box 16"/>
          <p:cNvSpPr txBox="1">
            <a:spLocks noChangeArrowheads="1"/>
          </p:cNvSpPr>
          <p:nvPr/>
        </p:nvSpPr>
        <p:spPr bwMode="auto">
          <a:xfrm>
            <a:off x="838200" y="914400"/>
            <a:ext cx="7467600" cy="3170238"/>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p>
            <a:pPr algn="ctr">
              <a:spcBef>
                <a:spcPct val="50000"/>
              </a:spcBef>
              <a:defRPr/>
            </a:pPr>
            <a:r>
              <a:rPr lang="en-US" sz="4000" b="1" dirty="0">
                <a:solidFill>
                  <a:srgbClr val="FF3300"/>
                </a:solidFill>
              </a:rPr>
              <a:t>2074 trillion cubic feet</a:t>
            </a:r>
            <a:r>
              <a:rPr lang="en-US" sz="4000" b="1" dirty="0">
                <a:solidFill>
                  <a:srgbClr val="000000"/>
                </a:solidFill>
              </a:rPr>
              <a:t> of total U.S. future supply = </a:t>
            </a:r>
            <a:r>
              <a:rPr lang="en-US" sz="4000" b="1" dirty="0">
                <a:solidFill>
                  <a:srgbClr val="669900"/>
                </a:solidFill>
              </a:rPr>
              <a:t>350 billion barrels of oil</a:t>
            </a:r>
            <a:r>
              <a:rPr lang="en-US" sz="4000" b="1" dirty="0">
                <a:solidFill>
                  <a:srgbClr val="000000"/>
                </a:solidFill>
              </a:rPr>
              <a:t> which is the same as the </a:t>
            </a:r>
            <a:r>
              <a:rPr lang="en-US" sz="4000" b="1" dirty="0">
                <a:solidFill>
                  <a:srgbClr val="669900"/>
                </a:solidFill>
              </a:rPr>
              <a:t>oil reserves of Saudi Arabia!</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56222608-3BAE-48E8-B7D8-79245494754D}" type="slidenum">
              <a:rPr lang="en-US" smtClean="0"/>
              <a:pPr>
                <a:defRPr/>
              </a:pPr>
              <a:t>120</a:t>
            </a:fld>
            <a:endParaRPr lang="en-US"/>
          </a:p>
        </p:txBody>
      </p:sp>
      <p:pic>
        <p:nvPicPr>
          <p:cNvPr id="4" name="Picture 3" descr="Murphy DNR List.jpg"/>
          <p:cNvPicPr>
            <a:picLocks noChangeAspect="1"/>
          </p:cNvPicPr>
          <p:nvPr/>
        </p:nvPicPr>
        <p:blipFill>
          <a:blip r:embed="rId2"/>
          <a:stretch>
            <a:fillRect/>
          </a:stretch>
        </p:blipFill>
        <p:spPr>
          <a:xfrm>
            <a:off x="1387753" y="1524000"/>
            <a:ext cx="6613247" cy="4744049"/>
          </a:xfrm>
          <a:prstGeom prst="rect">
            <a:avLst/>
          </a:prstGeom>
        </p:spPr>
      </p:pic>
      <p:sp>
        <p:nvSpPr>
          <p:cNvPr id="3" name="Rectangle 2"/>
          <p:cNvSpPr/>
          <p:nvPr/>
        </p:nvSpPr>
        <p:spPr>
          <a:xfrm>
            <a:off x="0" y="152400"/>
            <a:ext cx="9144000" cy="1569660"/>
          </a:xfrm>
          <a:prstGeom prst="rect">
            <a:avLst/>
          </a:prstGeom>
        </p:spPr>
        <p:txBody>
          <a:bodyPr wrap="square">
            <a:spAutoFit/>
          </a:bodyPr>
          <a:lstStyle/>
          <a:p>
            <a:pPr algn="ctr"/>
            <a:r>
              <a:rPr lang="en-US" sz="4800" b="1" dirty="0" smtClean="0">
                <a:solidFill>
                  <a:srgbClr val="0066CC"/>
                </a:solidFill>
                <a:latin typeface="Arial Rounded MT Bold" pitchFamily="34" charset="0"/>
              </a:rPr>
              <a:t>Evolution of the Water Well Driller Program</a:t>
            </a:r>
            <a:endParaRPr lang="en-US" sz="4800" dirty="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1066800"/>
            <a:ext cx="7772400" cy="3962400"/>
          </a:xfrm>
        </p:spPr>
        <p:txBody>
          <a:bodyPr/>
          <a:lstStyle/>
          <a:p>
            <a:pPr algn="ctr"/>
            <a:r>
              <a:rPr lang="en-US" sz="6000" b="1" dirty="0" smtClean="0">
                <a:solidFill>
                  <a:srgbClr val="0066CC"/>
                </a:solidFill>
                <a:latin typeface="Arial Rounded MT Bold" pitchFamily="34" charset="0"/>
              </a:rPr>
              <a:t>Mr. Bo </a:t>
            </a:r>
            <a:r>
              <a:rPr lang="en-US" sz="6000" b="1" dirty="0" err="1" smtClean="0">
                <a:solidFill>
                  <a:srgbClr val="0066CC"/>
                </a:solidFill>
                <a:latin typeface="Arial Rounded MT Bold" pitchFamily="34" charset="0"/>
              </a:rPr>
              <a:t>Bolourchi</a:t>
            </a:r>
            <a:endParaRPr lang="en-US" sz="6000" b="1" dirty="0" smtClean="0">
              <a:solidFill>
                <a:srgbClr val="0066CC"/>
              </a:solidFill>
              <a:latin typeface="Arial Rounded MT Bold" pitchFamily="34" charset="0"/>
            </a:endParaRPr>
          </a:p>
          <a:p>
            <a:pPr algn="ctr"/>
            <a:r>
              <a:rPr lang="en-US" sz="3600" b="1" dirty="0" smtClean="0">
                <a:solidFill>
                  <a:srgbClr val="0066CC"/>
                </a:solidFill>
                <a:latin typeface="Arial Rounded MT Bold" pitchFamily="34" charset="0"/>
              </a:rPr>
              <a:t>LA Department of Transportation &amp; Development </a:t>
            </a:r>
          </a:p>
          <a:p>
            <a:pPr algn="ctr"/>
            <a:endParaRPr lang="en-US" sz="3600" b="1" dirty="0" smtClean="0">
              <a:solidFill>
                <a:srgbClr val="0066CC"/>
              </a:solidFill>
              <a:latin typeface="Arial Rounded MT Bold" pitchFamily="34" charset="0"/>
            </a:endParaRPr>
          </a:p>
          <a:p>
            <a:pPr algn="ctr"/>
            <a:r>
              <a:rPr lang="en-US" sz="3600" b="1" dirty="0" smtClean="0">
                <a:latin typeface="Arial Rounded MT Bold" pitchFamily="34" charset="0"/>
              </a:rPr>
              <a:t>State Reservoir Priority and Development Program </a:t>
            </a:r>
            <a:endParaRPr lang="en-US" sz="3600" b="1" dirty="0">
              <a:latin typeface="Arial Rounded MT Bold" pitchFamily="34" charset="0"/>
            </a:endParaRPr>
          </a:p>
        </p:txBody>
      </p:sp>
      <p:sp>
        <p:nvSpPr>
          <p:cNvPr id="4" name="Slide Number Placeholder 3"/>
          <p:cNvSpPr>
            <a:spLocks noGrp="1"/>
          </p:cNvSpPr>
          <p:nvPr>
            <p:ph type="sldNum" sz="quarter" idx="12"/>
          </p:nvPr>
        </p:nvSpPr>
        <p:spPr/>
        <p:txBody>
          <a:bodyPr/>
          <a:lstStyle/>
          <a:p>
            <a:pPr>
              <a:defRPr/>
            </a:pPr>
            <a:fld id="{53A19BCC-61BF-4049-8BDE-143DD10369D5}" type="slidenum">
              <a:rPr lang="en-US" smtClean="0"/>
              <a:pPr>
                <a:defRPr/>
              </a:pPr>
              <a:t>121</a:t>
            </a:fld>
            <a:endParaRPr lang="en-US"/>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8425" y="2114550"/>
            <a:ext cx="9051925" cy="2819400"/>
          </a:xfrm>
        </p:spPr>
        <p:txBody>
          <a:bodyPr/>
          <a:lstStyle/>
          <a:p>
            <a:pPr eaLnBrk="1" hangingPunct="1"/>
            <a:r>
              <a:rPr lang="en-US" sz="3400" b="1" i="1" smtClean="0"/>
              <a:t>State Reservoir Priority and        Development Program</a:t>
            </a:r>
            <a:br>
              <a:rPr lang="en-US" sz="3400" b="1" i="1" smtClean="0"/>
            </a:br>
            <a:r>
              <a:rPr lang="en-US" sz="2400" b="1" i="1" smtClean="0"/>
              <a:t/>
            </a:r>
            <a:br>
              <a:rPr lang="en-US" sz="2400" b="1" i="1" smtClean="0"/>
            </a:br>
            <a:r>
              <a:rPr lang="en-US" sz="2400" b="1" i="1" smtClean="0"/>
              <a:t/>
            </a:r>
            <a:br>
              <a:rPr lang="en-US" sz="2400" b="1" i="1" smtClean="0"/>
            </a:br>
            <a:r>
              <a:rPr lang="en-US" sz="2400" b="1" i="1" smtClean="0"/>
              <a:t/>
            </a:r>
            <a:br>
              <a:rPr lang="en-US" sz="2400" b="1" i="1" smtClean="0"/>
            </a:br>
            <a:r>
              <a:rPr lang="en-US" sz="2400" b="1" i="1" smtClean="0"/>
              <a:t/>
            </a:r>
            <a:br>
              <a:rPr lang="en-US" sz="2400" b="1" i="1" smtClean="0"/>
            </a:br>
            <a:r>
              <a:rPr lang="en-US" sz="2400" b="1" i="1" smtClean="0"/>
              <a:t/>
            </a:r>
            <a:br>
              <a:rPr lang="en-US" sz="2400" b="1" i="1" smtClean="0"/>
            </a:br>
            <a:r>
              <a:rPr lang="en-US" sz="2400" b="1" i="1" smtClean="0"/>
              <a:t> </a:t>
            </a:r>
            <a:r>
              <a:rPr lang="en-US" sz="2600" b="1" i="1" smtClean="0"/>
              <a:t>Louisiana Ground Water Resources Commission </a:t>
            </a:r>
            <a:r>
              <a:rPr lang="en-US" sz="2400" b="1" smtClean="0"/>
              <a:t/>
            </a:r>
            <a:br>
              <a:rPr lang="en-US" sz="2400" b="1" smtClean="0"/>
            </a:br>
            <a:r>
              <a:rPr lang="en-US" sz="2400" b="1" i="1" smtClean="0">
                <a:solidFill>
                  <a:schemeClr val="folHlink"/>
                </a:solidFill>
              </a:rPr>
              <a:t>February 3, 2010</a:t>
            </a:r>
          </a:p>
        </p:txBody>
      </p:sp>
      <p:sp>
        <p:nvSpPr>
          <p:cNvPr id="5" name="TextBox 4"/>
          <p:cNvSpPr txBox="1"/>
          <p:nvPr/>
        </p:nvSpPr>
        <p:spPr>
          <a:xfrm>
            <a:off x="704850" y="2552700"/>
            <a:ext cx="8439150" cy="1446213"/>
          </a:xfrm>
          <a:prstGeom prst="rect">
            <a:avLst/>
          </a:prstGeom>
          <a:noFill/>
        </p:spPr>
        <p:txBody>
          <a:bodyPr>
            <a:spAutoFit/>
          </a:bodyPr>
          <a:lstStyle/>
          <a:p>
            <a:pPr algn="ctr">
              <a:defRPr/>
            </a:pPr>
            <a:r>
              <a:rPr lang="en-US" sz="2800" b="1" i="1" dirty="0">
                <a:solidFill>
                  <a:schemeClr val="folHlink"/>
                </a:solidFill>
                <a:latin typeface="+mj-lt"/>
                <a:ea typeface="+mj-ea"/>
                <a:cs typeface="+mj-cs"/>
              </a:rPr>
              <a:t>Presented by:</a:t>
            </a:r>
          </a:p>
          <a:p>
            <a:pPr algn="ctr">
              <a:defRPr/>
            </a:pPr>
            <a:r>
              <a:rPr lang="en-US" sz="2000" b="1" i="1" dirty="0">
                <a:solidFill>
                  <a:schemeClr val="folHlink"/>
                </a:solidFill>
                <a:latin typeface="+mj-lt"/>
                <a:ea typeface="+mj-ea"/>
                <a:cs typeface="+mj-cs"/>
              </a:rPr>
              <a:t> Bo Bolourchi, Director, DOTD Public Works &amp; Water Resources</a:t>
            </a:r>
          </a:p>
          <a:p>
            <a:pPr algn="ctr">
              <a:defRPr/>
            </a:pPr>
            <a:r>
              <a:rPr lang="en-US" sz="2000" b="1" i="1" dirty="0">
                <a:solidFill>
                  <a:schemeClr val="folHlink"/>
                </a:solidFill>
                <a:latin typeface="+mj-lt"/>
                <a:ea typeface="+mj-ea"/>
                <a:cs typeface="+mj-cs"/>
              </a:rPr>
              <a:t>and</a:t>
            </a:r>
          </a:p>
          <a:p>
            <a:pPr algn="ctr">
              <a:defRPr/>
            </a:pPr>
            <a:r>
              <a:rPr lang="en-US" sz="2000" b="1" i="1" dirty="0">
                <a:solidFill>
                  <a:schemeClr val="folHlink"/>
                </a:solidFill>
                <a:latin typeface="+mj-lt"/>
                <a:ea typeface="+mj-ea"/>
                <a:cs typeface="+mj-cs"/>
              </a:rPr>
              <a:t>Bill McHie, Project Manager, MWH </a:t>
            </a:r>
            <a:r>
              <a:rPr lang="en-US" sz="2000" dirty="0"/>
              <a:t> </a:t>
            </a:r>
            <a:endParaRPr lang="en-US" sz="2000" b="1" i="1" dirty="0">
              <a:solidFill>
                <a:schemeClr val="folHlink"/>
              </a:solidFill>
              <a:latin typeface="+mj-lt"/>
              <a:ea typeface="+mj-ea"/>
              <a:cs typeface="+mj-cs"/>
            </a:endParaRPr>
          </a:p>
        </p:txBody>
      </p:sp>
      <p:pic>
        <p:nvPicPr>
          <p:cNvPr id="3075" name="Picture 34" descr="ladotd-logo"/>
          <p:cNvPicPr>
            <a:picLocks noChangeAspect="1" noChangeArrowheads="1"/>
          </p:cNvPicPr>
          <p:nvPr/>
        </p:nvPicPr>
        <p:blipFill>
          <a:blip r:embed="rId3"/>
          <a:srcRect/>
          <a:stretch>
            <a:fillRect/>
          </a:stretch>
        </p:blipFill>
        <p:spPr bwMode="auto">
          <a:xfrm>
            <a:off x="1069975" y="5486400"/>
            <a:ext cx="1223963" cy="1127125"/>
          </a:xfrm>
          <a:prstGeom prst="rect">
            <a:avLst/>
          </a:prstGeom>
          <a:ln>
            <a:noFill/>
          </a:ln>
          <a:effectLst>
            <a:outerShdw blurRad="292100" dist="139700" dir="2700000" algn="tl" rotWithShape="0">
              <a:srgbClr val="333333">
                <a:alpha val="65000"/>
              </a:srgbClr>
            </a:outerShdw>
          </a:effectLst>
        </p:spPr>
      </p:pic>
      <p:pic>
        <p:nvPicPr>
          <p:cNvPr id="6" name="Picture 3" descr="LAwater.jpg"/>
          <p:cNvPicPr>
            <a:picLocks noChangeAspect="1" noChangeArrowheads="1"/>
          </p:cNvPicPr>
          <p:nvPr/>
        </p:nvPicPr>
        <p:blipFill>
          <a:blip r:embed="rId4">
            <a:lum bright="50000" contrast="-70000"/>
          </a:blip>
          <a:srcRect l="837" t="-2428" r="-10813" b="-11183"/>
          <a:stretch>
            <a:fillRect/>
          </a:stretch>
        </p:blipFill>
        <p:spPr bwMode="auto">
          <a:xfrm>
            <a:off x="365125" y="320675"/>
            <a:ext cx="2957513" cy="2468563"/>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smtClean="0">
                <a:solidFill>
                  <a:srgbClr val="FFD961"/>
                </a:solidFill>
              </a:rPr>
              <a:t>R</a:t>
            </a:r>
            <a:r>
              <a:rPr lang="en-US" sz="3000" smtClean="0"/>
              <a:t>eservoir </a:t>
            </a:r>
            <a:r>
              <a:rPr lang="en-US" smtClean="0">
                <a:solidFill>
                  <a:srgbClr val="FFD961"/>
                </a:solidFill>
              </a:rPr>
              <a:t>P</a:t>
            </a:r>
            <a:r>
              <a:rPr lang="en-US" sz="3000" smtClean="0"/>
              <a:t>riority and </a:t>
            </a:r>
            <a:r>
              <a:rPr lang="en-US" smtClean="0">
                <a:solidFill>
                  <a:srgbClr val="FFD961"/>
                </a:solidFill>
              </a:rPr>
              <a:t>D</a:t>
            </a:r>
            <a:r>
              <a:rPr lang="en-US" sz="3000" smtClean="0"/>
              <a:t>evelopment </a:t>
            </a:r>
            <a:r>
              <a:rPr lang="en-US" smtClean="0">
                <a:solidFill>
                  <a:srgbClr val="FFD961"/>
                </a:solidFill>
              </a:rPr>
              <a:t>P</a:t>
            </a:r>
            <a:r>
              <a:rPr lang="en-US" sz="3000" smtClean="0"/>
              <a:t>rogram</a:t>
            </a:r>
            <a:r>
              <a:rPr lang="en-US" smtClean="0"/>
              <a:t/>
            </a:r>
            <a:br>
              <a:rPr lang="en-US" smtClean="0"/>
            </a:br>
            <a:r>
              <a:rPr lang="en-US" smtClean="0"/>
              <a:t>Presentation Outline</a:t>
            </a:r>
          </a:p>
        </p:txBody>
      </p:sp>
      <p:sp>
        <p:nvSpPr>
          <p:cNvPr id="4099" name="Content Placeholder 2"/>
          <p:cNvSpPr>
            <a:spLocks noGrp="1"/>
          </p:cNvSpPr>
          <p:nvPr>
            <p:ph idx="1"/>
          </p:nvPr>
        </p:nvSpPr>
        <p:spPr/>
        <p:txBody>
          <a:bodyPr/>
          <a:lstStyle/>
          <a:p>
            <a:r>
              <a:rPr lang="en-US" smtClean="0"/>
              <a:t>RPDP Program Overview</a:t>
            </a:r>
          </a:p>
          <a:p>
            <a:r>
              <a:rPr lang="en-US" smtClean="0"/>
              <a:t>Goals and Objectives</a:t>
            </a:r>
          </a:p>
          <a:p>
            <a:r>
              <a:rPr lang="en-US" smtClean="0"/>
              <a:t>Phase 1 Scope of Work</a:t>
            </a:r>
          </a:p>
          <a:p>
            <a:r>
              <a:rPr lang="en-US" smtClean="0"/>
              <a:t>Phase 1 Deliverables</a:t>
            </a:r>
          </a:p>
          <a:p>
            <a:pPr lvl="1"/>
            <a:r>
              <a:rPr lang="en-US" smtClean="0"/>
              <a:t>Basin Characterization Reports</a:t>
            </a:r>
          </a:p>
          <a:p>
            <a:pPr lvl="1"/>
            <a:r>
              <a:rPr lang="en-US" smtClean="0"/>
              <a:t>Application Process / Guidance</a:t>
            </a:r>
          </a:p>
          <a:p>
            <a:pPr lvl="1"/>
            <a:r>
              <a:rPr lang="en-US" smtClean="0"/>
              <a:t>Reviewer Guidance</a:t>
            </a:r>
          </a:p>
          <a:p>
            <a:pPr lvl="1"/>
            <a:r>
              <a:rPr lang="en-US" smtClean="0"/>
              <a:t>Statewide Perspective</a:t>
            </a:r>
          </a:p>
          <a:p>
            <a:r>
              <a:rPr lang="en-US" smtClean="0"/>
              <a:t>Next Steps – Phase 2</a:t>
            </a:r>
          </a:p>
          <a:p>
            <a:endParaRPr lang="en-US" smtClean="0"/>
          </a:p>
          <a:p>
            <a:endParaRPr lang="en-US" smtClean="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smtClean="0"/>
              <a:t>Program Overview</a:t>
            </a:r>
          </a:p>
        </p:txBody>
      </p:sp>
      <p:sp>
        <p:nvSpPr>
          <p:cNvPr id="5123" name="Content Placeholder 2"/>
          <p:cNvSpPr>
            <a:spLocks noGrp="1"/>
          </p:cNvSpPr>
          <p:nvPr>
            <p:ph idx="1"/>
          </p:nvPr>
        </p:nvSpPr>
        <p:spPr>
          <a:xfrm>
            <a:off x="457200" y="2117725"/>
            <a:ext cx="8534400" cy="4800600"/>
          </a:xfrm>
        </p:spPr>
        <p:txBody>
          <a:bodyPr/>
          <a:lstStyle/>
          <a:p>
            <a:r>
              <a:rPr lang="en-US" smtClean="0"/>
              <a:t>HB2 of 2007 (Act 28) authorized DOTD to study      and produce a Reservoir Priority and Development Program (RPDP)</a:t>
            </a:r>
          </a:p>
          <a:p>
            <a:pPr>
              <a:lnSpc>
                <a:spcPct val="150000"/>
              </a:lnSpc>
            </a:pPr>
            <a:r>
              <a:rPr lang="en-US" smtClean="0"/>
              <a:t>RFP for Program issued April 4, 2008</a:t>
            </a:r>
          </a:p>
          <a:p>
            <a:r>
              <a:rPr lang="en-US" smtClean="0"/>
              <a:t>MWH contract awarded October 1, 2008 for 2 year time period</a:t>
            </a: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smtClean="0"/>
              <a:t>Program Overview (cont)</a:t>
            </a:r>
          </a:p>
        </p:txBody>
      </p:sp>
      <p:sp>
        <p:nvSpPr>
          <p:cNvPr id="6147" name="Content Placeholder 2"/>
          <p:cNvSpPr>
            <a:spLocks noGrp="1"/>
          </p:cNvSpPr>
          <p:nvPr>
            <p:ph idx="1"/>
          </p:nvPr>
        </p:nvSpPr>
        <p:spPr/>
        <p:txBody>
          <a:bodyPr/>
          <a:lstStyle/>
          <a:p>
            <a:r>
              <a:rPr lang="en-US" smtClean="0"/>
              <a:t>Program was envisioned to be similar to     ongoing Port Priority, Statewide Flood Control and Highway Priority Programs</a:t>
            </a:r>
          </a:p>
          <a:p>
            <a:r>
              <a:rPr lang="en-US" smtClean="0"/>
              <a:t> Program is to establish procedures for submitting applications for reservoir projects, evaluating projects and providing a prioritized list to the Legislature for funding</a:t>
            </a:r>
          </a:p>
          <a:p>
            <a:r>
              <a:rPr lang="en-US" smtClean="0"/>
              <a:t>Program will also provide information about state-wide water resources, including environmental and socioeconomic issues</a:t>
            </a: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smtClean="0"/>
              <a:t>Goals and Objectives</a:t>
            </a:r>
          </a:p>
        </p:txBody>
      </p:sp>
      <p:sp>
        <p:nvSpPr>
          <p:cNvPr id="7171" name="Rectangle 3"/>
          <p:cNvSpPr>
            <a:spLocks noGrp="1" noChangeArrowheads="1"/>
          </p:cNvSpPr>
          <p:nvPr>
            <p:ph type="body" idx="1"/>
          </p:nvPr>
        </p:nvSpPr>
        <p:spPr>
          <a:xfrm>
            <a:off x="457200" y="1562100"/>
            <a:ext cx="8229600" cy="4800600"/>
          </a:xfrm>
        </p:spPr>
        <p:txBody>
          <a:bodyPr/>
          <a:lstStyle/>
          <a:p>
            <a:r>
              <a:rPr lang="en-US" sz="2600" smtClean="0"/>
              <a:t>Develop a process for evaluating and         prioritizing state-funded reservoirs for water supply, flood control, environmental enhancement, socioeconomic development and recreation</a:t>
            </a:r>
          </a:p>
          <a:p>
            <a:r>
              <a:rPr lang="en-US" sz="2600" smtClean="0"/>
              <a:t>Focus on long-term water supply needs and issues</a:t>
            </a:r>
          </a:p>
          <a:p>
            <a:r>
              <a:rPr lang="en-US" sz="2600" smtClean="0"/>
              <a:t>Provide a practical tool for applicants, agencies and State decision makers to facilitate funding of proposed reservoirs</a:t>
            </a:r>
          </a:p>
          <a:p>
            <a:r>
              <a:rPr lang="en-US" sz="2600" smtClean="0"/>
              <a:t>Provide sound scientific and economic criteria for evaluating projects, utilizing best available practices from Louisiana and other states</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smtClean="0"/>
              <a:t>Goals and Objectives (cont.)</a:t>
            </a:r>
          </a:p>
        </p:txBody>
      </p:sp>
      <p:sp>
        <p:nvSpPr>
          <p:cNvPr id="8195" name="Rectangle 3"/>
          <p:cNvSpPr>
            <a:spLocks noGrp="1" noChangeArrowheads="1"/>
          </p:cNvSpPr>
          <p:nvPr>
            <p:ph type="body" idx="1"/>
          </p:nvPr>
        </p:nvSpPr>
        <p:spPr/>
        <p:txBody>
          <a:bodyPr/>
          <a:lstStyle/>
          <a:p>
            <a:r>
              <a:rPr lang="en-US" smtClean="0"/>
              <a:t>Develop a priority system to encourage development of projects with best solutions in line with State priorities</a:t>
            </a:r>
          </a:p>
          <a:p>
            <a:r>
              <a:rPr lang="en-US" smtClean="0"/>
              <a:t>Provide a high level, easily understood summary of state-wide water resource issues as a basis for evaluating proposed projects and to promote awareness of water resource needs throughout the state </a:t>
            </a:r>
          </a:p>
          <a:p>
            <a:r>
              <a:rPr lang="en-US" smtClean="0"/>
              <a:t>Provide guidance on long-term State water resources management strategies</a:t>
            </a: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smtClean="0"/>
              <a:t>RPDP Phase 1 -  Scope of Work</a:t>
            </a:r>
          </a:p>
        </p:txBody>
      </p:sp>
      <p:sp>
        <p:nvSpPr>
          <p:cNvPr id="9219" name="Rectangle 3"/>
          <p:cNvSpPr>
            <a:spLocks noGrp="1" noChangeArrowheads="1"/>
          </p:cNvSpPr>
          <p:nvPr>
            <p:ph type="body" idx="1"/>
          </p:nvPr>
        </p:nvSpPr>
        <p:spPr>
          <a:xfrm>
            <a:off x="365125" y="1770063"/>
            <a:ext cx="8443913" cy="4800600"/>
          </a:xfrm>
        </p:spPr>
        <p:txBody>
          <a:bodyPr/>
          <a:lstStyle/>
          <a:p>
            <a:pPr marL="1143000" indent="-1143000" eaLnBrk="1" hangingPunct="1">
              <a:lnSpc>
                <a:spcPct val="80000"/>
              </a:lnSpc>
              <a:buFontTx/>
              <a:buNone/>
              <a:tabLst>
                <a:tab pos="1143000" algn="l"/>
                <a:tab pos="1371600" algn="l"/>
              </a:tabLst>
            </a:pPr>
            <a:r>
              <a:rPr lang="en-US" sz="2500" b="1" smtClean="0"/>
              <a:t>Task 1 -	Basin Characterization</a:t>
            </a:r>
          </a:p>
          <a:p>
            <a:pPr marL="1143000" indent="-1143000" eaLnBrk="1" hangingPunct="1">
              <a:lnSpc>
                <a:spcPct val="80000"/>
              </a:lnSpc>
              <a:buFontTx/>
              <a:buNone/>
              <a:tabLst>
                <a:tab pos="1143000" algn="l"/>
                <a:tab pos="1371600" algn="l"/>
              </a:tabLst>
            </a:pPr>
            <a:r>
              <a:rPr lang="en-US" sz="2500" b="1" smtClean="0"/>
              <a:t>Task 2 -	Water Resource Needs Assessment</a:t>
            </a:r>
          </a:p>
          <a:p>
            <a:pPr marL="1143000" indent="-1143000" eaLnBrk="1" hangingPunct="1">
              <a:lnSpc>
                <a:spcPct val="80000"/>
              </a:lnSpc>
              <a:buFontTx/>
              <a:buNone/>
              <a:tabLst>
                <a:tab pos="1143000" algn="l"/>
                <a:tab pos="1371600" algn="l"/>
              </a:tabLst>
            </a:pPr>
            <a:r>
              <a:rPr lang="en-US" sz="2500" b="1" smtClean="0"/>
              <a:t>Task 3 -	State and Federal Programs Impact 	Assessment</a:t>
            </a:r>
          </a:p>
          <a:p>
            <a:pPr marL="1143000" indent="-1143000" eaLnBrk="1" hangingPunct="1">
              <a:lnSpc>
                <a:spcPct val="80000"/>
              </a:lnSpc>
              <a:buFontTx/>
              <a:buNone/>
              <a:tabLst>
                <a:tab pos="1143000" algn="l"/>
                <a:tab pos="1371600" algn="l"/>
              </a:tabLst>
            </a:pPr>
            <a:r>
              <a:rPr lang="en-US" sz="2500" b="1" smtClean="0"/>
              <a:t>Task 4 -	Reservoir Project Evaluation, Scoring and 	Prioritization Process</a:t>
            </a:r>
          </a:p>
          <a:p>
            <a:pPr marL="1143000" indent="-1143000" eaLnBrk="1" hangingPunct="1">
              <a:lnSpc>
                <a:spcPct val="80000"/>
              </a:lnSpc>
              <a:buFontTx/>
              <a:buNone/>
              <a:tabLst>
                <a:tab pos="1143000" algn="l"/>
                <a:tab pos="1371600" algn="l"/>
              </a:tabLst>
            </a:pPr>
            <a:r>
              <a:rPr lang="en-US" sz="2500" b="1" smtClean="0"/>
              <a:t>Task 5 -	Project Application Guidelines</a:t>
            </a:r>
          </a:p>
          <a:p>
            <a:pPr marL="1143000" indent="-1143000" eaLnBrk="1" hangingPunct="1">
              <a:lnSpc>
                <a:spcPct val="80000"/>
              </a:lnSpc>
              <a:buFontTx/>
              <a:buNone/>
              <a:tabLst>
                <a:tab pos="1143000" algn="l"/>
                <a:tab pos="1371600" algn="l"/>
              </a:tabLst>
            </a:pPr>
            <a:r>
              <a:rPr lang="en-US" sz="2500" b="1" smtClean="0"/>
              <a:t>Task 6 -	Project Reviewer Guidelines</a:t>
            </a:r>
          </a:p>
          <a:p>
            <a:pPr marL="1143000" indent="-1143000" eaLnBrk="1" hangingPunct="1">
              <a:lnSpc>
                <a:spcPct val="80000"/>
              </a:lnSpc>
              <a:buFontTx/>
              <a:buNone/>
              <a:tabLst>
                <a:tab pos="1143000" algn="l"/>
                <a:tab pos="1371600" algn="l"/>
              </a:tabLst>
            </a:pPr>
            <a:r>
              <a:rPr lang="en-US" sz="2500" b="1" smtClean="0"/>
              <a:t>Task 7 -	Statewide Water Resources Perspective</a:t>
            </a:r>
          </a:p>
          <a:p>
            <a:pPr marL="1143000" indent="-1143000" eaLnBrk="1" hangingPunct="1">
              <a:lnSpc>
                <a:spcPct val="80000"/>
              </a:lnSpc>
              <a:buFontTx/>
              <a:buNone/>
              <a:tabLst>
                <a:tab pos="1143000" algn="l"/>
                <a:tab pos="1371600" algn="l"/>
              </a:tabLst>
            </a:pPr>
            <a:r>
              <a:rPr lang="en-US" sz="2500" b="1" smtClean="0"/>
              <a:t>Task 8 -  Ground and Surface Water Modeling, if 	necessary</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mtClean="0"/>
              <a:t>Agencies Participating in Development of RPDP</a:t>
            </a:r>
          </a:p>
        </p:txBody>
      </p:sp>
      <p:graphicFrame>
        <p:nvGraphicFramePr>
          <p:cNvPr id="4" name="Table 3"/>
          <p:cNvGraphicFramePr>
            <a:graphicFrameLocks noGrp="1"/>
          </p:cNvGraphicFramePr>
          <p:nvPr/>
        </p:nvGraphicFramePr>
        <p:xfrm>
          <a:off x="247650" y="1581150"/>
          <a:ext cx="8648700" cy="4126450"/>
        </p:xfrm>
        <a:graphic>
          <a:graphicData uri="http://schemas.openxmlformats.org/drawingml/2006/table">
            <a:tbl>
              <a:tblPr firstRow="1" bandRow="1">
                <a:tableStyleId>{5C22544A-7EE6-4342-B048-85BDC9FD1C3A}</a:tableStyleId>
              </a:tblPr>
              <a:tblGrid>
                <a:gridCol w="4324350"/>
                <a:gridCol w="4324350"/>
              </a:tblGrid>
              <a:tr h="390655">
                <a:tc>
                  <a:txBody>
                    <a:bodyPr/>
                    <a:lstStyle/>
                    <a:p>
                      <a:endParaRPr lang="en-US" sz="1600" dirty="0"/>
                    </a:p>
                  </a:txBody>
                  <a:tcPr/>
                </a:tc>
                <a:tc>
                  <a:txBody>
                    <a:bodyPr/>
                    <a:lstStyle/>
                    <a:p>
                      <a:endParaRPr lang="en-US" sz="1600" dirty="0"/>
                    </a:p>
                  </a:txBody>
                  <a:tcPr/>
                </a:tc>
              </a:tr>
              <a:tr h="447548">
                <a:tc>
                  <a:txBody>
                    <a:bodyPr/>
                    <a:lstStyle/>
                    <a:p>
                      <a:r>
                        <a:rPr lang="en-US" sz="1600" dirty="0" smtClean="0"/>
                        <a:t>Louisiana Geological Survey (LGS)</a:t>
                      </a:r>
                      <a:endParaRPr lang="en-US" sz="1600" dirty="0"/>
                    </a:p>
                  </a:txBody>
                  <a:tcPr/>
                </a:tc>
                <a:tc>
                  <a:txBody>
                    <a:bodyPr/>
                    <a:lstStyle/>
                    <a:p>
                      <a:r>
                        <a:rPr lang="en-US" sz="1600" dirty="0" smtClean="0"/>
                        <a:t>U.S.</a:t>
                      </a:r>
                      <a:r>
                        <a:rPr lang="en-US" sz="1600" baseline="0" dirty="0" smtClean="0"/>
                        <a:t> Geological Survey (USGS)</a:t>
                      </a:r>
                      <a:endParaRPr lang="en-US" sz="1600" dirty="0"/>
                    </a:p>
                  </a:txBody>
                  <a:tcPr/>
                </a:tc>
              </a:tr>
              <a:tr h="790669">
                <a:tc>
                  <a:txBody>
                    <a:bodyPr/>
                    <a:lstStyle/>
                    <a:p>
                      <a:pPr lvl="0"/>
                      <a:r>
                        <a:rPr lang="en-US" sz="1600" kern="1200" dirty="0" smtClean="0">
                          <a:solidFill>
                            <a:schemeClr val="dk1"/>
                          </a:solidFill>
                          <a:latin typeface="+mn-lt"/>
                          <a:ea typeface="+mn-ea"/>
                          <a:cs typeface="+mn-cs"/>
                        </a:rPr>
                        <a:t>Louisiana Department of Culture, Recreation and Tourism Division of Historic Preservation</a:t>
                      </a:r>
                      <a:endParaRPr lang="en-US" sz="1600" kern="1200" dirty="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dk1"/>
                          </a:solidFill>
                          <a:latin typeface="+mn-lt"/>
                          <a:ea typeface="+mn-ea"/>
                          <a:cs typeface="+mn-cs"/>
                        </a:rPr>
                        <a:t>Louisiana Department of Environmental Quality (DEQ)</a:t>
                      </a:r>
                    </a:p>
                  </a:txBody>
                  <a:tcPr/>
                </a:tc>
              </a:tr>
              <a:tr h="674765">
                <a:tc>
                  <a:txBody>
                    <a:bodyPr/>
                    <a:lstStyle/>
                    <a:p>
                      <a:pPr lvl="0"/>
                      <a:r>
                        <a:rPr lang="en-US" sz="1600" kern="1200" dirty="0" smtClean="0">
                          <a:solidFill>
                            <a:schemeClr val="dk1"/>
                          </a:solidFill>
                          <a:latin typeface="+mn-lt"/>
                          <a:ea typeface="+mn-ea"/>
                          <a:cs typeface="+mn-cs"/>
                        </a:rPr>
                        <a:t>Louisiana</a:t>
                      </a:r>
                      <a:r>
                        <a:rPr lang="en-US" sz="1600" kern="1200" baseline="0" dirty="0" smtClean="0">
                          <a:solidFill>
                            <a:schemeClr val="dk1"/>
                          </a:solidFill>
                          <a:latin typeface="+mn-lt"/>
                          <a:ea typeface="+mn-ea"/>
                          <a:cs typeface="+mn-cs"/>
                        </a:rPr>
                        <a:t> Department of Health and Hospitals – Office of Public Health (DHH)</a:t>
                      </a:r>
                      <a:endParaRPr lang="en-US" sz="1600" kern="1200" dirty="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dk1"/>
                          </a:solidFill>
                          <a:latin typeface="+mn-lt"/>
                          <a:ea typeface="+mn-ea"/>
                          <a:cs typeface="+mn-cs"/>
                        </a:rPr>
                        <a:t>Louisiana</a:t>
                      </a:r>
                      <a:r>
                        <a:rPr lang="en-US" sz="1600" kern="1200" baseline="0" dirty="0" smtClean="0">
                          <a:solidFill>
                            <a:schemeClr val="dk1"/>
                          </a:solidFill>
                          <a:latin typeface="+mn-lt"/>
                          <a:ea typeface="+mn-ea"/>
                          <a:cs typeface="+mn-cs"/>
                        </a:rPr>
                        <a:t> Department of Economic Development (DED)</a:t>
                      </a:r>
                      <a:endParaRPr lang="en-US" sz="1600" kern="1200" dirty="0" smtClean="0">
                        <a:solidFill>
                          <a:schemeClr val="dk1"/>
                        </a:solidFill>
                        <a:latin typeface="+mn-lt"/>
                        <a:ea typeface="+mn-ea"/>
                        <a:cs typeface="+mn-cs"/>
                      </a:endParaRPr>
                    </a:p>
                  </a:txBody>
                  <a:tcPr/>
                </a:tc>
              </a:tr>
              <a:tr h="674765">
                <a:tc>
                  <a:txBody>
                    <a:bodyPr/>
                    <a:lstStyle/>
                    <a:p>
                      <a:pPr lvl="0"/>
                      <a:r>
                        <a:rPr lang="en-US" sz="1600" kern="1200" dirty="0" smtClean="0">
                          <a:solidFill>
                            <a:schemeClr val="dk1"/>
                          </a:solidFill>
                          <a:latin typeface="+mn-lt"/>
                          <a:ea typeface="+mn-ea"/>
                          <a:cs typeface="+mn-cs"/>
                        </a:rPr>
                        <a:t>Louisiana Department of Wildlife and Fisheries (LDWF)</a:t>
                      </a:r>
                      <a:endParaRPr lang="en-US" sz="1600" kern="1200" dirty="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dk1"/>
                          </a:solidFill>
                          <a:latin typeface="+mn-lt"/>
                          <a:ea typeface="+mn-ea"/>
                          <a:cs typeface="+mn-cs"/>
                        </a:rPr>
                        <a:t>Louisiana  Department of Natural Resources  (DNR)</a:t>
                      </a:r>
                    </a:p>
                  </a:txBody>
                  <a:tcPr/>
                </a:tc>
              </a:tr>
              <a:tr h="6747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dk1"/>
                          </a:solidFill>
                          <a:latin typeface="+mn-lt"/>
                          <a:ea typeface="+mn-ea"/>
                          <a:cs typeface="+mn-cs"/>
                        </a:rPr>
                        <a:t>Louisiana Department of Agriculture and Forestry (LDAF)</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dk1"/>
                          </a:solidFill>
                          <a:latin typeface="+mn-lt"/>
                          <a:ea typeface="+mn-ea"/>
                          <a:cs typeface="+mn-cs"/>
                        </a:rPr>
                        <a:t>U.S. Department of Agriculture,</a:t>
                      </a:r>
                      <a:r>
                        <a:rPr lang="en-US" sz="1600" kern="1200" baseline="0" dirty="0" smtClean="0">
                          <a:solidFill>
                            <a:schemeClr val="dk1"/>
                          </a:solidFill>
                          <a:latin typeface="+mn-lt"/>
                          <a:ea typeface="+mn-ea"/>
                          <a:cs typeface="+mn-cs"/>
                        </a:rPr>
                        <a:t> (</a:t>
                      </a:r>
                      <a:r>
                        <a:rPr lang="en-US" sz="1600" kern="1200" dirty="0" smtClean="0">
                          <a:solidFill>
                            <a:schemeClr val="dk1"/>
                          </a:solidFill>
                          <a:latin typeface="+mn-lt"/>
                          <a:ea typeface="+mn-ea"/>
                          <a:cs typeface="+mn-cs"/>
                        </a:rPr>
                        <a:t>NRCS)</a:t>
                      </a:r>
                    </a:p>
                  </a:txBody>
                  <a:tcPr/>
                </a:tc>
              </a:tr>
              <a:tr h="4732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dk1"/>
                          </a:solidFill>
                          <a:latin typeface="+mn-lt"/>
                          <a:ea typeface="+mn-ea"/>
                          <a:cs typeface="+mn-cs"/>
                        </a:rPr>
                        <a:t>U.S. Army Corps of Engineers (USACE)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dk1"/>
                          </a:solidFill>
                          <a:latin typeface="+mn-lt"/>
                          <a:ea typeface="+mn-ea"/>
                          <a:cs typeface="+mn-cs"/>
                        </a:rPr>
                        <a:t>U.S. Fish and Wildlife Service  (FWS)</a:t>
                      </a:r>
                    </a:p>
                  </a:txBody>
                  <a:tcPr/>
                </a:tc>
              </a:tr>
            </a:tbl>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1371600" y="0"/>
            <a:ext cx="6477000" cy="822325"/>
          </a:xfrm>
          <a:prstGeom prst="rect">
            <a:avLst/>
          </a:prstGeom>
          <a:noFill/>
          <a:ln w="9525">
            <a:noFill/>
            <a:miter lim="800000"/>
            <a:headEnd/>
            <a:tailEnd/>
          </a:ln>
        </p:spPr>
        <p:txBody>
          <a:bodyPr>
            <a:spAutoFit/>
          </a:bodyPr>
          <a:lstStyle/>
          <a:p>
            <a:pPr algn="ctr"/>
            <a:r>
              <a:rPr lang="en-CA" sz="2400" b="1">
                <a:solidFill>
                  <a:schemeClr val="tx2"/>
                </a:solidFill>
              </a:rPr>
              <a:t>Structure Map – Top of Cotton Valley Group</a:t>
            </a:r>
            <a:endParaRPr lang="en-US" sz="2400" b="1">
              <a:solidFill>
                <a:schemeClr val="tx2"/>
              </a:solidFill>
            </a:endParaRPr>
          </a:p>
        </p:txBody>
      </p:sp>
      <p:pic>
        <p:nvPicPr>
          <p:cNvPr id="12291" name="Picture 3"/>
          <p:cNvPicPr>
            <a:picLocks noChangeAspect="1" noChangeArrowheads="1"/>
          </p:cNvPicPr>
          <p:nvPr/>
        </p:nvPicPr>
        <p:blipFill>
          <a:blip r:embed="rId2"/>
          <a:srcRect/>
          <a:stretch>
            <a:fillRect/>
          </a:stretch>
        </p:blipFill>
        <p:spPr bwMode="auto">
          <a:xfrm>
            <a:off x="533400" y="457200"/>
            <a:ext cx="8077200" cy="5702300"/>
          </a:xfrm>
          <a:prstGeom prst="rect">
            <a:avLst/>
          </a:prstGeom>
          <a:noFill/>
          <a:ln w="9525">
            <a:solidFill>
              <a:schemeClr val="tx1"/>
            </a:solidFill>
            <a:miter lim="800000"/>
            <a:headEnd/>
            <a:tailEnd/>
          </a:ln>
        </p:spPr>
      </p:pic>
      <p:sp>
        <p:nvSpPr>
          <p:cNvPr id="12292" name="Text Box 4"/>
          <p:cNvSpPr txBox="1">
            <a:spLocks noChangeArrowheads="1"/>
          </p:cNvSpPr>
          <p:nvPr/>
        </p:nvSpPr>
        <p:spPr bwMode="auto">
          <a:xfrm>
            <a:off x="304800" y="6248400"/>
            <a:ext cx="8839200" cy="517525"/>
          </a:xfrm>
          <a:prstGeom prst="rect">
            <a:avLst/>
          </a:prstGeom>
          <a:noFill/>
          <a:ln w="9525">
            <a:noFill/>
            <a:miter lim="800000"/>
            <a:headEnd/>
            <a:tailEnd/>
          </a:ln>
        </p:spPr>
        <p:txBody>
          <a:bodyPr>
            <a:spAutoFit/>
          </a:bodyPr>
          <a:lstStyle/>
          <a:p>
            <a:pPr>
              <a:spcBef>
                <a:spcPct val="50000"/>
              </a:spcBef>
            </a:pPr>
            <a:r>
              <a:rPr lang="en-US" sz="1400" b="1"/>
              <a:t>Generalized structure contours on top of Cotton Valley Group sandstone across northeastern Texas and northern Louisiana, modified from Finley (1984). </a:t>
            </a:r>
          </a:p>
        </p:txBody>
      </p:sp>
      <p:sp>
        <p:nvSpPr>
          <p:cNvPr id="12293" name="Oval 7"/>
          <p:cNvSpPr>
            <a:spLocks noChangeArrowheads="1"/>
          </p:cNvSpPr>
          <p:nvPr/>
        </p:nvSpPr>
        <p:spPr bwMode="auto">
          <a:xfrm>
            <a:off x="3962400" y="3200400"/>
            <a:ext cx="609600" cy="381000"/>
          </a:xfrm>
          <a:prstGeom prst="ellipse">
            <a:avLst/>
          </a:prstGeom>
          <a:solidFill>
            <a:srgbClr val="F5640B"/>
          </a:solidFill>
          <a:ln w="9525">
            <a:solidFill>
              <a:schemeClr val="tx1"/>
            </a:solidFill>
            <a:round/>
            <a:headEnd/>
            <a:tailEnd/>
          </a:ln>
        </p:spPr>
        <p:txBody>
          <a:bodyPr wrap="none" anchor="ctr"/>
          <a:lstStyle/>
          <a:p>
            <a:endParaRPr lang="en-US"/>
          </a:p>
        </p:txBody>
      </p:sp>
      <p:sp>
        <p:nvSpPr>
          <p:cNvPr id="12294" name="Oval 8"/>
          <p:cNvSpPr>
            <a:spLocks noChangeArrowheads="1"/>
          </p:cNvSpPr>
          <p:nvPr/>
        </p:nvSpPr>
        <p:spPr bwMode="auto">
          <a:xfrm>
            <a:off x="6934200" y="2590800"/>
            <a:ext cx="533400" cy="381000"/>
          </a:xfrm>
          <a:prstGeom prst="ellipse">
            <a:avLst/>
          </a:prstGeom>
          <a:solidFill>
            <a:srgbClr val="F5640B"/>
          </a:solidFill>
          <a:ln w="9525">
            <a:solidFill>
              <a:schemeClr val="tx1"/>
            </a:solidFill>
            <a:round/>
            <a:headEnd/>
            <a:tailEnd/>
          </a:ln>
        </p:spPr>
        <p:txBody>
          <a:bodyPr wrap="none" anchor="ctr"/>
          <a:lstStyle/>
          <a:p>
            <a:endParaRPr lang="en-US"/>
          </a:p>
        </p:txBody>
      </p:sp>
      <p:sp>
        <p:nvSpPr>
          <p:cNvPr id="12295" name="Text Box 9"/>
          <p:cNvSpPr txBox="1">
            <a:spLocks noChangeArrowheads="1"/>
          </p:cNvSpPr>
          <p:nvPr/>
        </p:nvSpPr>
        <p:spPr bwMode="auto">
          <a:xfrm>
            <a:off x="3886200" y="3657600"/>
            <a:ext cx="1143000" cy="366713"/>
          </a:xfrm>
          <a:prstGeom prst="rect">
            <a:avLst/>
          </a:prstGeom>
          <a:solidFill>
            <a:schemeClr val="bg1">
              <a:alpha val="87057"/>
            </a:schemeClr>
          </a:solidFill>
          <a:ln w="9525">
            <a:noFill/>
            <a:miter lim="800000"/>
            <a:headEnd/>
            <a:tailEnd/>
          </a:ln>
        </p:spPr>
        <p:txBody>
          <a:bodyPr>
            <a:spAutoFit/>
          </a:bodyPr>
          <a:lstStyle/>
          <a:p>
            <a:pPr algn="ctr">
              <a:spcBef>
                <a:spcPct val="50000"/>
              </a:spcBef>
            </a:pPr>
            <a:r>
              <a:rPr lang="en-US" b="1">
                <a:solidFill>
                  <a:srgbClr val="FF3300"/>
                </a:solidFill>
              </a:rPr>
              <a:t>+7 TCF</a:t>
            </a:r>
          </a:p>
        </p:txBody>
      </p:sp>
      <p:sp>
        <p:nvSpPr>
          <p:cNvPr id="12296" name="Text Box 10"/>
          <p:cNvSpPr txBox="1">
            <a:spLocks noChangeArrowheads="1"/>
          </p:cNvSpPr>
          <p:nvPr/>
        </p:nvSpPr>
        <p:spPr bwMode="auto">
          <a:xfrm>
            <a:off x="6705600" y="3124200"/>
            <a:ext cx="1143000" cy="366713"/>
          </a:xfrm>
          <a:prstGeom prst="rect">
            <a:avLst/>
          </a:prstGeom>
          <a:solidFill>
            <a:schemeClr val="bg1">
              <a:alpha val="87057"/>
            </a:schemeClr>
          </a:solidFill>
          <a:ln w="9525">
            <a:noFill/>
            <a:miter lim="800000"/>
            <a:headEnd/>
            <a:tailEnd/>
          </a:ln>
        </p:spPr>
        <p:txBody>
          <a:bodyPr>
            <a:spAutoFit/>
          </a:bodyPr>
          <a:lstStyle/>
          <a:p>
            <a:pPr algn="ctr">
              <a:spcBef>
                <a:spcPct val="50000"/>
              </a:spcBef>
            </a:pPr>
            <a:r>
              <a:rPr lang="en-US" b="1">
                <a:solidFill>
                  <a:srgbClr val="FF3300"/>
                </a:solidFill>
              </a:rPr>
              <a:t>8 TCF</a:t>
            </a:r>
          </a:p>
        </p:txBody>
      </p:sp>
      <p:sp>
        <p:nvSpPr>
          <p:cNvPr id="12297" name="Text Box 11"/>
          <p:cNvSpPr txBox="1">
            <a:spLocks noChangeArrowheads="1"/>
          </p:cNvSpPr>
          <p:nvPr/>
        </p:nvSpPr>
        <p:spPr bwMode="auto">
          <a:xfrm>
            <a:off x="6477000" y="2209800"/>
            <a:ext cx="1600200" cy="366713"/>
          </a:xfrm>
          <a:prstGeom prst="rect">
            <a:avLst/>
          </a:prstGeom>
          <a:solidFill>
            <a:schemeClr val="bg1">
              <a:alpha val="78038"/>
            </a:schemeClr>
          </a:solidFill>
          <a:ln w="9525">
            <a:noFill/>
            <a:miter lim="800000"/>
            <a:headEnd/>
            <a:tailEnd/>
          </a:ln>
        </p:spPr>
        <p:txBody>
          <a:bodyPr>
            <a:spAutoFit/>
          </a:bodyPr>
          <a:lstStyle/>
          <a:p>
            <a:pPr algn="ctr">
              <a:spcBef>
                <a:spcPct val="50000"/>
              </a:spcBef>
            </a:pPr>
            <a:r>
              <a:rPr lang="en-US" b="1">
                <a:solidFill>
                  <a:srgbClr val="FF3300"/>
                </a:solidFill>
              </a:rPr>
              <a:t>Monroe Fld.</a:t>
            </a:r>
          </a:p>
        </p:txBody>
      </p:sp>
      <p:sp>
        <p:nvSpPr>
          <p:cNvPr id="12298" name="Text Box 13"/>
          <p:cNvSpPr txBox="1">
            <a:spLocks noChangeArrowheads="1"/>
          </p:cNvSpPr>
          <p:nvPr/>
        </p:nvSpPr>
        <p:spPr bwMode="auto">
          <a:xfrm>
            <a:off x="3505200" y="2743200"/>
            <a:ext cx="1752600" cy="366713"/>
          </a:xfrm>
          <a:prstGeom prst="rect">
            <a:avLst/>
          </a:prstGeom>
          <a:solidFill>
            <a:schemeClr val="bg1">
              <a:alpha val="81960"/>
            </a:schemeClr>
          </a:solidFill>
          <a:ln w="9525">
            <a:noFill/>
            <a:miter lim="800000"/>
            <a:headEnd/>
            <a:tailEnd/>
          </a:ln>
        </p:spPr>
        <p:txBody>
          <a:bodyPr>
            <a:spAutoFit/>
          </a:bodyPr>
          <a:lstStyle/>
          <a:p>
            <a:pPr algn="ctr">
              <a:spcBef>
                <a:spcPct val="50000"/>
              </a:spcBef>
            </a:pPr>
            <a:r>
              <a:rPr lang="en-US" b="1">
                <a:solidFill>
                  <a:srgbClr val="FF3300"/>
                </a:solidFill>
              </a:rPr>
              <a:t>Carthage Fld.</a:t>
            </a: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smtClean="0"/>
              <a:t>Basin Characterization Report Objectives</a:t>
            </a:r>
          </a:p>
        </p:txBody>
      </p:sp>
      <p:sp>
        <p:nvSpPr>
          <p:cNvPr id="11267" name="Rectangle 6"/>
          <p:cNvSpPr>
            <a:spLocks noGrp="1" noChangeArrowheads="1"/>
          </p:cNvSpPr>
          <p:nvPr>
            <p:ph sz="half" idx="1"/>
          </p:nvPr>
        </p:nvSpPr>
        <p:spPr>
          <a:xfrm>
            <a:off x="258763" y="1752600"/>
            <a:ext cx="5105400" cy="4800600"/>
          </a:xfrm>
        </p:spPr>
        <p:txBody>
          <a:bodyPr/>
          <a:lstStyle/>
          <a:p>
            <a:pPr lvl="1">
              <a:buFont typeface="Wingdings" pitchFamily="2" charset="2"/>
              <a:buChar char="Ø"/>
            </a:pPr>
            <a:r>
              <a:rPr lang="en-US" sz="2800" smtClean="0"/>
              <a:t>Information for applicants </a:t>
            </a:r>
          </a:p>
          <a:p>
            <a:pPr lvl="1">
              <a:buFont typeface="Wingdings" pitchFamily="2" charset="2"/>
              <a:buChar char="Ø"/>
            </a:pPr>
            <a:r>
              <a:rPr lang="en-US" sz="2800" smtClean="0"/>
              <a:t>Resource for the State</a:t>
            </a:r>
          </a:p>
          <a:p>
            <a:pPr lvl="1">
              <a:buFont typeface="Wingdings" pitchFamily="2" charset="2"/>
              <a:buChar char="Ø"/>
            </a:pPr>
            <a:r>
              <a:rPr lang="en-US" sz="2800" smtClean="0"/>
              <a:t>Consistent source of data for review of applications</a:t>
            </a:r>
          </a:p>
          <a:p>
            <a:pPr lvl="1">
              <a:buFont typeface="Wingdings" pitchFamily="2" charset="2"/>
              <a:buChar char="Ø"/>
            </a:pPr>
            <a:r>
              <a:rPr lang="en-US" sz="2800" smtClean="0"/>
              <a:t>Identify issues unique to each basin</a:t>
            </a:r>
          </a:p>
          <a:p>
            <a:pPr lvl="1">
              <a:buFont typeface="Wingdings" pitchFamily="2" charset="2"/>
              <a:buChar char="Ø"/>
            </a:pPr>
            <a:r>
              <a:rPr lang="en-US" sz="2800" smtClean="0"/>
              <a:t>Needs assessment</a:t>
            </a:r>
          </a:p>
          <a:p>
            <a:endParaRPr lang="en-US" smtClean="0"/>
          </a:p>
          <a:p>
            <a:endParaRPr lang="en-US" smtClean="0"/>
          </a:p>
        </p:txBody>
      </p:sp>
      <p:pic>
        <p:nvPicPr>
          <p:cNvPr id="7172" name="Picture 11" descr="apples%20and%20oranges"/>
          <p:cNvPicPr>
            <a:picLocks noChangeAspect="1" noChangeArrowheads="1"/>
          </p:cNvPicPr>
          <p:nvPr/>
        </p:nvPicPr>
        <p:blipFill>
          <a:blip r:embed="rId3"/>
          <a:srcRect/>
          <a:stretch>
            <a:fillRect/>
          </a:stretch>
        </p:blipFill>
        <p:spPr bwMode="auto">
          <a:xfrm>
            <a:off x="5513388" y="1828800"/>
            <a:ext cx="2857500" cy="38100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0"/>
            <a:ext cx="8534400" cy="854075"/>
          </a:xfrm>
        </p:spPr>
        <p:txBody>
          <a:bodyPr/>
          <a:lstStyle/>
          <a:p>
            <a:r>
              <a:rPr lang="en-US" smtClean="0"/>
              <a:t>Major Surface Water Basins</a:t>
            </a:r>
          </a:p>
        </p:txBody>
      </p:sp>
      <p:pic>
        <p:nvPicPr>
          <p:cNvPr id="6" name="Content Placeholder 5" descr="Plain Base map- wout ORS.jpg"/>
          <p:cNvPicPr>
            <a:picLocks noGrp="1" noChangeAspect="1"/>
          </p:cNvPicPr>
          <p:nvPr>
            <p:ph idx="1"/>
          </p:nvPr>
        </p:nvPicPr>
        <p:blipFill>
          <a:blip r:embed="rId2"/>
          <a:srcRect l="4004" t="5734" r="4430" b="5556"/>
          <a:stretch>
            <a:fillRect/>
          </a:stretch>
        </p:blipFill>
        <p:spPr>
          <a:xfrm>
            <a:off x="895350" y="1200150"/>
            <a:ext cx="6972300" cy="5219700"/>
          </a:xfrm>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type="title"/>
          </p:nvPr>
        </p:nvSpPr>
        <p:spPr/>
        <p:txBody>
          <a:bodyPr/>
          <a:lstStyle/>
          <a:p>
            <a:pPr eaLnBrk="1" hangingPunct="1"/>
            <a:r>
              <a:rPr lang="en-US" smtClean="0"/>
              <a:t>Basin Characterization Reports</a:t>
            </a:r>
            <a:br>
              <a:rPr lang="en-US" smtClean="0"/>
            </a:br>
            <a:endParaRPr lang="en-US" sz="2800" smtClean="0"/>
          </a:p>
        </p:txBody>
      </p:sp>
      <p:sp>
        <p:nvSpPr>
          <p:cNvPr id="12291" name="Rectangle 6"/>
          <p:cNvSpPr>
            <a:spLocks noGrp="1" noChangeArrowheads="1"/>
          </p:cNvSpPr>
          <p:nvPr>
            <p:ph idx="1"/>
          </p:nvPr>
        </p:nvSpPr>
        <p:spPr>
          <a:xfrm>
            <a:off x="228600" y="1331913"/>
            <a:ext cx="4024313" cy="4495800"/>
          </a:xfrm>
        </p:spPr>
        <p:txBody>
          <a:bodyPr/>
          <a:lstStyle/>
          <a:p>
            <a:pPr eaLnBrk="1" hangingPunct="1">
              <a:buFontTx/>
              <a:buNone/>
              <a:defRPr/>
            </a:pPr>
            <a:endParaRPr lang="en-US" sz="2400" b="1" u="sng" dirty="0" smtClean="0"/>
          </a:p>
          <a:p>
            <a:pPr marL="574675" indent="-287338" eaLnBrk="1" hangingPunct="1">
              <a:defRPr/>
            </a:pPr>
            <a:r>
              <a:rPr lang="en-US" sz="2200" dirty="0" smtClean="0"/>
              <a:t>Basin Overview</a:t>
            </a:r>
          </a:p>
          <a:p>
            <a:pPr marL="574675" indent="-287338" eaLnBrk="1" hangingPunct="1">
              <a:defRPr/>
            </a:pPr>
            <a:r>
              <a:rPr lang="en-US" sz="2200" dirty="0" smtClean="0"/>
              <a:t>Land Use and Legal Entities</a:t>
            </a:r>
          </a:p>
          <a:p>
            <a:pPr marL="574675" indent="-287338" eaLnBrk="1" hangingPunct="1">
              <a:defRPr/>
            </a:pPr>
            <a:r>
              <a:rPr lang="en-US" sz="2200" dirty="0" smtClean="0"/>
              <a:t>Physiographic and Climatic Information</a:t>
            </a:r>
          </a:p>
          <a:p>
            <a:pPr marL="574675" indent="-287338" eaLnBrk="1" hangingPunct="1">
              <a:defRPr/>
            </a:pPr>
            <a:r>
              <a:rPr lang="en-US" sz="2200" dirty="0" smtClean="0"/>
              <a:t>Water Use</a:t>
            </a:r>
          </a:p>
          <a:p>
            <a:pPr marL="574675" indent="-287338" eaLnBrk="1" hangingPunct="1">
              <a:defRPr/>
            </a:pPr>
            <a:r>
              <a:rPr lang="en-US" sz="2200" dirty="0" smtClean="0"/>
              <a:t>Surface Water</a:t>
            </a:r>
          </a:p>
          <a:p>
            <a:pPr marL="574675" indent="-287338" eaLnBrk="1" hangingPunct="1">
              <a:defRPr/>
            </a:pPr>
            <a:r>
              <a:rPr lang="en-US" sz="2200" dirty="0" smtClean="0"/>
              <a:t>Groundwater</a:t>
            </a:r>
          </a:p>
          <a:p>
            <a:pPr marL="574675" indent="-287338">
              <a:lnSpc>
                <a:spcPct val="90000"/>
              </a:lnSpc>
              <a:defRPr/>
            </a:pPr>
            <a:r>
              <a:rPr lang="en-US" sz="2200" dirty="0" smtClean="0"/>
              <a:t>Flooding</a:t>
            </a:r>
          </a:p>
          <a:p>
            <a:pPr marL="574675" indent="-287338">
              <a:lnSpc>
                <a:spcPct val="90000"/>
              </a:lnSpc>
              <a:defRPr/>
            </a:pPr>
            <a:r>
              <a:rPr lang="en-US" sz="2200" dirty="0" smtClean="0"/>
              <a:t>Environmental and Cultural Issues</a:t>
            </a:r>
          </a:p>
          <a:p>
            <a:pPr marL="574675" indent="-287338">
              <a:lnSpc>
                <a:spcPct val="90000"/>
              </a:lnSpc>
              <a:defRPr/>
            </a:pPr>
            <a:r>
              <a:rPr lang="en-US" sz="2200" dirty="0" smtClean="0"/>
              <a:t>Recreation, Navigation and Hydropower</a:t>
            </a:r>
          </a:p>
          <a:p>
            <a:pPr marL="574675" indent="-287338">
              <a:lnSpc>
                <a:spcPct val="90000"/>
              </a:lnSpc>
              <a:buFont typeface="Symbol" pitchFamily="18" charset="2"/>
              <a:buChar char=""/>
              <a:defRPr/>
            </a:pPr>
            <a:endParaRPr lang="en-US" sz="2200" dirty="0" smtClean="0"/>
          </a:p>
          <a:p>
            <a:pPr marL="574675" indent="-287338">
              <a:lnSpc>
                <a:spcPct val="90000"/>
              </a:lnSpc>
              <a:buFont typeface="Symbol" pitchFamily="18" charset="2"/>
              <a:buChar char=""/>
              <a:defRPr/>
            </a:pPr>
            <a:endParaRPr lang="en-US" sz="2200" dirty="0" smtClean="0"/>
          </a:p>
          <a:p>
            <a:pPr marL="574675" indent="-287338" eaLnBrk="1" hangingPunct="1">
              <a:buFontTx/>
              <a:buNone/>
              <a:defRPr/>
            </a:pPr>
            <a:endParaRPr lang="en-US" sz="2200" dirty="0" smtClean="0"/>
          </a:p>
          <a:p>
            <a:pPr eaLnBrk="1" hangingPunct="1">
              <a:buFontTx/>
              <a:buNone/>
              <a:defRPr/>
            </a:pPr>
            <a:endParaRPr lang="en-US" sz="2400" dirty="0" smtClean="0"/>
          </a:p>
        </p:txBody>
      </p:sp>
      <p:sp>
        <p:nvSpPr>
          <p:cNvPr id="12292" name="Rectangle 7"/>
          <p:cNvSpPr>
            <a:spLocks noChangeArrowheads="1"/>
          </p:cNvSpPr>
          <p:nvPr/>
        </p:nvSpPr>
        <p:spPr bwMode="auto">
          <a:xfrm>
            <a:off x="4084638" y="1782763"/>
            <a:ext cx="4467225" cy="4511675"/>
          </a:xfrm>
          <a:prstGeom prst="rect">
            <a:avLst/>
          </a:prstGeom>
          <a:noFill/>
          <a:ln w="9525">
            <a:noFill/>
            <a:miter lim="800000"/>
            <a:headEnd/>
            <a:tailEnd/>
          </a:ln>
        </p:spPr>
        <p:txBody>
          <a:bodyPr lIns="0" tIns="0" rIns="0" bIns="0"/>
          <a:lstStyle/>
          <a:p>
            <a:pPr marL="574675" indent="-287338">
              <a:lnSpc>
                <a:spcPct val="90000"/>
              </a:lnSpc>
              <a:buFont typeface="Wingdings" pitchFamily="2" charset="2"/>
              <a:buChar char="Ø"/>
              <a:defRPr/>
            </a:pPr>
            <a:r>
              <a:rPr lang="en-US" sz="2200" dirty="0" err="1"/>
              <a:t>Interbasin</a:t>
            </a:r>
            <a:r>
              <a:rPr lang="en-US" sz="2200" dirty="0"/>
              <a:t> and Interstate Issues</a:t>
            </a:r>
          </a:p>
          <a:p>
            <a:pPr marL="574675" indent="-287338">
              <a:lnSpc>
                <a:spcPct val="90000"/>
              </a:lnSpc>
              <a:buFont typeface="Wingdings" pitchFamily="2" charset="2"/>
              <a:buChar char="Ø"/>
              <a:defRPr/>
            </a:pPr>
            <a:r>
              <a:rPr lang="en-US" sz="2200" dirty="0"/>
              <a:t>Summary of Water Resources Needs</a:t>
            </a:r>
            <a:endParaRPr lang="en-US" sz="2400" b="1" u="sng" dirty="0"/>
          </a:p>
          <a:p>
            <a:pPr marL="228600" indent="-228600">
              <a:lnSpc>
                <a:spcPct val="90000"/>
              </a:lnSpc>
              <a:spcBef>
                <a:spcPct val="20000"/>
              </a:spcBef>
              <a:defRPr/>
            </a:pPr>
            <a:endParaRPr lang="en-US" sz="2400" dirty="0"/>
          </a:p>
        </p:txBody>
      </p:sp>
      <p:pic>
        <p:nvPicPr>
          <p:cNvPr id="6" name="Picture 5" descr="Pages from Ouachita Basin FINAL 4.jpg"/>
          <p:cNvPicPr>
            <a:picLocks noChangeAspect="1"/>
          </p:cNvPicPr>
          <p:nvPr/>
        </p:nvPicPr>
        <p:blipFill>
          <a:blip r:embed="rId3"/>
          <a:stretch>
            <a:fillRect/>
          </a:stretch>
        </p:blipFill>
        <p:spPr>
          <a:xfrm>
            <a:off x="5303838" y="3308350"/>
            <a:ext cx="2438400" cy="315595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smtClean="0"/>
              <a:t>Two-Phase Application Process</a:t>
            </a:r>
          </a:p>
        </p:txBody>
      </p:sp>
      <p:sp>
        <p:nvSpPr>
          <p:cNvPr id="14339" name="Content Placeholder 2"/>
          <p:cNvSpPr>
            <a:spLocks noGrp="1"/>
          </p:cNvSpPr>
          <p:nvPr>
            <p:ph idx="1"/>
          </p:nvPr>
        </p:nvSpPr>
        <p:spPr>
          <a:xfrm>
            <a:off x="457200" y="1463675"/>
            <a:ext cx="7620000" cy="4343400"/>
          </a:xfrm>
        </p:spPr>
        <p:txBody>
          <a:bodyPr/>
          <a:lstStyle/>
          <a:p>
            <a:r>
              <a:rPr lang="en-US" smtClean="0"/>
              <a:t>Phase 1 Applications</a:t>
            </a:r>
          </a:p>
          <a:p>
            <a:pPr lvl="1"/>
            <a:r>
              <a:rPr lang="en-US" smtClean="0"/>
              <a:t>Application for study funds (seed money)</a:t>
            </a:r>
          </a:p>
          <a:p>
            <a:pPr lvl="1"/>
            <a:r>
              <a:rPr lang="en-US" smtClean="0"/>
              <a:t>Review initial project descriptions</a:t>
            </a:r>
          </a:p>
          <a:p>
            <a:pPr lvl="1"/>
            <a:r>
              <a:rPr lang="en-US" smtClean="0"/>
              <a:t>Receive input from State and Federal agencies</a:t>
            </a:r>
          </a:p>
          <a:p>
            <a:pPr lvl="1"/>
            <a:r>
              <a:rPr lang="en-US" smtClean="0"/>
              <a:t>Provide guidance to applicant on project feasibility</a:t>
            </a:r>
          </a:p>
          <a:p>
            <a:pPr>
              <a:buFont typeface="Wingdings" pitchFamily="2" charset="2"/>
              <a:buNone/>
            </a:pPr>
            <a:endParaRPr lang="en-US" sz="1000" smtClean="0"/>
          </a:p>
          <a:p>
            <a:r>
              <a:rPr lang="en-US" smtClean="0"/>
              <a:t>Phase 2 Applications – Quantitative Ranking</a:t>
            </a:r>
          </a:p>
          <a:p>
            <a:pPr lvl="1"/>
            <a:r>
              <a:rPr lang="en-US" smtClean="0"/>
              <a:t>Application for design and construction funds</a:t>
            </a:r>
          </a:p>
          <a:p>
            <a:pPr lvl="1"/>
            <a:r>
              <a:rPr lang="en-US" smtClean="0"/>
              <a:t>Detailed evaluation and scoring by advisory committee for prioritization for Legislature*</a:t>
            </a:r>
          </a:p>
          <a:p>
            <a:pPr lvl="1"/>
            <a:endParaRPr lang="en-US" smtClean="0"/>
          </a:p>
        </p:txBody>
      </p:sp>
      <p:sp>
        <p:nvSpPr>
          <p:cNvPr id="14340" name="TextBox 3"/>
          <p:cNvSpPr txBox="1">
            <a:spLocks noChangeArrowheads="1"/>
          </p:cNvSpPr>
          <p:nvPr/>
        </p:nvSpPr>
        <p:spPr bwMode="auto">
          <a:xfrm>
            <a:off x="342900" y="5848350"/>
            <a:ext cx="7981950" cy="646113"/>
          </a:xfrm>
          <a:prstGeom prst="rect">
            <a:avLst/>
          </a:prstGeom>
          <a:noFill/>
          <a:ln w="9525">
            <a:noFill/>
            <a:miter lim="800000"/>
            <a:headEnd/>
            <a:tailEnd/>
          </a:ln>
        </p:spPr>
        <p:txBody>
          <a:bodyPr>
            <a:spAutoFit/>
          </a:bodyPr>
          <a:lstStyle/>
          <a:p>
            <a:pPr marL="0" lvl="1"/>
            <a:r>
              <a:rPr lang="en-US" i="1"/>
              <a:t>Note: The role of the evaluation committee is prioritization, not selection</a:t>
            </a:r>
          </a:p>
          <a:p>
            <a:endParaRPr lang="en-US" i="1"/>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smtClean="0"/>
              <a:t>Applicant Guidance Document</a:t>
            </a:r>
          </a:p>
        </p:txBody>
      </p:sp>
      <p:sp>
        <p:nvSpPr>
          <p:cNvPr id="15363" name="Content Placeholder 2"/>
          <p:cNvSpPr>
            <a:spLocks noGrp="1"/>
          </p:cNvSpPr>
          <p:nvPr>
            <p:ph sz="half" idx="1"/>
          </p:nvPr>
        </p:nvSpPr>
        <p:spPr>
          <a:xfrm>
            <a:off x="457200" y="1752600"/>
            <a:ext cx="4602163" cy="4800600"/>
          </a:xfrm>
        </p:spPr>
        <p:txBody>
          <a:bodyPr/>
          <a:lstStyle/>
          <a:p>
            <a:r>
              <a:rPr lang="en-US" smtClean="0"/>
              <a:t>Procedures and Schedules</a:t>
            </a:r>
          </a:p>
          <a:p>
            <a:r>
              <a:rPr lang="en-US" smtClean="0"/>
              <a:t>Instructions for Applicants</a:t>
            </a:r>
          </a:p>
          <a:p>
            <a:r>
              <a:rPr lang="en-US" smtClean="0"/>
              <a:t>Sample Cost and Benefit Calculations</a:t>
            </a:r>
          </a:p>
          <a:p>
            <a:r>
              <a:rPr lang="en-US" smtClean="0"/>
              <a:t>Reference Information Tables</a:t>
            </a:r>
          </a:p>
          <a:p>
            <a:r>
              <a:rPr lang="en-US" smtClean="0"/>
              <a:t>Application Forms</a:t>
            </a:r>
          </a:p>
          <a:p>
            <a:endParaRPr lang="en-US" smtClean="0"/>
          </a:p>
          <a:p>
            <a:endParaRPr lang="en-US" smtClean="0"/>
          </a:p>
          <a:p>
            <a:endParaRPr lang="en-US" smtClean="0"/>
          </a:p>
        </p:txBody>
      </p:sp>
      <p:pic>
        <p:nvPicPr>
          <p:cNvPr id="6" name="Content Placeholder 5" descr="Executive Summary covers v4_Page_1.jpg"/>
          <p:cNvPicPr>
            <a:picLocks noGrp="1" noChangeAspect="1"/>
          </p:cNvPicPr>
          <p:nvPr>
            <p:ph sz="half" idx="2"/>
          </p:nvPr>
        </p:nvPicPr>
        <p:blipFill>
          <a:blip r:embed="rId2"/>
          <a:stretch>
            <a:fillRect/>
          </a:stretch>
        </p:blipFill>
        <p:spPr>
          <a:xfrm>
            <a:off x="5226050" y="1382713"/>
            <a:ext cx="3622675" cy="4684712"/>
          </a:xfrm>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smtClean="0"/>
              <a:t>Reviewer Guidance Document</a:t>
            </a:r>
          </a:p>
        </p:txBody>
      </p:sp>
      <p:sp>
        <p:nvSpPr>
          <p:cNvPr id="16387" name="Content Placeholder 2"/>
          <p:cNvSpPr>
            <a:spLocks noGrp="1"/>
          </p:cNvSpPr>
          <p:nvPr>
            <p:ph sz="half" idx="1"/>
          </p:nvPr>
        </p:nvSpPr>
        <p:spPr>
          <a:xfrm>
            <a:off x="457200" y="1752600"/>
            <a:ext cx="4602163" cy="4800600"/>
          </a:xfrm>
        </p:spPr>
        <p:txBody>
          <a:bodyPr/>
          <a:lstStyle/>
          <a:p>
            <a:r>
              <a:rPr lang="en-US" smtClean="0"/>
              <a:t>Background Program Information</a:t>
            </a:r>
          </a:p>
          <a:p>
            <a:r>
              <a:rPr lang="en-US" smtClean="0"/>
              <a:t>Evaluation and Scoring Guidance</a:t>
            </a:r>
          </a:p>
          <a:p>
            <a:r>
              <a:rPr lang="en-US" smtClean="0"/>
              <a:t>Information on Permitting Requirements</a:t>
            </a:r>
          </a:p>
          <a:p>
            <a:r>
              <a:rPr lang="en-US" smtClean="0"/>
              <a:t>Reservoir Feasibility Evaluation Model</a:t>
            </a:r>
          </a:p>
          <a:p>
            <a:r>
              <a:rPr lang="en-US" smtClean="0"/>
              <a:t>Review Worksheets</a:t>
            </a:r>
          </a:p>
          <a:p>
            <a:endParaRPr lang="en-US" smtClean="0"/>
          </a:p>
          <a:p>
            <a:endParaRPr lang="en-US" smtClean="0"/>
          </a:p>
        </p:txBody>
      </p:sp>
      <p:pic>
        <p:nvPicPr>
          <p:cNvPr id="6" name="Content Placeholder 5" descr="Executive Summary covers v4_Page_1.jpg"/>
          <p:cNvPicPr>
            <a:picLocks noGrp="1" noChangeAspect="1"/>
          </p:cNvPicPr>
          <p:nvPr>
            <p:ph sz="half" idx="2"/>
          </p:nvPr>
        </p:nvPicPr>
        <p:blipFill>
          <a:blip r:embed="rId2"/>
          <a:stretch>
            <a:fillRect/>
          </a:stretch>
        </p:blipFill>
        <p:spPr>
          <a:xfrm>
            <a:off x="5092700" y="1420813"/>
            <a:ext cx="3622675" cy="4684712"/>
          </a:xfrm>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smtClean="0"/>
              <a:t>LA Statewide Perspective on Water Resources</a:t>
            </a:r>
          </a:p>
        </p:txBody>
      </p:sp>
      <p:sp>
        <p:nvSpPr>
          <p:cNvPr id="17411" name="Content Placeholder 2"/>
          <p:cNvSpPr>
            <a:spLocks noGrp="1"/>
          </p:cNvSpPr>
          <p:nvPr>
            <p:ph sz="half" idx="1"/>
          </p:nvPr>
        </p:nvSpPr>
        <p:spPr>
          <a:xfrm>
            <a:off x="266700" y="1504950"/>
            <a:ext cx="4792663" cy="4800600"/>
          </a:xfrm>
        </p:spPr>
        <p:txBody>
          <a:bodyPr/>
          <a:lstStyle/>
          <a:p>
            <a:r>
              <a:rPr lang="en-US" sz="2600" smtClean="0"/>
              <a:t>Summary of water resource uses and issues at a state-wide level such as</a:t>
            </a:r>
          </a:p>
          <a:p>
            <a:pPr lvl="1"/>
            <a:r>
              <a:rPr lang="en-US" sz="2000" smtClean="0"/>
              <a:t>Areas of groundwater concern</a:t>
            </a:r>
          </a:p>
          <a:p>
            <a:pPr lvl="1"/>
            <a:r>
              <a:rPr lang="en-US" sz="2000" smtClean="0"/>
              <a:t>Areas of changing water demand</a:t>
            </a:r>
          </a:p>
          <a:p>
            <a:pPr lvl="1"/>
            <a:r>
              <a:rPr lang="en-US" sz="2000" smtClean="0"/>
              <a:t>Declining water quality</a:t>
            </a:r>
          </a:p>
          <a:p>
            <a:r>
              <a:rPr lang="en-US" sz="2600" smtClean="0"/>
              <a:t>Strategies for water resource management such as</a:t>
            </a:r>
          </a:p>
          <a:p>
            <a:pPr lvl="1"/>
            <a:r>
              <a:rPr lang="en-US" sz="2000" smtClean="0"/>
              <a:t>Water supply advocacy program</a:t>
            </a:r>
          </a:p>
          <a:p>
            <a:pPr lvl="1"/>
            <a:r>
              <a:rPr lang="en-US" sz="2000" smtClean="0"/>
              <a:t>Regional water planning and management</a:t>
            </a:r>
          </a:p>
          <a:p>
            <a:endParaRPr lang="en-US" smtClean="0"/>
          </a:p>
          <a:p>
            <a:endParaRPr lang="en-US" smtClean="0"/>
          </a:p>
        </p:txBody>
      </p:sp>
      <p:pic>
        <p:nvPicPr>
          <p:cNvPr id="6" name="Content Placeholder 5" descr="Executive Summary covers v4_Page_1.jpg"/>
          <p:cNvPicPr>
            <a:picLocks noGrp="1" noChangeAspect="1"/>
          </p:cNvPicPr>
          <p:nvPr>
            <p:ph sz="half" idx="2"/>
          </p:nvPr>
        </p:nvPicPr>
        <p:blipFill>
          <a:blip r:embed="rId2"/>
          <a:stretch>
            <a:fillRect/>
          </a:stretch>
        </p:blipFill>
        <p:spPr>
          <a:xfrm>
            <a:off x="5076825" y="1325563"/>
            <a:ext cx="3622675" cy="4684712"/>
          </a:xfrm>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smtClean="0"/>
              <a:t>Phase 1 Status</a:t>
            </a:r>
          </a:p>
        </p:txBody>
      </p:sp>
      <p:sp>
        <p:nvSpPr>
          <p:cNvPr id="18435" name="Content Placeholder 2"/>
          <p:cNvSpPr>
            <a:spLocks noGrp="1"/>
          </p:cNvSpPr>
          <p:nvPr>
            <p:ph idx="1"/>
          </p:nvPr>
        </p:nvSpPr>
        <p:spPr>
          <a:xfrm>
            <a:off x="361950" y="1676400"/>
            <a:ext cx="8534400" cy="4248150"/>
          </a:xfrm>
        </p:spPr>
        <p:txBody>
          <a:bodyPr/>
          <a:lstStyle/>
          <a:p>
            <a:r>
              <a:rPr lang="en-US" smtClean="0"/>
              <a:t>All Phase 1 work completed</a:t>
            </a:r>
          </a:p>
          <a:p>
            <a:r>
              <a:rPr lang="en-US" smtClean="0"/>
              <a:t>Final review of work products to be completed in February 2010.</a:t>
            </a:r>
          </a:p>
          <a:p>
            <a:r>
              <a:rPr lang="en-US" smtClean="0"/>
              <a:t>Final Deliverables include:</a:t>
            </a:r>
          </a:p>
          <a:p>
            <a:pPr lvl="1"/>
            <a:r>
              <a:rPr lang="en-US" smtClean="0"/>
              <a:t>Executive Summary</a:t>
            </a:r>
          </a:p>
          <a:p>
            <a:pPr lvl="1"/>
            <a:r>
              <a:rPr lang="en-US" smtClean="0"/>
              <a:t>Nine Basin Characterization Reports</a:t>
            </a:r>
          </a:p>
          <a:p>
            <a:pPr lvl="1"/>
            <a:r>
              <a:rPr lang="en-US" smtClean="0"/>
              <a:t>Applicant Guidance Document</a:t>
            </a:r>
          </a:p>
          <a:p>
            <a:pPr lvl="1"/>
            <a:r>
              <a:rPr lang="en-US" smtClean="0"/>
              <a:t>Reviewer Guidance Document </a:t>
            </a:r>
          </a:p>
          <a:p>
            <a:pPr lvl="1"/>
            <a:r>
              <a:rPr lang="en-US" smtClean="0"/>
              <a:t>Statewide Perspective on Water Resources Report</a:t>
            </a:r>
          </a:p>
          <a:p>
            <a:pPr>
              <a:buFont typeface="Wingdings" pitchFamily="2" charset="2"/>
              <a:buNone/>
            </a:pPr>
            <a:endParaRPr lang="en-US" smtClean="0"/>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smtClean="0"/>
              <a:t>Phase 2 - Next Steps in RPDP Development</a:t>
            </a:r>
          </a:p>
        </p:txBody>
      </p:sp>
      <p:sp>
        <p:nvSpPr>
          <p:cNvPr id="19459" name="Content Placeholder 2"/>
          <p:cNvSpPr>
            <a:spLocks noGrp="1"/>
          </p:cNvSpPr>
          <p:nvPr>
            <p:ph idx="1"/>
          </p:nvPr>
        </p:nvSpPr>
        <p:spPr/>
        <p:txBody>
          <a:bodyPr/>
          <a:lstStyle/>
          <a:p>
            <a:pPr>
              <a:buFont typeface="Wingdings" pitchFamily="2" charset="2"/>
              <a:buNone/>
            </a:pPr>
            <a:r>
              <a:rPr lang="en-US" b="1" u="sng" smtClean="0"/>
              <a:t>Program Implementation</a:t>
            </a:r>
          </a:p>
          <a:p>
            <a:pPr>
              <a:buFont typeface="Wingdings" pitchFamily="2" charset="2"/>
              <a:buNone/>
            </a:pPr>
            <a:endParaRPr lang="en-US" sz="1000" smtClean="0"/>
          </a:p>
          <a:p>
            <a:r>
              <a:rPr lang="en-US" smtClean="0"/>
              <a:t>Pilot testing of process with sample project</a:t>
            </a:r>
          </a:p>
          <a:p>
            <a:r>
              <a:rPr lang="en-US" smtClean="0"/>
              <a:t>Input from potential applicants, professional community and other stakeholders</a:t>
            </a:r>
          </a:p>
          <a:p>
            <a:r>
              <a:rPr lang="en-US" smtClean="0"/>
              <a:t>Presentations to promote the Program</a:t>
            </a:r>
          </a:p>
          <a:p>
            <a:r>
              <a:rPr lang="en-US" smtClean="0"/>
              <a:t>Workshops to explain the process and provide examples</a:t>
            </a: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smtClean="0"/>
              <a:t>Phase 2 - Next Steps in RPDP Development</a:t>
            </a:r>
            <a:endParaRPr lang="en-US" baseline="30000" smtClean="0"/>
          </a:p>
        </p:txBody>
      </p:sp>
      <p:sp>
        <p:nvSpPr>
          <p:cNvPr id="20483" name="Content Placeholder 2"/>
          <p:cNvSpPr>
            <a:spLocks noGrp="1"/>
          </p:cNvSpPr>
          <p:nvPr>
            <p:ph idx="1"/>
          </p:nvPr>
        </p:nvSpPr>
        <p:spPr>
          <a:xfrm>
            <a:off x="457200" y="1706563"/>
            <a:ext cx="8458200" cy="1981200"/>
          </a:xfrm>
        </p:spPr>
        <p:txBody>
          <a:bodyPr/>
          <a:lstStyle/>
          <a:p>
            <a:pPr>
              <a:buFont typeface="Wingdings" pitchFamily="2" charset="2"/>
              <a:buNone/>
            </a:pPr>
            <a:r>
              <a:rPr lang="en-US" b="1" u="sng" smtClean="0"/>
              <a:t>Additional Technical Studies                                  </a:t>
            </a:r>
            <a:r>
              <a:rPr lang="en-US" sz="2400" i="1" smtClean="0"/>
              <a:t>(at select locations and as needed)</a:t>
            </a:r>
          </a:p>
          <a:p>
            <a:r>
              <a:rPr lang="en-US" smtClean="0"/>
              <a:t>Estimate sustainable yields of streams, </a:t>
            </a:r>
            <a:br>
              <a:rPr lang="en-US" smtClean="0"/>
            </a:br>
            <a:r>
              <a:rPr lang="en-US" smtClean="0"/>
              <a:t>reservoirs and lakes</a:t>
            </a:r>
            <a:endParaRPr lang="en-US" baseline="30000" smtClean="0"/>
          </a:p>
          <a:p>
            <a:pPr>
              <a:lnSpc>
                <a:spcPct val="150000"/>
              </a:lnSpc>
            </a:pPr>
            <a:r>
              <a:rPr lang="en-US" smtClean="0"/>
              <a:t>Quantify stream flood characteristics</a:t>
            </a:r>
            <a:endParaRPr lang="en-US" baseline="30000" smtClean="0"/>
          </a:p>
          <a:p>
            <a:pPr>
              <a:lnSpc>
                <a:spcPct val="150000"/>
              </a:lnSpc>
            </a:pPr>
            <a:r>
              <a:rPr lang="en-US" smtClean="0"/>
              <a:t>Develop ground and surface water models</a:t>
            </a:r>
            <a:endParaRPr lang="en-US" baseline="30000" smtClean="0"/>
          </a:p>
        </p:txBody>
      </p:sp>
      <p:sp>
        <p:nvSpPr>
          <p:cNvPr id="4" name="TextBox 3"/>
          <p:cNvSpPr txBox="1"/>
          <p:nvPr/>
        </p:nvSpPr>
        <p:spPr>
          <a:xfrm>
            <a:off x="514350" y="4986338"/>
            <a:ext cx="8229600" cy="1262062"/>
          </a:xfrm>
          <a:prstGeom prst="rect">
            <a:avLst/>
          </a:prstGeom>
          <a:solidFill>
            <a:srgbClr val="FFD961"/>
          </a:solidFill>
          <a:effectLst>
            <a:outerShdw dist="152400" dir="3660000" algn="ctr" rotWithShape="0">
              <a:srgbClr val="000000">
                <a:alpha val="43137"/>
              </a:srgbClr>
            </a:outerShdw>
          </a:effectLst>
        </p:spPr>
        <p:txBody>
          <a:bodyPr>
            <a:spAutoFit/>
          </a:bodyPr>
          <a:lstStyle/>
          <a:p>
            <a:pPr>
              <a:defRPr/>
            </a:pPr>
            <a:r>
              <a:rPr lang="en-US" sz="2800" b="1" dirty="0"/>
              <a:t>Considerations for Phase 2:</a:t>
            </a:r>
          </a:p>
          <a:p>
            <a:pPr marL="228600" indent="-228600">
              <a:buFont typeface="Wingdings" pitchFamily="2" charset="2"/>
              <a:buChar char="ü"/>
              <a:defRPr/>
            </a:pPr>
            <a:r>
              <a:rPr lang="en-US" sz="2400" i="1" dirty="0"/>
              <a:t>Funding </a:t>
            </a:r>
          </a:p>
          <a:p>
            <a:pPr marL="228600" indent="-228600">
              <a:buFont typeface="Wingdings" pitchFamily="2" charset="2"/>
              <a:buChar char="ü"/>
              <a:defRPr/>
            </a:pPr>
            <a:r>
              <a:rPr lang="en-US" sz="2400" i="1" dirty="0"/>
              <a:t>Coordination with DNR Ground Water Management Plan</a:t>
            </a:r>
            <a:endParaRPr lang="en-US" sz="2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381000" y="-228600"/>
            <a:ext cx="8458200" cy="1143000"/>
          </a:xfrm>
          <a:solidFill>
            <a:schemeClr val="bg1">
              <a:alpha val="0"/>
            </a:schemeClr>
          </a:solidFill>
        </p:spPr>
        <p:txBody>
          <a:bodyPr/>
          <a:lstStyle/>
          <a:p>
            <a:pPr eaLnBrk="1" hangingPunct="1"/>
            <a:r>
              <a:rPr lang="en-US" sz="2800" b="1" smtClean="0">
                <a:solidFill>
                  <a:srgbClr val="CC3300"/>
                </a:solidFill>
              </a:rPr>
              <a:t>Louisiana Haynesville Shale Activity Map - </a:t>
            </a:r>
            <a:r>
              <a:rPr lang="en-US" sz="2800" b="1" u="sng" smtClean="0">
                <a:solidFill>
                  <a:srgbClr val="FF00FF"/>
                </a:solidFill>
              </a:rPr>
              <a:t>2008</a:t>
            </a:r>
          </a:p>
        </p:txBody>
      </p:sp>
      <p:sp>
        <p:nvSpPr>
          <p:cNvPr id="13315" name="Text Box 5"/>
          <p:cNvSpPr txBox="1">
            <a:spLocks noChangeArrowheads="1"/>
          </p:cNvSpPr>
          <p:nvPr/>
        </p:nvSpPr>
        <p:spPr bwMode="auto">
          <a:xfrm>
            <a:off x="7696200" y="6553200"/>
            <a:ext cx="1447800" cy="304800"/>
          </a:xfrm>
          <a:prstGeom prst="rect">
            <a:avLst/>
          </a:prstGeom>
          <a:noFill/>
          <a:ln w="9525">
            <a:noFill/>
            <a:miter lim="800000"/>
            <a:headEnd/>
            <a:tailEnd/>
          </a:ln>
        </p:spPr>
        <p:txBody>
          <a:bodyPr>
            <a:spAutoFit/>
          </a:bodyPr>
          <a:lstStyle/>
          <a:p>
            <a:pPr>
              <a:spcBef>
                <a:spcPct val="50000"/>
              </a:spcBef>
            </a:pPr>
            <a:r>
              <a:rPr lang="en-US" sz="1400"/>
              <a:t>LADNR, 2008</a:t>
            </a:r>
          </a:p>
        </p:txBody>
      </p:sp>
      <p:pic>
        <p:nvPicPr>
          <p:cNvPr id="13316" name="Picture 6"/>
          <p:cNvPicPr>
            <a:picLocks noChangeAspect="1" noChangeArrowheads="1"/>
          </p:cNvPicPr>
          <p:nvPr/>
        </p:nvPicPr>
        <p:blipFill>
          <a:blip r:embed="rId3"/>
          <a:srcRect/>
          <a:stretch>
            <a:fillRect/>
          </a:stretch>
        </p:blipFill>
        <p:spPr bwMode="auto">
          <a:xfrm>
            <a:off x="1458913" y="685800"/>
            <a:ext cx="5932487" cy="5943600"/>
          </a:xfrm>
          <a:prstGeom prst="rect">
            <a:avLst/>
          </a:prstGeom>
          <a:noFill/>
          <a:ln w="28575">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04850" y="2552700"/>
            <a:ext cx="8439150" cy="1052513"/>
          </a:xfrm>
          <a:prstGeom prst="rect">
            <a:avLst/>
          </a:prstGeom>
          <a:noFill/>
        </p:spPr>
        <p:txBody>
          <a:bodyPr>
            <a:spAutoFit/>
          </a:bodyPr>
          <a:lstStyle/>
          <a:p>
            <a:pPr marL="1428750" lvl="2" indent="-514350">
              <a:lnSpc>
                <a:spcPct val="80000"/>
              </a:lnSpc>
              <a:defRPr/>
            </a:pPr>
            <a:r>
              <a:rPr lang="en-US" sz="2000" b="1" dirty="0"/>
              <a:t>			</a:t>
            </a:r>
            <a:r>
              <a:rPr lang="en-US" sz="2600" b="1" i="1" dirty="0">
                <a:solidFill>
                  <a:schemeClr val="tx2"/>
                </a:solidFill>
                <a:latin typeface="+mj-lt"/>
                <a:ea typeface="+mj-ea"/>
                <a:cs typeface="+mj-cs"/>
              </a:rPr>
              <a:t>Questions:</a:t>
            </a:r>
          </a:p>
          <a:p>
            <a:pPr marL="1428750" lvl="2" indent="-514350">
              <a:lnSpc>
                <a:spcPct val="80000"/>
              </a:lnSpc>
              <a:defRPr/>
            </a:pPr>
            <a:endParaRPr lang="en-US" sz="2600" b="1" i="1" dirty="0">
              <a:solidFill>
                <a:schemeClr val="tx2"/>
              </a:solidFill>
              <a:latin typeface="+mj-lt"/>
              <a:ea typeface="+mj-ea"/>
              <a:cs typeface="+mj-cs"/>
            </a:endParaRPr>
          </a:p>
          <a:p>
            <a:pPr marL="1428750" lvl="2" indent="-514350">
              <a:lnSpc>
                <a:spcPct val="80000"/>
              </a:lnSpc>
              <a:defRPr/>
            </a:pPr>
            <a:r>
              <a:rPr lang="en-US" sz="2600" b="1" i="1" dirty="0">
                <a:solidFill>
                  <a:schemeClr val="tx2"/>
                </a:solidFill>
                <a:latin typeface="+mj-lt"/>
                <a:ea typeface="+mj-ea"/>
                <a:cs typeface="+mj-cs"/>
              </a:rPr>
              <a:t>			</a:t>
            </a:r>
            <a:endParaRPr lang="en-US" sz="2000" b="1" dirty="0"/>
          </a:p>
        </p:txBody>
      </p:sp>
      <p:sp>
        <p:nvSpPr>
          <p:cNvPr id="21507" name="Title 5"/>
          <p:cNvSpPr>
            <a:spLocks noGrp="1"/>
          </p:cNvSpPr>
          <p:nvPr>
            <p:ph type="ctrTitle"/>
          </p:nvPr>
        </p:nvSpPr>
        <p:spPr/>
        <p:txBody>
          <a:bodyPr/>
          <a:lstStyle/>
          <a:p>
            <a:endParaRPr lang="en-US" smtClean="0"/>
          </a:p>
        </p:txBody>
      </p:sp>
      <p:pic>
        <p:nvPicPr>
          <p:cNvPr id="21508" name="Picture 6" descr="ATV1.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8" name="TextBox 7"/>
          <p:cNvSpPr txBox="1"/>
          <p:nvPr/>
        </p:nvSpPr>
        <p:spPr>
          <a:xfrm>
            <a:off x="0" y="1722438"/>
            <a:ext cx="9144000" cy="922337"/>
          </a:xfrm>
          <a:prstGeom prst="rect">
            <a:avLst/>
          </a:prstGeom>
          <a:noFill/>
        </p:spPr>
        <p:txBody>
          <a:bodyPr>
            <a:spAutoFit/>
          </a:bodyPr>
          <a:lstStyle/>
          <a:p>
            <a:pPr algn="ctr">
              <a:defRPr/>
            </a:pPr>
            <a:r>
              <a:rPr lang="en-US" sz="5400" b="1" dirty="0">
                <a:solidFill>
                  <a:schemeClr val="bg1"/>
                </a:solidFill>
                <a:effectLst>
                  <a:outerShdw blurRad="38100" dist="38100" dir="2700000" algn="tl">
                    <a:srgbClr val="000000">
                      <a:alpha val="43137"/>
                    </a:srgbClr>
                  </a:outerShdw>
                </a:effectLst>
              </a:rPr>
              <a:t>QUESTIONS ?</a:t>
            </a:r>
            <a:endParaRPr lang="en-US" sz="5400" b="1" i="1" dirty="0">
              <a:solidFill>
                <a:schemeClr val="bg1"/>
              </a:solidFill>
              <a:effectLst>
                <a:outerShdw blurRad="38100" dist="38100" dir="2700000" algn="tl">
                  <a:srgbClr val="000000">
                    <a:alpha val="43137"/>
                  </a:srgbClr>
                </a:outerShdw>
              </a:effectLst>
            </a:endParaRPr>
          </a:p>
        </p:txBody>
      </p:sp>
      <p:sp>
        <p:nvSpPr>
          <p:cNvPr id="12" name="TextBox 11"/>
          <p:cNvSpPr txBox="1"/>
          <p:nvPr/>
        </p:nvSpPr>
        <p:spPr>
          <a:xfrm>
            <a:off x="5546725" y="5532438"/>
            <a:ext cx="2057400" cy="738187"/>
          </a:xfrm>
          <a:prstGeom prst="rect">
            <a:avLst/>
          </a:prstGeom>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spAutoFit/>
          </a:bodyPr>
          <a:lstStyle/>
          <a:p>
            <a:pPr>
              <a:defRPr/>
            </a:pPr>
            <a:endParaRPr lang="en-US" sz="1400" dirty="0"/>
          </a:p>
          <a:p>
            <a:pPr>
              <a:defRPr/>
            </a:pPr>
            <a:endParaRPr lang="en-US" sz="1400" dirty="0"/>
          </a:p>
          <a:p>
            <a:pPr>
              <a:defRPr/>
            </a:pPr>
            <a:endParaRPr lang="en-US" sz="1400" dirty="0"/>
          </a:p>
        </p:txBody>
      </p:sp>
      <p:pic>
        <p:nvPicPr>
          <p:cNvPr id="21511" name="Picture 10" descr="MWH_ColorLOGO_2C.jpg"/>
          <p:cNvPicPr>
            <a:picLocks noChangeAspect="1"/>
          </p:cNvPicPr>
          <p:nvPr/>
        </p:nvPicPr>
        <p:blipFill>
          <a:blip r:embed="rId4"/>
          <a:srcRect/>
          <a:stretch>
            <a:fillRect/>
          </a:stretch>
        </p:blipFill>
        <p:spPr bwMode="auto">
          <a:xfrm>
            <a:off x="5699125" y="5643563"/>
            <a:ext cx="1617663" cy="498475"/>
          </a:xfrm>
          <a:prstGeom prst="rect">
            <a:avLst/>
          </a:prstGeom>
          <a:noFill/>
          <a:ln w="9525">
            <a:noFill/>
            <a:miter lim="800000"/>
            <a:headEnd/>
            <a:tailEnd/>
          </a:ln>
        </p:spPr>
      </p:pic>
      <p:pic>
        <p:nvPicPr>
          <p:cNvPr id="9" name="Picture 34" descr="ladotd-logo"/>
          <p:cNvPicPr>
            <a:picLocks noChangeAspect="1" noChangeArrowheads="1"/>
          </p:cNvPicPr>
          <p:nvPr/>
        </p:nvPicPr>
        <p:blipFill>
          <a:blip r:embed="rId5"/>
          <a:srcRect/>
          <a:stretch>
            <a:fillRect/>
          </a:stretch>
        </p:blipFill>
        <p:spPr bwMode="auto">
          <a:xfrm>
            <a:off x="6816725" y="4922838"/>
            <a:ext cx="1139825" cy="105092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6"/>
          <p:cNvSpPr>
            <a:spLocks noGrp="1" noChangeArrowheads="1"/>
          </p:cNvSpPr>
          <p:nvPr>
            <p:ph type="sldNum" sz="quarter" idx="12"/>
          </p:nvPr>
        </p:nvSpPr>
        <p:spPr>
          <a:noFill/>
        </p:spPr>
        <p:txBody>
          <a:bodyPr/>
          <a:lstStyle/>
          <a:p>
            <a:fld id="{6C1C186A-D16C-408C-99DB-E2F764C6500C}" type="slidenum">
              <a:rPr lang="en-US" smtClean="0"/>
              <a:pPr/>
              <a:t>141</a:t>
            </a:fld>
            <a:endParaRPr lang="en-US" smtClean="0"/>
          </a:p>
        </p:txBody>
      </p:sp>
      <p:sp>
        <p:nvSpPr>
          <p:cNvPr id="24579" name="AutoShape 27"/>
          <p:cNvSpPr>
            <a:spLocks noChangeArrowheads="1"/>
          </p:cNvSpPr>
          <p:nvPr/>
        </p:nvSpPr>
        <p:spPr bwMode="auto">
          <a:xfrm>
            <a:off x="152400" y="3276600"/>
            <a:ext cx="8991600" cy="3352800"/>
          </a:xfrm>
          <a:prstGeom prst="rightArrow">
            <a:avLst>
              <a:gd name="adj1" fmla="val 41667"/>
              <a:gd name="adj2" fmla="val 31387"/>
            </a:avLst>
          </a:prstGeom>
          <a:gradFill rotWithShape="1">
            <a:gsLst>
              <a:gs pos="0">
                <a:srgbClr val="002F5E">
                  <a:alpha val="60001"/>
                </a:srgbClr>
              </a:gs>
              <a:gs pos="100000">
                <a:srgbClr val="0066CC">
                  <a:alpha val="60001"/>
                </a:srgbClr>
              </a:gs>
            </a:gsLst>
            <a:lin ang="5400000" scaled="1"/>
          </a:gradFill>
          <a:ln w="9525">
            <a:solidFill>
              <a:schemeClr val="tx1"/>
            </a:solidFill>
            <a:miter lim="800000"/>
            <a:headEnd/>
            <a:tailEnd/>
          </a:ln>
        </p:spPr>
        <p:txBody>
          <a:bodyPr wrap="none" anchor="ctr"/>
          <a:lstStyle/>
          <a:p>
            <a:endParaRPr lang="en-US"/>
          </a:p>
        </p:txBody>
      </p:sp>
      <p:sp>
        <p:nvSpPr>
          <p:cNvPr id="24580" name="Rectangle 2"/>
          <p:cNvSpPr>
            <a:spLocks noGrp="1" noChangeArrowheads="1"/>
          </p:cNvSpPr>
          <p:nvPr>
            <p:ph type="title"/>
          </p:nvPr>
        </p:nvSpPr>
        <p:spPr>
          <a:xfrm>
            <a:off x="457200" y="304800"/>
            <a:ext cx="8229600" cy="1295400"/>
          </a:xfrm>
        </p:spPr>
        <p:txBody>
          <a:bodyPr/>
          <a:lstStyle/>
          <a:p>
            <a:r>
              <a:rPr lang="en-US" sz="4800" b="1" dirty="0" smtClean="0">
                <a:solidFill>
                  <a:srgbClr val="0066CC"/>
                </a:solidFill>
                <a:latin typeface="Arial Rounded MT Bold" pitchFamily="34" charset="0"/>
              </a:rPr>
              <a:t>Statewide Ground Water Management Plan</a:t>
            </a:r>
          </a:p>
        </p:txBody>
      </p:sp>
      <p:sp>
        <p:nvSpPr>
          <p:cNvPr id="24581" name="WordArt 12"/>
          <p:cNvSpPr>
            <a:spLocks noChangeArrowheads="1" noChangeShapeType="1" noTextEdit="1"/>
          </p:cNvSpPr>
          <p:nvPr/>
        </p:nvSpPr>
        <p:spPr bwMode="auto">
          <a:xfrm>
            <a:off x="1828800" y="4495800"/>
            <a:ext cx="5715000" cy="828675"/>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solidFill>
                  <a:srgbClr val="FFFFFF"/>
                </a:solidFill>
                <a:latin typeface="Arial Black"/>
              </a:rPr>
              <a:t>Timeline </a:t>
            </a:r>
          </a:p>
        </p:txBody>
      </p:sp>
      <p:sp>
        <p:nvSpPr>
          <p:cNvPr id="24582" name="Line 13"/>
          <p:cNvSpPr>
            <a:spLocks noChangeShapeType="1"/>
          </p:cNvSpPr>
          <p:nvPr/>
        </p:nvSpPr>
        <p:spPr bwMode="auto">
          <a:xfrm flipV="1">
            <a:off x="152400" y="2743200"/>
            <a:ext cx="762000" cy="1524000"/>
          </a:xfrm>
          <a:prstGeom prst="line">
            <a:avLst/>
          </a:prstGeom>
          <a:noFill/>
          <a:ln w="31750">
            <a:solidFill>
              <a:schemeClr val="tx1"/>
            </a:solidFill>
            <a:round/>
            <a:headEnd/>
            <a:tailEnd/>
          </a:ln>
        </p:spPr>
        <p:txBody>
          <a:bodyPr/>
          <a:lstStyle/>
          <a:p>
            <a:endParaRPr lang="en-US"/>
          </a:p>
        </p:txBody>
      </p:sp>
      <p:sp>
        <p:nvSpPr>
          <p:cNvPr id="24583" name="Text Box 15"/>
          <p:cNvSpPr txBox="1">
            <a:spLocks noChangeArrowheads="1"/>
          </p:cNvSpPr>
          <p:nvPr/>
        </p:nvSpPr>
        <p:spPr bwMode="auto">
          <a:xfrm rot="-3815999">
            <a:off x="-203393" y="2099920"/>
            <a:ext cx="3660485" cy="911019"/>
          </a:xfrm>
          <a:prstGeom prst="rect">
            <a:avLst/>
          </a:prstGeom>
          <a:noFill/>
          <a:ln w="9525">
            <a:noFill/>
            <a:miter lim="800000"/>
            <a:headEnd/>
            <a:tailEnd/>
          </a:ln>
        </p:spPr>
        <p:txBody>
          <a:bodyPr wrap="square">
            <a:spAutoFit/>
          </a:bodyPr>
          <a:lstStyle/>
          <a:p>
            <a:pPr eaLnBrk="0" hangingPunct="0">
              <a:lnSpc>
                <a:spcPct val="90000"/>
              </a:lnSpc>
              <a:spcBef>
                <a:spcPct val="20000"/>
              </a:spcBef>
            </a:pPr>
            <a:r>
              <a:rPr lang="en-US" sz="2000" b="1" u="sng" dirty="0">
                <a:solidFill>
                  <a:srgbClr val="0066CC"/>
                </a:solidFill>
              </a:rPr>
              <a:t>Months 1 &amp; 2</a:t>
            </a:r>
          </a:p>
          <a:p>
            <a:pPr eaLnBrk="0" hangingPunct="0">
              <a:lnSpc>
                <a:spcPct val="90000"/>
              </a:lnSpc>
              <a:spcBef>
                <a:spcPct val="20000"/>
              </a:spcBef>
            </a:pPr>
            <a:r>
              <a:rPr lang="en-US" sz="1600" b="1" dirty="0"/>
              <a:t>RFP  Advertisement</a:t>
            </a:r>
            <a:r>
              <a:rPr lang="en-US" sz="1600" b="1" dirty="0" smtClean="0"/>
              <a:t>,</a:t>
            </a:r>
          </a:p>
          <a:p>
            <a:pPr eaLnBrk="0" hangingPunct="0">
              <a:lnSpc>
                <a:spcPct val="90000"/>
              </a:lnSpc>
              <a:spcBef>
                <a:spcPct val="20000"/>
              </a:spcBef>
            </a:pPr>
            <a:r>
              <a:rPr lang="en-US" sz="1600" b="1" dirty="0" smtClean="0"/>
              <a:t> Receipt    &amp; Evaluation  </a:t>
            </a:r>
            <a:endParaRPr lang="en-US" sz="1600" dirty="0"/>
          </a:p>
        </p:txBody>
      </p:sp>
      <p:sp>
        <p:nvSpPr>
          <p:cNvPr id="24584" name="Text Box 17"/>
          <p:cNvSpPr txBox="1">
            <a:spLocks noChangeArrowheads="1"/>
          </p:cNvSpPr>
          <p:nvPr/>
        </p:nvSpPr>
        <p:spPr bwMode="auto">
          <a:xfrm>
            <a:off x="2209800" y="2514600"/>
            <a:ext cx="3124200" cy="911019"/>
          </a:xfrm>
          <a:prstGeom prst="rect">
            <a:avLst/>
          </a:prstGeom>
          <a:noFill/>
          <a:ln w="9525">
            <a:noFill/>
            <a:miter lim="800000"/>
            <a:headEnd/>
            <a:tailEnd/>
          </a:ln>
        </p:spPr>
        <p:txBody>
          <a:bodyPr wrap="square">
            <a:spAutoFit/>
          </a:bodyPr>
          <a:lstStyle/>
          <a:p>
            <a:pPr algn="ctr" eaLnBrk="0" hangingPunct="0">
              <a:lnSpc>
                <a:spcPct val="90000"/>
              </a:lnSpc>
              <a:spcBef>
                <a:spcPct val="20000"/>
              </a:spcBef>
            </a:pPr>
            <a:r>
              <a:rPr lang="en-US" sz="2000" b="1" u="sng" dirty="0">
                <a:solidFill>
                  <a:srgbClr val="0066CC"/>
                </a:solidFill>
              </a:rPr>
              <a:t>Months 3-7</a:t>
            </a:r>
            <a:endParaRPr lang="en-US" sz="2000" b="1" dirty="0"/>
          </a:p>
          <a:p>
            <a:pPr algn="ctr" eaLnBrk="0" hangingPunct="0">
              <a:lnSpc>
                <a:spcPct val="90000"/>
              </a:lnSpc>
              <a:spcBef>
                <a:spcPct val="20000"/>
              </a:spcBef>
            </a:pPr>
            <a:r>
              <a:rPr lang="en-US" sz="1600" b="1" dirty="0"/>
              <a:t>Award </a:t>
            </a:r>
            <a:r>
              <a:rPr lang="en-US" sz="1600" b="1" dirty="0" smtClean="0"/>
              <a:t>Contract</a:t>
            </a:r>
          </a:p>
          <a:p>
            <a:pPr algn="ctr" eaLnBrk="0" hangingPunct="0">
              <a:lnSpc>
                <a:spcPct val="90000"/>
              </a:lnSpc>
              <a:spcBef>
                <a:spcPct val="20000"/>
              </a:spcBef>
            </a:pPr>
            <a:r>
              <a:rPr lang="en-US" sz="1600" b="1" dirty="0" smtClean="0"/>
              <a:t>Contract execution (ongoing)</a:t>
            </a:r>
            <a:endParaRPr lang="en-US" sz="1600" b="1" dirty="0"/>
          </a:p>
        </p:txBody>
      </p:sp>
      <p:sp>
        <p:nvSpPr>
          <p:cNvPr id="24585" name="Text Box 18"/>
          <p:cNvSpPr txBox="1">
            <a:spLocks noChangeArrowheads="1"/>
          </p:cNvSpPr>
          <p:nvPr/>
        </p:nvSpPr>
        <p:spPr bwMode="auto">
          <a:xfrm rot="-4117947">
            <a:off x="4628356" y="2302670"/>
            <a:ext cx="2924175" cy="1077912"/>
          </a:xfrm>
          <a:prstGeom prst="rect">
            <a:avLst/>
          </a:prstGeom>
          <a:noFill/>
          <a:ln w="9525">
            <a:noFill/>
            <a:miter lim="800000"/>
            <a:headEnd/>
            <a:tailEnd/>
          </a:ln>
        </p:spPr>
        <p:txBody>
          <a:bodyPr>
            <a:spAutoFit/>
          </a:bodyPr>
          <a:lstStyle/>
          <a:p>
            <a:pPr eaLnBrk="0" hangingPunct="0">
              <a:lnSpc>
                <a:spcPct val="90000"/>
              </a:lnSpc>
              <a:spcBef>
                <a:spcPct val="20000"/>
              </a:spcBef>
            </a:pPr>
            <a:r>
              <a:rPr lang="en-US" sz="2000" b="1" u="sng" dirty="0">
                <a:solidFill>
                  <a:srgbClr val="0066CC"/>
                </a:solidFill>
              </a:rPr>
              <a:t>Month 8</a:t>
            </a:r>
          </a:p>
          <a:p>
            <a:pPr eaLnBrk="0" hangingPunct="0">
              <a:lnSpc>
                <a:spcPct val="90000"/>
              </a:lnSpc>
              <a:spcBef>
                <a:spcPct val="20000"/>
              </a:spcBef>
            </a:pPr>
            <a:r>
              <a:rPr lang="en-US" sz="1600" b="1" dirty="0"/>
              <a:t>Issue Draft Comprehensive Report and Receive Public Comment </a:t>
            </a:r>
          </a:p>
        </p:txBody>
      </p:sp>
      <p:sp>
        <p:nvSpPr>
          <p:cNvPr id="24586" name="Text Box 20"/>
          <p:cNvSpPr txBox="1">
            <a:spLocks noChangeArrowheads="1"/>
          </p:cNvSpPr>
          <p:nvPr/>
        </p:nvSpPr>
        <p:spPr bwMode="auto">
          <a:xfrm rot="-4185125">
            <a:off x="6133307" y="2932906"/>
            <a:ext cx="2362200" cy="915987"/>
          </a:xfrm>
          <a:prstGeom prst="rect">
            <a:avLst/>
          </a:prstGeom>
          <a:noFill/>
          <a:ln w="9525">
            <a:noFill/>
            <a:miter lim="800000"/>
            <a:headEnd/>
            <a:tailEnd/>
          </a:ln>
        </p:spPr>
        <p:txBody>
          <a:bodyPr>
            <a:spAutoFit/>
          </a:bodyPr>
          <a:lstStyle/>
          <a:p>
            <a:pPr algn="ctr" eaLnBrk="0" hangingPunct="0">
              <a:lnSpc>
                <a:spcPct val="90000"/>
              </a:lnSpc>
              <a:spcBef>
                <a:spcPct val="20000"/>
              </a:spcBef>
            </a:pPr>
            <a:r>
              <a:rPr lang="en-US" sz="2000" b="1" u="sng" dirty="0">
                <a:solidFill>
                  <a:srgbClr val="0066FF"/>
                </a:solidFill>
              </a:rPr>
              <a:t>Months 9 - 11</a:t>
            </a:r>
            <a:r>
              <a:rPr lang="en-US" sz="2000" b="1" dirty="0">
                <a:solidFill>
                  <a:srgbClr val="0066FF"/>
                </a:solidFill>
              </a:rPr>
              <a:t> Publish FINAL REPORT</a:t>
            </a:r>
          </a:p>
        </p:txBody>
      </p:sp>
      <p:sp>
        <p:nvSpPr>
          <p:cNvPr id="24587" name="Line 23"/>
          <p:cNvSpPr>
            <a:spLocks noChangeShapeType="1"/>
          </p:cNvSpPr>
          <p:nvPr/>
        </p:nvSpPr>
        <p:spPr bwMode="auto">
          <a:xfrm flipV="1">
            <a:off x="1600200" y="2895600"/>
            <a:ext cx="609600" cy="1371600"/>
          </a:xfrm>
          <a:prstGeom prst="line">
            <a:avLst/>
          </a:prstGeom>
          <a:noFill/>
          <a:ln w="31750">
            <a:solidFill>
              <a:schemeClr val="tx1"/>
            </a:solidFill>
            <a:round/>
            <a:headEnd/>
            <a:tailEnd/>
          </a:ln>
        </p:spPr>
        <p:txBody>
          <a:bodyPr/>
          <a:lstStyle/>
          <a:p>
            <a:endParaRPr lang="en-US"/>
          </a:p>
        </p:txBody>
      </p:sp>
      <p:sp>
        <p:nvSpPr>
          <p:cNvPr id="24588" name="Line 25"/>
          <p:cNvSpPr>
            <a:spLocks noChangeShapeType="1"/>
          </p:cNvSpPr>
          <p:nvPr/>
        </p:nvSpPr>
        <p:spPr bwMode="auto">
          <a:xfrm flipV="1">
            <a:off x="4953000" y="2743200"/>
            <a:ext cx="609600" cy="1524000"/>
          </a:xfrm>
          <a:prstGeom prst="line">
            <a:avLst/>
          </a:prstGeom>
          <a:noFill/>
          <a:ln w="31750">
            <a:solidFill>
              <a:schemeClr val="tx1"/>
            </a:solidFill>
            <a:round/>
            <a:headEnd/>
            <a:tailEnd/>
          </a:ln>
        </p:spPr>
        <p:txBody>
          <a:bodyPr/>
          <a:lstStyle/>
          <a:p>
            <a:endParaRPr lang="en-US"/>
          </a:p>
        </p:txBody>
      </p:sp>
      <p:sp>
        <p:nvSpPr>
          <p:cNvPr id="24589" name="Line 26"/>
          <p:cNvSpPr>
            <a:spLocks noChangeShapeType="1"/>
          </p:cNvSpPr>
          <p:nvPr/>
        </p:nvSpPr>
        <p:spPr bwMode="auto">
          <a:xfrm flipV="1">
            <a:off x="6096000" y="2895600"/>
            <a:ext cx="533400" cy="1371600"/>
          </a:xfrm>
          <a:prstGeom prst="line">
            <a:avLst/>
          </a:prstGeom>
          <a:noFill/>
          <a:ln w="31750">
            <a:solidFill>
              <a:schemeClr val="tx1"/>
            </a:solidFill>
            <a:round/>
            <a:headEnd/>
            <a:tailEnd/>
          </a:ln>
        </p:spPr>
        <p:txBody>
          <a:bodyPr/>
          <a:lstStyle/>
          <a:p>
            <a:endParaRPr lang="en-US"/>
          </a:p>
        </p:txBody>
      </p:sp>
      <p:sp>
        <p:nvSpPr>
          <p:cNvPr id="24590" name="Text Box 31"/>
          <p:cNvSpPr txBox="1">
            <a:spLocks noChangeArrowheads="1"/>
          </p:cNvSpPr>
          <p:nvPr/>
        </p:nvSpPr>
        <p:spPr bwMode="auto">
          <a:xfrm>
            <a:off x="2133600" y="3352800"/>
            <a:ext cx="3124200" cy="942975"/>
          </a:xfrm>
          <a:prstGeom prst="rect">
            <a:avLst/>
          </a:prstGeom>
          <a:noFill/>
          <a:ln w="9525">
            <a:noFill/>
            <a:miter lim="800000"/>
            <a:headEnd/>
            <a:tailEnd/>
          </a:ln>
        </p:spPr>
        <p:txBody>
          <a:bodyPr>
            <a:spAutoFit/>
          </a:bodyPr>
          <a:lstStyle/>
          <a:p>
            <a:pPr algn="ctr">
              <a:spcBef>
                <a:spcPct val="50000"/>
              </a:spcBef>
            </a:pPr>
            <a:r>
              <a:rPr lang="en-US" sz="1400" b="1" dirty="0"/>
              <a:t>Research, Evaluate, Study, Compile statistics, Identify best management practices, Prioritize, Outreach</a:t>
            </a:r>
          </a:p>
        </p:txBody>
      </p:sp>
      <p:pic>
        <p:nvPicPr>
          <p:cNvPr id="21" name="Picture 20" descr="CheckMark.JPG"/>
          <p:cNvPicPr>
            <a:picLocks noChangeAspect="1"/>
          </p:cNvPicPr>
          <p:nvPr/>
        </p:nvPicPr>
        <p:blipFill>
          <a:blip r:embed="rId2" cstate="print">
            <a:clrChange>
              <a:clrFrom>
                <a:srgbClr val="FFFFFF"/>
              </a:clrFrom>
              <a:clrTo>
                <a:srgbClr val="FFFFFF">
                  <a:alpha val="0"/>
                </a:srgbClr>
              </a:clrTo>
            </a:clrChange>
          </a:blip>
          <a:srcRect r="61875" b="47500"/>
          <a:stretch>
            <a:fillRect/>
          </a:stretch>
        </p:blipFill>
        <p:spPr>
          <a:xfrm rot="18404992">
            <a:off x="1654790" y="2030734"/>
            <a:ext cx="256379" cy="264785"/>
          </a:xfrm>
          <a:prstGeom prst="rect">
            <a:avLst/>
          </a:prstGeom>
        </p:spPr>
      </p:pic>
      <p:pic>
        <p:nvPicPr>
          <p:cNvPr id="22" name="Picture 21" descr="CheckMark.JPG"/>
          <p:cNvPicPr>
            <a:picLocks noChangeAspect="1"/>
          </p:cNvPicPr>
          <p:nvPr/>
        </p:nvPicPr>
        <p:blipFill>
          <a:blip r:embed="rId2" cstate="print">
            <a:clrChange>
              <a:clrFrom>
                <a:srgbClr val="FFFFFF"/>
              </a:clrFrom>
              <a:clrTo>
                <a:srgbClr val="FFFFFF">
                  <a:alpha val="0"/>
                </a:srgbClr>
              </a:clrTo>
            </a:clrChange>
          </a:blip>
          <a:srcRect r="61875" b="47500"/>
          <a:stretch>
            <a:fillRect/>
          </a:stretch>
        </p:blipFill>
        <p:spPr>
          <a:xfrm rot="18404992">
            <a:off x="1349989" y="3249934"/>
            <a:ext cx="256379" cy="264785"/>
          </a:xfrm>
          <a:prstGeom prst="rect">
            <a:avLst/>
          </a:prstGeom>
        </p:spPr>
      </p:pic>
      <p:pic>
        <p:nvPicPr>
          <p:cNvPr id="17" name="Picture 16" descr="CheckMark.JPG"/>
          <p:cNvPicPr>
            <a:picLocks noChangeAspect="1"/>
          </p:cNvPicPr>
          <p:nvPr/>
        </p:nvPicPr>
        <p:blipFill>
          <a:blip r:embed="rId2" cstate="print">
            <a:clrChange>
              <a:clrFrom>
                <a:srgbClr val="FFFFFF"/>
              </a:clrFrom>
              <a:clrTo>
                <a:srgbClr val="FFFFFF">
                  <a:alpha val="0"/>
                </a:srgbClr>
              </a:clrTo>
            </a:clrChange>
          </a:blip>
          <a:srcRect r="61875" b="47500"/>
          <a:stretch>
            <a:fillRect/>
          </a:stretch>
        </p:blipFill>
        <p:spPr>
          <a:xfrm rot="18404992">
            <a:off x="2035789" y="1954533"/>
            <a:ext cx="256379" cy="264785"/>
          </a:xfrm>
          <a:prstGeom prst="rect">
            <a:avLst/>
          </a:prstGeom>
        </p:spPr>
      </p:pic>
      <p:pic>
        <p:nvPicPr>
          <p:cNvPr id="18" name="Picture 17" descr="CheckMark.JPG"/>
          <p:cNvPicPr>
            <a:picLocks noChangeAspect="1"/>
          </p:cNvPicPr>
          <p:nvPr/>
        </p:nvPicPr>
        <p:blipFill>
          <a:blip r:embed="rId2" cstate="print">
            <a:clrChange>
              <a:clrFrom>
                <a:srgbClr val="FFFFFF"/>
              </a:clrFrom>
              <a:clrTo>
                <a:srgbClr val="FFFFFF">
                  <a:alpha val="0"/>
                </a:srgbClr>
              </a:clrTo>
            </a:clrChange>
          </a:blip>
          <a:srcRect r="61875" b="47500"/>
          <a:stretch>
            <a:fillRect/>
          </a:stretch>
        </p:blipFill>
        <p:spPr>
          <a:xfrm>
            <a:off x="4572000" y="2743200"/>
            <a:ext cx="304800" cy="314794"/>
          </a:xfrm>
          <a:prstGeom prst="rect">
            <a:avLst/>
          </a:prstGeom>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3"/>
          <p:cNvSpPr>
            <a:spLocks noGrp="1"/>
          </p:cNvSpPr>
          <p:nvPr>
            <p:ph type="sldNum" sz="quarter" idx="12"/>
          </p:nvPr>
        </p:nvSpPr>
        <p:spPr>
          <a:noFill/>
        </p:spPr>
        <p:txBody>
          <a:bodyPr/>
          <a:lstStyle/>
          <a:p>
            <a:fld id="{D75498EE-19BD-40B6-983F-B1D8632D6D78}" type="slidenum">
              <a:rPr lang="en-US" smtClean="0"/>
              <a:pPr/>
              <a:t>142</a:t>
            </a:fld>
            <a:endParaRPr lang="en-US" smtClean="0"/>
          </a:p>
        </p:txBody>
      </p:sp>
      <p:sp>
        <p:nvSpPr>
          <p:cNvPr id="25603" name="Rectangle 4"/>
          <p:cNvSpPr>
            <a:spLocks noChangeArrowheads="1"/>
          </p:cNvSpPr>
          <p:nvPr/>
        </p:nvSpPr>
        <p:spPr bwMode="auto">
          <a:xfrm>
            <a:off x="304800" y="76200"/>
            <a:ext cx="8610600" cy="1570038"/>
          </a:xfrm>
          <a:prstGeom prst="rect">
            <a:avLst/>
          </a:prstGeom>
          <a:noFill/>
          <a:ln w="9525">
            <a:noFill/>
            <a:miter lim="800000"/>
            <a:headEnd/>
            <a:tailEnd/>
          </a:ln>
        </p:spPr>
        <p:txBody>
          <a:bodyPr>
            <a:spAutoFit/>
          </a:bodyPr>
          <a:lstStyle/>
          <a:p>
            <a:pPr algn="ctr"/>
            <a:r>
              <a:rPr lang="en-US" sz="4800" b="1" dirty="0">
                <a:solidFill>
                  <a:srgbClr val="0066CC"/>
                </a:solidFill>
                <a:latin typeface="Arial Rounded MT Bold" pitchFamily="34" charset="0"/>
              </a:rPr>
              <a:t>Statewide Ground Water </a:t>
            </a:r>
            <a:r>
              <a:rPr lang="en-US" sz="4800" b="1" dirty="0" smtClean="0">
                <a:solidFill>
                  <a:srgbClr val="0066CC"/>
                </a:solidFill>
                <a:latin typeface="Arial Rounded MT Bold" pitchFamily="34" charset="0"/>
              </a:rPr>
              <a:t>Management </a:t>
            </a:r>
            <a:r>
              <a:rPr lang="en-US" sz="4800" b="1" dirty="0">
                <a:solidFill>
                  <a:srgbClr val="0066CC"/>
                </a:solidFill>
                <a:latin typeface="Arial Rounded MT Bold" pitchFamily="34" charset="0"/>
              </a:rPr>
              <a:t>Plan</a:t>
            </a:r>
          </a:p>
        </p:txBody>
      </p:sp>
      <p:pic>
        <p:nvPicPr>
          <p:cNvPr id="5" name="Picture 4" descr="Request for Contract_GW Management Plan.jpg"/>
          <p:cNvPicPr>
            <a:picLocks noChangeAspect="1"/>
          </p:cNvPicPr>
          <p:nvPr/>
        </p:nvPicPr>
        <p:blipFill>
          <a:blip r:embed="rId2"/>
          <a:srcRect l="2349" t="1822" r="3523" b="15490"/>
          <a:stretch>
            <a:fillRect/>
          </a:stretch>
        </p:blipFill>
        <p:spPr>
          <a:xfrm>
            <a:off x="1143000" y="1600200"/>
            <a:ext cx="3938644" cy="4459420"/>
          </a:xfrm>
          <a:prstGeom prst="rect">
            <a:avLst/>
          </a:prstGeom>
          <a:ln>
            <a:solidFill>
              <a:schemeClr val="tx1"/>
            </a:solidFill>
          </a:ln>
        </p:spPr>
      </p:pic>
      <p:pic>
        <p:nvPicPr>
          <p:cNvPr id="6" name="Picture 5" descr="Letter to Ecology&amp;Environment 1.11.10.jpg"/>
          <p:cNvPicPr>
            <a:picLocks noChangeAspect="1"/>
          </p:cNvPicPr>
          <p:nvPr/>
        </p:nvPicPr>
        <p:blipFill>
          <a:blip r:embed="rId3"/>
          <a:srcRect l="9395" t="1822" r="3523" b="911"/>
          <a:stretch>
            <a:fillRect/>
          </a:stretch>
        </p:blipFill>
        <p:spPr>
          <a:xfrm>
            <a:off x="5181600" y="1531224"/>
            <a:ext cx="3276600" cy="4717176"/>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6"/>
          <p:cNvSpPr>
            <a:spLocks noGrp="1" noChangeArrowheads="1"/>
          </p:cNvSpPr>
          <p:nvPr>
            <p:ph type="sldNum" sz="quarter" idx="12"/>
          </p:nvPr>
        </p:nvSpPr>
        <p:spPr>
          <a:noFill/>
        </p:spPr>
        <p:txBody>
          <a:bodyPr/>
          <a:lstStyle/>
          <a:p>
            <a:fld id="{D026DFAA-E022-474A-AC4B-D8E4B9D0ECE4}" type="slidenum">
              <a:rPr lang="en-US" smtClean="0"/>
              <a:pPr/>
              <a:t>143</a:t>
            </a:fld>
            <a:endParaRPr lang="en-US" dirty="0" smtClean="0"/>
          </a:p>
        </p:txBody>
      </p:sp>
      <p:sp>
        <p:nvSpPr>
          <p:cNvPr id="23555" name="Rectangle 3"/>
          <p:cNvSpPr>
            <a:spLocks noGrp="1" noChangeArrowheads="1"/>
          </p:cNvSpPr>
          <p:nvPr>
            <p:ph type="body" idx="1"/>
          </p:nvPr>
        </p:nvSpPr>
        <p:spPr>
          <a:xfrm>
            <a:off x="0" y="1066800"/>
            <a:ext cx="9144000" cy="4267200"/>
          </a:xfrm>
        </p:spPr>
        <p:txBody>
          <a:bodyPr/>
          <a:lstStyle/>
          <a:p>
            <a:pPr marL="0" indent="0" algn="ctr">
              <a:lnSpc>
                <a:spcPct val="80000"/>
              </a:lnSpc>
              <a:buFontTx/>
              <a:buNone/>
            </a:pPr>
            <a:endParaRPr lang="en-US" sz="1600" b="1" dirty="0" smtClean="0">
              <a:solidFill>
                <a:srgbClr val="0066CC"/>
              </a:solidFill>
              <a:latin typeface="Arial Rounded MT Bold" pitchFamily="34" charset="0"/>
            </a:endParaRPr>
          </a:p>
          <a:p>
            <a:pPr marL="0" indent="0" algn="ctr">
              <a:lnSpc>
                <a:spcPct val="80000"/>
              </a:lnSpc>
              <a:buFontTx/>
              <a:buNone/>
            </a:pPr>
            <a:r>
              <a:rPr lang="en-US" sz="6000" b="1" dirty="0" smtClean="0">
                <a:solidFill>
                  <a:srgbClr val="0066CC"/>
                </a:solidFill>
                <a:latin typeface="Arial Rounded MT Bold" pitchFamily="34" charset="0"/>
              </a:rPr>
              <a:t>Dr. Mohan </a:t>
            </a:r>
            <a:r>
              <a:rPr lang="en-US" sz="6000" b="1" dirty="0" err="1" smtClean="0">
                <a:solidFill>
                  <a:srgbClr val="0066CC"/>
                </a:solidFill>
                <a:latin typeface="Arial Rounded MT Bold" pitchFamily="34" charset="0"/>
              </a:rPr>
              <a:t>Menon</a:t>
            </a:r>
            <a:endParaRPr lang="en-US" sz="6000" b="1" dirty="0" smtClean="0">
              <a:solidFill>
                <a:srgbClr val="0066CC"/>
              </a:solidFill>
              <a:latin typeface="Arial Rounded MT Bold" pitchFamily="34" charset="0"/>
            </a:endParaRPr>
          </a:p>
          <a:p>
            <a:pPr marL="0" indent="0" algn="ctr">
              <a:lnSpc>
                <a:spcPct val="80000"/>
              </a:lnSpc>
              <a:buFontTx/>
              <a:buNone/>
            </a:pPr>
            <a:r>
              <a:rPr lang="en-US" sz="3600" b="1" dirty="0" smtClean="0">
                <a:solidFill>
                  <a:srgbClr val="0066CC"/>
                </a:solidFill>
                <a:latin typeface="Arial Rounded MT Bold" pitchFamily="34" charset="0"/>
              </a:rPr>
              <a:t>Ecology &amp; Environment, Inc.</a:t>
            </a:r>
          </a:p>
          <a:p>
            <a:pPr marL="0" indent="0" algn="ctr">
              <a:lnSpc>
                <a:spcPct val="80000"/>
              </a:lnSpc>
              <a:buFontTx/>
              <a:buNone/>
            </a:pPr>
            <a:endParaRPr lang="en-US" sz="2800" b="1" dirty="0" smtClean="0">
              <a:solidFill>
                <a:srgbClr val="0066CC"/>
              </a:solidFill>
              <a:latin typeface="Arial Rounded MT Bold" pitchFamily="34" charset="0"/>
            </a:endParaRPr>
          </a:p>
          <a:p>
            <a:pPr marL="0" indent="0" algn="ctr">
              <a:lnSpc>
                <a:spcPct val="80000"/>
              </a:lnSpc>
              <a:buFontTx/>
              <a:buNone/>
            </a:pPr>
            <a:endParaRPr lang="en-US" sz="900" b="1" dirty="0" smtClean="0">
              <a:solidFill>
                <a:srgbClr val="0066CC"/>
              </a:solidFill>
              <a:latin typeface="Arial Rounded MT Bold" pitchFamily="34" charset="0"/>
            </a:endParaRPr>
          </a:p>
          <a:p>
            <a:pPr algn="ctr">
              <a:buFontTx/>
              <a:buNone/>
            </a:pPr>
            <a:r>
              <a:rPr lang="en-US" sz="4000" b="1" dirty="0" smtClean="0">
                <a:latin typeface="Arial Rounded MT Bold" pitchFamily="34" charset="0"/>
              </a:rPr>
              <a:t>Statewide Ground Water Management Plan</a:t>
            </a: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0" y="6350"/>
          <a:ext cx="9144000" cy="6845300"/>
        </p:xfrm>
        <a:graphic>
          <a:graphicData uri="http://schemas.openxmlformats.org/presentationml/2006/ole">
            <mc:AlternateContent xmlns:mc="http://schemas.openxmlformats.org/markup-compatibility/2006">
              <mc:Choice xmlns:v="urn:schemas-microsoft-com:vml" Requires="v">
                <p:oleObj spid="_x0000_s157699" name="Photo Editor Photo" r:id="rId4" imgW="5152381" imgH="3428571" progId="">
                  <p:embed/>
                </p:oleObj>
              </mc:Choice>
              <mc:Fallback>
                <p:oleObj name="Photo Editor Photo" r:id="rId4" imgW="5152381" imgH="3428571"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50"/>
                        <a:ext cx="9144000" cy="684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15075" name="Picture 3" descr="E&amp;EONLY-G&amp;W"/>
          <p:cNvPicPr>
            <a:picLocks noChangeAspect="1" noChangeArrowheads="1"/>
          </p:cNvPicPr>
          <p:nvPr/>
        </p:nvPicPr>
        <p:blipFill>
          <a:blip r:embed="rId6"/>
          <a:srcRect/>
          <a:stretch>
            <a:fillRect/>
          </a:stretch>
        </p:blipFill>
        <p:spPr bwMode="auto">
          <a:xfrm>
            <a:off x="914400" y="1560513"/>
            <a:ext cx="1697038" cy="3748087"/>
          </a:xfrm>
          <a:prstGeom prst="rect">
            <a:avLst/>
          </a:prstGeom>
          <a:noFill/>
          <a:effectLst>
            <a:outerShdw dist="35921" dir="2700000" algn="ctr" rotWithShape="0">
              <a:schemeClr val="tx1"/>
            </a:outerShdw>
          </a:effectLst>
        </p:spPr>
      </p:pic>
      <p:sp>
        <p:nvSpPr>
          <p:cNvPr id="515076" name="Rectangle 4"/>
          <p:cNvSpPr>
            <a:spLocks noChangeArrowheads="1"/>
          </p:cNvSpPr>
          <p:nvPr/>
        </p:nvSpPr>
        <p:spPr bwMode="auto">
          <a:xfrm>
            <a:off x="2667000" y="2606675"/>
            <a:ext cx="5027613" cy="1216025"/>
          </a:xfrm>
          <a:prstGeom prst="rect">
            <a:avLst/>
          </a:prstGeom>
          <a:noFill/>
          <a:ln w="12700">
            <a:noFill/>
            <a:miter lim="800000"/>
            <a:headEnd type="none" w="sm" len="sm"/>
            <a:tailEnd type="none" w="sm" len="sm"/>
          </a:ln>
          <a:effectLst>
            <a:outerShdw dist="35921" dir="2700000" algn="ctr" rotWithShape="0">
              <a:srgbClr val="000000"/>
            </a:outerShdw>
          </a:effectLst>
        </p:spPr>
        <p:txBody>
          <a:bodyPr/>
          <a:lstStyle/>
          <a:p>
            <a:pPr marL="342900" indent="-342900" algn="l" rtl="0" eaLnBrk="0" fontAlgn="base" hangingPunct="0">
              <a:lnSpc>
                <a:spcPct val="50000"/>
              </a:lnSpc>
              <a:spcBef>
                <a:spcPct val="20000"/>
              </a:spcBef>
              <a:spcAft>
                <a:spcPct val="0"/>
              </a:spcAft>
              <a:buClr>
                <a:srgbClr val="FFFF00"/>
              </a:buClr>
              <a:defRPr/>
            </a:pPr>
            <a:r>
              <a:rPr lang="en-US" sz="4600" b="1" kern="1200">
                <a:solidFill>
                  <a:srgbClr val="00CC99"/>
                </a:solidFill>
                <a:latin typeface="Times New Roman" pitchFamily="18" charset="0"/>
                <a:ea typeface="+mn-ea"/>
                <a:cs typeface="+mn-cs"/>
              </a:rPr>
              <a:t>ecology and</a:t>
            </a:r>
          </a:p>
          <a:p>
            <a:pPr marL="342900" indent="-342900" algn="l" rtl="0" eaLnBrk="0" fontAlgn="base" hangingPunct="0">
              <a:lnSpc>
                <a:spcPct val="50000"/>
              </a:lnSpc>
              <a:spcBef>
                <a:spcPct val="20000"/>
              </a:spcBef>
              <a:spcAft>
                <a:spcPct val="0"/>
              </a:spcAft>
              <a:buClr>
                <a:srgbClr val="FFFF00"/>
              </a:buClr>
              <a:defRPr/>
            </a:pPr>
            <a:r>
              <a:rPr lang="en-US" sz="4600" b="1" kern="1200">
                <a:solidFill>
                  <a:srgbClr val="00CC99"/>
                </a:solidFill>
                <a:latin typeface="Times New Roman" pitchFamily="18" charset="0"/>
                <a:ea typeface="+mn-ea"/>
                <a:cs typeface="+mn-cs"/>
              </a:rPr>
              <a:t>environment, inc.</a:t>
            </a:r>
            <a:endParaRPr lang="en-US" sz="4600" kern="1200">
              <a:solidFill>
                <a:srgbClr val="00CC99"/>
              </a:solidFill>
              <a:latin typeface="Times New Roman" pitchFamily="18" charset="0"/>
              <a:ea typeface="+mn-ea"/>
              <a:cs typeface="+mn-cs"/>
            </a:endParaRPr>
          </a:p>
        </p:txBody>
      </p:sp>
      <p:sp>
        <p:nvSpPr>
          <p:cNvPr id="515077" name="Rectangle 5"/>
          <p:cNvSpPr>
            <a:spLocks noChangeArrowheads="1"/>
          </p:cNvSpPr>
          <p:nvPr/>
        </p:nvSpPr>
        <p:spPr bwMode="auto">
          <a:xfrm>
            <a:off x="2667000" y="3541713"/>
            <a:ext cx="5419725" cy="609600"/>
          </a:xfrm>
          <a:prstGeom prst="rect">
            <a:avLst/>
          </a:prstGeom>
          <a:noFill/>
          <a:ln w="12700">
            <a:noFill/>
            <a:miter lim="800000"/>
            <a:headEnd type="none" w="sm" len="sm"/>
            <a:tailEnd type="none" w="sm" len="sm"/>
          </a:ln>
          <a:effectLst>
            <a:outerShdw dist="35921" dir="2700000" algn="ctr" rotWithShape="0">
              <a:srgbClr val="000000"/>
            </a:outerShdw>
          </a:effectLst>
        </p:spPr>
        <p:txBody>
          <a:bodyPr/>
          <a:lstStyle/>
          <a:p>
            <a:pPr marL="342900" indent="-342900" algn="l" rtl="0" eaLnBrk="0" fontAlgn="base" hangingPunct="0">
              <a:lnSpc>
                <a:spcPct val="130000"/>
              </a:lnSpc>
              <a:spcBef>
                <a:spcPct val="20000"/>
              </a:spcBef>
              <a:spcAft>
                <a:spcPct val="0"/>
              </a:spcAft>
              <a:buClr>
                <a:srgbClr val="FFFF00"/>
              </a:buClr>
              <a:defRPr/>
            </a:pPr>
            <a:r>
              <a:rPr lang="en-US" sz="1600" b="1" kern="1200">
                <a:solidFill>
                  <a:srgbClr val="FFFFFF"/>
                </a:solidFill>
                <a:latin typeface="Arial" charset="0"/>
                <a:ea typeface="+mn-ea"/>
                <a:cs typeface="+mn-cs"/>
              </a:rPr>
              <a:t>International Specialists in the Environment</a:t>
            </a: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533400" y="304800"/>
            <a:ext cx="8229600" cy="1143000"/>
          </a:xfrm>
        </p:spPr>
        <p:txBody>
          <a:bodyPr/>
          <a:lstStyle/>
          <a:p>
            <a:r>
              <a:rPr lang="en-US" smtClean="0"/>
              <a:t>Statewide Ground Water Management Plan- Outline</a:t>
            </a:r>
          </a:p>
        </p:txBody>
      </p:sp>
      <p:sp>
        <p:nvSpPr>
          <p:cNvPr id="4099" name="Rectangle 3"/>
          <p:cNvSpPr>
            <a:spLocks noGrp="1" noChangeArrowheads="1"/>
          </p:cNvSpPr>
          <p:nvPr>
            <p:ph type="body" idx="1"/>
          </p:nvPr>
        </p:nvSpPr>
        <p:spPr>
          <a:xfrm>
            <a:off x="685800" y="1752600"/>
            <a:ext cx="3048000" cy="4449763"/>
          </a:xfrm>
        </p:spPr>
        <p:txBody>
          <a:bodyPr/>
          <a:lstStyle/>
          <a:p>
            <a:r>
              <a:rPr lang="en-US" sz="2000" smtClean="0"/>
              <a:t>Introduction </a:t>
            </a:r>
          </a:p>
          <a:p>
            <a:pPr>
              <a:buFontTx/>
              <a:buNone/>
            </a:pPr>
            <a:endParaRPr lang="en-US" sz="2000" smtClean="0"/>
          </a:p>
          <a:p>
            <a:r>
              <a:rPr lang="en-US" sz="2000" smtClean="0"/>
              <a:t>Objectives and Goals </a:t>
            </a:r>
          </a:p>
          <a:p>
            <a:pPr>
              <a:buFontTx/>
              <a:buNone/>
            </a:pPr>
            <a:endParaRPr lang="en-US" sz="2000" smtClean="0"/>
          </a:p>
          <a:p>
            <a:r>
              <a:rPr lang="en-US" sz="2000" smtClean="0"/>
              <a:t>Technical Approach</a:t>
            </a:r>
          </a:p>
          <a:p>
            <a:pPr>
              <a:buFontTx/>
              <a:buNone/>
            </a:pPr>
            <a:endParaRPr lang="en-US" sz="2000" smtClean="0"/>
          </a:p>
          <a:p>
            <a:r>
              <a:rPr lang="en-US" sz="2000" smtClean="0"/>
              <a:t>Project Schedule</a:t>
            </a:r>
          </a:p>
          <a:p>
            <a:pPr>
              <a:buFontTx/>
              <a:buNone/>
            </a:pPr>
            <a:endParaRPr lang="en-US" sz="2000" smtClean="0"/>
          </a:p>
          <a:p>
            <a:r>
              <a:rPr lang="en-US" sz="2000" smtClean="0"/>
              <a:t>Project Organization</a:t>
            </a:r>
          </a:p>
          <a:p>
            <a:pPr>
              <a:buFontTx/>
              <a:buNone/>
            </a:pPr>
            <a:endParaRPr lang="en-US" sz="2000" smtClean="0"/>
          </a:p>
        </p:txBody>
      </p:sp>
      <p:pic>
        <p:nvPicPr>
          <p:cNvPr id="4100" name="Picture 5"/>
          <p:cNvPicPr>
            <a:picLocks noChangeAspect="1" noChangeArrowheads="1"/>
          </p:cNvPicPr>
          <p:nvPr/>
        </p:nvPicPr>
        <p:blipFill>
          <a:blip r:embed="rId3"/>
          <a:srcRect/>
          <a:stretch>
            <a:fillRect/>
          </a:stretch>
        </p:blipFill>
        <p:spPr bwMode="auto">
          <a:xfrm>
            <a:off x="6172200" y="1828800"/>
            <a:ext cx="2597150" cy="2282825"/>
          </a:xfrm>
          <a:prstGeom prst="rect">
            <a:avLst/>
          </a:prstGeom>
          <a:noFill/>
          <a:ln w="9525">
            <a:noFill/>
            <a:miter lim="800000"/>
            <a:headEnd/>
            <a:tailEnd/>
          </a:ln>
        </p:spPr>
      </p:pic>
      <p:pic>
        <p:nvPicPr>
          <p:cNvPr id="4101" name="Picture 6"/>
          <p:cNvPicPr>
            <a:picLocks noChangeAspect="1" noChangeArrowheads="1"/>
          </p:cNvPicPr>
          <p:nvPr/>
        </p:nvPicPr>
        <p:blipFill>
          <a:blip r:embed="rId4"/>
          <a:srcRect/>
          <a:stretch>
            <a:fillRect/>
          </a:stretch>
        </p:blipFill>
        <p:spPr bwMode="auto">
          <a:xfrm>
            <a:off x="5334000" y="3810000"/>
            <a:ext cx="3608388" cy="2287588"/>
          </a:xfrm>
          <a:prstGeom prst="rect">
            <a:avLst/>
          </a:prstGeom>
          <a:noFill/>
          <a:ln w="9525">
            <a:noFill/>
            <a:miter lim="800000"/>
            <a:headEnd/>
            <a:tailEnd/>
          </a:ln>
        </p:spPr>
      </p:pic>
      <p:pic>
        <p:nvPicPr>
          <p:cNvPr id="4102" name="Picture 7"/>
          <p:cNvPicPr>
            <a:picLocks noChangeAspect="1" noChangeArrowheads="1"/>
          </p:cNvPicPr>
          <p:nvPr/>
        </p:nvPicPr>
        <p:blipFill>
          <a:blip r:embed="rId5"/>
          <a:srcRect/>
          <a:stretch>
            <a:fillRect/>
          </a:stretch>
        </p:blipFill>
        <p:spPr bwMode="auto">
          <a:xfrm>
            <a:off x="3657600" y="2057400"/>
            <a:ext cx="2874963" cy="3092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3221038" y="142875"/>
            <a:ext cx="190500" cy="574675"/>
          </a:xfrm>
          <a:prstGeom prst="rect">
            <a:avLst/>
          </a:prstGeom>
          <a:noFill/>
          <a:ln w="9525">
            <a:noFill/>
            <a:miter lim="800000"/>
            <a:headEnd/>
            <a:tailEnd/>
          </a:ln>
        </p:spPr>
        <p:txBody>
          <a:bodyPr/>
          <a:lstStyle/>
          <a:p>
            <a:pPr algn="l" rtl="0" eaLnBrk="0" fontAlgn="base" hangingPunct="0">
              <a:spcBef>
                <a:spcPct val="0"/>
              </a:spcBef>
              <a:spcAft>
                <a:spcPct val="0"/>
              </a:spcAft>
            </a:pPr>
            <a:endParaRPr lang="en-US" sz="2800" kern="1200">
              <a:solidFill>
                <a:srgbClr val="000000"/>
              </a:solidFill>
              <a:latin typeface="Times New Roman" pitchFamily="18" charset="0"/>
              <a:ea typeface="+mn-ea"/>
              <a:cs typeface="+mn-cs"/>
            </a:endParaRPr>
          </a:p>
        </p:txBody>
      </p:sp>
      <p:sp>
        <p:nvSpPr>
          <p:cNvPr id="5123" name="Rectangle 3"/>
          <p:cNvSpPr>
            <a:spLocks noChangeArrowheads="1"/>
          </p:cNvSpPr>
          <p:nvPr/>
        </p:nvSpPr>
        <p:spPr bwMode="auto">
          <a:xfrm>
            <a:off x="2530475" y="373063"/>
            <a:ext cx="6153150" cy="593725"/>
          </a:xfrm>
          <a:prstGeom prst="rect">
            <a:avLst/>
          </a:prstGeom>
          <a:noFill/>
          <a:ln w="9525">
            <a:noFill/>
            <a:miter lim="800000"/>
            <a:headEnd/>
            <a:tailEnd/>
          </a:ln>
        </p:spPr>
        <p:txBody>
          <a:bodyPr/>
          <a:lstStyle/>
          <a:p>
            <a:pPr algn="l" rtl="0" eaLnBrk="0" fontAlgn="base" hangingPunct="0">
              <a:spcBef>
                <a:spcPct val="0"/>
              </a:spcBef>
              <a:spcAft>
                <a:spcPct val="0"/>
              </a:spcAft>
            </a:pPr>
            <a:endParaRPr lang="en-US" sz="2800" kern="1200">
              <a:solidFill>
                <a:srgbClr val="000000"/>
              </a:solidFill>
              <a:latin typeface="Times New Roman" pitchFamily="18" charset="0"/>
              <a:ea typeface="+mn-ea"/>
              <a:cs typeface="+mn-cs"/>
            </a:endParaRPr>
          </a:p>
        </p:txBody>
      </p:sp>
      <p:sp>
        <p:nvSpPr>
          <p:cNvPr id="5124" name="Rectangle 4"/>
          <p:cNvSpPr>
            <a:spLocks noChangeArrowheads="1"/>
          </p:cNvSpPr>
          <p:nvPr/>
        </p:nvSpPr>
        <p:spPr bwMode="auto">
          <a:xfrm>
            <a:off x="306388" y="1697038"/>
            <a:ext cx="7821612" cy="4527550"/>
          </a:xfrm>
          <a:prstGeom prst="rect">
            <a:avLst/>
          </a:prstGeom>
          <a:noFill/>
          <a:ln w="9525">
            <a:noFill/>
            <a:miter lim="800000"/>
            <a:headEnd/>
            <a:tailEnd/>
          </a:ln>
        </p:spPr>
        <p:txBody>
          <a:bodyPr/>
          <a:lstStyle/>
          <a:p>
            <a:pPr algn="l" rtl="0" eaLnBrk="0" fontAlgn="base" hangingPunct="0">
              <a:spcBef>
                <a:spcPct val="0"/>
              </a:spcBef>
              <a:spcAft>
                <a:spcPct val="0"/>
              </a:spcAft>
            </a:pPr>
            <a:endParaRPr lang="en-US" sz="2800" kern="1200">
              <a:solidFill>
                <a:srgbClr val="000000"/>
              </a:solidFill>
              <a:latin typeface="Times New Roman" pitchFamily="18" charset="0"/>
              <a:ea typeface="+mn-ea"/>
              <a:cs typeface="+mn-cs"/>
            </a:endParaRPr>
          </a:p>
        </p:txBody>
      </p:sp>
      <p:pic>
        <p:nvPicPr>
          <p:cNvPr id="5125" name="Picture 5"/>
          <p:cNvPicPr>
            <a:picLocks noChangeAspect="1" noChangeArrowheads="1"/>
          </p:cNvPicPr>
          <p:nvPr/>
        </p:nvPicPr>
        <p:blipFill>
          <a:blip r:embed="rId3"/>
          <a:srcRect/>
          <a:stretch>
            <a:fillRect/>
          </a:stretch>
        </p:blipFill>
        <p:spPr bwMode="auto">
          <a:xfrm>
            <a:off x="3962400" y="2317750"/>
            <a:ext cx="4964113" cy="3460750"/>
          </a:xfrm>
          <a:prstGeom prst="rect">
            <a:avLst/>
          </a:prstGeom>
          <a:noFill/>
          <a:ln w="19050">
            <a:noFill/>
            <a:miter lim="800000"/>
            <a:headEnd/>
            <a:tailEnd/>
          </a:ln>
        </p:spPr>
      </p:pic>
      <p:sp>
        <p:nvSpPr>
          <p:cNvPr id="5126" name="Rectangle 6"/>
          <p:cNvSpPr>
            <a:spLocks noGrp="1" noChangeArrowheads="1"/>
          </p:cNvSpPr>
          <p:nvPr>
            <p:ph type="title"/>
          </p:nvPr>
        </p:nvSpPr>
        <p:spPr>
          <a:xfrm>
            <a:off x="895350" y="157163"/>
            <a:ext cx="7772400" cy="1143000"/>
          </a:xfrm>
        </p:spPr>
        <p:txBody>
          <a:bodyPr/>
          <a:lstStyle/>
          <a:p>
            <a:r>
              <a:rPr lang="en-US" smtClean="0"/>
              <a:t>E&amp;E Corporate Summary</a:t>
            </a:r>
          </a:p>
        </p:txBody>
      </p:sp>
      <p:sp>
        <p:nvSpPr>
          <p:cNvPr id="5127" name="Rectangle 7"/>
          <p:cNvSpPr>
            <a:spLocks noGrp="1" noChangeArrowheads="1"/>
          </p:cNvSpPr>
          <p:nvPr>
            <p:ph type="body" idx="1"/>
          </p:nvPr>
        </p:nvSpPr>
        <p:spPr>
          <a:xfrm>
            <a:off x="228600" y="2057400"/>
            <a:ext cx="5105400" cy="4114800"/>
          </a:xfrm>
        </p:spPr>
        <p:txBody>
          <a:bodyPr/>
          <a:lstStyle/>
          <a:p>
            <a:r>
              <a:rPr lang="en-US" sz="2000" smtClean="0"/>
              <a:t>Founded 1970</a:t>
            </a:r>
          </a:p>
          <a:p>
            <a:r>
              <a:rPr lang="en-US" sz="2000" smtClean="0"/>
              <a:t>23  Nationwide Offices</a:t>
            </a:r>
          </a:p>
          <a:p>
            <a:r>
              <a:rPr lang="en-US" sz="2000" smtClean="0"/>
              <a:t>25  Global Affiliates/Offices</a:t>
            </a:r>
          </a:p>
          <a:p>
            <a:r>
              <a:rPr lang="en-US" sz="2000" smtClean="0"/>
              <a:t>Over 1,000 Personnel</a:t>
            </a:r>
          </a:p>
          <a:p>
            <a:r>
              <a:rPr lang="en-US" sz="2000" smtClean="0"/>
              <a:t>75 Professional Disciplines</a:t>
            </a:r>
          </a:p>
          <a:p>
            <a:endParaRPr lang="en-US" sz="2000" smtClean="0"/>
          </a:p>
        </p:txBody>
      </p:sp>
    </p:spTree>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9" name="Rectangle 3"/>
          <p:cNvSpPr>
            <a:spLocks noGrp="1" noChangeArrowheads="1"/>
          </p:cNvSpPr>
          <p:nvPr>
            <p:ph type="title"/>
          </p:nvPr>
        </p:nvSpPr>
        <p:spPr>
          <a:effectLst>
            <a:outerShdw dist="35921" dir="2700000" algn="ctr" rotWithShape="0">
              <a:schemeClr val="tx1"/>
            </a:outerShdw>
          </a:effectLst>
        </p:spPr>
        <p:txBody>
          <a:bodyPr/>
          <a:lstStyle/>
          <a:p>
            <a:pPr>
              <a:defRPr/>
            </a:pPr>
            <a:r>
              <a:rPr lang="en-US" smtClean="0"/>
              <a:t>Introduction and Background</a:t>
            </a:r>
          </a:p>
        </p:txBody>
      </p:sp>
      <p:sp>
        <p:nvSpPr>
          <p:cNvPr id="664580" name="Rectangle 4"/>
          <p:cNvSpPr>
            <a:spLocks noGrp="1" noChangeArrowheads="1"/>
          </p:cNvSpPr>
          <p:nvPr>
            <p:ph type="body" idx="1"/>
          </p:nvPr>
        </p:nvSpPr>
        <p:spPr>
          <a:xfrm>
            <a:off x="531813" y="1704975"/>
            <a:ext cx="8154987" cy="4772025"/>
          </a:xfrm>
          <a:effectLst>
            <a:outerShdw dist="35921" dir="2700000" algn="ctr" rotWithShape="0">
              <a:schemeClr val="tx1"/>
            </a:outerShdw>
          </a:effectLst>
        </p:spPr>
        <p:txBody>
          <a:bodyPr/>
          <a:lstStyle/>
          <a:p>
            <a:pPr>
              <a:lnSpc>
                <a:spcPct val="80000"/>
              </a:lnSpc>
              <a:defRPr/>
            </a:pPr>
            <a:r>
              <a:rPr lang="en-US" sz="2000" smtClean="0"/>
              <a:t>“Statewide Ground Water Management Plan” -2215-10-04; funded by DHH</a:t>
            </a:r>
          </a:p>
          <a:p>
            <a:pPr>
              <a:lnSpc>
                <a:spcPct val="80000"/>
              </a:lnSpc>
              <a:defRPr/>
            </a:pPr>
            <a:r>
              <a:rPr lang="en-US" sz="2000" smtClean="0"/>
              <a:t>Assistance in Developing the Statewide Water Management Plan in 2002</a:t>
            </a:r>
          </a:p>
          <a:p>
            <a:pPr>
              <a:lnSpc>
                <a:spcPct val="80000"/>
              </a:lnSpc>
              <a:defRPr/>
            </a:pPr>
            <a:r>
              <a:rPr lang="en-US" sz="2000" smtClean="0"/>
              <a:t>Act 49 of the 2003 L.S. addressed surface and ground water management and conservation</a:t>
            </a:r>
          </a:p>
          <a:p>
            <a:pPr>
              <a:lnSpc>
                <a:spcPct val="80000"/>
              </a:lnSpc>
              <a:defRPr/>
            </a:pPr>
            <a:r>
              <a:rPr lang="en-US" sz="2000" smtClean="0"/>
              <a:t>Act 49 mandated development of “Statewide Ground Water Resources Management Program” to evaluate</a:t>
            </a:r>
          </a:p>
          <a:p>
            <a:pPr lvl="1">
              <a:lnSpc>
                <a:spcPct val="80000"/>
              </a:lnSpc>
              <a:defRPr/>
            </a:pPr>
            <a:r>
              <a:rPr lang="en-US" sz="2000" smtClean="0"/>
              <a:t>Current and projected demand</a:t>
            </a:r>
          </a:p>
          <a:p>
            <a:pPr lvl="1">
              <a:lnSpc>
                <a:spcPct val="80000"/>
              </a:lnSpc>
              <a:defRPr/>
            </a:pPr>
            <a:r>
              <a:rPr lang="en-US" sz="2000" smtClean="0"/>
              <a:t>Water use conservation program</a:t>
            </a:r>
          </a:p>
          <a:p>
            <a:pPr lvl="1">
              <a:lnSpc>
                <a:spcPct val="80000"/>
              </a:lnSpc>
              <a:defRPr/>
            </a:pPr>
            <a:r>
              <a:rPr lang="en-US" sz="2000" smtClean="0"/>
              <a:t>Alternatives to ground water use</a:t>
            </a:r>
          </a:p>
          <a:p>
            <a:pPr lvl="1">
              <a:lnSpc>
                <a:spcPct val="80000"/>
              </a:lnSpc>
              <a:defRPr/>
            </a:pPr>
            <a:r>
              <a:rPr lang="en-US" sz="2000" smtClean="0"/>
              <a:t>Incentives for conservation</a:t>
            </a:r>
          </a:p>
          <a:p>
            <a:pPr lvl="1">
              <a:lnSpc>
                <a:spcPct val="80000"/>
              </a:lnSpc>
              <a:defRPr/>
            </a:pPr>
            <a:r>
              <a:rPr lang="en-US" sz="2000" smtClean="0"/>
              <a:t>Alternative technologies</a:t>
            </a:r>
          </a:p>
          <a:p>
            <a:pPr lvl="1">
              <a:lnSpc>
                <a:spcPct val="80000"/>
              </a:lnSpc>
              <a:defRPr/>
            </a:pPr>
            <a:r>
              <a:rPr lang="en-US" sz="2000" smtClean="0"/>
              <a:t>Education and conservation programs</a:t>
            </a:r>
          </a:p>
          <a:p>
            <a:pPr lvl="1">
              <a:lnSpc>
                <a:spcPct val="80000"/>
              </a:lnSpc>
              <a:buFontTx/>
              <a:buNone/>
              <a:defRPr/>
            </a:pPr>
            <a:endParaRPr lang="en-US" sz="2000" smtClean="0"/>
          </a:p>
          <a:p>
            <a:pPr>
              <a:lnSpc>
                <a:spcPct val="80000"/>
              </a:lnSpc>
              <a:defRPr/>
            </a:pPr>
            <a:r>
              <a:rPr lang="en-US" sz="2000" smtClean="0"/>
              <a:t>This plan will address this Program</a:t>
            </a:r>
          </a:p>
        </p:txBody>
      </p:sp>
      <p:pic>
        <p:nvPicPr>
          <p:cNvPr id="6148" name="Picture 7"/>
          <p:cNvPicPr>
            <a:picLocks noChangeAspect="1" noChangeArrowheads="1"/>
          </p:cNvPicPr>
          <p:nvPr/>
        </p:nvPicPr>
        <p:blipFill>
          <a:blip r:embed="rId3"/>
          <a:srcRect/>
          <a:stretch>
            <a:fillRect/>
          </a:stretch>
        </p:blipFill>
        <p:spPr bwMode="auto">
          <a:xfrm>
            <a:off x="5867400" y="4097338"/>
            <a:ext cx="3276600" cy="24558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6" name="Rectangle 2"/>
          <p:cNvSpPr>
            <a:spLocks noGrp="1" noChangeArrowheads="1"/>
          </p:cNvSpPr>
          <p:nvPr>
            <p:ph type="title"/>
          </p:nvPr>
        </p:nvSpPr>
        <p:spPr>
          <a:effectLst>
            <a:outerShdw dist="35921" dir="2700000" algn="ctr" rotWithShape="0">
              <a:schemeClr val="tx1"/>
            </a:outerShdw>
          </a:effectLst>
        </p:spPr>
        <p:txBody>
          <a:bodyPr/>
          <a:lstStyle/>
          <a:p>
            <a:pPr>
              <a:defRPr/>
            </a:pPr>
            <a:r>
              <a:rPr lang="en-US" smtClean="0"/>
              <a:t>E&amp;E and the Team</a:t>
            </a:r>
          </a:p>
        </p:txBody>
      </p:sp>
      <p:sp>
        <p:nvSpPr>
          <p:cNvPr id="666627" name="Rectangle 3"/>
          <p:cNvSpPr>
            <a:spLocks noGrp="1" noChangeArrowheads="1"/>
          </p:cNvSpPr>
          <p:nvPr>
            <p:ph type="body" idx="1"/>
          </p:nvPr>
        </p:nvSpPr>
        <p:spPr>
          <a:xfrm>
            <a:off x="531813" y="1704975"/>
            <a:ext cx="6097587" cy="4619625"/>
          </a:xfrm>
          <a:effectLst>
            <a:outerShdw dist="35921" dir="2700000" algn="ctr" rotWithShape="0">
              <a:schemeClr val="tx1"/>
            </a:outerShdw>
          </a:effectLst>
        </p:spPr>
        <p:txBody>
          <a:bodyPr/>
          <a:lstStyle/>
          <a:p>
            <a:pPr>
              <a:lnSpc>
                <a:spcPct val="80000"/>
              </a:lnSpc>
              <a:defRPr/>
            </a:pPr>
            <a:endParaRPr lang="en-US" sz="1600" smtClean="0"/>
          </a:p>
          <a:p>
            <a:pPr>
              <a:lnSpc>
                <a:spcPct val="80000"/>
              </a:lnSpc>
              <a:defRPr/>
            </a:pPr>
            <a:r>
              <a:rPr lang="en-US" sz="1600" smtClean="0"/>
              <a:t>The Team</a:t>
            </a:r>
          </a:p>
          <a:p>
            <a:pPr lvl="1">
              <a:lnSpc>
                <a:spcPct val="80000"/>
              </a:lnSpc>
              <a:defRPr/>
            </a:pPr>
            <a:r>
              <a:rPr lang="en-US" sz="1600" smtClean="0"/>
              <a:t>Ecology and Environment, Inc. (E&amp;E) </a:t>
            </a:r>
          </a:p>
          <a:p>
            <a:pPr lvl="2">
              <a:lnSpc>
                <a:spcPct val="80000"/>
              </a:lnSpc>
              <a:defRPr/>
            </a:pPr>
            <a:r>
              <a:rPr lang="en-US" sz="1200" smtClean="0"/>
              <a:t>Experience in Louisiana </a:t>
            </a:r>
          </a:p>
          <a:p>
            <a:pPr lvl="2">
              <a:lnSpc>
                <a:spcPct val="80000"/>
              </a:lnSpc>
              <a:defRPr/>
            </a:pPr>
            <a:r>
              <a:rPr lang="en-US" sz="1200" smtClean="0"/>
              <a:t>Has successful template for the water resource planning process</a:t>
            </a:r>
          </a:p>
          <a:p>
            <a:pPr lvl="2">
              <a:lnSpc>
                <a:spcPct val="80000"/>
              </a:lnSpc>
              <a:defRPr/>
            </a:pPr>
            <a:r>
              <a:rPr lang="en-US" sz="1200" smtClean="0"/>
              <a:t>National and International experts in water resource planning </a:t>
            </a:r>
          </a:p>
          <a:p>
            <a:pPr lvl="1">
              <a:lnSpc>
                <a:spcPct val="80000"/>
              </a:lnSpc>
              <a:defRPr/>
            </a:pPr>
            <a:r>
              <a:rPr lang="en-US" sz="1600" smtClean="0"/>
              <a:t>Louisiana Geological Survey (LGS)</a:t>
            </a:r>
          </a:p>
          <a:p>
            <a:pPr lvl="2">
              <a:lnSpc>
                <a:spcPct val="80000"/>
              </a:lnSpc>
              <a:defRPr/>
            </a:pPr>
            <a:r>
              <a:rPr lang="en-US" sz="1200" smtClean="0"/>
              <a:t>State’s premier water resource institution</a:t>
            </a:r>
          </a:p>
          <a:p>
            <a:pPr lvl="2">
              <a:lnSpc>
                <a:spcPct val="80000"/>
              </a:lnSpc>
              <a:defRPr/>
            </a:pPr>
            <a:r>
              <a:rPr lang="en-US" sz="1200" smtClean="0"/>
              <a:t>Conducted multitude of research studies and has access to critical data</a:t>
            </a:r>
          </a:p>
          <a:p>
            <a:pPr lvl="1">
              <a:lnSpc>
                <a:spcPct val="80000"/>
              </a:lnSpc>
              <a:defRPr/>
            </a:pPr>
            <a:r>
              <a:rPr lang="en-US" sz="1600" smtClean="0"/>
              <a:t>Intera, Inc. (Intera)</a:t>
            </a:r>
          </a:p>
          <a:p>
            <a:pPr lvl="2">
              <a:lnSpc>
                <a:spcPct val="80000"/>
              </a:lnSpc>
              <a:defRPr/>
            </a:pPr>
            <a:r>
              <a:rPr lang="en-US" sz="1200" smtClean="0"/>
              <a:t>Leading water management planning firm with recent experience in Texas- Statewide Water Plan</a:t>
            </a:r>
          </a:p>
          <a:p>
            <a:pPr>
              <a:lnSpc>
                <a:spcPct val="80000"/>
              </a:lnSpc>
              <a:defRPr/>
            </a:pPr>
            <a:r>
              <a:rPr lang="en-US" sz="1600" smtClean="0"/>
              <a:t>The team brings in</a:t>
            </a:r>
          </a:p>
          <a:p>
            <a:pPr lvl="1">
              <a:lnSpc>
                <a:spcPct val="80000"/>
              </a:lnSpc>
              <a:defRPr/>
            </a:pPr>
            <a:r>
              <a:rPr lang="en-US" sz="1600" smtClean="0"/>
              <a:t>Local knowledge of Louisiana and adjoining water resources</a:t>
            </a:r>
          </a:p>
          <a:p>
            <a:pPr lvl="1">
              <a:lnSpc>
                <a:spcPct val="80000"/>
              </a:lnSpc>
              <a:defRPr/>
            </a:pPr>
            <a:r>
              <a:rPr lang="en-US" sz="1600" smtClean="0"/>
              <a:t>Experience in similar water planning programs</a:t>
            </a:r>
          </a:p>
          <a:p>
            <a:pPr lvl="1">
              <a:lnSpc>
                <a:spcPct val="80000"/>
              </a:lnSpc>
              <a:defRPr/>
            </a:pPr>
            <a:r>
              <a:rPr lang="en-US" sz="1600" smtClean="0"/>
              <a:t>Out-of-the-box, innovative thinking</a:t>
            </a:r>
          </a:p>
          <a:p>
            <a:pPr lvl="1">
              <a:lnSpc>
                <a:spcPct val="80000"/>
              </a:lnSpc>
              <a:defRPr/>
            </a:pPr>
            <a:r>
              <a:rPr lang="en-US" sz="1600" smtClean="0"/>
              <a:t>Integrated multi-disciplinary approach</a:t>
            </a:r>
          </a:p>
          <a:p>
            <a:pPr lvl="2">
              <a:lnSpc>
                <a:spcPct val="80000"/>
              </a:lnSpc>
              <a:defRPr/>
            </a:pPr>
            <a:endParaRPr lang="en-US" sz="1200" smtClean="0"/>
          </a:p>
          <a:p>
            <a:pPr>
              <a:lnSpc>
                <a:spcPct val="80000"/>
              </a:lnSpc>
              <a:buFontTx/>
              <a:buNone/>
              <a:defRPr/>
            </a:pPr>
            <a:endParaRPr lang="en-US" sz="1600" smtClean="0"/>
          </a:p>
        </p:txBody>
      </p:sp>
      <p:pic>
        <p:nvPicPr>
          <p:cNvPr id="7172" name="Picture 5"/>
          <p:cNvPicPr>
            <a:picLocks noChangeAspect="1" noChangeArrowheads="1"/>
          </p:cNvPicPr>
          <p:nvPr/>
        </p:nvPicPr>
        <p:blipFill>
          <a:blip r:embed="rId3"/>
          <a:srcRect/>
          <a:stretch>
            <a:fillRect/>
          </a:stretch>
        </p:blipFill>
        <p:spPr bwMode="auto">
          <a:xfrm>
            <a:off x="6381750" y="1905000"/>
            <a:ext cx="2762250" cy="3686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4" name="Rectangle 2"/>
          <p:cNvSpPr>
            <a:spLocks noGrp="1" noChangeArrowheads="1"/>
          </p:cNvSpPr>
          <p:nvPr>
            <p:ph type="title"/>
          </p:nvPr>
        </p:nvSpPr>
        <p:spPr>
          <a:effectLst>
            <a:outerShdw dist="35921" dir="2700000" algn="ctr" rotWithShape="0">
              <a:schemeClr val="tx1"/>
            </a:outerShdw>
          </a:effectLst>
        </p:spPr>
        <p:txBody>
          <a:bodyPr/>
          <a:lstStyle/>
          <a:p>
            <a:pPr>
              <a:defRPr/>
            </a:pPr>
            <a:r>
              <a:rPr lang="en-US" smtClean="0"/>
              <a:t>Objectives and Goals</a:t>
            </a:r>
          </a:p>
        </p:txBody>
      </p:sp>
      <p:sp>
        <p:nvSpPr>
          <p:cNvPr id="668675" name="Rectangle 3"/>
          <p:cNvSpPr>
            <a:spLocks noGrp="1" noChangeArrowheads="1"/>
          </p:cNvSpPr>
          <p:nvPr>
            <p:ph type="body" idx="1"/>
          </p:nvPr>
        </p:nvSpPr>
        <p:spPr>
          <a:xfrm>
            <a:off x="381000" y="1704975"/>
            <a:ext cx="8212138" cy="5153025"/>
          </a:xfrm>
          <a:effectLst>
            <a:outerShdw dist="35921" dir="2700000" algn="ctr" rotWithShape="0">
              <a:schemeClr val="tx1"/>
            </a:outerShdw>
          </a:effectLst>
        </p:spPr>
        <p:txBody>
          <a:bodyPr/>
          <a:lstStyle/>
          <a:p>
            <a:pPr>
              <a:lnSpc>
                <a:spcPct val="80000"/>
              </a:lnSpc>
              <a:buFontTx/>
              <a:buNone/>
              <a:defRPr/>
            </a:pPr>
            <a:r>
              <a:rPr lang="en-US" sz="1800" smtClean="0"/>
              <a:t>Plan for </a:t>
            </a:r>
            <a:r>
              <a:rPr lang="en-US" sz="1800" smtClean="0">
                <a:solidFill>
                  <a:srgbClr val="FF0000"/>
                </a:solidFill>
              </a:rPr>
              <a:t>judicious and sustainable</a:t>
            </a:r>
            <a:r>
              <a:rPr lang="en-US" sz="1800" smtClean="0"/>
              <a:t> use of water resources</a:t>
            </a:r>
          </a:p>
          <a:p>
            <a:pPr>
              <a:lnSpc>
                <a:spcPct val="80000"/>
              </a:lnSpc>
              <a:buFontTx/>
              <a:buNone/>
              <a:defRPr/>
            </a:pPr>
            <a:endParaRPr lang="en-US" sz="1800" smtClean="0"/>
          </a:p>
          <a:p>
            <a:pPr>
              <a:lnSpc>
                <a:spcPct val="80000"/>
              </a:lnSpc>
              <a:defRPr/>
            </a:pPr>
            <a:r>
              <a:rPr lang="en-US" sz="1800" smtClean="0"/>
              <a:t>Update the baseline conditions of resources and needs</a:t>
            </a:r>
          </a:p>
          <a:p>
            <a:pPr>
              <a:lnSpc>
                <a:spcPct val="80000"/>
              </a:lnSpc>
              <a:defRPr/>
            </a:pPr>
            <a:r>
              <a:rPr lang="en-US" sz="1800" smtClean="0"/>
              <a:t>Develop cost-effective water resources alternatives</a:t>
            </a:r>
          </a:p>
          <a:p>
            <a:pPr>
              <a:lnSpc>
                <a:spcPct val="80000"/>
              </a:lnSpc>
              <a:defRPr/>
            </a:pPr>
            <a:r>
              <a:rPr lang="en-US" sz="1800" smtClean="0"/>
              <a:t>The plan will address</a:t>
            </a:r>
          </a:p>
          <a:p>
            <a:pPr lvl="1">
              <a:lnSpc>
                <a:spcPct val="80000"/>
              </a:lnSpc>
              <a:defRPr/>
            </a:pPr>
            <a:r>
              <a:rPr lang="en-US" sz="1800" smtClean="0"/>
              <a:t>Reviewing and modifying the current system of water use reporting and monitoring</a:t>
            </a:r>
          </a:p>
          <a:p>
            <a:pPr lvl="1">
              <a:lnSpc>
                <a:spcPct val="80000"/>
              </a:lnSpc>
              <a:defRPr/>
            </a:pPr>
            <a:r>
              <a:rPr lang="en-US" sz="1800" smtClean="0"/>
              <a:t>Developing more streamlined ground water well permitting process</a:t>
            </a:r>
          </a:p>
          <a:p>
            <a:pPr lvl="1">
              <a:lnSpc>
                <a:spcPct val="80000"/>
              </a:lnSpc>
              <a:defRPr/>
            </a:pPr>
            <a:r>
              <a:rPr lang="en-US" sz="1800" smtClean="0"/>
              <a:t>Developing cost-effective alternatives to ground water </a:t>
            </a:r>
          </a:p>
          <a:p>
            <a:pPr lvl="1">
              <a:lnSpc>
                <a:spcPct val="80000"/>
              </a:lnSpc>
              <a:defRPr/>
            </a:pPr>
            <a:r>
              <a:rPr lang="en-US" sz="1800" smtClean="0"/>
              <a:t>Developing a net work of aquifers to be used in a sustainable manner </a:t>
            </a:r>
          </a:p>
          <a:p>
            <a:pPr lvl="1">
              <a:lnSpc>
                <a:spcPct val="80000"/>
              </a:lnSpc>
              <a:defRPr/>
            </a:pPr>
            <a:r>
              <a:rPr lang="en-US" sz="1800" smtClean="0"/>
              <a:t>Development or modification of GIS based database management</a:t>
            </a:r>
          </a:p>
          <a:p>
            <a:pPr lvl="1">
              <a:lnSpc>
                <a:spcPct val="80000"/>
              </a:lnSpc>
              <a:defRPr/>
            </a:pPr>
            <a:r>
              <a:rPr lang="en-US" sz="1800" smtClean="0"/>
              <a:t>Consistency with State’s Master Plan for coastal restoration and protection</a:t>
            </a:r>
          </a:p>
          <a:p>
            <a:pPr lvl="1">
              <a:lnSpc>
                <a:spcPct val="80000"/>
              </a:lnSpc>
              <a:defRPr/>
            </a:pPr>
            <a:endParaRPr lang="en-US" sz="1800" smtClean="0"/>
          </a:p>
          <a:p>
            <a:pPr lvl="1">
              <a:lnSpc>
                <a:spcPct val="80000"/>
              </a:lnSpc>
              <a:buFontTx/>
              <a:buNone/>
              <a:defRPr/>
            </a:pPr>
            <a:r>
              <a:rPr lang="en-US" sz="1800" smtClean="0">
                <a:solidFill>
                  <a:srgbClr val="FF0000"/>
                </a:solidFill>
              </a:rPr>
              <a:t>Overarching goal is to develop a plan that is consistent with the State’s vision to preserve the quality and sustainability of its water resources</a:t>
            </a:r>
          </a:p>
          <a:p>
            <a:pPr>
              <a:lnSpc>
                <a:spcPct val="80000"/>
              </a:lnSpc>
              <a:defRPr/>
            </a:pPr>
            <a:endParaRPr lang="en-US" sz="1800" smtClean="0">
              <a:solidFill>
                <a:srgbClr val="FF0000"/>
              </a:solidFill>
            </a:endParaRPr>
          </a:p>
          <a:p>
            <a:pPr>
              <a:lnSpc>
                <a:spcPct val="80000"/>
              </a:lnSpc>
              <a:defRPr/>
            </a:pPr>
            <a:endParaRPr lang="en-US" sz="1800" smtClean="0"/>
          </a:p>
          <a:p>
            <a:pPr>
              <a:lnSpc>
                <a:spcPct val="80000"/>
              </a:lnSpc>
              <a:defRPr/>
            </a:pPr>
            <a:endParaRPr lang="en-US" sz="1800" smtClean="0"/>
          </a:p>
          <a:p>
            <a:pPr>
              <a:lnSpc>
                <a:spcPct val="80000"/>
              </a:lnSpc>
              <a:buFontTx/>
              <a:buNone/>
              <a:defRPr/>
            </a:pPr>
            <a:endParaRPr lang="en-US" sz="180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a:xfrm>
            <a:off x="381000" y="-228600"/>
            <a:ext cx="8458200" cy="1143000"/>
          </a:xfrm>
          <a:solidFill>
            <a:schemeClr val="bg1">
              <a:alpha val="0"/>
            </a:schemeClr>
          </a:solidFill>
        </p:spPr>
        <p:txBody>
          <a:bodyPr/>
          <a:lstStyle/>
          <a:p>
            <a:pPr eaLnBrk="1" hangingPunct="1"/>
            <a:r>
              <a:rPr lang="en-US" sz="2800" b="1" smtClean="0">
                <a:solidFill>
                  <a:srgbClr val="CC3300"/>
                </a:solidFill>
              </a:rPr>
              <a:t>Louisiana Haynesville Shale Activity Map - </a:t>
            </a:r>
            <a:r>
              <a:rPr lang="en-US" sz="2800" b="1" u="sng" smtClean="0">
                <a:solidFill>
                  <a:srgbClr val="FF00FF"/>
                </a:solidFill>
              </a:rPr>
              <a:t>2009</a:t>
            </a:r>
          </a:p>
        </p:txBody>
      </p:sp>
      <p:pic>
        <p:nvPicPr>
          <p:cNvPr id="14339" name="Picture 3"/>
          <p:cNvPicPr>
            <a:picLocks noChangeAspect="1" noChangeArrowheads="1"/>
          </p:cNvPicPr>
          <p:nvPr/>
        </p:nvPicPr>
        <p:blipFill>
          <a:blip r:embed="rId3"/>
          <a:srcRect/>
          <a:stretch>
            <a:fillRect/>
          </a:stretch>
        </p:blipFill>
        <p:spPr bwMode="auto">
          <a:xfrm>
            <a:off x="1524000" y="777875"/>
            <a:ext cx="6019800" cy="5927725"/>
          </a:xfrm>
          <a:prstGeom prst="rect">
            <a:avLst/>
          </a:prstGeom>
          <a:noFill/>
          <a:ln w="22225">
            <a:solidFill>
              <a:schemeClr val="tx1"/>
            </a:solidFill>
            <a:miter lim="800000"/>
            <a:headEnd/>
            <a:tailEnd/>
          </a:ln>
        </p:spPr>
      </p:pic>
      <p:pic>
        <p:nvPicPr>
          <p:cNvPr id="14340" name="Picture 4"/>
          <p:cNvPicPr>
            <a:picLocks noChangeAspect="1" noChangeArrowheads="1"/>
          </p:cNvPicPr>
          <p:nvPr/>
        </p:nvPicPr>
        <p:blipFill>
          <a:blip r:embed="rId4"/>
          <a:srcRect/>
          <a:stretch>
            <a:fillRect/>
          </a:stretch>
        </p:blipFill>
        <p:spPr bwMode="auto">
          <a:xfrm>
            <a:off x="5410200" y="685800"/>
            <a:ext cx="2009775" cy="2143125"/>
          </a:xfrm>
          <a:prstGeom prst="rect">
            <a:avLst/>
          </a:prstGeom>
          <a:noFill/>
          <a:ln w="9525">
            <a:solidFill>
              <a:schemeClr val="tx1"/>
            </a:solidFill>
            <a:miter lim="800000"/>
            <a:headEnd/>
            <a:tailEnd/>
          </a:ln>
        </p:spPr>
      </p:pic>
      <p:sp>
        <p:nvSpPr>
          <p:cNvPr id="14341" name="Text Box 5"/>
          <p:cNvSpPr txBox="1">
            <a:spLocks noChangeArrowheads="1"/>
          </p:cNvSpPr>
          <p:nvPr/>
        </p:nvSpPr>
        <p:spPr bwMode="auto">
          <a:xfrm>
            <a:off x="7696200" y="6553200"/>
            <a:ext cx="1447800" cy="304800"/>
          </a:xfrm>
          <a:prstGeom prst="rect">
            <a:avLst/>
          </a:prstGeom>
          <a:noFill/>
          <a:ln w="9525">
            <a:noFill/>
            <a:miter lim="800000"/>
            <a:headEnd/>
            <a:tailEnd/>
          </a:ln>
        </p:spPr>
        <p:txBody>
          <a:bodyPr>
            <a:spAutoFit/>
          </a:bodyPr>
          <a:lstStyle/>
          <a:p>
            <a:pPr>
              <a:spcBef>
                <a:spcPct val="50000"/>
              </a:spcBef>
            </a:pPr>
            <a:r>
              <a:rPr lang="en-US" sz="1400"/>
              <a:t>LADNR, 2009</a:t>
            </a:r>
          </a:p>
        </p:txBody>
      </p:sp>
    </p:spTree>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815975" y="207963"/>
            <a:ext cx="7772400" cy="1143000"/>
          </a:xfrm>
        </p:spPr>
        <p:txBody>
          <a:bodyPr/>
          <a:lstStyle/>
          <a:p>
            <a:r>
              <a:rPr lang="en-US" sz="2800" b="0" smtClean="0"/>
              <a:t>Technical Approach</a:t>
            </a:r>
            <a:endParaRPr lang="en-US" sz="2800" smtClean="0"/>
          </a:p>
        </p:txBody>
      </p:sp>
      <p:sp>
        <p:nvSpPr>
          <p:cNvPr id="9219" name="Rectangle 3"/>
          <p:cNvSpPr>
            <a:spLocks noGrp="1" noChangeArrowheads="1"/>
          </p:cNvSpPr>
          <p:nvPr>
            <p:ph type="body" idx="1"/>
          </p:nvPr>
        </p:nvSpPr>
        <p:spPr>
          <a:xfrm>
            <a:off x="152400" y="1447800"/>
            <a:ext cx="8077200" cy="5410200"/>
          </a:xfrm>
        </p:spPr>
        <p:txBody>
          <a:bodyPr/>
          <a:lstStyle/>
          <a:p>
            <a:r>
              <a:rPr lang="en-US" sz="2000" smtClean="0"/>
              <a:t>The project will be implemented by executing nine (9) tasks:</a:t>
            </a:r>
          </a:p>
          <a:p>
            <a:pPr lvl="1"/>
            <a:r>
              <a:rPr lang="en-US" sz="2000" smtClean="0"/>
              <a:t>Review of historic and current available information</a:t>
            </a:r>
          </a:p>
          <a:p>
            <a:pPr lvl="1"/>
            <a:r>
              <a:rPr lang="en-US" sz="2000" smtClean="0"/>
              <a:t>Water use analysis</a:t>
            </a:r>
          </a:p>
          <a:p>
            <a:pPr lvl="1"/>
            <a:r>
              <a:rPr lang="en-US" sz="2000" smtClean="0"/>
              <a:t>Review of ground water well prior notification and evaluation procedures</a:t>
            </a:r>
          </a:p>
          <a:p>
            <a:pPr lvl="1"/>
            <a:r>
              <a:rPr lang="en-US" sz="2000" smtClean="0"/>
              <a:t>Feasibility and recommendations for short term (5 year) and long term (25 year) ground water use</a:t>
            </a:r>
          </a:p>
          <a:p>
            <a:pPr lvl="1"/>
            <a:r>
              <a:rPr lang="en-US" sz="2000" smtClean="0"/>
              <a:t>Cost benefit analysis and prioritization of alternatives</a:t>
            </a:r>
          </a:p>
          <a:p>
            <a:pPr lvl="1"/>
            <a:r>
              <a:rPr lang="en-US" sz="2000" smtClean="0"/>
              <a:t>Funding opportunities</a:t>
            </a:r>
          </a:p>
          <a:p>
            <a:pPr lvl="1"/>
            <a:r>
              <a:rPr lang="en-US" sz="2000" smtClean="0"/>
              <a:t>Best management practices and tax incentives</a:t>
            </a:r>
          </a:p>
          <a:p>
            <a:pPr lvl="1"/>
            <a:r>
              <a:rPr lang="en-US" sz="2000" smtClean="0"/>
              <a:t>Public hearing </a:t>
            </a:r>
          </a:p>
          <a:p>
            <a:pPr lvl="1"/>
            <a:r>
              <a:rPr lang="en-US" sz="2000" smtClean="0"/>
              <a:t>Report Preparation</a:t>
            </a:r>
          </a:p>
        </p:txBody>
      </p:sp>
    </p:spTree>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815975" y="207963"/>
            <a:ext cx="7772400" cy="1143000"/>
          </a:xfrm>
        </p:spPr>
        <p:txBody>
          <a:bodyPr/>
          <a:lstStyle/>
          <a:p>
            <a:r>
              <a:rPr lang="en-US" sz="2800" smtClean="0"/>
              <a:t>Task 1: Review of Existing Data</a:t>
            </a:r>
          </a:p>
        </p:txBody>
      </p:sp>
      <p:sp>
        <p:nvSpPr>
          <p:cNvPr id="10243" name="Rectangle 3"/>
          <p:cNvSpPr>
            <a:spLocks noGrp="1" noChangeArrowheads="1"/>
          </p:cNvSpPr>
          <p:nvPr>
            <p:ph type="body" idx="1"/>
          </p:nvPr>
        </p:nvSpPr>
        <p:spPr>
          <a:xfrm>
            <a:off x="271463" y="1828800"/>
            <a:ext cx="4071937" cy="3581400"/>
          </a:xfrm>
        </p:spPr>
        <p:txBody>
          <a:bodyPr/>
          <a:lstStyle/>
          <a:p>
            <a:r>
              <a:rPr lang="en-US" sz="2000" smtClean="0"/>
              <a:t>Existing source and use data will be reviewed</a:t>
            </a:r>
          </a:p>
          <a:p>
            <a:r>
              <a:rPr lang="en-US" sz="2000" smtClean="0"/>
              <a:t>USGS, institutions, and universities' resources will be utilized                      </a:t>
            </a:r>
          </a:p>
          <a:p>
            <a:r>
              <a:rPr lang="en-US" sz="2000" smtClean="0"/>
              <a:t>Information will be packaged into a synopsis by region and water sources</a:t>
            </a:r>
          </a:p>
          <a:p>
            <a:r>
              <a:rPr lang="en-US" sz="2000" smtClean="0"/>
              <a:t>Will consider impacts of subsidence and hence relative sea level rise</a:t>
            </a:r>
          </a:p>
          <a:p>
            <a:r>
              <a:rPr lang="en-US" sz="2000" smtClean="0"/>
              <a:t>Waters do not recognize political boundaries, hence the whole system analysis approach will be used</a:t>
            </a:r>
          </a:p>
        </p:txBody>
      </p:sp>
      <p:pic>
        <p:nvPicPr>
          <p:cNvPr id="10244" name="Picture 6"/>
          <p:cNvPicPr>
            <a:picLocks noChangeAspect="1" noChangeArrowheads="1"/>
          </p:cNvPicPr>
          <p:nvPr/>
        </p:nvPicPr>
        <p:blipFill>
          <a:blip r:embed="rId3"/>
          <a:srcRect/>
          <a:stretch>
            <a:fillRect/>
          </a:stretch>
        </p:blipFill>
        <p:spPr bwMode="auto">
          <a:xfrm>
            <a:off x="4267200" y="2144713"/>
            <a:ext cx="4648200" cy="40782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815975" y="207963"/>
            <a:ext cx="7772400" cy="1143000"/>
          </a:xfrm>
        </p:spPr>
        <p:txBody>
          <a:bodyPr/>
          <a:lstStyle/>
          <a:p>
            <a:r>
              <a:rPr lang="en-US" sz="2800" smtClean="0"/>
              <a:t>Task 2: Water Resources Use Analysis</a:t>
            </a:r>
          </a:p>
        </p:txBody>
      </p:sp>
      <p:sp>
        <p:nvSpPr>
          <p:cNvPr id="11267" name="Rectangle 3"/>
          <p:cNvSpPr>
            <a:spLocks noGrp="1" noChangeArrowheads="1"/>
          </p:cNvSpPr>
          <p:nvPr>
            <p:ph type="body" idx="1"/>
          </p:nvPr>
        </p:nvSpPr>
        <p:spPr>
          <a:xfrm>
            <a:off x="271463" y="1828800"/>
            <a:ext cx="4376737" cy="4114800"/>
          </a:xfrm>
        </p:spPr>
        <p:txBody>
          <a:bodyPr/>
          <a:lstStyle/>
          <a:p>
            <a:pPr>
              <a:lnSpc>
                <a:spcPct val="90000"/>
              </a:lnSpc>
              <a:buFontTx/>
              <a:buNone/>
            </a:pPr>
            <a:r>
              <a:rPr lang="en-US" sz="1800" smtClean="0"/>
              <a:t>Analysis will use:</a:t>
            </a:r>
          </a:p>
          <a:p>
            <a:pPr>
              <a:lnSpc>
                <a:spcPct val="90000"/>
              </a:lnSpc>
            </a:pPr>
            <a:r>
              <a:rPr lang="en-US" sz="1800" smtClean="0"/>
              <a:t>Pertinent data from Task 1</a:t>
            </a:r>
          </a:p>
          <a:p>
            <a:pPr>
              <a:lnSpc>
                <a:spcPct val="90000"/>
              </a:lnSpc>
              <a:buFontTx/>
              <a:buNone/>
            </a:pPr>
            <a:endParaRPr lang="en-US" sz="1800" smtClean="0"/>
          </a:p>
          <a:p>
            <a:pPr>
              <a:lnSpc>
                <a:spcPct val="90000"/>
              </a:lnSpc>
            </a:pPr>
            <a:r>
              <a:rPr lang="en-US" sz="1800" smtClean="0"/>
              <a:t>Historic and current trends for population growth and movement</a:t>
            </a:r>
          </a:p>
          <a:p>
            <a:pPr>
              <a:lnSpc>
                <a:spcPct val="90000"/>
              </a:lnSpc>
              <a:buFontTx/>
              <a:buNone/>
            </a:pPr>
            <a:endParaRPr lang="en-US" sz="1800" smtClean="0"/>
          </a:p>
          <a:p>
            <a:pPr>
              <a:lnSpc>
                <a:spcPct val="90000"/>
              </a:lnSpc>
            </a:pPr>
            <a:r>
              <a:rPr lang="en-US" sz="1800" smtClean="0"/>
              <a:t>Historic and projected water demands by population and various other sectors</a:t>
            </a:r>
          </a:p>
          <a:p>
            <a:pPr>
              <a:lnSpc>
                <a:spcPct val="90000"/>
              </a:lnSpc>
              <a:buFontTx/>
              <a:buNone/>
            </a:pPr>
            <a:endParaRPr lang="en-US" sz="1800" smtClean="0"/>
          </a:p>
          <a:p>
            <a:pPr>
              <a:lnSpc>
                <a:spcPct val="90000"/>
              </a:lnSpc>
            </a:pPr>
            <a:r>
              <a:rPr lang="en-US" sz="1800" smtClean="0"/>
              <a:t>Data gaps will be indentified and recommendations will be made for parishes and local entities to monitor such vital statistics</a:t>
            </a:r>
            <a:endParaRPr lang="en-US" sz="2000" smtClean="0"/>
          </a:p>
        </p:txBody>
      </p:sp>
      <p:pic>
        <p:nvPicPr>
          <p:cNvPr id="11268" name="Picture 6"/>
          <p:cNvPicPr>
            <a:picLocks noChangeAspect="1" noChangeArrowheads="1"/>
          </p:cNvPicPr>
          <p:nvPr/>
        </p:nvPicPr>
        <p:blipFill>
          <a:blip r:embed="rId3"/>
          <a:srcRect/>
          <a:stretch>
            <a:fillRect/>
          </a:stretch>
        </p:blipFill>
        <p:spPr bwMode="auto">
          <a:xfrm>
            <a:off x="6324600" y="1524000"/>
            <a:ext cx="2851150" cy="2789238"/>
          </a:xfrm>
          <a:prstGeom prst="rect">
            <a:avLst/>
          </a:prstGeom>
          <a:noFill/>
          <a:ln w="9525">
            <a:noFill/>
            <a:miter lim="800000"/>
            <a:headEnd/>
            <a:tailEnd/>
          </a:ln>
        </p:spPr>
      </p:pic>
      <p:pic>
        <p:nvPicPr>
          <p:cNvPr id="11269" name="Picture 7"/>
          <p:cNvPicPr>
            <a:picLocks noChangeAspect="1" noChangeArrowheads="1"/>
          </p:cNvPicPr>
          <p:nvPr/>
        </p:nvPicPr>
        <p:blipFill>
          <a:blip r:embed="rId4"/>
          <a:srcRect/>
          <a:stretch>
            <a:fillRect/>
          </a:stretch>
        </p:blipFill>
        <p:spPr bwMode="auto">
          <a:xfrm>
            <a:off x="5410200" y="3810000"/>
            <a:ext cx="2822575" cy="304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815975" y="207963"/>
            <a:ext cx="7772400" cy="1143000"/>
          </a:xfrm>
        </p:spPr>
        <p:txBody>
          <a:bodyPr/>
          <a:lstStyle/>
          <a:p>
            <a:r>
              <a:rPr lang="en-US" sz="2800" smtClean="0"/>
              <a:t>Task 3: Review of Ground Water Well Prior Notification Procedure</a:t>
            </a:r>
          </a:p>
        </p:txBody>
      </p:sp>
      <p:sp>
        <p:nvSpPr>
          <p:cNvPr id="12291" name="Rectangle 3"/>
          <p:cNvSpPr>
            <a:spLocks noGrp="1" noChangeArrowheads="1"/>
          </p:cNvSpPr>
          <p:nvPr>
            <p:ph type="body" idx="1"/>
          </p:nvPr>
        </p:nvSpPr>
        <p:spPr>
          <a:xfrm>
            <a:off x="271463" y="1828800"/>
            <a:ext cx="5062537" cy="4876800"/>
          </a:xfrm>
        </p:spPr>
        <p:txBody>
          <a:bodyPr/>
          <a:lstStyle/>
          <a:p>
            <a:r>
              <a:rPr lang="en-US" sz="2000" smtClean="0"/>
              <a:t>Current procedures will be reviewed upon receipt, review, and evaluation phases</a:t>
            </a:r>
          </a:p>
          <a:p>
            <a:pPr>
              <a:buFontTx/>
              <a:buNone/>
            </a:pPr>
            <a:endParaRPr lang="en-US" sz="2000" smtClean="0"/>
          </a:p>
          <a:p>
            <a:r>
              <a:rPr lang="en-US" sz="2000" smtClean="0"/>
              <a:t>Recommendations will be made to streamline the process and to evolve better approach to understand or estimate the current demands on the aquifers</a:t>
            </a:r>
          </a:p>
          <a:p>
            <a:pPr>
              <a:buFontTx/>
              <a:buNone/>
            </a:pPr>
            <a:endParaRPr lang="en-US" sz="2000" smtClean="0"/>
          </a:p>
          <a:p>
            <a:r>
              <a:rPr lang="en-US" sz="2000" smtClean="0"/>
              <a:t>Opportunities for data base evaluation and on-line data entry for increasing efficiency and accuracywill be evaluated</a:t>
            </a:r>
          </a:p>
        </p:txBody>
      </p:sp>
      <p:pic>
        <p:nvPicPr>
          <p:cNvPr id="12292" name="Picture 12"/>
          <p:cNvPicPr>
            <a:picLocks noChangeAspect="1" noChangeArrowheads="1"/>
          </p:cNvPicPr>
          <p:nvPr/>
        </p:nvPicPr>
        <p:blipFill>
          <a:blip r:embed="rId3"/>
          <a:srcRect/>
          <a:stretch>
            <a:fillRect/>
          </a:stretch>
        </p:blipFill>
        <p:spPr bwMode="auto">
          <a:xfrm>
            <a:off x="5410200" y="2133600"/>
            <a:ext cx="3306763" cy="32861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smtClean="0"/>
              <a:t>Task 4: Feasibility Study…</a:t>
            </a:r>
          </a:p>
        </p:txBody>
      </p:sp>
      <p:sp>
        <p:nvSpPr>
          <p:cNvPr id="13315" name="Rectangle 3"/>
          <p:cNvSpPr>
            <a:spLocks noGrp="1" noChangeArrowheads="1"/>
          </p:cNvSpPr>
          <p:nvPr>
            <p:ph type="body" idx="1"/>
          </p:nvPr>
        </p:nvSpPr>
        <p:spPr>
          <a:xfrm>
            <a:off x="304800" y="1676400"/>
            <a:ext cx="8839200" cy="4572000"/>
          </a:xfrm>
        </p:spPr>
        <p:txBody>
          <a:bodyPr/>
          <a:lstStyle/>
          <a:p>
            <a:pPr>
              <a:lnSpc>
                <a:spcPct val="80000"/>
              </a:lnSpc>
              <a:buFontTx/>
              <a:buNone/>
            </a:pPr>
            <a:endParaRPr lang="en-US" sz="1400" smtClean="0"/>
          </a:p>
          <a:p>
            <a:pPr>
              <a:lnSpc>
                <a:spcPct val="80000"/>
              </a:lnSpc>
              <a:buFontTx/>
              <a:buNone/>
            </a:pPr>
            <a:endParaRPr lang="en-US" sz="1400" smtClean="0"/>
          </a:p>
          <a:p>
            <a:pPr>
              <a:lnSpc>
                <a:spcPct val="80000"/>
              </a:lnSpc>
            </a:pPr>
            <a:r>
              <a:rPr lang="en-US" sz="1800" smtClean="0"/>
              <a:t>Will use ground water availability models (existing)</a:t>
            </a:r>
          </a:p>
          <a:p>
            <a:pPr>
              <a:lnSpc>
                <a:spcPct val="80000"/>
              </a:lnSpc>
            </a:pPr>
            <a:r>
              <a:rPr lang="en-US" sz="1800" smtClean="0"/>
              <a:t>Maps (region/aquifer scale) for </a:t>
            </a:r>
          </a:p>
          <a:p>
            <a:pPr lvl="1">
              <a:lnSpc>
                <a:spcPct val="80000"/>
              </a:lnSpc>
            </a:pPr>
            <a:r>
              <a:rPr lang="en-US" sz="1800" smtClean="0"/>
              <a:t>Areas of water decline, areas of salt water intrusion, potential alternate sources</a:t>
            </a:r>
          </a:p>
          <a:p>
            <a:pPr>
              <a:lnSpc>
                <a:spcPct val="80000"/>
              </a:lnSpc>
            </a:pPr>
            <a:r>
              <a:rPr lang="en-US" sz="1800" smtClean="0"/>
              <a:t>Sustainability and water quality objectives</a:t>
            </a:r>
          </a:p>
          <a:p>
            <a:pPr lvl="1">
              <a:lnSpc>
                <a:spcPct val="80000"/>
              </a:lnSpc>
            </a:pPr>
            <a:r>
              <a:rPr lang="en-US" sz="1800" smtClean="0"/>
              <a:t>Water use reduction strategies, water and waste water recycling, mitigation measures</a:t>
            </a:r>
          </a:p>
          <a:p>
            <a:pPr>
              <a:lnSpc>
                <a:spcPct val="80000"/>
              </a:lnSpc>
            </a:pPr>
            <a:r>
              <a:rPr lang="en-US" sz="1800" smtClean="0"/>
              <a:t>Recommendations will be based on</a:t>
            </a:r>
          </a:p>
          <a:p>
            <a:pPr lvl="1">
              <a:lnSpc>
                <a:spcPct val="80000"/>
              </a:lnSpc>
            </a:pPr>
            <a:r>
              <a:rPr lang="en-US" sz="1800" smtClean="0"/>
              <a:t>Areas of greatest stress</a:t>
            </a:r>
          </a:p>
          <a:p>
            <a:pPr lvl="1">
              <a:lnSpc>
                <a:spcPct val="80000"/>
              </a:lnSpc>
            </a:pPr>
            <a:r>
              <a:rPr lang="en-US" sz="1800" smtClean="0"/>
              <a:t>Water use trends in proposed service areas</a:t>
            </a:r>
          </a:p>
          <a:p>
            <a:pPr lvl="1">
              <a:lnSpc>
                <a:spcPct val="80000"/>
              </a:lnSpc>
            </a:pPr>
            <a:r>
              <a:rPr lang="en-US" sz="1800" smtClean="0"/>
              <a:t>Demographic projections</a:t>
            </a:r>
          </a:p>
          <a:p>
            <a:pPr lvl="1">
              <a:lnSpc>
                <a:spcPct val="80000"/>
              </a:lnSpc>
            </a:pPr>
            <a:r>
              <a:rPr lang="en-US" sz="1800" smtClean="0"/>
              <a:t>Inhibition of salt water intrusion</a:t>
            </a:r>
          </a:p>
          <a:p>
            <a:pPr lvl="1">
              <a:lnSpc>
                <a:spcPct val="80000"/>
              </a:lnSpc>
            </a:pPr>
            <a:r>
              <a:rPr lang="en-US" sz="1800" smtClean="0"/>
              <a:t>Unit cost for water treatment</a:t>
            </a:r>
          </a:p>
          <a:p>
            <a:pPr lvl="1">
              <a:lnSpc>
                <a:spcPct val="80000"/>
              </a:lnSpc>
            </a:pPr>
            <a:r>
              <a:rPr lang="en-US" sz="1800" smtClean="0"/>
              <a:t>Preservation of the aquifers</a:t>
            </a:r>
          </a:p>
          <a:p>
            <a:pPr lvl="1">
              <a:lnSpc>
                <a:spcPct val="80000"/>
              </a:lnSpc>
            </a:pPr>
            <a:r>
              <a:rPr lang="en-US" sz="1800" smtClean="0"/>
              <a:t>Education and awareness</a:t>
            </a:r>
          </a:p>
          <a:p>
            <a:pPr>
              <a:lnSpc>
                <a:spcPct val="80000"/>
              </a:lnSpc>
            </a:pPr>
            <a:endParaRPr lang="en-US" sz="1800" smtClean="0"/>
          </a:p>
          <a:p>
            <a:pPr>
              <a:lnSpc>
                <a:spcPct val="80000"/>
              </a:lnSpc>
            </a:pPr>
            <a:endParaRPr lang="en-US" sz="1800" smtClean="0"/>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smtClean="0"/>
              <a:t>Task 4: ….Short (5 yr) and Long (25 yr) Term Alternatives</a:t>
            </a:r>
          </a:p>
        </p:txBody>
      </p:sp>
      <p:sp>
        <p:nvSpPr>
          <p:cNvPr id="14339" name="Rectangle 3"/>
          <p:cNvSpPr>
            <a:spLocks noGrp="1" noChangeArrowheads="1"/>
          </p:cNvSpPr>
          <p:nvPr>
            <p:ph type="body" idx="1"/>
          </p:nvPr>
        </p:nvSpPr>
        <p:spPr/>
        <p:txBody>
          <a:bodyPr/>
          <a:lstStyle/>
          <a:p>
            <a:r>
              <a:rPr lang="en-US" sz="2000" smtClean="0"/>
              <a:t>Plan may recommend development or modification of existing availability models</a:t>
            </a:r>
          </a:p>
          <a:p>
            <a:pPr>
              <a:buFontTx/>
              <a:buNone/>
            </a:pPr>
            <a:endParaRPr lang="en-US" sz="2000" smtClean="0"/>
          </a:p>
          <a:p>
            <a:pPr>
              <a:buFontTx/>
              <a:buNone/>
            </a:pPr>
            <a:endParaRPr lang="en-US" sz="2000" smtClean="0"/>
          </a:p>
          <a:p>
            <a:r>
              <a:rPr lang="en-US" sz="2000" smtClean="0"/>
              <a:t>Cost-benefit analysis for proposed alternatives will be consistent with DED methods to identify viable alternatives</a:t>
            </a:r>
          </a:p>
          <a:p>
            <a:pPr>
              <a:buFontTx/>
              <a:buNone/>
            </a:pPr>
            <a:endParaRPr lang="en-US" sz="2000" smtClean="0"/>
          </a:p>
          <a:p>
            <a:pPr>
              <a:buFontTx/>
              <a:buNone/>
            </a:pPr>
            <a:endParaRPr lang="en-US" sz="2000" smtClean="0"/>
          </a:p>
          <a:p>
            <a:r>
              <a:rPr lang="en-US" sz="2000" smtClean="0"/>
              <a:t>Recommendations will include development of ground water level and water quality monitoring program</a:t>
            </a:r>
          </a:p>
          <a:p>
            <a:endParaRPr lang="en-US" sz="2000" smtClean="0"/>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smtClean="0"/>
              <a:t>Task 4: ….Financial Feasibility Analysis</a:t>
            </a:r>
          </a:p>
        </p:txBody>
      </p:sp>
      <p:sp>
        <p:nvSpPr>
          <p:cNvPr id="15363" name="Rectangle 3"/>
          <p:cNvSpPr>
            <a:spLocks noGrp="1" noChangeArrowheads="1"/>
          </p:cNvSpPr>
          <p:nvPr>
            <p:ph type="body" idx="1"/>
          </p:nvPr>
        </p:nvSpPr>
        <p:spPr>
          <a:xfrm>
            <a:off x="304800" y="1752600"/>
            <a:ext cx="5791200" cy="4876800"/>
          </a:xfrm>
        </p:spPr>
        <p:txBody>
          <a:bodyPr/>
          <a:lstStyle/>
          <a:p>
            <a:r>
              <a:rPr lang="en-US" sz="2000" smtClean="0"/>
              <a:t>Financial feasibility of alternatives to current ground water production </a:t>
            </a:r>
          </a:p>
          <a:p>
            <a:r>
              <a:rPr lang="en-US" sz="2000" smtClean="0"/>
              <a:t>Cost/benefit ratios</a:t>
            </a:r>
          </a:p>
          <a:p>
            <a:r>
              <a:rPr lang="en-US" sz="2000" smtClean="0"/>
              <a:t>Prioritization of short and long term alternatives</a:t>
            </a:r>
          </a:p>
          <a:p>
            <a:pPr>
              <a:buFontTx/>
              <a:buNone/>
            </a:pPr>
            <a:endParaRPr lang="en-US" sz="2000" smtClean="0"/>
          </a:p>
          <a:p>
            <a:r>
              <a:rPr lang="en-US" sz="2000" smtClean="0"/>
              <a:t>Elements of Financial Feasibility Analysis</a:t>
            </a:r>
          </a:p>
          <a:p>
            <a:pPr lvl="1"/>
            <a:r>
              <a:rPr lang="en-US" sz="2000" smtClean="0"/>
              <a:t>Calculate complete life cycle cost of each alternative (initial capital costs, O&amp;M, and replacement costs)</a:t>
            </a:r>
          </a:p>
          <a:p>
            <a:pPr lvl="1"/>
            <a:r>
              <a:rPr lang="en-US" sz="2000" smtClean="0"/>
              <a:t>The costs and revenues will be calculated by comparing the situation with and without the alternatives</a:t>
            </a:r>
          </a:p>
          <a:p>
            <a:pPr lvl="1">
              <a:buFontTx/>
              <a:buNone/>
            </a:pPr>
            <a:endParaRPr lang="en-US" sz="2000" smtClean="0"/>
          </a:p>
          <a:p>
            <a:pPr lvl="1"/>
            <a:endParaRPr lang="en-US" sz="2000" smtClean="0"/>
          </a:p>
        </p:txBody>
      </p:sp>
      <p:pic>
        <p:nvPicPr>
          <p:cNvPr id="15364" name="Picture 4"/>
          <p:cNvPicPr>
            <a:picLocks noChangeAspect="1" noChangeArrowheads="1"/>
          </p:cNvPicPr>
          <p:nvPr/>
        </p:nvPicPr>
        <p:blipFill>
          <a:blip r:embed="rId2"/>
          <a:srcRect/>
          <a:stretch>
            <a:fillRect/>
          </a:stretch>
        </p:blipFill>
        <p:spPr bwMode="auto">
          <a:xfrm>
            <a:off x="6462713" y="1058863"/>
            <a:ext cx="2500312" cy="53419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smtClean="0"/>
              <a:t>Task 4: … Financial Feasibility Analysis..</a:t>
            </a:r>
          </a:p>
        </p:txBody>
      </p:sp>
      <p:sp>
        <p:nvSpPr>
          <p:cNvPr id="16387" name="Rectangle 3"/>
          <p:cNvSpPr>
            <a:spLocks noGrp="1" noChangeArrowheads="1"/>
          </p:cNvSpPr>
          <p:nvPr>
            <p:ph type="body" idx="1"/>
          </p:nvPr>
        </p:nvSpPr>
        <p:spPr/>
        <p:txBody>
          <a:bodyPr/>
          <a:lstStyle/>
          <a:p>
            <a:r>
              <a:rPr lang="en-US" smtClean="0"/>
              <a:t>Each alternative will be compared against the information on potential local, state, and Federal funding sources (Task 6). Prioritization of the alternatives will depend on the availability of funding</a:t>
            </a:r>
          </a:p>
          <a:p>
            <a:r>
              <a:rPr lang="en-US" smtClean="0"/>
              <a:t>To assess the financial feasibility of each alternative, the Financial Internal Rate of Return (FIRR) will be compared to the Weighted Average Cost of Capital (WACC)</a:t>
            </a:r>
          </a:p>
          <a:p>
            <a:r>
              <a:rPr lang="en-US" smtClean="0"/>
              <a:t>Financial analyses will be conducted in real terms (inflation adjusted) in line with standard practices</a:t>
            </a: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smtClean="0"/>
              <a:t>Task 4: …Uncertainty Analysis</a:t>
            </a:r>
          </a:p>
        </p:txBody>
      </p:sp>
      <p:sp>
        <p:nvSpPr>
          <p:cNvPr id="17411" name="Rectangle 3"/>
          <p:cNvSpPr>
            <a:spLocks noGrp="1" noChangeArrowheads="1"/>
          </p:cNvSpPr>
          <p:nvPr>
            <p:ph type="body" idx="1"/>
          </p:nvPr>
        </p:nvSpPr>
        <p:spPr/>
        <p:txBody>
          <a:bodyPr/>
          <a:lstStyle/>
          <a:p>
            <a:endParaRPr lang="en-US" sz="2000" smtClean="0"/>
          </a:p>
          <a:p>
            <a:r>
              <a:rPr lang="en-US" sz="2000" smtClean="0"/>
              <a:t>Base case assumptions (anticipated likely values) and actual cost and revenue values will be evaluated</a:t>
            </a:r>
          </a:p>
          <a:p>
            <a:endParaRPr lang="en-US" sz="2000" smtClean="0"/>
          </a:p>
          <a:p>
            <a:pPr>
              <a:buFontTx/>
              <a:buNone/>
            </a:pPr>
            <a:endParaRPr lang="en-US" sz="2000" smtClean="0"/>
          </a:p>
          <a:p>
            <a:pPr>
              <a:buFontTx/>
              <a:buNone/>
            </a:pPr>
            <a:endParaRPr lang="en-US" sz="2000" smtClean="0"/>
          </a:p>
          <a:p>
            <a:r>
              <a:rPr lang="en-US" sz="2000" smtClean="0"/>
              <a:t>Sensitivity and risk analysis will be conducted for each alternative as part of the uncertainty analysis</a:t>
            </a:r>
          </a:p>
          <a:p>
            <a:endParaRPr lang="en-US" sz="2000" smtClean="0"/>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smtClean="0"/>
              <a:t>Task 5: Cost-Benefit Analysis and Prioritization</a:t>
            </a:r>
          </a:p>
        </p:txBody>
      </p:sp>
      <p:sp>
        <p:nvSpPr>
          <p:cNvPr id="18435" name="Rectangle 3"/>
          <p:cNvSpPr>
            <a:spLocks noGrp="1" noChangeArrowheads="1"/>
          </p:cNvSpPr>
          <p:nvPr>
            <p:ph type="body" idx="1"/>
          </p:nvPr>
        </p:nvSpPr>
        <p:spPr>
          <a:xfrm>
            <a:off x="304800" y="1752600"/>
            <a:ext cx="5715000" cy="4495800"/>
          </a:xfrm>
        </p:spPr>
        <p:txBody>
          <a:bodyPr/>
          <a:lstStyle/>
          <a:p>
            <a:pPr>
              <a:lnSpc>
                <a:spcPct val="90000"/>
              </a:lnSpc>
            </a:pPr>
            <a:r>
              <a:rPr lang="en-US" sz="2000" smtClean="0"/>
              <a:t>Relationship between differing ground water output (alternatives) and their estimated costs will be determined</a:t>
            </a:r>
          </a:p>
          <a:p>
            <a:pPr>
              <a:lnSpc>
                <a:spcPct val="90000"/>
              </a:lnSpc>
            </a:pPr>
            <a:r>
              <a:rPr lang="en-US" sz="2000" smtClean="0"/>
              <a:t>Estimate of each alternative’s cost with its estimated output (benefit), its Average Incremental Cost (AIC) can be calculated</a:t>
            </a:r>
          </a:p>
          <a:p>
            <a:pPr>
              <a:lnSpc>
                <a:spcPct val="90000"/>
              </a:lnSpc>
            </a:pPr>
            <a:r>
              <a:rPr lang="en-US" sz="2000" smtClean="0"/>
              <a:t>Supply curve will be created showing the amounts and costs of water supplied by alternative sources </a:t>
            </a:r>
          </a:p>
          <a:p>
            <a:pPr>
              <a:lnSpc>
                <a:spcPct val="90000"/>
              </a:lnSpc>
            </a:pPr>
            <a:r>
              <a:rPr lang="en-US" sz="2000" smtClean="0"/>
              <a:t>A list of short and long term alternatives will be developed based on financial feasibility, sensitivity, risk, cost-benefit ratio, other factors (including DED methods)</a:t>
            </a:r>
          </a:p>
          <a:p>
            <a:pPr>
              <a:lnSpc>
                <a:spcPct val="90000"/>
              </a:lnSpc>
            </a:pPr>
            <a:endParaRPr lang="en-US" sz="2000" smtClean="0"/>
          </a:p>
        </p:txBody>
      </p:sp>
      <p:pic>
        <p:nvPicPr>
          <p:cNvPr id="18436" name="Picture 4"/>
          <p:cNvPicPr>
            <a:picLocks noChangeAspect="1" noChangeArrowheads="1"/>
          </p:cNvPicPr>
          <p:nvPr/>
        </p:nvPicPr>
        <p:blipFill>
          <a:blip r:embed="rId2"/>
          <a:srcRect/>
          <a:stretch>
            <a:fillRect/>
          </a:stretch>
        </p:blipFill>
        <p:spPr bwMode="auto">
          <a:xfrm>
            <a:off x="6188075" y="838200"/>
            <a:ext cx="2603500" cy="556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371600" y="0"/>
            <a:ext cx="6477000" cy="822325"/>
          </a:xfrm>
          <a:prstGeom prst="rect">
            <a:avLst/>
          </a:prstGeom>
          <a:noFill/>
          <a:ln w="9525">
            <a:noFill/>
            <a:miter lim="800000"/>
            <a:headEnd/>
            <a:tailEnd/>
          </a:ln>
        </p:spPr>
        <p:txBody>
          <a:bodyPr>
            <a:spAutoFit/>
          </a:bodyPr>
          <a:lstStyle/>
          <a:p>
            <a:pPr algn="ctr"/>
            <a:r>
              <a:rPr lang="en-CA" sz="2400" b="1">
                <a:solidFill>
                  <a:schemeClr val="tx2"/>
                </a:solidFill>
              </a:rPr>
              <a:t>Structure Map – Top of Cotton Valley Group</a:t>
            </a:r>
            <a:endParaRPr lang="en-US" sz="2400" b="1">
              <a:solidFill>
                <a:schemeClr val="tx2"/>
              </a:solidFill>
            </a:endParaRPr>
          </a:p>
        </p:txBody>
      </p:sp>
      <p:pic>
        <p:nvPicPr>
          <p:cNvPr id="15363" name="Picture 3"/>
          <p:cNvPicPr>
            <a:picLocks noChangeAspect="1" noChangeArrowheads="1"/>
          </p:cNvPicPr>
          <p:nvPr/>
        </p:nvPicPr>
        <p:blipFill>
          <a:blip r:embed="rId2"/>
          <a:srcRect/>
          <a:stretch>
            <a:fillRect/>
          </a:stretch>
        </p:blipFill>
        <p:spPr bwMode="auto">
          <a:xfrm>
            <a:off x="533400" y="457200"/>
            <a:ext cx="8077200" cy="5702300"/>
          </a:xfrm>
          <a:prstGeom prst="rect">
            <a:avLst/>
          </a:prstGeom>
          <a:noFill/>
          <a:ln w="15875">
            <a:solidFill>
              <a:schemeClr val="tx1"/>
            </a:solidFill>
            <a:miter lim="800000"/>
            <a:headEnd/>
            <a:tailEnd/>
          </a:ln>
        </p:spPr>
      </p:pic>
      <p:sp>
        <p:nvSpPr>
          <p:cNvPr id="15364" name="Text Box 4"/>
          <p:cNvSpPr txBox="1">
            <a:spLocks noChangeArrowheads="1"/>
          </p:cNvSpPr>
          <p:nvPr/>
        </p:nvSpPr>
        <p:spPr bwMode="auto">
          <a:xfrm>
            <a:off x="304800" y="6248400"/>
            <a:ext cx="8839200" cy="517525"/>
          </a:xfrm>
          <a:prstGeom prst="rect">
            <a:avLst/>
          </a:prstGeom>
          <a:noFill/>
          <a:ln w="9525">
            <a:noFill/>
            <a:miter lim="800000"/>
            <a:headEnd/>
            <a:tailEnd/>
          </a:ln>
        </p:spPr>
        <p:txBody>
          <a:bodyPr>
            <a:spAutoFit/>
          </a:bodyPr>
          <a:lstStyle/>
          <a:p>
            <a:pPr>
              <a:spcBef>
                <a:spcPct val="50000"/>
              </a:spcBef>
            </a:pPr>
            <a:r>
              <a:rPr lang="en-US" sz="1400" b="1"/>
              <a:t>Generalized structure contours on top of Cotton Valley Group sandstone across northeastern Texas and northern Louisiana, modified from Finley (1984). </a:t>
            </a:r>
          </a:p>
        </p:txBody>
      </p:sp>
      <p:sp>
        <p:nvSpPr>
          <p:cNvPr id="15365" name="Freeform 5"/>
          <p:cNvSpPr>
            <a:spLocks/>
          </p:cNvSpPr>
          <p:nvPr/>
        </p:nvSpPr>
        <p:spPr bwMode="auto">
          <a:xfrm>
            <a:off x="3657600" y="2590800"/>
            <a:ext cx="2087563" cy="1692275"/>
          </a:xfrm>
          <a:custGeom>
            <a:avLst/>
            <a:gdLst>
              <a:gd name="T0" fmla="*/ 420432 w 1430"/>
              <a:gd name="T1" fmla="*/ 294053 h 1151"/>
              <a:gd name="T2" fmla="*/ 700720 w 1430"/>
              <a:gd name="T3" fmla="*/ 195545 h 1151"/>
              <a:gd name="T4" fmla="*/ 813128 w 1430"/>
              <a:gd name="T5" fmla="*/ 82335 h 1151"/>
              <a:gd name="T6" fmla="*/ 910937 w 1430"/>
              <a:gd name="T7" fmla="*/ 54400 h 1151"/>
              <a:gd name="T8" fmla="*/ 938673 w 1430"/>
              <a:gd name="T9" fmla="*/ 11762 h 1151"/>
              <a:gd name="T10" fmla="*/ 1653992 w 1430"/>
              <a:gd name="T11" fmla="*/ 69102 h 1151"/>
              <a:gd name="T12" fmla="*/ 1821873 w 1430"/>
              <a:gd name="T13" fmla="*/ 167610 h 1151"/>
              <a:gd name="T14" fmla="*/ 1849610 w 1430"/>
              <a:gd name="T15" fmla="*/ 210248 h 1151"/>
              <a:gd name="T16" fmla="*/ 1891945 w 1430"/>
              <a:gd name="T17" fmla="*/ 251415 h 1151"/>
              <a:gd name="T18" fmla="*/ 1934280 w 1430"/>
              <a:gd name="T19" fmla="*/ 321988 h 1151"/>
              <a:gd name="T20" fmla="*/ 2004352 w 1430"/>
              <a:gd name="T21" fmla="*/ 463133 h 1151"/>
              <a:gd name="T22" fmla="*/ 2059826 w 1430"/>
              <a:gd name="T23" fmla="*/ 548409 h 1151"/>
              <a:gd name="T24" fmla="*/ 2087563 w 1430"/>
              <a:gd name="T25" fmla="*/ 745424 h 1151"/>
              <a:gd name="T26" fmla="*/ 2074424 w 1430"/>
              <a:gd name="T27" fmla="*/ 1140926 h 1151"/>
              <a:gd name="T28" fmla="*/ 1877347 w 1430"/>
              <a:gd name="T29" fmla="*/ 1465854 h 1151"/>
              <a:gd name="T30" fmla="*/ 1821873 w 1430"/>
              <a:gd name="T31" fmla="*/ 1551130 h 1151"/>
              <a:gd name="T32" fmla="*/ 1653992 w 1430"/>
              <a:gd name="T33" fmla="*/ 1579065 h 1151"/>
              <a:gd name="T34" fmla="*/ 1429178 w 1430"/>
              <a:gd name="T35" fmla="*/ 1662870 h 1151"/>
              <a:gd name="T36" fmla="*/ 1344507 w 1430"/>
              <a:gd name="T37" fmla="*/ 1692275 h 1151"/>
              <a:gd name="T38" fmla="*/ 953272 w 1430"/>
              <a:gd name="T39" fmla="*/ 1662870 h 1151"/>
              <a:gd name="T40" fmla="*/ 826266 w 1430"/>
              <a:gd name="T41" fmla="*/ 1607000 h 1151"/>
              <a:gd name="T42" fmla="*/ 743056 w 1430"/>
              <a:gd name="T43" fmla="*/ 1579065 h 1151"/>
              <a:gd name="T44" fmla="*/ 433571 w 1430"/>
              <a:gd name="T45" fmla="*/ 1437919 h 1151"/>
              <a:gd name="T46" fmla="*/ 322623 w 1430"/>
              <a:gd name="T47" fmla="*/ 1339411 h 1151"/>
              <a:gd name="T48" fmla="*/ 308025 w 1430"/>
              <a:gd name="T49" fmla="*/ 1296774 h 1151"/>
              <a:gd name="T50" fmla="*/ 265690 w 1430"/>
              <a:gd name="T51" fmla="*/ 1268839 h 1151"/>
              <a:gd name="T52" fmla="*/ 112407 w 1430"/>
              <a:gd name="T53" fmla="*/ 1155628 h 1151"/>
              <a:gd name="T54" fmla="*/ 0 w 1430"/>
              <a:gd name="T55" fmla="*/ 999780 h 1151"/>
              <a:gd name="T56" fmla="*/ 13139 w 1430"/>
              <a:gd name="T57" fmla="*/ 704257 h 1151"/>
              <a:gd name="T58" fmla="*/ 210216 w 1430"/>
              <a:gd name="T59" fmla="*/ 435198 h 1151"/>
              <a:gd name="T60" fmla="*/ 280288 w 1430"/>
              <a:gd name="T61" fmla="*/ 379328 h 1151"/>
              <a:gd name="T62" fmla="*/ 363499 w 1430"/>
              <a:gd name="T63" fmla="*/ 351393 h 1151"/>
              <a:gd name="T64" fmla="*/ 420432 w 1430"/>
              <a:gd name="T65" fmla="*/ 294053 h 11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30"/>
              <a:gd name="T100" fmla="*/ 0 h 1151"/>
              <a:gd name="T101" fmla="*/ 1430 w 1430"/>
              <a:gd name="T102" fmla="*/ 1151 h 11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30" h="1151">
                <a:moveTo>
                  <a:pt x="288" y="200"/>
                </a:moveTo>
                <a:cubicBezTo>
                  <a:pt x="350" y="169"/>
                  <a:pt x="415" y="155"/>
                  <a:pt x="480" y="133"/>
                </a:cubicBezTo>
                <a:cubicBezTo>
                  <a:pt x="495" y="111"/>
                  <a:pt x="534" y="69"/>
                  <a:pt x="557" y="56"/>
                </a:cubicBezTo>
                <a:cubicBezTo>
                  <a:pt x="577" y="45"/>
                  <a:pt x="602" y="45"/>
                  <a:pt x="624" y="37"/>
                </a:cubicBezTo>
                <a:cubicBezTo>
                  <a:pt x="630" y="27"/>
                  <a:pt x="631" y="9"/>
                  <a:pt x="643" y="8"/>
                </a:cubicBezTo>
                <a:cubicBezTo>
                  <a:pt x="791" y="0"/>
                  <a:pt x="980" y="8"/>
                  <a:pt x="1133" y="47"/>
                </a:cubicBezTo>
                <a:cubicBezTo>
                  <a:pt x="1173" y="74"/>
                  <a:pt x="1209" y="89"/>
                  <a:pt x="1248" y="114"/>
                </a:cubicBezTo>
                <a:cubicBezTo>
                  <a:pt x="1254" y="124"/>
                  <a:pt x="1260" y="134"/>
                  <a:pt x="1267" y="143"/>
                </a:cubicBezTo>
                <a:cubicBezTo>
                  <a:pt x="1276" y="153"/>
                  <a:pt x="1289" y="160"/>
                  <a:pt x="1296" y="171"/>
                </a:cubicBezTo>
                <a:cubicBezTo>
                  <a:pt x="1344" y="244"/>
                  <a:pt x="1264" y="161"/>
                  <a:pt x="1325" y="219"/>
                </a:cubicBezTo>
                <a:cubicBezTo>
                  <a:pt x="1336" y="253"/>
                  <a:pt x="1354" y="284"/>
                  <a:pt x="1373" y="315"/>
                </a:cubicBezTo>
                <a:cubicBezTo>
                  <a:pt x="1385" y="335"/>
                  <a:pt x="1411" y="373"/>
                  <a:pt x="1411" y="373"/>
                </a:cubicBezTo>
                <a:cubicBezTo>
                  <a:pt x="1412" y="382"/>
                  <a:pt x="1430" y="498"/>
                  <a:pt x="1430" y="507"/>
                </a:cubicBezTo>
                <a:cubicBezTo>
                  <a:pt x="1430" y="597"/>
                  <a:pt x="1429" y="687"/>
                  <a:pt x="1421" y="776"/>
                </a:cubicBezTo>
                <a:cubicBezTo>
                  <a:pt x="1416" y="826"/>
                  <a:pt x="1321" y="952"/>
                  <a:pt x="1286" y="997"/>
                </a:cubicBezTo>
                <a:cubicBezTo>
                  <a:pt x="1272" y="1015"/>
                  <a:pt x="1271" y="1050"/>
                  <a:pt x="1248" y="1055"/>
                </a:cubicBezTo>
                <a:cubicBezTo>
                  <a:pt x="1184" y="1070"/>
                  <a:pt x="1222" y="1062"/>
                  <a:pt x="1133" y="1074"/>
                </a:cubicBezTo>
                <a:cubicBezTo>
                  <a:pt x="1065" y="1108"/>
                  <a:pt x="1047" y="1112"/>
                  <a:pt x="979" y="1131"/>
                </a:cubicBezTo>
                <a:cubicBezTo>
                  <a:pt x="959" y="1136"/>
                  <a:pt x="921" y="1151"/>
                  <a:pt x="921" y="1151"/>
                </a:cubicBezTo>
                <a:cubicBezTo>
                  <a:pt x="832" y="1144"/>
                  <a:pt x="742" y="1140"/>
                  <a:pt x="653" y="1131"/>
                </a:cubicBezTo>
                <a:cubicBezTo>
                  <a:pt x="619" y="1128"/>
                  <a:pt x="595" y="1106"/>
                  <a:pt x="566" y="1093"/>
                </a:cubicBezTo>
                <a:cubicBezTo>
                  <a:pt x="548" y="1085"/>
                  <a:pt x="509" y="1074"/>
                  <a:pt x="509" y="1074"/>
                </a:cubicBezTo>
                <a:cubicBezTo>
                  <a:pt x="444" y="1031"/>
                  <a:pt x="362" y="1021"/>
                  <a:pt x="297" y="978"/>
                </a:cubicBezTo>
                <a:cubicBezTo>
                  <a:pt x="283" y="932"/>
                  <a:pt x="259" y="937"/>
                  <a:pt x="221" y="911"/>
                </a:cubicBezTo>
                <a:cubicBezTo>
                  <a:pt x="218" y="901"/>
                  <a:pt x="217" y="890"/>
                  <a:pt x="211" y="882"/>
                </a:cubicBezTo>
                <a:cubicBezTo>
                  <a:pt x="204" y="873"/>
                  <a:pt x="191" y="870"/>
                  <a:pt x="182" y="863"/>
                </a:cubicBezTo>
                <a:cubicBezTo>
                  <a:pt x="148" y="835"/>
                  <a:pt x="120" y="800"/>
                  <a:pt x="77" y="786"/>
                </a:cubicBezTo>
                <a:cubicBezTo>
                  <a:pt x="43" y="754"/>
                  <a:pt x="26" y="719"/>
                  <a:pt x="0" y="680"/>
                </a:cubicBezTo>
                <a:cubicBezTo>
                  <a:pt x="3" y="613"/>
                  <a:pt x="3" y="546"/>
                  <a:pt x="9" y="479"/>
                </a:cubicBezTo>
                <a:cubicBezTo>
                  <a:pt x="14" y="423"/>
                  <a:pt x="98" y="326"/>
                  <a:pt x="144" y="296"/>
                </a:cubicBezTo>
                <a:cubicBezTo>
                  <a:pt x="158" y="252"/>
                  <a:pt x="142" y="273"/>
                  <a:pt x="192" y="258"/>
                </a:cubicBezTo>
                <a:cubicBezTo>
                  <a:pt x="211" y="252"/>
                  <a:pt x="249" y="239"/>
                  <a:pt x="249" y="239"/>
                </a:cubicBezTo>
                <a:cubicBezTo>
                  <a:pt x="262" y="226"/>
                  <a:pt x="275" y="213"/>
                  <a:pt x="288" y="200"/>
                </a:cubicBezTo>
                <a:close/>
              </a:path>
            </a:pathLst>
          </a:custGeom>
          <a:solidFill>
            <a:srgbClr val="FFFFCC">
              <a:alpha val="25098"/>
            </a:srgbClr>
          </a:solidFill>
          <a:ln w="31750">
            <a:solidFill>
              <a:srgbClr val="FF0000"/>
            </a:solidFill>
            <a:round/>
            <a:headEnd/>
            <a:tailEnd/>
          </a:ln>
        </p:spPr>
        <p:txBody>
          <a:bodyPr/>
          <a:lstStyle/>
          <a:p>
            <a:endParaRPr lang="en-US"/>
          </a:p>
        </p:txBody>
      </p:sp>
      <p:sp>
        <p:nvSpPr>
          <p:cNvPr id="15366" name="Rectangle 6"/>
          <p:cNvSpPr>
            <a:spLocks noChangeArrowheads="1"/>
          </p:cNvSpPr>
          <p:nvPr/>
        </p:nvSpPr>
        <p:spPr bwMode="auto">
          <a:xfrm>
            <a:off x="4267200" y="3276600"/>
            <a:ext cx="1219200" cy="228600"/>
          </a:xfrm>
          <a:prstGeom prst="rect">
            <a:avLst/>
          </a:prstGeom>
          <a:solidFill>
            <a:srgbClr val="FFCC99"/>
          </a:solidFill>
          <a:ln w="9525">
            <a:noFill/>
            <a:miter lim="800000"/>
            <a:headEnd/>
            <a:tailEnd/>
          </a:ln>
        </p:spPr>
        <p:txBody>
          <a:bodyPr wrap="none" anchor="ctr"/>
          <a:lstStyle/>
          <a:p>
            <a:pPr algn="ctr"/>
            <a:r>
              <a:rPr lang="en-US" sz="1200" b="1">
                <a:solidFill>
                  <a:srgbClr val="FF0000"/>
                </a:solidFill>
              </a:rPr>
              <a:t>Haynesville Play</a:t>
            </a:r>
          </a:p>
        </p:txBody>
      </p:sp>
      <p:sp>
        <p:nvSpPr>
          <p:cNvPr id="15367" name="Oval 7"/>
          <p:cNvSpPr>
            <a:spLocks noChangeArrowheads="1"/>
          </p:cNvSpPr>
          <p:nvPr/>
        </p:nvSpPr>
        <p:spPr bwMode="auto">
          <a:xfrm>
            <a:off x="7162800" y="2590800"/>
            <a:ext cx="533400" cy="381000"/>
          </a:xfrm>
          <a:prstGeom prst="ellipse">
            <a:avLst/>
          </a:prstGeom>
          <a:solidFill>
            <a:srgbClr val="F5640B"/>
          </a:solidFill>
          <a:ln w="9525">
            <a:solidFill>
              <a:schemeClr val="tx1"/>
            </a:solidFill>
            <a:round/>
            <a:headEnd/>
            <a:tailEnd/>
          </a:ln>
        </p:spPr>
        <p:txBody>
          <a:bodyPr wrap="none" anchor="ctr"/>
          <a:lstStyle/>
          <a:p>
            <a:endParaRPr lang="en-US"/>
          </a:p>
        </p:txBody>
      </p:sp>
      <p:sp>
        <p:nvSpPr>
          <p:cNvPr id="15368" name="Text Box 8"/>
          <p:cNvSpPr txBox="1">
            <a:spLocks noChangeArrowheads="1"/>
          </p:cNvSpPr>
          <p:nvPr/>
        </p:nvSpPr>
        <p:spPr bwMode="auto">
          <a:xfrm>
            <a:off x="6934200" y="3124200"/>
            <a:ext cx="1143000" cy="366713"/>
          </a:xfrm>
          <a:prstGeom prst="rect">
            <a:avLst/>
          </a:prstGeom>
          <a:solidFill>
            <a:schemeClr val="bg1">
              <a:alpha val="87057"/>
            </a:schemeClr>
          </a:solidFill>
          <a:ln w="9525">
            <a:noFill/>
            <a:miter lim="800000"/>
            <a:headEnd/>
            <a:tailEnd/>
          </a:ln>
        </p:spPr>
        <p:txBody>
          <a:bodyPr>
            <a:spAutoFit/>
          </a:bodyPr>
          <a:lstStyle/>
          <a:p>
            <a:pPr algn="ctr">
              <a:spcBef>
                <a:spcPct val="50000"/>
              </a:spcBef>
            </a:pPr>
            <a:r>
              <a:rPr lang="en-US" b="1">
                <a:solidFill>
                  <a:srgbClr val="FF3300"/>
                </a:solidFill>
              </a:rPr>
              <a:t>8 TCF</a:t>
            </a:r>
          </a:p>
        </p:txBody>
      </p:sp>
      <p:sp>
        <p:nvSpPr>
          <p:cNvPr id="15369" name="Text Box 9"/>
          <p:cNvSpPr txBox="1">
            <a:spLocks noChangeArrowheads="1"/>
          </p:cNvSpPr>
          <p:nvPr/>
        </p:nvSpPr>
        <p:spPr bwMode="auto">
          <a:xfrm>
            <a:off x="6705600" y="2209800"/>
            <a:ext cx="1600200" cy="366713"/>
          </a:xfrm>
          <a:prstGeom prst="rect">
            <a:avLst/>
          </a:prstGeom>
          <a:solidFill>
            <a:schemeClr val="bg1">
              <a:alpha val="78038"/>
            </a:schemeClr>
          </a:solidFill>
          <a:ln w="9525">
            <a:noFill/>
            <a:miter lim="800000"/>
            <a:headEnd/>
            <a:tailEnd/>
          </a:ln>
        </p:spPr>
        <p:txBody>
          <a:bodyPr>
            <a:spAutoFit/>
          </a:bodyPr>
          <a:lstStyle/>
          <a:p>
            <a:pPr algn="ctr">
              <a:spcBef>
                <a:spcPct val="50000"/>
              </a:spcBef>
            </a:pPr>
            <a:r>
              <a:rPr lang="en-US" b="1">
                <a:solidFill>
                  <a:srgbClr val="FF3300"/>
                </a:solidFill>
              </a:rPr>
              <a:t>Monroe Fld.</a:t>
            </a:r>
          </a:p>
        </p:txBody>
      </p:sp>
      <p:sp>
        <p:nvSpPr>
          <p:cNvPr id="15371" name="Rectangle 5"/>
          <p:cNvSpPr>
            <a:spLocks noChangeArrowheads="1"/>
          </p:cNvSpPr>
          <p:nvPr/>
        </p:nvSpPr>
        <p:spPr bwMode="auto">
          <a:xfrm>
            <a:off x="3124200" y="1676400"/>
            <a:ext cx="3505200" cy="914400"/>
          </a:xfrm>
          <a:prstGeom prst="rect">
            <a:avLst/>
          </a:prstGeom>
          <a:solidFill>
            <a:schemeClr val="bg1">
              <a:alpha val="81960"/>
            </a:schemeClr>
          </a:solidFill>
          <a:ln w="9525">
            <a:noFill/>
            <a:miter lim="800000"/>
            <a:headEnd/>
            <a:tailEnd/>
          </a:ln>
        </p:spPr>
        <p:txBody>
          <a:bodyPr wrap="none" anchor="ctr"/>
          <a:lstStyle/>
          <a:p>
            <a:pPr algn="ctr"/>
            <a:r>
              <a:rPr lang="en-US" sz="2800" b="1">
                <a:solidFill>
                  <a:srgbClr val="FF0000"/>
                </a:solidFill>
              </a:rPr>
              <a:t>Haynesville </a:t>
            </a:r>
          </a:p>
          <a:p>
            <a:pPr algn="ctr"/>
            <a:r>
              <a:rPr lang="en-US" sz="2800" b="1">
                <a:solidFill>
                  <a:srgbClr val="FF0000"/>
                </a:solidFill>
              </a:rPr>
              <a:t>Shale Play</a:t>
            </a:r>
          </a:p>
        </p:txBody>
      </p:sp>
      <p:sp>
        <p:nvSpPr>
          <p:cNvPr id="15372" name="Text Box 11"/>
          <p:cNvSpPr txBox="1">
            <a:spLocks noChangeArrowheads="1"/>
          </p:cNvSpPr>
          <p:nvPr/>
        </p:nvSpPr>
        <p:spPr bwMode="auto">
          <a:xfrm>
            <a:off x="3505200" y="4419600"/>
            <a:ext cx="2514600" cy="641350"/>
          </a:xfrm>
          <a:prstGeom prst="rect">
            <a:avLst/>
          </a:prstGeom>
          <a:solidFill>
            <a:schemeClr val="bg1">
              <a:alpha val="92155"/>
            </a:schemeClr>
          </a:solidFill>
          <a:ln w="9525">
            <a:noFill/>
            <a:miter lim="800000"/>
            <a:headEnd/>
            <a:tailEnd/>
          </a:ln>
        </p:spPr>
        <p:txBody>
          <a:bodyPr>
            <a:spAutoFit/>
          </a:bodyPr>
          <a:lstStyle/>
          <a:p>
            <a:pPr algn="ctr">
              <a:spcBef>
                <a:spcPct val="50000"/>
              </a:spcBef>
            </a:pPr>
            <a:r>
              <a:rPr lang="en-US" sz="3600" b="1">
                <a:solidFill>
                  <a:srgbClr val="FF3300"/>
                </a:solidFill>
              </a:rPr>
              <a:t>&gt;250 TCF!</a:t>
            </a:r>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smtClean="0"/>
              <a:t>Task 6: Funding Opportunities</a:t>
            </a:r>
          </a:p>
        </p:txBody>
      </p:sp>
      <p:sp>
        <p:nvSpPr>
          <p:cNvPr id="19459" name="Rectangle 3"/>
          <p:cNvSpPr>
            <a:spLocks noGrp="1" noChangeArrowheads="1"/>
          </p:cNvSpPr>
          <p:nvPr>
            <p:ph type="body" idx="1"/>
          </p:nvPr>
        </p:nvSpPr>
        <p:spPr>
          <a:xfrm>
            <a:off x="304800" y="1752600"/>
            <a:ext cx="8305800" cy="4495800"/>
          </a:xfrm>
        </p:spPr>
        <p:txBody>
          <a:bodyPr/>
          <a:lstStyle/>
          <a:p>
            <a:r>
              <a:rPr lang="en-US" smtClean="0"/>
              <a:t>Federal, State, and local funding sources will be explored</a:t>
            </a:r>
          </a:p>
          <a:p>
            <a:r>
              <a:rPr lang="en-US" smtClean="0"/>
              <a:t>Funding sources may be explored for: </a:t>
            </a:r>
          </a:p>
          <a:p>
            <a:pPr lvl="1"/>
            <a:r>
              <a:rPr lang="en-US" smtClean="0"/>
              <a:t>Water treatment</a:t>
            </a:r>
          </a:p>
          <a:p>
            <a:pPr lvl="1"/>
            <a:r>
              <a:rPr lang="en-US" smtClean="0"/>
              <a:t>Transmission</a:t>
            </a:r>
          </a:p>
          <a:p>
            <a:pPr lvl="1"/>
            <a:r>
              <a:rPr lang="en-US" smtClean="0"/>
              <a:t>Distribution and storage for surface water supplies</a:t>
            </a:r>
          </a:p>
          <a:p>
            <a:pPr lvl="1"/>
            <a:r>
              <a:rPr lang="en-US" smtClean="0"/>
              <a:t>Reclaimed water processing and reuse</a:t>
            </a:r>
          </a:p>
          <a:p>
            <a:pPr lvl="1"/>
            <a:r>
              <a:rPr lang="en-US" smtClean="0"/>
              <a:t>Other</a:t>
            </a:r>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smtClean="0"/>
              <a:t>Task 6: Funding Opportunities…</a:t>
            </a:r>
          </a:p>
        </p:txBody>
      </p:sp>
      <p:sp>
        <p:nvSpPr>
          <p:cNvPr id="20483" name="Rectangle 3"/>
          <p:cNvSpPr>
            <a:spLocks noGrp="1" noChangeArrowheads="1"/>
          </p:cNvSpPr>
          <p:nvPr>
            <p:ph type="body" idx="1"/>
          </p:nvPr>
        </p:nvSpPr>
        <p:spPr/>
        <p:txBody>
          <a:bodyPr/>
          <a:lstStyle/>
          <a:p>
            <a:r>
              <a:rPr lang="en-US" sz="2000" smtClean="0"/>
              <a:t>Funds that are targeted towards achieving water conservation include:</a:t>
            </a:r>
          </a:p>
          <a:p>
            <a:pPr lvl="1"/>
            <a:r>
              <a:rPr lang="en-US" sz="2000" smtClean="0"/>
              <a:t>Build America Bonds (BABs)</a:t>
            </a:r>
          </a:p>
          <a:p>
            <a:pPr lvl="1"/>
            <a:r>
              <a:rPr lang="en-US" sz="2000" smtClean="0"/>
              <a:t>WRDA 1992 funds (Environmental Infrastructure)</a:t>
            </a:r>
          </a:p>
          <a:p>
            <a:pPr lvl="1">
              <a:buFontTx/>
              <a:buNone/>
            </a:pPr>
            <a:endParaRPr lang="en-US" sz="2000" smtClean="0"/>
          </a:p>
          <a:p>
            <a:r>
              <a:rPr lang="en-US" sz="2000" smtClean="0"/>
              <a:t>Potential Funding Sources, examples:</a:t>
            </a:r>
          </a:p>
          <a:p>
            <a:pPr lvl="1"/>
            <a:r>
              <a:rPr lang="en-US" sz="2000" smtClean="0"/>
              <a:t>USDA/Rural Utility Service Grants</a:t>
            </a:r>
          </a:p>
          <a:p>
            <a:pPr lvl="1"/>
            <a:r>
              <a:rPr lang="en-US" sz="2000" smtClean="0"/>
              <a:t>DHH/EPA/LDEQ</a:t>
            </a:r>
          </a:p>
          <a:p>
            <a:pPr lvl="1"/>
            <a:r>
              <a:rPr lang="en-US" sz="2000" smtClean="0"/>
              <a:t>Louisiana Capital Outlay Program</a:t>
            </a:r>
          </a:p>
          <a:p>
            <a:pPr lvl="1"/>
            <a:r>
              <a:rPr lang="en-US" sz="2000" smtClean="0"/>
              <a:t>Louisiana CDBG</a:t>
            </a:r>
          </a:p>
          <a:p>
            <a:pPr lvl="1"/>
            <a:r>
              <a:rPr lang="en-US" sz="2000" smtClean="0"/>
              <a:t>Clean Water State Revolving Funds</a:t>
            </a:r>
          </a:p>
          <a:p>
            <a:pPr lvl="1"/>
            <a:r>
              <a:rPr lang="en-US" sz="2000" smtClean="0"/>
              <a:t>And many others</a:t>
            </a:r>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smtClean="0"/>
              <a:t>Task 6: Funding Opportunities…</a:t>
            </a:r>
          </a:p>
        </p:txBody>
      </p:sp>
      <p:sp>
        <p:nvSpPr>
          <p:cNvPr id="21507" name="Rectangle 3"/>
          <p:cNvSpPr>
            <a:spLocks noGrp="1" noChangeArrowheads="1"/>
          </p:cNvSpPr>
          <p:nvPr>
            <p:ph type="body" idx="1"/>
          </p:nvPr>
        </p:nvSpPr>
        <p:spPr/>
        <p:txBody>
          <a:bodyPr/>
          <a:lstStyle/>
          <a:p>
            <a:r>
              <a:rPr lang="en-US" smtClean="0"/>
              <a:t>Innovative programs will be evaluated such as:</a:t>
            </a:r>
          </a:p>
          <a:p>
            <a:pPr lvl="1"/>
            <a:r>
              <a:rPr lang="en-US" smtClean="0"/>
              <a:t>Water Independence Now (WIN) program</a:t>
            </a:r>
          </a:p>
          <a:p>
            <a:pPr lvl="1"/>
            <a:r>
              <a:rPr lang="en-US" smtClean="0"/>
              <a:t>New South Wales, Australia, State Ground Water Policy</a:t>
            </a:r>
          </a:p>
          <a:p>
            <a:pPr lvl="1"/>
            <a:r>
              <a:rPr lang="en-US" smtClean="0"/>
              <a:t>Texas ground water conservation district rules and permitting programs</a:t>
            </a:r>
          </a:p>
          <a:p>
            <a:pPr lvl="1"/>
            <a:r>
              <a:rPr lang="en-US" smtClean="0"/>
              <a:t>Ground water replenishment program, etc.</a:t>
            </a:r>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smtClean="0"/>
              <a:t>Task 7: BMPs and Tax Incentives</a:t>
            </a:r>
          </a:p>
        </p:txBody>
      </p:sp>
      <p:sp>
        <p:nvSpPr>
          <p:cNvPr id="22531" name="Rectangle 3"/>
          <p:cNvSpPr>
            <a:spLocks noGrp="1" noChangeArrowheads="1"/>
          </p:cNvSpPr>
          <p:nvPr>
            <p:ph type="body" idx="1"/>
          </p:nvPr>
        </p:nvSpPr>
        <p:spPr/>
        <p:txBody>
          <a:bodyPr/>
          <a:lstStyle/>
          <a:p>
            <a:pPr>
              <a:lnSpc>
                <a:spcPct val="90000"/>
              </a:lnSpc>
            </a:pPr>
            <a:r>
              <a:rPr lang="en-US" smtClean="0"/>
              <a:t>Best Management Practices (nationwide, state, and regional) for tax incentives to reduce the cost for implementing management measures</a:t>
            </a:r>
          </a:p>
          <a:p>
            <a:pPr lvl="1">
              <a:lnSpc>
                <a:spcPct val="90000"/>
              </a:lnSpc>
            </a:pPr>
            <a:r>
              <a:rPr lang="en-US" smtClean="0"/>
              <a:t>Some incentives are designed to encourage private sector participation</a:t>
            </a:r>
          </a:p>
          <a:p>
            <a:pPr lvl="1">
              <a:lnSpc>
                <a:spcPct val="90000"/>
              </a:lnSpc>
            </a:pPr>
            <a:r>
              <a:rPr lang="en-US" smtClean="0"/>
              <a:t>Tax incentives relating to promoting conservation and water reuse </a:t>
            </a:r>
          </a:p>
          <a:p>
            <a:pPr lvl="1">
              <a:lnSpc>
                <a:spcPct val="90000"/>
              </a:lnSpc>
            </a:pPr>
            <a:r>
              <a:rPr lang="en-US" smtClean="0"/>
              <a:t>Popular nationwide programs will be explored</a:t>
            </a:r>
          </a:p>
          <a:p>
            <a:pPr>
              <a:lnSpc>
                <a:spcPct val="90000"/>
              </a:lnSpc>
            </a:pPr>
            <a:r>
              <a:rPr lang="en-US" smtClean="0"/>
              <a:t>Focus will be on incentives that balances fiscal considerations, efficiency, and environmental concerns</a:t>
            </a:r>
          </a:p>
          <a:p>
            <a:pPr>
              <a:lnSpc>
                <a:spcPct val="90000"/>
              </a:lnSpc>
            </a:pPr>
            <a:r>
              <a:rPr lang="en-US" smtClean="0"/>
              <a:t>Intense water use sectors will be targeted first</a:t>
            </a:r>
          </a:p>
          <a:p>
            <a:pPr>
              <a:lnSpc>
                <a:spcPct val="90000"/>
              </a:lnSpc>
            </a:pPr>
            <a:endParaRPr lang="en-US" smtClean="0"/>
          </a:p>
          <a:p>
            <a:pPr>
              <a:lnSpc>
                <a:spcPct val="90000"/>
              </a:lnSpc>
            </a:pPr>
            <a:endParaRPr lang="en-US" smtClean="0"/>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smtClean="0"/>
              <a:t>Task 8: Public Hearing</a:t>
            </a:r>
          </a:p>
        </p:txBody>
      </p:sp>
      <p:sp>
        <p:nvSpPr>
          <p:cNvPr id="23555" name="Rectangle 3"/>
          <p:cNvSpPr>
            <a:spLocks noGrp="1" noChangeArrowheads="1"/>
          </p:cNvSpPr>
          <p:nvPr>
            <p:ph type="body" idx="1"/>
          </p:nvPr>
        </p:nvSpPr>
        <p:spPr/>
        <p:txBody>
          <a:bodyPr/>
          <a:lstStyle/>
          <a:p>
            <a:r>
              <a:rPr lang="en-US" smtClean="0"/>
              <a:t>Four (4) public hearings will be facilitated</a:t>
            </a:r>
          </a:p>
          <a:p>
            <a:r>
              <a:rPr lang="en-US" smtClean="0"/>
              <a:t>Presentations will focus on technical and scientific approach for the water management</a:t>
            </a:r>
          </a:p>
          <a:p>
            <a:r>
              <a:rPr lang="en-US" smtClean="0"/>
              <a:t>Goals of these hearings:</a:t>
            </a:r>
          </a:p>
          <a:p>
            <a:pPr lvl="1"/>
            <a:r>
              <a:rPr lang="en-US" smtClean="0"/>
              <a:t>Introduction of projects and processes</a:t>
            </a:r>
          </a:p>
          <a:p>
            <a:pPr lvl="1"/>
            <a:r>
              <a:rPr lang="en-US" smtClean="0"/>
              <a:t>Build relationships and conflict resolution</a:t>
            </a:r>
          </a:p>
          <a:p>
            <a:pPr lvl="1"/>
            <a:r>
              <a:rPr lang="en-US" smtClean="0"/>
              <a:t>Identify stakeholder issues and concerns, and opportunities</a:t>
            </a:r>
          </a:p>
          <a:p>
            <a:endParaRPr lang="en-US" smtClean="0"/>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smtClean="0"/>
              <a:t>Task 9: Draft and Final Report</a:t>
            </a:r>
          </a:p>
        </p:txBody>
      </p:sp>
      <p:sp>
        <p:nvSpPr>
          <p:cNvPr id="24579" name="Rectangle 3"/>
          <p:cNvSpPr>
            <a:spLocks noGrp="1" noChangeArrowheads="1"/>
          </p:cNvSpPr>
          <p:nvPr>
            <p:ph type="body" idx="1"/>
          </p:nvPr>
        </p:nvSpPr>
        <p:spPr/>
        <p:txBody>
          <a:bodyPr/>
          <a:lstStyle/>
          <a:p>
            <a:r>
              <a:rPr lang="en-US" smtClean="0"/>
              <a:t>Draft report of findings will be submitted to LDNR for their input and comments</a:t>
            </a:r>
          </a:p>
          <a:p>
            <a:r>
              <a:rPr lang="en-US" smtClean="0"/>
              <a:t>Public comments will be received and incorporated</a:t>
            </a:r>
          </a:p>
          <a:p>
            <a:r>
              <a:rPr lang="en-US" smtClean="0"/>
              <a:t>An executive summary and final report will be prepared</a:t>
            </a: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smtClean="0"/>
              <a:t>Project Schedule</a:t>
            </a:r>
          </a:p>
        </p:txBody>
      </p:sp>
      <p:sp>
        <p:nvSpPr>
          <p:cNvPr id="25603" name="Rectangle 3"/>
          <p:cNvSpPr>
            <a:spLocks noGrp="1" noChangeArrowheads="1"/>
          </p:cNvSpPr>
          <p:nvPr>
            <p:ph type="body" idx="1"/>
          </p:nvPr>
        </p:nvSpPr>
        <p:spPr>
          <a:xfrm>
            <a:off x="304800" y="1752600"/>
            <a:ext cx="2971800" cy="4495800"/>
          </a:xfrm>
        </p:spPr>
        <p:txBody>
          <a:bodyPr/>
          <a:lstStyle/>
          <a:p>
            <a:endParaRPr lang="en-US" smtClean="0"/>
          </a:p>
        </p:txBody>
      </p:sp>
      <p:pic>
        <p:nvPicPr>
          <p:cNvPr id="25604" name="Picture 4"/>
          <p:cNvPicPr>
            <a:picLocks noChangeAspect="1" noChangeArrowheads="1"/>
          </p:cNvPicPr>
          <p:nvPr/>
        </p:nvPicPr>
        <p:blipFill>
          <a:blip r:embed="rId2"/>
          <a:srcRect/>
          <a:stretch>
            <a:fillRect/>
          </a:stretch>
        </p:blipFill>
        <p:spPr bwMode="auto">
          <a:xfrm>
            <a:off x="0" y="1143000"/>
            <a:ext cx="914400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smtClean="0"/>
              <a:t>Project Organization</a:t>
            </a:r>
          </a:p>
        </p:txBody>
      </p:sp>
      <p:pic>
        <p:nvPicPr>
          <p:cNvPr id="26627" name="Picture 4"/>
          <p:cNvPicPr>
            <a:picLocks noGrp="1" noChangeAspect="1" noChangeArrowheads="1"/>
          </p:cNvPicPr>
          <p:nvPr>
            <p:ph type="body" idx="1"/>
          </p:nvPr>
        </p:nvPicPr>
        <p:blipFill>
          <a:blip r:embed="rId2"/>
          <a:srcRect/>
          <a:stretch>
            <a:fillRect/>
          </a:stretch>
        </p:blipFill>
        <p:spPr>
          <a:xfrm>
            <a:off x="2287588" y="990600"/>
            <a:ext cx="4689475" cy="5867400"/>
          </a:xfrm>
          <a:noFill/>
        </p:spPr>
      </p:pic>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IMG0301"/>
          <p:cNvPicPr>
            <a:picLocks noChangeAspect="1" noChangeArrowheads="1"/>
          </p:cNvPicPr>
          <p:nvPr/>
        </p:nvPicPr>
        <p:blipFill>
          <a:blip r:embed="rId3">
            <a:lum bright="16000" contrast="10000"/>
          </a:blip>
          <a:srcRect/>
          <a:stretch>
            <a:fillRect/>
          </a:stretch>
        </p:blipFill>
        <p:spPr bwMode="auto">
          <a:xfrm>
            <a:off x="0" y="0"/>
            <a:ext cx="9144000" cy="6858000"/>
          </a:xfrm>
          <a:prstGeom prst="rect">
            <a:avLst/>
          </a:prstGeom>
          <a:noFill/>
          <a:ln w="9525">
            <a:noFill/>
            <a:miter lim="800000"/>
            <a:headEnd/>
            <a:tailEnd/>
          </a:ln>
        </p:spPr>
      </p:pic>
      <p:pic>
        <p:nvPicPr>
          <p:cNvPr id="613379" name="Picture 3" descr="E&amp;EONLY-G&amp;W"/>
          <p:cNvPicPr>
            <a:picLocks noChangeAspect="1" noChangeArrowheads="1"/>
          </p:cNvPicPr>
          <p:nvPr/>
        </p:nvPicPr>
        <p:blipFill>
          <a:blip r:embed="rId4"/>
          <a:srcRect/>
          <a:stretch>
            <a:fillRect/>
          </a:stretch>
        </p:blipFill>
        <p:spPr bwMode="auto">
          <a:xfrm>
            <a:off x="914400" y="1468438"/>
            <a:ext cx="1697038" cy="3748087"/>
          </a:xfrm>
          <a:prstGeom prst="rect">
            <a:avLst/>
          </a:prstGeom>
          <a:noFill/>
          <a:effectLst>
            <a:outerShdw dist="35921" dir="2700000" algn="ctr" rotWithShape="0">
              <a:srgbClr val="000000"/>
            </a:outerShdw>
          </a:effectLst>
        </p:spPr>
      </p:pic>
      <p:sp>
        <p:nvSpPr>
          <p:cNvPr id="613380" name="Rectangle 4"/>
          <p:cNvSpPr>
            <a:spLocks noChangeArrowheads="1"/>
          </p:cNvSpPr>
          <p:nvPr/>
        </p:nvSpPr>
        <p:spPr bwMode="auto">
          <a:xfrm>
            <a:off x="2667000" y="2514600"/>
            <a:ext cx="5027613" cy="1216025"/>
          </a:xfrm>
          <a:prstGeom prst="rect">
            <a:avLst/>
          </a:prstGeom>
          <a:noFill/>
          <a:ln w="12700">
            <a:noFill/>
            <a:miter lim="800000"/>
            <a:headEnd type="none" w="sm" len="sm"/>
            <a:tailEnd type="none" w="sm" len="sm"/>
          </a:ln>
          <a:effectLst>
            <a:outerShdw dist="35921" dir="2700000" algn="ctr" rotWithShape="0">
              <a:srgbClr val="000000"/>
            </a:outerShdw>
          </a:effectLst>
        </p:spPr>
        <p:txBody>
          <a:bodyPr/>
          <a:lstStyle/>
          <a:p>
            <a:pPr marL="342900" indent="-342900" algn="l" rtl="0" eaLnBrk="0" fontAlgn="base" hangingPunct="0">
              <a:lnSpc>
                <a:spcPct val="50000"/>
              </a:lnSpc>
              <a:spcBef>
                <a:spcPct val="20000"/>
              </a:spcBef>
              <a:spcAft>
                <a:spcPct val="0"/>
              </a:spcAft>
              <a:buClr>
                <a:srgbClr val="FFFF00"/>
              </a:buClr>
              <a:defRPr/>
            </a:pPr>
            <a:r>
              <a:rPr lang="en-US" sz="4600" b="1" kern="1200">
                <a:solidFill>
                  <a:srgbClr val="00CC99"/>
                </a:solidFill>
                <a:latin typeface="Times New Roman" pitchFamily="18" charset="0"/>
                <a:ea typeface="+mn-ea"/>
                <a:cs typeface="+mn-cs"/>
              </a:rPr>
              <a:t>ecology and</a:t>
            </a:r>
          </a:p>
          <a:p>
            <a:pPr marL="342900" indent="-342900" algn="l" rtl="0" eaLnBrk="0" fontAlgn="base" hangingPunct="0">
              <a:lnSpc>
                <a:spcPct val="50000"/>
              </a:lnSpc>
              <a:spcBef>
                <a:spcPct val="20000"/>
              </a:spcBef>
              <a:spcAft>
                <a:spcPct val="0"/>
              </a:spcAft>
              <a:buClr>
                <a:srgbClr val="FFFF00"/>
              </a:buClr>
              <a:defRPr/>
            </a:pPr>
            <a:r>
              <a:rPr lang="en-US" sz="4600" b="1" kern="1200">
                <a:solidFill>
                  <a:srgbClr val="00CC99"/>
                </a:solidFill>
                <a:latin typeface="Times New Roman" pitchFamily="18" charset="0"/>
                <a:ea typeface="+mn-ea"/>
                <a:cs typeface="+mn-cs"/>
              </a:rPr>
              <a:t>environment, inc.</a:t>
            </a:r>
            <a:endParaRPr lang="en-US" sz="4600" kern="1200">
              <a:solidFill>
                <a:srgbClr val="00CC99"/>
              </a:solidFill>
              <a:latin typeface="Times New Roman" pitchFamily="18" charset="0"/>
              <a:ea typeface="+mn-ea"/>
              <a:cs typeface="+mn-cs"/>
            </a:endParaRPr>
          </a:p>
        </p:txBody>
      </p:sp>
      <p:sp>
        <p:nvSpPr>
          <p:cNvPr id="613381" name="Rectangle 5"/>
          <p:cNvSpPr>
            <a:spLocks noChangeArrowheads="1"/>
          </p:cNvSpPr>
          <p:nvPr/>
        </p:nvSpPr>
        <p:spPr bwMode="auto">
          <a:xfrm>
            <a:off x="2743200" y="3429000"/>
            <a:ext cx="5445125" cy="609600"/>
          </a:xfrm>
          <a:prstGeom prst="rect">
            <a:avLst/>
          </a:prstGeom>
          <a:noFill/>
          <a:ln w="12700">
            <a:noFill/>
            <a:miter lim="800000"/>
            <a:headEnd type="none" w="sm" len="sm"/>
            <a:tailEnd type="none" w="sm" len="sm"/>
          </a:ln>
          <a:effectLst>
            <a:outerShdw dist="35921" dir="2700000" algn="ctr" rotWithShape="0">
              <a:srgbClr val="000000"/>
            </a:outerShdw>
          </a:effectLst>
        </p:spPr>
        <p:txBody>
          <a:bodyPr/>
          <a:lstStyle/>
          <a:p>
            <a:pPr marL="342900" indent="-342900" algn="l" rtl="0" eaLnBrk="0" fontAlgn="base" hangingPunct="0">
              <a:lnSpc>
                <a:spcPct val="130000"/>
              </a:lnSpc>
              <a:spcBef>
                <a:spcPct val="20000"/>
              </a:spcBef>
              <a:spcAft>
                <a:spcPct val="0"/>
              </a:spcAft>
              <a:buClr>
                <a:srgbClr val="FFFF00"/>
              </a:buClr>
              <a:defRPr/>
            </a:pPr>
            <a:r>
              <a:rPr lang="en-US" sz="1600" b="1" kern="1200">
                <a:solidFill>
                  <a:srgbClr val="FFFFFF"/>
                </a:solidFill>
                <a:latin typeface="Arial" charset="0"/>
                <a:ea typeface="+mn-ea"/>
                <a:cs typeface="+mn-cs"/>
              </a:rPr>
              <a:t>International Specialists in the Environment</a:t>
            </a:r>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6"/>
          <p:cNvSpPr>
            <a:spLocks noGrp="1" noChangeArrowheads="1"/>
          </p:cNvSpPr>
          <p:nvPr>
            <p:ph type="sldNum" sz="quarter" idx="12"/>
          </p:nvPr>
        </p:nvSpPr>
        <p:spPr>
          <a:noFill/>
        </p:spPr>
        <p:txBody>
          <a:bodyPr/>
          <a:lstStyle/>
          <a:p>
            <a:fld id="{0BAE9D49-631F-49CC-A506-30AD5F865BE4}" type="slidenum">
              <a:rPr lang="en-US" smtClean="0"/>
              <a:pPr/>
              <a:t>169</a:t>
            </a:fld>
            <a:endParaRPr lang="en-US" smtClean="0"/>
          </a:p>
        </p:txBody>
      </p:sp>
      <p:sp>
        <p:nvSpPr>
          <p:cNvPr id="27651" name="Rectangle 2"/>
          <p:cNvSpPr>
            <a:spLocks noGrp="1" noChangeArrowheads="1"/>
          </p:cNvSpPr>
          <p:nvPr>
            <p:ph type="title"/>
          </p:nvPr>
        </p:nvSpPr>
        <p:spPr>
          <a:xfrm>
            <a:off x="0" y="304800"/>
            <a:ext cx="9144000" cy="1295400"/>
          </a:xfrm>
        </p:spPr>
        <p:txBody>
          <a:bodyPr/>
          <a:lstStyle/>
          <a:p>
            <a:r>
              <a:rPr lang="en-US" b="1" dirty="0" smtClean="0">
                <a:solidFill>
                  <a:srgbClr val="0066CC"/>
                </a:solidFill>
                <a:latin typeface="Arial Rounded MT Bold" pitchFamily="34" charset="0"/>
              </a:rPr>
              <a:t>Hurricanes Katrina &amp; Rita</a:t>
            </a:r>
            <a:r>
              <a:rPr lang="en-US" sz="4800" b="1" dirty="0" smtClean="0">
                <a:solidFill>
                  <a:srgbClr val="0066CC"/>
                </a:solidFill>
                <a:latin typeface="Arial Rounded MT Bold" pitchFamily="34" charset="0"/>
              </a:rPr>
              <a:t/>
            </a:r>
            <a:br>
              <a:rPr lang="en-US" sz="4800" b="1" dirty="0" smtClean="0">
                <a:solidFill>
                  <a:srgbClr val="0066CC"/>
                </a:solidFill>
                <a:latin typeface="Arial Rounded MT Bold" pitchFamily="34" charset="0"/>
              </a:rPr>
            </a:br>
            <a:r>
              <a:rPr lang="en-US" b="1" dirty="0" smtClean="0">
                <a:solidFill>
                  <a:srgbClr val="0066CC"/>
                </a:solidFill>
                <a:latin typeface="Arial Rounded MT Bold" pitchFamily="34" charset="0"/>
              </a:rPr>
              <a:t>Water Well Damage Assessment</a:t>
            </a:r>
            <a:br>
              <a:rPr lang="en-US" b="1" dirty="0" smtClean="0">
                <a:solidFill>
                  <a:srgbClr val="0066CC"/>
                </a:solidFill>
                <a:latin typeface="Arial Rounded MT Bold" pitchFamily="34" charset="0"/>
              </a:rPr>
            </a:br>
            <a:endParaRPr lang="en-US" sz="4000" dirty="0" smtClean="0"/>
          </a:p>
        </p:txBody>
      </p:sp>
      <p:pic>
        <p:nvPicPr>
          <p:cNvPr id="6" name="Picture 5" descr="LRA - Water Well Damage Assessment Letter.JPG"/>
          <p:cNvPicPr>
            <a:picLocks noChangeAspect="1"/>
          </p:cNvPicPr>
          <p:nvPr/>
        </p:nvPicPr>
        <p:blipFill>
          <a:blip r:embed="rId2"/>
          <a:srcRect l="8102" t="1898" r="5787"/>
          <a:stretch>
            <a:fillRect/>
          </a:stretch>
        </p:blipFill>
        <p:spPr>
          <a:xfrm>
            <a:off x="5410200" y="1524000"/>
            <a:ext cx="3344415" cy="4648200"/>
          </a:xfrm>
          <a:prstGeom prst="rect">
            <a:avLst/>
          </a:prstGeom>
          <a:ln>
            <a:solidFill>
              <a:schemeClr val="tx1"/>
            </a:solidFill>
          </a:ln>
        </p:spPr>
      </p:pic>
      <p:sp>
        <p:nvSpPr>
          <p:cNvPr id="5" name="TextBox 4"/>
          <p:cNvSpPr txBox="1"/>
          <p:nvPr/>
        </p:nvSpPr>
        <p:spPr>
          <a:xfrm>
            <a:off x="228600" y="1752600"/>
            <a:ext cx="5105400" cy="3600986"/>
          </a:xfrm>
          <a:prstGeom prst="rect">
            <a:avLst/>
          </a:prstGeom>
          <a:noFill/>
        </p:spPr>
        <p:txBody>
          <a:bodyPr wrap="square" rtlCol="0">
            <a:spAutoFit/>
          </a:bodyPr>
          <a:lstStyle/>
          <a:p>
            <a:r>
              <a:rPr lang="en-US" sz="2800" dirty="0" smtClean="0"/>
              <a:t>Ongoing discussions with LRA for funds to cover damaged well </a:t>
            </a:r>
            <a:r>
              <a:rPr lang="en-US" sz="2800" dirty="0" err="1" smtClean="0"/>
              <a:t>p&amp;a</a:t>
            </a:r>
            <a:r>
              <a:rPr lang="en-US" sz="2800" dirty="0" smtClean="0"/>
              <a:t> / repair costs</a:t>
            </a:r>
          </a:p>
          <a:p>
            <a:endParaRPr lang="en-US" sz="2400" dirty="0" smtClean="0"/>
          </a:p>
          <a:p>
            <a:pPr marL="342900" indent="-342900">
              <a:buFont typeface="+mj-lt"/>
              <a:buAutoNum type="arabicPeriod"/>
            </a:pPr>
            <a:r>
              <a:rPr lang="en-US" sz="2400" dirty="0" smtClean="0"/>
              <a:t>Appears to be an eligible expense</a:t>
            </a:r>
          </a:p>
          <a:p>
            <a:pPr marL="342900" indent="-342900">
              <a:buFont typeface="+mj-lt"/>
              <a:buAutoNum type="arabicPeriod"/>
            </a:pPr>
            <a:endParaRPr lang="en-US" sz="2400" dirty="0" smtClean="0"/>
          </a:p>
          <a:p>
            <a:pPr marL="342900" indent="-342900">
              <a:buFont typeface="+mj-lt"/>
              <a:buAutoNum type="arabicPeriod"/>
            </a:pPr>
            <a:r>
              <a:rPr lang="en-US" sz="2400" dirty="0" smtClean="0"/>
              <a:t>Currently seeking unallocated funding sources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7620000" y="6491288"/>
            <a:ext cx="1524000" cy="336550"/>
          </a:xfrm>
          <a:prstGeom prst="rect">
            <a:avLst/>
          </a:prstGeom>
          <a:noFill/>
          <a:ln w="9525">
            <a:noFill/>
            <a:miter lim="800000"/>
            <a:headEnd/>
            <a:tailEnd/>
          </a:ln>
        </p:spPr>
        <p:txBody>
          <a:bodyPr>
            <a:spAutoFit/>
          </a:bodyPr>
          <a:lstStyle/>
          <a:p>
            <a:pPr>
              <a:spcBef>
                <a:spcPct val="50000"/>
              </a:spcBef>
            </a:pPr>
            <a:r>
              <a:rPr lang="en-US" sz="1600"/>
              <a:t>Ewing,  2009</a:t>
            </a:r>
          </a:p>
        </p:txBody>
      </p:sp>
      <p:pic>
        <p:nvPicPr>
          <p:cNvPr id="17411" name="Picture 3"/>
          <p:cNvPicPr>
            <a:picLocks noChangeAspect="1" noChangeArrowheads="1"/>
          </p:cNvPicPr>
          <p:nvPr/>
        </p:nvPicPr>
        <p:blipFill>
          <a:blip r:embed="rId2"/>
          <a:srcRect/>
          <a:stretch>
            <a:fillRect/>
          </a:stretch>
        </p:blipFill>
        <p:spPr bwMode="auto">
          <a:xfrm>
            <a:off x="228600" y="735013"/>
            <a:ext cx="8686800" cy="5741987"/>
          </a:xfrm>
          <a:prstGeom prst="rect">
            <a:avLst/>
          </a:prstGeom>
          <a:noFill/>
          <a:ln w="28575">
            <a:solidFill>
              <a:schemeClr val="tx1"/>
            </a:solidFill>
            <a:miter lim="800000"/>
            <a:headEnd/>
            <a:tailEnd/>
          </a:ln>
        </p:spPr>
      </p:pic>
      <p:sp>
        <p:nvSpPr>
          <p:cNvPr id="17412" name="Text Box 4"/>
          <p:cNvSpPr txBox="1">
            <a:spLocks noChangeArrowheads="1"/>
          </p:cNvSpPr>
          <p:nvPr/>
        </p:nvSpPr>
        <p:spPr bwMode="auto">
          <a:xfrm>
            <a:off x="838200" y="152400"/>
            <a:ext cx="7620000" cy="457200"/>
          </a:xfrm>
          <a:prstGeom prst="rect">
            <a:avLst/>
          </a:prstGeom>
          <a:noFill/>
          <a:ln w="9525">
            <a:noFill/>
            <a:miter lim="800000"/>
            <a:headEnd/>
            <a:tailEnd/>
          </a:ln>
        </p:spPr>
        <p:txBody>
          <a:bodyPr>
            <a:spAutoFit/>
          </a:bodyPr>
          <a:lstStyle/>
          <a:p>
            <a:pPr algn="ctr">
              <a:spcBef>
                <a:spcPct val="50000"/>
              </a:spcBef>
            </a:pPr>
            <a:r>
              <a:rPr lang="en-US" sz="2400" b="1"/>
              <a:t>Generalized Haynesville Depositional System</a:t>
            </a:r>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6"/>
          <p:cNvSpPr>
            <a:spLocks noGrp="1" noChangeArrowheads="1"/>
          </p:cNvSpPr>
          <p:nvPr>
            <p:ph type="sldNum" sz="quarter" idx="12"/>
          </p:nvPr>
        </p:nvSpPr>
        <p:spPr>
          <a:noFill/>
        </p:spPr>
        <p:txBody>
          <a:bodyPr/>
          <a:lstStyle/>
          <a:p>
            <a:fld id="{D7DE74E6-47E6-4681-BD67-D57B0C8F2A11}" type="slidenum">
              <a:rPr lang="en-US" smtClean="0"/>
              <a:pPr/>
              <a:t>170</a:t>
            </a:fld>
            <a:endParaRPr lang="en-US" smtClean="0"/>
          </a:p>
        </p:txBody>
      </p:sp>
      <p:pic>
        <p:nvPicPr>
          <p:cNvPr id="32771" name="Picture 7" descr="OFFICE OF CONSERVATION_Page_1"/>
          <p:cNvPicPr>
            <a:picLocks noChangeAspect="1" noChangeArrowheads="1"/>
          </p:cNvPicPr>
          <p:nvPr/>
        </p:nvPicPr>
        <p:blipFill>
          <a:blip r:embed="rId2"/>
          <a:srcRect l="1176" t="1428" r="1176" b="5714"/>
          <a:stretch>
            <a:fillRect/>
          </a:stretch>
        </p:blipFill>
        <p:spPr bwMode="auto">
          <a:xfrm>
            <a:off x="4953000" y="1143000"/>
            <a:ext cx="3276600" cy="5133975"/>
          </a:xfrm>
          <a:prstGeom prst="rect">
            <a:avLst/>
          </a:prstGeom>
          <a:noFill/>
          <a:ln w="9525">
            <a:noFill/>
            <a:miter lim="800000"/>
            <a:headEnd/>
            <a:tailEnd/>
          </a:ln>
        </p:spPr>
      </p:pic>
      <p:sp>
        <p:nvSpPr>
          <p:cNvPr id="32772" name="Title 7"/>
          <p:cNvSpPr>
            <a:spLocks noGrp="1"/>
          </p:cNvSpPr>
          <p:nvPr>
            <p:ph type="title"/>
          </p:nvPr>
        </p:nvSpPr>
        <p:spPr>
          <a:xfrm>
            <a:off x="0" y="76200"/>
            <a:ext cx="9144000" cy="1077913"/>
          </a:xfrm>
        </p:spPr>
        <p:txBody>
          <a:bodyPr>
            <a:spAutoFit/>
          </a:bodyPr>
          <a:lstStyle/>
          <a:p>
            <a:r>
              <a:rPr lang="en-US" b="1" dirty="0" smtClean="0">
                <a:solidFill>
                  <a:srgbClr val="0066CC"/>
                </a:solidFill>
                <a:latin typeface="Arial Rounded MT Bold" pitchFamily="34" charset="0"/>
              </a:rPr>
              <a:t>Haynesville Shale </a:t>
            </a:r>
            <a:r>
              <a:rPr lang="en-US" b="1" dirty="0" err="1" smtClean="0">
                <a:solidFill>
                  <a:srgbClr val="0066CC"/>
                </a:solidFill>
                <a:latin typeface="Arial Rounded MT Bold" pitchFamily="34" charset="0"/>
              </a:rPr>
              <a:t>Frac</a:t>
            </a:r>
            <a:r>
              <a:rPr lang="en-US" b="1" dirty="0" smtClean="0">
                <a:solidFill>
                  <a:srgbClr val="0066CC"/>
                </a:solidFill>
                <a:latin typeface="Arial Rounded MT Bold" pitchFamily="34" charset="0"/>
              </a:rPr>
              <a:t> Water</a:t>
            </a:r>
            <a:br>
              <a:rPr lang="en-US" b="1" dirty="0" smtClean="0">
                <a:solidFill>
                  <a:srgbClr val="0066CC"/>
                </a:solidFill>
                <a:latin typeface="Arial Rounded MT Bold" pitchFamily="34" charset="0"/>
              </a:rPr>
            </a:br>
            <a:r>
              <a:rPr lang="en-US" sz="2000" b="1" dirty="0" smtClean="0">
                <a:solidFill>
                  <a:srgbClr val="0066CC"/>
                </a:solidFill>
                <a:latin typeface="Arial Rounded MT Bold" pitchFamily="34" charset="0"/>
              </a:rPr>
              <a:t>Mandatory Drilling &amp;</a:t>
            </a:r>
            <a:r>
              <a:rPr lang="en-US" sz="2000" b="1" dirty="0" err="1" smtClean="0">
                <a:solidFill>
                  <a:srgbClr val="0066CC"/>
                </a:solidFill>
                <a:latin typeface="Arial Rounded MT Bold" pitchFamily="34" charset="0"/>
              </a:rPr>
              <a:t>Frac</a:t>
            </a:r>
            <a:r>
              <a:rPr lang="en-US" sz="2000" b="1" dirty="0" smtClean="0">
                <a:solidFill>
                  <a:srgbClr val="0066CC"/>
                </a:solidFill>
                <a:latin typeface="Arial Rounded MT Bold" pitchFamily="34" charset="0"/>
              </a:rPr>
              <a:t> Water Supply Source and Volume Reporting </a:t>
            </a:r>
          </a:p>
        </p:txBody>
      </p:sp>
      <p:pic>
        <p:nvPicPr>
          <p:cNvPr id="32773" name="Picture 8" descr="OFFICE OF CONSERVATION_Page_2"/>
          <p:cNvPicPr>
            <a:picLocks noChangeAspect="1" noChangeArrowheads="1"/>
          </p:cNvPicPr>
          <p:nvPr/>
        </p:nvPicPr>
        <p:blipFill>
          <a:blip r:embed="rId3"/>
          <a:srcRect l="2353" t="53572" r="2353" b="4286"/>
          <a:stretch>
            <a:fillRect/>
          </a:stretch>
        </p:blipFill>
        <p:spPr bwMode="auto">
          <a:xfrm>
            <a:off x="4151313" y="2286000"/>
            <a:ext cx="4916487" cy="3581400"/>
          </a:xfrm>
          <a:prstGeom prst="rect">
            <a:avLst/>
          </a:prstGeom>
          <a:noFill/>
          <a:ln w="9525">
            <a:noFill/>
            <a:miter lim="800000"/>
            <a:headEnd/>
            <a:tailEnd/>
          </a:ln>
        </p:spPr>
      </p:pic>
      <p:pic>
        <p:nvPicPr>
          <p:cNvPr id="32774" name="Picture 11" descr="Memo Regarding New W-1 Form .jpg"/>
          <p:cNvPicPr>
            <a:picLocks noChangeAspect="1"/>
          </p:cNvPicPr>
          <p:nvPr/>
        </p:nvPicPr>
        <p:blipFill>
          <a:blip r:embed="rId4"/>
          <a:srcRect l="5862" t="3645" r="5862" b="2734"/>
          <a:stretch>
            <a:fillRect/>
          </a:stretch>
        </p:blipFill>
        <p:spPr bwMode="auto">
          <a:xfrm>
            <a:off x="381000" y="1143000"/>
            <a:ext cx="3657600" cy="4989513"/>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3"/>
          <p:cNvSpPr>
            <a:spLocks noGrp="1"/>
          </p:cNvSpPr>
          <p:nvPr>
            <p:ph type="sldNum" sz="quarter" idx="12"/>
          </p:nvPr>
        </p:nvSpPr>
        <p:spPr>
          <a:noFill/>
        </p:spPr>
        <p:txBody>
          <a:bodyPr/>
          <a:lstStyle/>
          <a:p>
            <a:fld id="{0BDA2F80-9B9E-42D2-8730-1E8ACDDECBAF}" type="slidenum">
              <a:rPr lang="en-US" smtClean="0"/>
              <a:pPr/>
              <a:t>171</a:t>
            </a:fld>
            <a:endParaRPr lang="en-US" smtClean="0"/>
          </a:p>
        </p:txBody>
      </p:sp>
      <p:sp>
        <p:nvSpPr>
          <p:cNvPr id="31747" name="TextBox 4"/>
          <p:cNvSpPr txBox="1">
            <a:spLocks noChangeArrowheads="1"/>
          </p:cNvSpPr>
          <p:nvPr/>
        </p:nvSpPr>
        <p:spPr bwMode="auto">
          <a:xfrm>
            <a:off x="0" y="228600"/>
            <a:ext cx="9144000" cy="1077913"/>
          </a:xfrm>
          <a:prstGeom prst="rect">
            <a:avLst/>
          </a:prstGeom>
          <a:noFill/>
          <a:ln w="9525">
            <a:noFill/>
            <a:miter lim="800000"/>
            <a:headEnd/>
            <a:tailEnd/>
          </a:ln>
        </p:spPr>
        <p:txBody>
          <a:bodyPr>
            <a:spAutoFit/>
          </a:bodyPr>
          <a:lstStyle/>
          <a:p>
            <a:pPr algn="ctr"/>
            <a:r>
              <a:rPr lang="en-US" sz="4400" b="1" dirty="0">
                <a:solidFill>
                  <a:srgbClr val="0066CC"/>
                </a:solidFill>
                <a:latin typeface="Arial Rounded MT Bold" pitchFamily="34" charset="0"/>
              </a:rPr>
              <a:t>Haynesville Shale </a:t>
            </a:r>
            <a:r>
              <a:rPr lang="en-US" sz="4400" b="1" dirty="0" err="1">
                <a:solidFill>
                  <a:srgbClr val="0066CC"/>
                </a:solidFill>
                <a:latin typeface="Arial Rounded MT Bold" pitchFamily="34" charset="0"/>
              </a:rPr>
              <a:t>Frac</a:t>
            </a:r>
            <a:r>
              <a:rPr lang="en-US" sz="4400" b="1" dirty="0">
                <a:solidFill>
                  <a:srgbClr val="0066CC"/>
                </a:solidFill>
                <a:latin typeface="Arial Rounded MT Bold" pitchFamily="34" charset="0"/>
              </a:rPr>
              <a:t> Water</a:t>
            </a:r>
          </a:p>
          <a:p>
            <a:pPr algn="ctr"/>
            <a:r>
              <a:rPr lang="en-US" sz="2000" b="1" dirty="0">
                <a:solidFill>
                  <a:srgbClr val="0066CC"/>
                </a:solidFill>
                <a:latin typeface="Arial Rounded MT Bold" pitchFamily="34" charset="0"/>
              </a:rPr>
              <a:t>Mandatory Drilling &amp;</a:t>
            </a:r>
            <a:r>
              <a:rPr lang="en-US" sz="2000" b="1" dirty="0" err="1">
                <a:solidFill>
                  <a:srgbClr val="0066CC"/>
                </a:solidFill>
                <a:latin typeface="Arial Rounded MT Bold" pitchFamily="34" charset="0"/>
              </a:rPr>
              <a:t>Frac</a:t>
            </a:r>
            <a:r>
              <a:rPr lang="en-US" sz="2000" b="1" dirty="0">
                <a:solidFill>
                  <a:srgbClr val="0066CC"/>
                </a:solidFill>
                <a:latin typeface="Arial Rounded MT Bold" pitchFamily="34" charset="0"/>
              </a:rPr>
              <a:t> Water Supply Source and Volume Reporting </a:t>
            </a:r>
          </a:p>
        </p:txBody>
      </p:sp>
      <p:sp>
        <p:nvSpPr>
          <p:cNvPr id="6" name="TextBox 8"/>
          <p:cNvSpPr txBox="1">
            <a:spLocks noChangeArrowheads="1"/>
          </p:cNvSpPr>
          <p:nvPr/>
        </p:nvSpPr>
        <p:spPr bwMode="auto">
          <a:xfrm>
            <a:off x="381000" y="1600200"/>
            <a:ext cx="8305800" cy="4308872"/>
          </a:xfrm>
          <a:prstGeom prst="rect">
            <a:avLst/>
          </a:prstGeom>
          <a:noFill/>
          <a:ln w="9525">
            <a:noFill/>
            <a:miter lim="800000"/>
            <a:headEnd/>
            <a:tailEnd/>
          </a:ln>
        </p:spPr>
        <p:txBody>
          <a:bodyPr wrap="square">
            <a:spAutoFit/>
          </a:bodyPr>
          <a:lstStyle/>
          <a:p>
            <a:pPr marL="457200" indent="-457200"/>
            <a:r>
              <a:rPr lang="en-US" sz="3200" b="1" dirty="0" smtClean="0"/>
              <a:t>Actions of the Commissioner:</a:t>
            </a:r>
          </a:p>
          <a:p>
            <a:pPr marL="457200" indent="-457200"/>
            <a:endParaRPr lang="en-US" b="1" dirty="0" smtClean="0"/>
          </a:p>
          <a:p>
            <a:pPr marL="457200" indent="-457200">
              <a:buFont typeface="+mj-lt"/>
              <a:buAutoNum type="arabicPeriod"/>
            </a:pPr>
            <a:r>
              <a:rPr lang="en-US" sz="2400" b="1" dirty="0" smtClean="0"/>
              <a:t>Requires </a:t>
            </a:r>
            <a:r>
              <a:rPr lang="en-US" sz="2400" b="1" dirty="0"/>
              <a:t>operators to report water sources and volumes</a:t>
            </a:r>
          </a:p>
          <a:p>
            <a:pPr marL="457200" indent="-457200">
              <a:buFont typeface="+mj-lt"/>
              <a:buAutoNum type="arabicPeriod"/>
            </a:pPr>
            <a:endParaRPr lang="en-US" sz="1200" b="1" dirty="0"/>
          </a:p>
          <a:p>
            <a:pPr marL="457200" indent="-457200">
              <a:buFont typeface="+mj-lt"/>
              <a:buAutoNum type="arabicPeriod"/>
            </a:pPr>
            <a:r>
              <a:rPr lang="en-US" sz="2400" b="1" dirty="0"/>
              <a:t>Issued on September 15, 2009</a:t>
            </a:r>
          </a:p>
          <a:p>
            <a:pPr marL="457200" indent="-457200">
              <a:buFont typeface="+mj-lt"/>
              <a:buAutoNum type="arabicPeriod"/>
            </a:pPr>
            <a:endParaRPr lang="en-US" sz="1200" b="1" dirty="0"/>
          </a:p>
          <a:p>
            <a:pPr marL="457200" indent="-457200">
              <a:buFont typeface="+mj-lt"/>
              <a:buAutoNum type="arabicPeriod"/>
            </a:pPr>
            <a:r>
              <a:rPr lang="en-US" sz="2400" b="1" dirty="0"/>
              <a:t>Enforceable effective October 1, 2009</a:t>
            </a:r>
          </a:p>
          <a:p>
            <a:pPr marL="457200" indent="-457200">
              <a:buFont typeface="+mj-lt"/>
              <a:buAutoNum type="arabicPeriod"/>
            </a:pPr>
            <a:endParaRPr lang="en-US" sz="1200" b="1" dirty="0"/>
          </a:p>
          <a:p>
            <a:pPr marL="457200" indent="-457200">
              <a:buFont typeface="+mj-lt"/>
              <a:buAutoNum type="arabicPeriod"/>
            </a:pPr>
            <a:r>
              <a:rPr lang="en-US" sz="2400" b="1" dirty="0"/>
              <a:t>Provides valuable </a:t>
            </a:r>
            <a:r>
              <a:rPr lang="en-US" sz="2400" b="1" dirty="0" smtClean="0"/>
              <a:t>ground water resource management tool</a:t>
            </a:r>
          </a:p>
          <a:p>
            <a:pPr marL="457200" indent="-457200">
              <a:buFont typeface="+mj-lt"/>
              <a:buAutoNum type="arabicPeriod"/>
            </a:pPr>
            <a:endParaRPr lang="en-US" sz="1200" b="1" dirty="0" smtClean="0"/>
          </a:p>
          <a:p>
            <a:pPr marL="457200" indent="-457200">
              <a:buFont typeface="+mj-lt"/>
              <a:buAutoNum type="arabicPeriod"/>
            </a:pPr>
            <a:r>
              <a:rPr lang="en-US" sz="2400" b="1" dirty="0" smtClean="0"/>
              <a:t>Statistics </a:t>
            </a:r>
            <a:endParaRPr lang="en-US" sz="2400" b="1" dirty="0"/>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3A19BCC-61BF-4049-8BDE-143DD10369D5}" type="slidenum">
              <a:rPr lang="en-US" smtClean="0"/>
              <a:pPr>
                <a:defRPr/>
              </a:pPr>
              <a:t>172</a:t>
            </a:fld>
            <a:endParaRPr lang="en-US"/>
          </a:p>
        </p:txBody>
      </p:sp>
      <p:sp>
        <p:nvSpPr>
          <p:cNvPr id="5" name="TextBox 4"/>
          <p:cNvSpPr txBox="1">
            <a:spLocks noChangeArrowheads="1"/>
          </p:cNvSpPr>
          <p:nvPr/>
        </p:nvSpPr>
        <p:spPr bwMode="auto">
          <a:xfrm>
            <a:off x="0" y="152400"/>
            <a:ext cx="9144000" cy="1938992"/>
          </a:xfrm>
          <a:prstGeom prst="rect">
            <a:avLst/>
          </a:prstGeom>
          <a:noFill/>
          <a:ln w="9525">
            <a:noFill/>
            <a:miter lim="800000"/>
            <a:headEnd/>
            <a:tailEnd/>
          </a:ln>
        </p:spPr>
        <p:txBody>
          <a:bodyPr wrap="square">
            <a:spAutoFit/>
          </a:bodyPr>
          <a:lstStyle/>
          <a:p>
            <a:pPr algn="ctr"/>
            <a:r>
              <a:rPr lang="en-US" sz="2800" b="1" dirty="0" smtClean="0">
                <a:solidFill>
                  <a:srgbClr val="0066CC"/>
                </a:solidFill>
                <a:latin typeface="Arial Rounded MT Bold" pitchFamily="34" charset="0"/>
              </a:rPr>
              <a:t>Haynesville Shale Natural Gas Well Development</a:t>
            </a:r>
          </a:p>
          <a:p>
            <a:pPr algn="ctr"/>
            <a:r>
              <a:rPr lang="en-US" sz="2800" b="1" dirty="0" smtClean="0">
                <a:solidFill>
                  <a:srgbClr val="0066CC"/>
                </a:solidFill>
                <a:latin typeface="Arial Rounded MT Bold" pitchFamily="34" charset="0"/>
              </a:rPr>
              <a:t>Drilling and Stimulation Operations</a:t>
            </a:r>
          </a:p>
          <a:p>
            <a:pPr algn="ctr"/>
            <a:r>
              <a:rPr lang="en-US" sz="2000" dirty="0" smtClean="0">
                <a:latin typeface="Arial Rounded MT Bold" pitchFamily="34" charset="0"/>
              </a:rPr>
              <a:t>Reported Water Usage from 10/1/2009 to 1/22/10 WH-1 Information </a:t>
            </a:r>
          </a:p>
          <a:p>
            <a:pPr algn="ctr"/>
            <a:endParaRPr lang="en-US" sz="4400" b="1" dirty="0">
              <a:solidFill>
                <a:srgbClr val="0066CC"/>
              </a:solidFill>
              <a:latin typeface="Arial Rounded MT Bold" pitchFamily="34" charset="0"/>
            </a:endParaRPr>
          </a:p>
        </p:txBody>
      </p:sp>
      <p:graphicFrame>
        <p:nvGraphicFramePr>
          <p:cNvPr id="8" name="Group 70"/>
          <p:cNvGraphicFramePr>
            <a:graphicFrameLocks noGrp="1"/>
          </p:cNvGraphicFramePr>
          <p:nvPr/>
        </p:nvGraphicFramePr>
        <p:xfrm>
          <a:off x="304800" y="1828800"/>
          <a:ext cx="3581400" cy="2389632"/>
        </p:xfrm>
        <a:graphic>
          <a:graphicData uri="http://schemas.openxmlformats.org/drawingml/2006/table">
            <a:tbl>
              <a:tblPr/>
              <a:tblGrid>
                <a:gridCol w="2387600"/>
                <a:gridCol w="1193800"/>
              </a:tblGrid>
              <a:tr h="3016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Source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Volume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(Gallons)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00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Arial" charset="0"/>
                        </a:rPr>
                        <a:t>Frac</a:t>
                      </a:r>
                      <a:r>
                        <a:rPr kumimoji="0" lang="en-US" sz="1400" b="0" i="0" u="none" strike="noStrike" cap="none" normalizeH="0" baseline="0" dirty="0" smtClean="0">
                          <a:ln>
                            <a:noFill/>
                          </a:ln>
                          <a:solidFill>
                            <a:schemeClr val="tx1"/>
                          </a:solidFill>
                          <a:effectLst/>
                          <a:latin typeface="Arial" charset="0"/>
                        </a:rPr>
                        <a:t> Groundwater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  21,460,073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16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err="1" smtClean="0">
                          <a:ln>
                            <a:noFill/>
                          </a:ln>
                          <a:solidFill>
                            <a:schemeClr val="tx1"/>
                          </a:solidFill>
                          <a:effectLst/>
                          <a:latin typeface="Arial" charset="0"/>
                        </a:rPr>
                        <a:t>Frac</a:t>
                      </a:r>
                      <a:r>
                        <a:rPr kumimoji="0" lang="en-US" sz="1400" b="0" i="0" u="none" strike="noStrike" cap="none" normalizeH="0" baseline="0" dirty="0" smtClean="0">
                          <a:ln>
                            <a:noFill/>
                          </a:ln>
                          <a:solidFill>
                            <a:schemeClr val="tx1"/>
                          </a:solidFill>
                          <a:effectLst/>
                          <a:latin typeface="Arial" charset="0"/>
                        </a:rPr>
                        <a:t> Surface Water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125,579,242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16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Drilling Rig Groundwater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  26,980,766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16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Drilling Rig Surface Water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    1,020,000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00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rPr>
                        <a:t>Other Groundwater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       105,000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16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Other Surface Water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    1,281,000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9" name="Object 4"/>
          <p:cNvGraphicFramePr>
            <a:graphicFrameLocks noChangeAspect="1"/>
          </p:cNvGraphicFramePr>
          <p:nvPr/>
        </p:nvGraphicFramePr>
        <p:xfrm>
          <a:off x="2181225" y="1676400"/>
          <a:ext cx="6962775" cy="48768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3"/>
          <p:cNvSpPr>
            <a:spLocks noGrp="1"/>
          </p:cNvSpPr>
          <p:nvPr>
            <p:ph type="sldNum" sz="quarter" idx="12"/>
          </p:nvPr>
        </p:nvSpPr>
        <p:spPr>
          <a:noFill/>
        </p:spPr>
        <p:txBody>
          <a:bodyPr/>
          <a:lstStyle/>
          <a:p>
            <a:fld id="{22C96D1A-FF5A-40DC-8D66-262D0C2B93F5}" type="slidenum">
              <a:rPr lang="en-US" smtClean="0"/>
              <a:pPr/>
              <a:t>173</a:t>
            </a:fld>
            <a:endParaRPr lang="en-US" smtClean="0"/>
          </a:p>
        </p:txBody>
      </p:sp>
      <p:sp>
        <p:nvSpPr>
          <p:cNvPr id="5" name="Title 7"/>
          <p:cNvSpPr txBox="1">
            <a:spLocks/>
          </p:cNvSpPr>
          <p:nvPr/>
        </p:nvSpPr>
        <p:spPr bwMode="auto">
          <a:xfrm>
            <a:off x="0" y="152400"/>
            <a:ext cx="9144000" cy="1138238"/>
          </a:xfrm>
          <a:prstGeom prst="rect">
            <a:avLst/>
          </a:prstGeom>
          <a:noFill/>
          <a:ln w="9525">
            <a:noFill/>
            <a:miter lim="800000"/>
            <a:headEnd/>
            <a:tailEnd/>
          </a:ln>
        </p:spPr>
        <p:txBody>
          <a:bodyPr>
            <a:spAutoFit/>
          </a:bodyPr>
          <a:lstStyle/>
          <a:p>
            <a:pPr algn="ctr" eaLnBrk="0" hangingPunct="0">
              <a:defRPr/>
            </a:pPr>
            <a:r>
              <a:rPr lang="en-US" sz="4800" b="1" kern="0" dirty="0">
                <a:solidFill>
                  <a:srgbClr val="0066CC"/>
                </a:solidFill>
                <a:latin typeface="Arial Rounded MT Bold" pitchFamily="34" charset="0"/>
                <a:ea typeface="+mj-ea"/>
                <a:cs typeface="+mj-cs"/>
              </a:rPr>
              <a:t>Haynesville Shale </a:t>
            </a:r>
            <a:r>
              <a:rPr lang="en-US" sz="4800" b="1" kern="0" dirty="0" err="1">
                <a:solidFill>
                  <a:srgbClr val="0066CC"/>
                </a:solidFill>
                <a:latin typeface="Arial Rounded MT Bold" pitchFamily="34" charset="0"/>
                <a:ea typeface="+mj-ea"/>
                <a:cs typeface="+mj-cs"/>
              </a:rPr>
              <a:t>Frac</a:t>
            </a:r>
            <a:r>
              <a:rPr lang="en-US" sz="4800" b="1" kern="0" dirty="0">
                <a:solidFill>
                  <a:srgbClr val="0066CC"/>
                </a:solidFill>
                <a:latin typeface="Arial Rounded MT Bold" pitchFamily="34" charset="0"/>
                <a:ea typeface="+mj-ea"/>
                <a:cs typeface="+mj-cs"/>
              </a:rPr>
              <a:t> Water</a:t>
            </a:r>
            <a:endParaRPr lang="en-US" sz="4400" b="1" kern="0" dirty="0">
              <a:solidFill>
                <a:srgbClr val="0066CC"/>
              </a:solidFill>
              <a:latin typeface="Arial Rounded MT Bold" pitchFamily="34" charset="0"/>
              <a:ea typeface="+mj-ea"/>
              <a:cs typeface="+mj-cs"/>
            </a:endParaRPr>
          </a:p>
          <a:p>
            <a:pPr algn="ctr" eaLnBrk="0" hangingPunct="0">
              <a:defRPr/>
            </a:pPr>
            <a:r>
              <a:rPr lang="en-US" sz="2000" b="1" kern="0" dirty="0">
                <a:solidFill>
                  <a:srgbClr val="0066CC"/>
                </a:solidFill>
                <a:latin typeface="Arial Rounded MT Bold" pitchFamily="34" charset="0"/>
                <a:ea typeface="+mj-ea"/>
                <a:cs typeface="+mj-cs"/>
              </a:rPr>
              <a:t>Domestic Well Water Use For Non-Domestic Purposes </a:t>
            </a:r>
          </a:p>
        </p:txBody>
      </p:sp>
      <p:sp>
        <p:nvSpPr>
          <p:cNvPr id="33796" name="TextBox 6"/>
          <p:cNvSpPr txBox="1">
            <a:spLocks noChangeArrowheads="1"/>
          </p:cNvSpPr>
          <p:nvPr/>
        </p:nvSpPr>
        <p:spPr bwMode="auto">
          <a:xfrm>
            <a:off x="152400" y="2209800"/>
            <a:ext cx="4419600" cy="2677656"/>
          </a:xfrm>
          <a:prstGeom prst="rect">
            <a:avLst/>
          </a:prstGeom>
          <a:noFill/>
          <a:ln w="9525">
            <a:noFill/>
            <a:miter lim="800000"/>
            <a:headEnd/>
            <a:tailEnd/>
          </a:ln>
        </p:spPr>
        <p:txBody>
          <a:bodyPr wrap="square">
            <a:spAutoFit/>
          </a:bodyPr>
          <a:lstStyle/>
          <a:p>
            <a:pPr marL="514350" indent="-514350">
              <a:buFont typeface="+mj-lt"/>
              <a:buAutoNum type="arabicPeriod"/>
            </a:pPr>
            <a:r>
              <a:rPr lang="en-US" sz="2800" b="1" dirty="0" smtClean="0"/>
              <a:t>Provides regulatory clarification</a:t>
            </a:r>
          </a:p>
          <a:p>
            <a:pPr marL="514350" indent="-514350">
              <a:buFont typeface="+mj-lt"/>
              <a:buAutoNum type="arabicPeriod"/>
            </a:pPr>
            <a:endParaRPr lang="en-US" sz="2800" b="1" dirty="0" smtClean="0"/>
          </a:p>
          <a:p>
            <a:pPr marL="514350" indent="-514350">
              <a:buFont typeface="+mj-lt"/>
              <a:buAutoNum type="arabicPeriod"/>
            </a:pPr>
            <a:r>
              <a:rPr lang="en-US" sz="2800" b="1" dirty="0" smtClean="0"/>
              <a:t>Requires Prior Notification &amp; Evaluation </a:t>
            </a:r>
            <a:endParaRPr lang="en-US" sz="2800" b="1" dirty="0"/>
          </a:p>
        </p:txBody>
      </p:sp>
      <p:pic>
        <p:nvPicPr>
          <p:cNvPr id="33797" name="Picture 5" descr="Domestic Well Water Use for Non-Domestic Purposes Memo.jpg"/>
          <p:cNvPicPr>
            <a:picLocks noChangeAspect="1"/>
          </p:cNvPicPr>
          <p:nvPr/>
        </p:nvPicPr>
        <p:blipFill>
          <a:blip r:embed="rId2"/>
          <a:srcRect l="2345" t="1823" r="4689"/>
          <a:stretch>
            <a:fillRect/>
          </a:stretch>
        </p:blipFill>
        <p:spPr bwMode="auto">
          <a:xfrm>
            <a:off x="4648200" y="1295400"/>
            <a:ext cx="3830638" cy="487680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7"/>
          <p:cNvSpPr>
            <a:spLocks noGrp="1"/>
          </p:cNvSpPr>
          <p:nvPr>
            <p:ph type="sldNum" sz="quarter" idx="12"/>
          </p:nvPr>
        </p:nvSpPr>
        <p:spPr>
          <a:noFill/>
        </p:spPr>
        <p:txBody>
          <a:bodyPr/>
          <a:lstStyle/>
          <a:p>
            <a:fld id="{886D5FB5-8804-4BBD-93F8-C60805DEC930}" type="slidenum">
              <a:rPr lang="en-US" smtClean="0"/>
              <a:pPr/>
              <a:t>174</a:t>
            </a:fld>
            <a:endParaRPr lang="en-US" smtClean="0"/>
          </a:p>
        </p:txBody>
      </p:sp>
      <p:sp>
        <p:nvSpPr>
          <p:cNvPr id="36867" name="Rectangle 2"/>
          <p:cNvSpPr>
            <a:spLocks noGrp="1" noChangeArrowheads="1"/>
          </p:cNvSpPr>
          <p:nvPr>
            <p:ph type="title"/>
          </p:nvPr>
        </p:nvSpPr>
        <p:spPr>
          <a:xfrm>
            <a:off x="457200" y="228600"/>
            <a:ext cx="8229600" cy="1143000"/>
          </a:xfrm>
        </p:spPr>
        <p:txBody>
          <a:bodyPr/>
          <a:lstStyle/>
          <a:p>
            <a:r>
              <a:rPr lang="en-US" sz="4000" b="1" smtClean="0">
                <a:solidFill>
                  <a:srgbClr val="0066CC"/>
                </a:solidFill>
                <a:latin typeface="Arial Rounded MT Bold" pitchFamily="34" charset="0"/>
              </a:rPr>
              <a:t>Statewide Well Notification Audit and Enforcement</a:t>
            </a:r>
            <a:endParaRPr lang="en-US" b="1" smtClean="0">
              <a:solidFill>
                <a:srgbClr val="0066CC"/>
              </a:solidFill>
              <a:latin typeface="Arial Rounded MT Bold" pitchFamily="34" charset="0"/>
            </a:endParaRPr>
          </a:p>
        </p:txBody>
      </p:sp>
      <p:graphicFrame>
        <p:nvGraphicFramePr>
          <p:cNvPr id="137262" name="Group 46"/>
          <p:cNvGraphicFramePr>
            <a:graphicFrameLocks noGrp="1"/>
          </p:cNvGraphicFramePr>
          <p:nvPr>
            <p:ph sz="half" idx="1"/>
          </p:nvPr>
        </p:nvGraphicFramePr>
        <p:xfrm>
          <a:off x="76200" y="4038600"/>
          <a:ext cx="8991600" cy="1234440"/>
        </p:xfrm>
        <a:graphic>
          <a:graphicData uri="http://schemas.openxmlformats.org/drawingml/2006/table">
            <a:tbl>
              <a:tblPr/>
              <a:tblGrid>
                <a:gridCol w="685800"/>
                <a:gridCol w="762000"/>
                <a:gridCol w="609600"/>
                <a:gridCol w="609600"/>
                <a:gridCol w="457200"/>
                <a:gridCol w="838200"/>
                <a:gridCol w="838200"/>
                <a:gridCol w="762000"/>
                <a:gridCol w="914400"/>
                <a:gridCol w="762000"/>
                <a:gridCol w="838200"/>
                <a:gridCol w="914400"/>
              </a:tblGrid>
              <a:tr h="2286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66CC"/>
                          </a:solidFill>
                          <a:effectLst/>
                          <a:latin typeface="Arial Narrow" pitchFamily="34" charset="0"/>
                        </a:rPr>
                        <a:t>January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66CC"/>
                          </a:solidFill>
                          <a:effectLst/>
                          <a:latin typeface="Arial Narrow" pitchFamily="34" charset="0"/>
                        </a:rPr>
                        <a:t>February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66CC"/>
                          </a:solidFill>
                          <a:effectLst/>
                          <a:latin typeface="Arial Narrow" pitchFamily="34" charset="0"/>
                        </a:rPr>
                        <a:t>March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66CC"/>
                          </a:solidFill>
                          <a:effectLst/>
                          <a:latin typeface="Arial Narrow" pitchFamily="34" charset="0"/>
                        </a:rPr>
                        <a:t>April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66CC"/>
                          </a:solidFill>
                          <a:effectLst/>
                          <a:latin typeface="Arial Narrow" pitchFamily="34" charset="0"/>
                        </a:rPr>
                        <a:t>May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66CC"/>
                          </a:solidFill>
                          <a:effectLst/>
                          <a:latin typeface="Arial Narrow" pitchFamily="34" charset="0"/>
                        </a:rPr>
                        <a:t>June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66CC"/>
                          </a:solidFill>
                          <a:effectLst/>
                          <a:latin typeface="Arial Narrow" pitchFamily="34" charset="0"/>
                        </a:rPr>
                        <a:t>July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66CC"/>
                          </a:solidFill>
                          <a:effectLst/>
                          <a:latin typeface="Arial Narrow" pitchFamily="34" charset="0"/>
                        </a:rPr>
                        <a:t>August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66CC"/>
                          </a:solidFill>
                          <a:effectLst/>
                          <a:latin typeface="Arial Narrow" pitchFamily="34" charset="0"/>
                        </a:rPr>
                        <a:t>September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66CC"/>
                          </a:solidFill>
                          <a:effectLst/>
                          <a:latin typeface="Arial Narrow" pitchFamily="34" charset="0"/>
                        </a:rPr>
                        <a:t>October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66CC"/>
                          </a:solidFill>
                          <a:effectLst/>
                          <a:latin typeface="Arial Narrow" pitchFamily="34" charset="0"/>
                        </a:rPr>
                        <a:t>November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rgbClr val="0066CC"/>
                          </a:solidFill>
                          <a:effectLst/>
                          <a:latin typeface="Arial Narrow" pitchFamily="34" charset="0"/>
                        </a:rPr>
                        <a:t>December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gridSpan="5">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Narrow" pitchFamily="34" charset="0"/>
                        </a:rPr>
                        <a:t>Caddo, Red River, Bossier, </a:t>
                      </a:r>
                      <a:r>
                        <a:rPr kumimoji="0" lang="en-US" sz="1200" b="1" i="0" u="none" strike="noStrike" cap="none" normalizeH="0" baseline="0" dirty="0" err="1" smtClean="0">
                          <a:ln>
                            <a:noFill/>
                          </a:ln>
                          <a:solidFill>
                            <a:schemeClr val="tx1"/>
                          </a:solidFill>
                          <a:effectLst/>
                          <a:latin typeface="Arial Narrow" pitchFamily="34" charset="0"/>
                        </a:rPr>
                        <a:t>DeSoto</a:t>
                      </a:r>
                      <a:endParaRPr kumimoji="0" lang="en-US" sz="1200" b="1" i="0" u="none" strike="noStrike" cap="none" normalizeH="0" baseline="0" dirty="0" smtClean="0">
                        <a:ln>
                          <a:noFill/>
                        </a:ln>
                        <a:solidFill>
                          <a:schemeClr val="tx1"/>
                        </a:solidFill>
                        <a:effectLst/>
                        <a:latin typeface="Arial Narrow"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Narrow" pitchFamily="34" charset="0"/>
                        </a:rPr>
                        <a:t>Calcasieu, Cameron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Narrow" pitchFamily="34" charset="0"/>
                        </a:rPr>
                        <a:t>Jeff Davis, Vermillion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Narrow" pitchFamily="34" charset="0"/>
                        </a:rPr>
                        <a:t>Acadia, Lafayette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Narrow" pitchFamily="34" charset="0"/>
                        </a:rPr>
                        <a:t>Allen, Evangeline, St. Landry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Narrow" pitchFamily="34" charset="0"/>
                        </a:rPr>
                        <a:t>Bienville, Webster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Narrow" pitchFamily="34" charset="0"/>
                        </a:rPr>
                        <a:t>Claiborne, Jackson, Lincoln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Narrow" pitchFamily="34" charset="0"/>
                        </a:rPr>
                        <a:t>Ouachita, Morehouse, Union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8600">
                <a:tc gridSpan="5">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CARIZZO – WILCOX (Haynesville)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CHICOT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SPARTA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bl>
          </a:graphicData>
        </a:graphic>
      </p:graphicFrame>
      <p:sp>
        <p:nvSpPr>
          <p:cNvPr id="36909" name="Text Box 44"/>
          <p:cNvSpPr txBox="1">
            <a:spLocks noChangeArrowheads="1"/>
          </p:cNvSpPr>
          <p:nvPr/>
        </p:nvSpPr>
        <p:spPr bwMode="auto">
          <a:xfrm>
            <a:off x="228600" y="1752600"/>
            <a:ext cx="8915400" cy="1800493"/>
          </a:xfrm>
          <a:prstGeom prst="rect">
            <a:avLst/>
          </a:prstGeom>
          <a:noFill/>
          <a:ln w="9525">
            <a:noFill/>
            <a:miter lim="800000"/>
            <a:headEnd/>
            <a:tailEnd/>
          </a:ln>
        </p:spPr>
        <p:txBody>
          <a:bodyPr>
            <a:spAutoFit/>
          </a:bodyPr>
          <a:lstStyle/>
          <a:p>
            <a:pPr>
              <a:spcBef>
                <a:spcPct val="50000"/>
              </a:spcBef>
            </a:pPr>
            <a:r>
              <a:rPr lang="en-US" sz="2400" b="1" dirty="0"/>
              <a:t>Initiated a comprehensive statewide audit schedule</a:t>
            </a:r>
          </a:p>
          <a:p>
            <a:pPr marL="114300" lvl="1" indent="227013">
              <a:spcBef>
                <a:spcPct val="50000"/>
              </a:spcBef>
              <a:buFontTx/>
              <a:buChar char="•"/>
            </a:pPr>
            <a:r>
              <a:rPr lang="en-US" sz="1600" b="1" dirty="0"/>
              <a:t>Two year plan to audit all ground water wells drilled in Louisiana after </a:t>
            </a:r>
            <a:r>
              <a:rPr lang="en-US" sz="1600" b="1" dirty="0" smtClean="0"/>
              <a:t>July </a:t>
            </a:r>
            <a:r>
              <a:rPr lang="en-US" sz="1600" b="1" dirty="0"/>
              <a:t>1, 2001</a:t>
            </a:r>
          </a:p>
          <a:p>
            <a:pPr marL="114300" lvl="1" indent="227013">
              <a:spcBef>
                <a:spcPct val="50000"/>
              </a:spcBef>
              <a:buFontTx/>
              <a:buChar char="•"/>
            </a:pPr>
            <a:r>
              <a:rPr lang="en-US" sz="1600" b="1"/>
              <a:t>To </a:t>
            </a:r>
            <a:r>
              <a:rPr lang="en-US" sz="1600" b="1" smtClean="0"/>
              <a:t>date,</a:t>
            </a:r>
            <a:r>
              <a:rPr lang="en-US" sz="2400" b="1" u="sng" smtClean="0"/>
              <a:t>21</a:t>
            </a:r>
            <a:r>
              <a:rPr lang="en-US" sz="1600" b="1" smtClean="0"/>
              <a:t> </a:t>
            </a:r>
            <a:r>
              <a:rPr lang="en-US" sz="1600" b="1" dirty="0" smtClean="0"/>
              <a:t>parishes </a:t>
            </a:r>
            <a:r>
              <a:rPr lang="en-US" sz="1600" b="1" dirty="0"/>
              <a:t>audited</a:t>
            </a:r>
          </a:p>
          <a:p>
            <a:pPr marL="114300" lvl="1" indent="227013">
              <a:spcBef>
                <a:spcPct val="50000"/>
              </a:spcBef>
              <a:buFontTx/>
              <a:buChar char="•"/>
            </a:pPr>
            <a:r>
              <a:rPr lang="en-US" sz="1600" b="1" dirty="0"/>
              <a:t>Current status of implementation</a:t>
            </a:r>
          </a:p>
        </p:txBody>
      </p:sp>
      <p:sp>
        <p:nvSpPr>
          <p:cNvPr id="36910" name="Text Box 45"/>
          <p:cNvSpPr txBox="1">
            <a:spLocks noChangeArrowheads="1"/>
          </p:cNvSpPr>
          <p:nvPr/>
        </p:nvSpPr>
        <p:spPr bwMode="auto">
          <a:xfrm>
            <a:off x="228600" y="3657600"/>
            <a:ext cx="1828800" cy="366713"/>
          </a:xfrm>
          <a:prstGeom prst="rect">
            <a:avLst/>
          </a:prstGeom>
          <a:noFill/>
          <a:ln w="9525">
            <a:noFill/>
            <a:miter lim="800000"/>
            <a:headEnd/>
            <a:tailEnd/>
          </a:ln>
        </p:spPr>
        <p:txBody>
          <a:bodyPr>
            <a:spAutoFit/>
          </a:bodyPr>
          <a:lstStyle/>
          <a:p>
            <a:pPr>
              <a:spcBef>
                <a:spcPct val="50000"/>
              </a:spcBef>
            </a:pPr>
            <a:r>
              <a:rPr lang="en-US" b="1"/>
              <a:t>2009 Schedule</a:t>
            </a:r>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7"/>
          <p:cNvSpPr>
            <a:spLocks noGrp="1"/>
          </p:cNvSpPr>
          <p:nvPr>
            <p:ph type="sldNum" sz="quarter" idx="12"/>
          </p:nvPr>
        </p:nvSpPr>
        <p:spPr>
          <a:noFill/>
        </p:spPr>
        <p:txBody>
          <a:bodyPr/>
          <a:lstStyle/>
          <a:p>
            <a:fld id="{F416B754-75B8-416C-A9E5-A3C73E81DF18}" type="slidenum">
              <a:rPr lang="en-US" smtClean="0"/>
              <a:pPr/>
              <a:t>175</a:t>
            </a:fld>
            <a:endParaRPr lang="en-US" smtClean="0"/>
          </a:p>
        </p:txBody>
      </p:sp>
      <p:graphicFrame>
        <p:nvGraphicFramePr>
          <p:cNvPr id="85695" name="Group 703"/>
          <p:cNvGraphicFramePr>
            <a:graphicFrameLocks noGrp="1"/>
          </p:cNvGraphicFramePr>
          <p:nvPr>
            <p:ph sz="quarter" idx="2"/>
          </p:nvPr>
        </p:nvGraphicFramePr>
        <p:xfrm>
          <a:off x="76200" y="4495800"/>
          <a:ext cx="8991600" cy="1200912"/>
        </p:xfrm>
        <a:graphic>
          <a:graphicData uri="http://schemas.openxmlformats.org/drawingml/2006/table">
            <a:tbl>
              <a:tblPr/>
              <a:tblGrid>
                <a:gridCol w="685800"/>
                <a:gridCol w="762000"/>
                <a:gridCol w="685800"/>
                <a:gridCol w="762000"/>
                <a:gridCol w="685800"/>
                <a:gridCol w="685800"/>
                <a:gridCol w="838200"/>
                <a:gridCol w="685800"/>
                <a:gridCol w="838200"/>
                <a:gridCol w="762000"/>
                <a:gridCol w="762000"/>
                <a:gridCol w="838200"/>
              </a:tblGrid>
              <a:tr h="2286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1" i="0" u="none" strike="noStrike" cap="none" normalizeH="0" baseline="0" dirty="0" smtClean="0">
                          <a:ln>
                            <a:noFill/>
                          </a:ln>
                          <a:solidFill>
                            <a:srgbClr val="0066CC"/>
                          </a:solidFill>
                          <a:effectLst/>
                          <a:latin typeface="Arial Narrow" pitchFamily="34" charset="0"/>
                        </a:rPr>
                        <a:t>January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1" i="0" u="none" strike="noStrike" cap="none" normalizeH="0" baseline="0" smtClean="0">
                          <a:ln>
                            <a:noFill/>
                          </a:ln>
                          <a:solidFill>
                            <a:srgbClr val="0066CC"/>
                          </a:solidFill>
                          <a:effectLst/>
                          <a:latin typeface="Arial Narrow" pitchFamily="34" charset="0"/>
                        </a:rPr>
                        <a:t>February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1" i="0" u="none" strike="noStrike" cap="none" normalizeH="0" baseline="0" smtClean="0">
                          <a:ln>
                            <a:noFill/>
                          </a:ln>
                          <a:solidFill>
                            <a:srgbClr val="0066CC"/>
                          </a:solidFill>
                          <a:effectLst/>
                          <a:latin typeface="Arial Narrow" pitchFamily="34" charset="0"/>
                        </a:rPr>
                        <a:t>March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1" i="0" u="none" strike="noStrike" cap="none" normalizeH="0" baseline="0" smtClean="0">
                          <a:ln>
                            <a:noFill/>
                          </a:ln>
                          <a:solidFill>
                            <a:srgbClr val="0066CC"/>
                          </a:solidFill>
                          <a:effectLst/>
                          <a:latin typeface="Arial Narrow" pitchFamily="34" charset="0"/>
                        </a:rPr>
                        <a:t>April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1" i="0" u="none" strike="noStrike" cap="none" normalizeH="0" baseline="0" smtClean="0">
                          <a:ln>
                            <a:noFill/>
                          </a:ln>
                          <a:solidFill>
                            <a:srgbClr val="0066CC"/>
                          </a:solidFill>
                          <a:effectLst/>
                          <a:latin typeface="Arial Narrow" pitchFamily="34" charset="0"/>
                        </a:rPr>
                        <a:t>May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1" i="0" u="none" strike="noStrike" cap="none" normalizeH="0" baseline="0" smtClean="0">
                          <a:ln>
                            <a:noFill/>
                          </a:ln>
                          <a:solidFill>
                            <a:srgbClr val="0066CC"/>
                          </a:solidFill>
                          <a:effectLst/>
                          <a:latin typeface="Arial Narrow" pitchFamily="34" charset="0"/>
                        </a:rPr>
                        <a:t>June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1" i="0" u="none" strike="noStrike" cap="none" normalizeH="0" baseline="0" smtClean="0">
                          <a:ln>
                            <a:noFill/>
                          </a:ln>
                          <a:solidFill>
                            <a:srgbClr val="0066CC"/>
                          </a:solidFill>
                          <a:effectLst/>
                          <a:latin typeface="Arial Narrow" pitchFamily="34" charset="0"/>
                        </a:rPr>
                        <a:t>July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1" i="0" u="none" strike="noStrike" cap="none" normalizeH="0" baseline="0" smtClean="0">
                          <a:ln>
                            <a:noFill/>
                          </a:ln>
                          <a:solidFill>
                            <a:srgbClr val="0066CC"/>
                          </a:solidFill>
                          <a:effectLst/>
                          <a:latin typeface="Arial Narrow" pitchFamily="34" charset="0"/>
                        </a:rPr>
                        <a:t>August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1" i="0" u="none" strike="noStrike" cap="none" normalizeH="0" baseline="0" smtClean="0">
                          <a:ln>
                            <a:noFill/>
                          </a:ln>
                          <a:solidFill>
                            <a:srgbClr val="0066CC"/>
                          </a:solidFill>
                          <a:effectLst/>
                          <a:latin typeface="Arial Narrow" pitchFamily="34" charset="0"/>
                        </a:rPr>
                        <a:t>September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1" i="0" u="none" strike="noStrike" cap="none" normalizeH="0" baseline="0" smtClean="0">
                          <a:ln>
                            <a:noFill/>
                          </a:ln>
                          <a:solidFill>
                            <a:srgbClr val="0066CC"/>
                          </a:solidFill>
                          <a:effectLst/>
                          <a:latin typeface="Arial Narrow" pitchFamily="34" charset="0"/>
                        </a:rPr>
                        <a:t>October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1" i="0" u="none" strike="noStrike" cap="none" normalizeH="0" baseline="0" smtClean="0">
                          <a:ln>
                            <a:noFill/>
                          </a:ln>
                          <a:solidFill>
                            <a:srgbClr val="0066CC"/>
                          </a:solidFill>
                          <a:effectLst/>
                          <a:latin typeface="Arial Narrow" pitchFamily="34" charset="0"/>
                        </a:rPr>
                        <a:t>November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1" i="0" u="none" strike="noStrike" cap="none" normalizeH="0" baseline="0" smtClean="0">
                          <a:ln>
                            <a:noFill/>
                          </a:ln>
                          <a:solidFill>
                            <a:srgbClr val="0066CC"/>
                          </a:solidFill>
                          <a:effectLst/>
                          <a:latin typeface="Arial Narrow" pitchFamily="34" charset="0"/>
                        </a:rPr>
                        <a:t>December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32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Narrow" pitchFamily="34" charset="0"/>
                        </a:rPr>
                        <a:t>Bienville, Bossier, Caddo, Desoto, Red River, Webster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Narrow" pitchFamily="34" charset="0"/>
                        </a:rPr>
                        <a:t>Claiborne, Jackson, Lincoln, Morehouse, Ouachita, Union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Narrow" pitchFamily="34" charset="0"/>
                        </a:rPr>
                        <a:t>Acadia, Calcasieu, Cameron, Jeff Davis, Vermillion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Narrow" pitchFamily="34" charset="0"/>
                        </a:rPr>
                        <a:t>Allen, Beauregard, Evangeline, Lafayette, St. Landry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Narrow" pitchFamily="34" charset="0"/>
                        </a:rPr>
                        <a:t>EBR, E. Feliciana, Livingston, St. Helena, WBR, W. Feliciana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Narrow" pitchFamily="34" charset="0"/>
                        </a:rPr>
                        <a:t>E. Carroll, Franklin, Madison, Richland, Tensas,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Narrow" pitchFamily="34" charset="0"/>
                        </a:rPr>
                        <a:t>W. Carroll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Narrow" pitchFamily="34" charset="0"/>
                        </a:rPr>
                        <a:t>Caldwell, Grant, LaSalle, Natchitoches, Sabine, Winn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Narrow" pitchFamily="34" charset="0"/>
                        </a:rPr>
                        <a:t>Avoyelles, Catahoula, Concordia, Rapides, Vernon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Narrow" pitchFamily="34" charset="0"/>
                        </a:rPr>
                        <a:t>Assumption, Iberia, Iberville, Pointe Coupee, St. Martin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Narrow" pitchFamily="34" charset="0"/>
                        </a:rPr>
                        <a:t>Ascension, St. Charles, St. James, St. John, Tangipahoa, Washington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Narrow" pitchFamily="34" charset="0"/>
                        </a:rPr>
                        <a:t>Orleans,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Narrow" pitchFamily="34" charset="0"/>
                        </a:rPr>
                        <a:t>St.Tammany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Narrow" pitchFamily="34" charset="0"/>
                        </a:rPr>
                        <a:t>Jefferson, Lafourche, Plaquemines, St. Bernard, St. Mary, Terrebonne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7932" name="Text Box 85"/>
          <p:cNvSpPr txBox="1">
            <a:spLocks noChangeArrowheads="1"/>
          </p:cNvSpPr>
          <p:nvPr/>
        </p:nvSpPr>
        <p:spPr bwMode="auto">
          <a:xfrm>
            <a:off x="152400" y="1524000"/>
            <a:ext cx="8686800" cy="366713"/>
          </a:xfrm>
          <a:prstGeom prst="rect">
            <a:avLst/>
          </a:prstGeom>
          <a:noFill/>
          <a:ln w="9525">
            <a:noFill/>
            <a:miter lim="800000"/>
            <a:headEnd/>
            <a:tailEnd/>
          </a:ln>
        </p:spPr>
        <p:txBody>
          <a:bodyPr>
            <a:spAutoFit/>
          </a:bodyPr>
          <a:lstStyle/>
          <a:p>
            <a:pPr>
              <a:spcBef>
                <a:spcPct val="50000"/>
              </a:spcBef>
            </a:pPr>
            <a:r>
              <a:rPr lang="en-US" b="1"/>
              <a:t>Comprehensive statewide audit schedule continued…</a:t>
            </a:r>
          </a:p>
        </p:txBody>
      </p:sp>
      <p:graphicFrame>
        <p:nvGraphicFramePr>
          <p:cNvPr id="85651" name="Group 659"/>
          <p:cNvGraphicFramePr>
            <a:graphicFrameLocks noGrp="1"/>
          </p:cNvGraphicFramePr>
          <p:nvPr>
            <p:ph sz="quarter" idx="3"/>
          </p:nvPr>
        </p:nvGraphicFramePr>
        <p:xfrm>
          <a:off x="76200" y="2362200"/>
          <a:ext cx="8991600" cy="1380744"/>
        </p:xfrm>
        <a:graphic>
          <a:graphicData uri="http://schemas.openxmlformats.org/drawingml/2006/table">
            <a:tbl>
              <a:tblPr/>
              <a:tblGrid>
                <a:gridCol w="762000"/>
                <a:gridCol w="762000"/>
                <a:gridCol w="685800"/>
                <a:gridCol w="685800"/>
                <a:gridCol w="685800"/>
                <a:gridCol w="838200"/>
                <a:gridCol w="762000"/>
                <a:gridCol w="685800"/>
                <a:gridCol w="838200"/>
                <a:gridCol w="762000"/>
                <a:gridCol w="762000"/>
                <a:gridCol w="762000"/>
              </a:tblGrid>
              <a:tr h="3048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1" i="0" u="none" strike="noStrike" cap="none" normalizeH="0" baseline="0" dirty="0" smtClean="0">
                          <a:ln>
                            <a:noFill/>
                          </a:ln>
                          <a:solidFill>
                            <a:srgbClr val="0066CC"/>
                          </a:solidFill>
                          <a:effectLst/>
                          <a:latin typeface="Arial Narrow" pitchFamily="34" charset="0"/>
                        </a:rPr>
                        <a:t>January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1" i="0" u="none" strike="noStrike" cap="none" normalizeH="0" baseline="0" dirty="0" smtClean="0">
                          <a:ln>
                            <a:noFill/>
                          </a:ln>
                          <a:solidFill>
                            <a:srgbClr val="0066CC"/>
                          </a:solidFill>
                          <a:effectLst/>
                          <a:latin typeface="Arial Narrow" pitchFamily="34" charset="0"/>
                        </a:rPr>
                        <a:t>February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1" i="0" u="none" strike="noStrike" cap="none" normalizeH="0" baseline="0" dirty="0" smtClean="0">
                          <a:ln>
                            <a:noFill/>
                          </a:ln>
                          <a:solidFill>
                            <a:srgbClr val="0066CC"/>
                          </a:solidFill>
                          <a:effectLst/>
                          <a:latin typeface="Arial Narrow" pitchFamily="34" charset="0"/>
                        </a:rPr>
                        <a:t>March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1" i="0" u="none" strike="noStrike" cap="none" normalizeH="0" baseline="0" smtClean="0">
                          <a:ln>
                            <a:noFill/>
                          </a:ln>
                          <a:solidFill>
                            <a:srgbClr val="0066CC"/>
                          </a:solidFill>
                          <a:effectLst/>
                          <a:latin typeface="Arial Narrow" pitchFamily="34" charset="0"/>
                        </a:rPr>
                        <a:t>April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1" i="0" u="none" strike="noStrike" cap="none" normalizeH="0" baseline="0" smtClean="0">
                          <a:ln>
                            <a:noFill/>
                          </a:ln>
                          <a:solidFill>
                            <a:srgbClr val="0066CC"/>
                          </a:solidFill>
                          <a:effectLst/>
                          <a:latin typeface="Arial Narrow" pitchFamily="34" charset="0"/>
                        </a:rPr>
                        <a:t>May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1" i="0" u="none" strike="noStrike" cap="none" normalizeH="0" baseline="0" smtClean="0">
                          <a:ln>
                            <a:noFill/>
                          </a:ln>
                          <a:solidFill>
                            <a:srgbClr val="0066CC"/>
                          </a:solidFill>
                          <a:effectLst/>
                          <a:latin typeface="Arial Narrow" pitchFamily="34" charset="0"/>
                        </a:rPr>
                        <a:t>June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1" i="0" u="none" strike="noStrike" cap="none" normalizeH="0" baseline="0" smtClean="0">
                          <a:ln>
                            <a:noFill/>
                          </a:ln>
                          <a:solidFill>
                            <a:srgbClr val="0066CC"/>
                          </a:solidFill>
                          <a:effectLst/>
                          <a:latin typeface="Arial Narrow" pitchFamily="34" charset="0"/>
                        </a:rPr>
                        <a:t>July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1" i="0" u="none" strike="noStrike" cap="none" normalizeH="0" baseline="0" smtClean="0">
                          <a:ln>
                            <a:noFill/>
                          </a:ln>
                          <a:solidFill>
                            <a:srgbClr val="0066CC"/>
                          </a:solidFill>
                          <a:effectLst/>
                          <a:latin typeface="Arial Narrow" pitchFamily="34" charset="0"/>
                        </a:rPr>
                        <a:t>August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1" i="0" u="none" strike="noStrike" cap="none" normalizeH="0" baseline="0" smtClean="0">
                          <a:ln>
                            <a:noFill/>
                          </a:ln>
                          <a:solidFill>
                            <a:srgbClr val="0066CC"/>
                          </a:solidFill>
                          <a:effectLst/>
                          <a:latin typeface="Arial Narrow" pitchFamily="34" charset="0"/>
                        </a:rPr>
                        <a:t>September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1" i="0" u="none" strike="noStrike" cap="none" normalizeH="0" baseline="0" smtClean="0">
                          <a:ln>
                            <a:noFill/>
                          </a:ln>
                          <a:solidFill>
                            <a:srgbClr val="0066CC"/>
                          </a:solidFill>
                          <a:effectLst/>
                          <a:latin typeface="Arial Narrow" pitchFamily="34" charset="0"/>
                        </a:rPr>
                        <a:t>October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1" i="0" u="none" strike="noStrike" cap="none" normalizeH="0" baseline="0" smtClean="0">
                          <a:ln>
                            <a:noFill/>
                          </a:ln>
                          <a:solidFill>
                            <a:srgbClr val="0066CC"/>
                          </a:solidFill>
                          <a:effectLst/>
                          <a:latin typeface="Arial Narrow" pitchFamily="34" charset="0"/>
                        </a:rPr>
                        <a:t>November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100" b="1" i="0" u="none" strike="noStrike" cap="none" normalizeH="0" baseline="0" smtClean="0">
                          <a:ln>
                            <a:noFill/>
                          </a:ln>
                          <a:solidFill>
                            <a:srgbClr val="0066CC"/>
                          </a:solidFill>
                          <a:effectLst/>
                          <a:latin typeface="Arial Narrow" pitchFamily="34" charset="0"/>
                        </a:rPr>
                        <a:t>December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86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Narrow" pitchFamily="34" charset="0"/>
                        </a:rPr>
                        <a:t>EBR,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Narrow" pitchFamily="34" charset="0"/>
                        </a:rPr>
                        <a:t>E. Feliciana,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Narrow" pitchFamily="34" charset="0"/>
                        </a:rPr>
                        <a:t>WBR,</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Narrow" pitchFamily="34" charset="0"/>
                        </a:rPr>
                        <a:t>W. Feliciana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900" b="1" i="0" u="none" strike="noStrike" cap="none" normalizeH="0" baseline="0" smtClean="0">
                          <a:ln>
                            <a:noFill/>
                          </a:ln>
                          <a:solidFill>
                            <a:schemeClr val="tx1"/>
                          </a:solidFill>
                          <a:effectLst/>
                          <a:latin typeface="Arial Narrow" pitchFamily="34" charset="0"/>
                        </a:rPr>
                        <a:t>Livingston, St. Helena, Tangipahoa, Washington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Narrow" pitchFamily="34" charset="0"/>
                        </a:rPr>
                        <a:t>St. Tammany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Narrow" pitchFamily="34" charset="0"/>
                        </a:rPr>
                        <a:t>E. Carroll, Madison, Richland, W. Carroll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Narrow" pitchFamily="34" charset="0"/>
                        </a:rPr>
                        <a:t>Catahoula, Concordia, Franklin, Tensas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Narrow" pitchFamily="34" charset="0"/>
                        </a:rPr>
                        <a:t>Caldwell, Grant, LaSalle, Natchitoches, Sabine, Winn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Narrow" pitchFamily="34" charset="0"/>
                        </a:rPr>
                        <a:t>Beauregard, Vernon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Narrow" pitchFamily="34" charset="0"/>
                        </a:rPr>
                        <a:t>Avoyelles, Pointe Coupee, Rapides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Narrow" pitchFamily="34" charset="0"/>
                        </a:rPr>
                        <a:t>Assumption, Iberia, Iberville,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Narrow" pitchFamily="34" charset="0"/>
                        </a:rPr>
                        <a:t>St. Martin,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Narrow" pitchFamily="34" charset="0"/>
                        </a:rPr>
                        <a:t>St. Mary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Narrow" pitchFamily="34" charset="0"/>
                        </a:rPr>
                        <a:t>Ascension,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Narrow" pitchFamily="34" charset="0"/>
                        </a:rPr>
                        <a:t>St. Charles, St. James,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Narrow" pitchFamily="34" charset="0"/>
                        </a:rPr>
                        <a:t>St. John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Narrow" pitchFamily="34" charset="0"/>
                        </a:rPr>
                        <a:t>Jefferson, Lafourche, Terrebonne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900" b="1" i="0" u="none" strike="noStrike" cap="none" normalizeH="0" baseline="0" dirty="0" smtClean="0">
                          <a:ln>
                            <a:noFill/>
                          </a:ln>
                          <a:solidFill>
                            <a:schemeClr val="tx1"/>
                          </a:solidFill>
                          <a:effectLst/>
                          <a:latin typeface="Arial Narrow" pitchFamily="34" charset="0"/>
                        </a:rPr>
                        <a:t>Orleans, Plaquemines St. Bernard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8600">
                <a:tc gridSpan="3">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1" i="0" u="none" strike="noStrike" cap="none" normalizeH="0" baseline="0" smtClean="0">
                          <a:ln>
                            <a:noFill/>
                          </a:ln>
                          <a:solidFill>
                            <a:schemeClr val="tx1"/>
                          </a:solidFill>
                          <a:effectLst/>
                          <a:latin typeface="Arial Narrow" pitchFamily="34" charset="0"/>
                        </a:rPr>
                        <a:t>SOUTHEAST LOUISIANA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1" i="0" u="none" strike="noStrike" cap="none" normalizeH="0" baseline="0" smtClean="0">
                          <a:ln>
                            <a:noFill/>
                          </a:ln>
                          <a:solidFill>
                            <a:schemeClr val="tx1"/>
                          </a:solidFill>
                          <a:effectLst/>
                          <a:latin typeface="Arial Narrow" pitchFamily="34" charset="0"/>
                        </a:rPr>
                        <a:t>MS RIVER ALLUVIAL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7">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1" i="0" u="none" strike="noStrike" cap="none" normalizeH="0" baseline="0" smtClean="0">
                          <a:ln>
                            <a:noFill/>
                          </a:ln>
                          <a:solidFill>
                            <a:schemeClr val="tx1"/>
                          </a:solidFill>
                          <a:effectLst/>
                          <a:latin typeface="Arial Narrow" pitchFamily="34" charset="0"/>
                        </a:rPr>
                        <a:t>OTHER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37978" name="Text Box 128"/>
          <p:cNvSpPr txBox="1">
            <a:spLocks noChangeArrowheads="1"/>
          </p:cNvSpPr>
          <p:nvPr/>
        </p:nvSpPr>
        <p:spPr bwMode="auto">
          <a:xfrm>
            <a:off x="228600" y="2057400"/>
            <a:ext cx="1905000" cy="366713"/>
          </a:xfrm>
          <a:prstGeom prst="rect">
            <a:avLst/>
          </a:prstGeom>
          <a:noFill/>
          <a:ln w="9525">
            <a:noFill/>
            <a:miter lim="800000"/>
            <a:headEnd/>
            <a:tailEnd/>
          </a:ln>
        </p:spPr>
        <p:txBody>
          <a:bodyPr>
            <a:spAutoFit/>
          </a:bodyPr>
          <a:lstStyle/>
          <a:p>
            <a:pPr>
              <a:spcBef>
                <a:spcPct val="50000"/>
              </a:spcBef>
            </a:pPr>
            <a:r>
              <a:rPr lang="en-US" b="1"/>
              <a:t>2010 Schedule </a:t>
            </a:r>
          </a:p>
        </p:txBody>
      </p:sp>
      <p:sp>
        <p:nvSpPr>
          <p:cNvPr id="37979" name="Text Box 696"/>
          <p:cNvSpPr txBox="1">
            <a:spLocks noChangeArrowheads="1"/>
          </p:cNvSpPr>
          <p:nvPr/>
        </p:nvSpPr>
        <p:spPr bwMode="auto">
          <a:xfrm>
            <a:off x="152400" y="4114800"/>
            <a:ext cx="8534400" cy="366713"/>
          </a:xfrm>
          <a:prstGeom prst="rect">
            <a:avLst/>
          </a:prstGeom>
          <a:noFill/>
          <a:ln w="9525">
            <a:noFill/>
            <a:miter lim="800000"/>
            <a:headEnd/>
            <a:tailEnd/>
          </a:ln>
        </p:spPr>
        <p:txBody>
          <a:bodyPr>
            <a:spAutoFit/>
          </a:bodyPr>
          <a:lstStyle/>
          <a:p>
            <a:pPr>
              <a:spcBef>
                <a:spcPct val="50000"/>
              </a:spcBef>
            </a:pPr>
            <a:r>
              <a:rPr lang="en-US" b="1"/>
              <a:t>Annual Statewide Schedule - Beginning 2011 and proceeding annually </a:t>
            </a:r>
          </a:p>
        </p:txBody>
      </p:sp>
      <p:sp>
        <p:nvSpPr>
          <p:cNvPr id="9" name="Rectangle 2"/>
          <p:cNvSpPr txBox="1">
            <a:spLocks noChangeArrowheads="1"/>
          </p:cNvSpPr>
          <p:nvPr/>
        </p:nvSpPr>
        <p:spPr bwMode="auto">
          <a:xfrm>
            <a:off x="533400" y="228600"/>
            <a:ext cx="8229600" cy="1143000"/>
          </a:xfrm>
          <a:prstGeom prst="rect">
            <a:avLst/>
          </a:prstGeom>
          <a:noFill/>
          <a:ln w="9525">
            <a:noFill/>
            <a:miter lim="800000"/>
            <a:headEnd/>
            <a:tailEnd/>
          </a:ln>
        </p:spPr>
        <p:txBody>
          <a:bodyPr anchor="ctr"/>
          <a:lstStyle/>
          <a:p>
            <a:pPr algn="ctr" eaLnBrk="0" hangingPunct="0">
              <a:defRPr/>
            </a:pPr>
            <a:r>
              <a:rPr lang="en-US" sz="4000" b="1" kern="0" dirty="0">
                <a:solidFill>
                  <a:srgbClr val="0066CC"/>
                </a:solidFill>
                <a:latin typeface="Arial Rounded MT Bold" pitchFamily="34" charset="0"/>
                <a:ea typeface="+mj-ea"/>
                <a:cs typeface="+mj-cs"/>
              </a:rPr>
              <a:t>Statewide Well Notification Audit and Enforcement</a:t>
            </a:r>
            <a:endParaRPr lang="en-US" sz="4400" b="1" kern="0" dirty="0">
              <a:solidFill>
                <a:srgbClr val="0066CC"/>
              </a:solidFill>
              <a:latin typeface="Arial Rounded MT Bold" pitchFamily="34" charset="0"/>
              <a:ea typeface="+mj-ea"/>
              <a:cs typeface="+mj-cs"/>
            </a:endParaRPr>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b="1" dirty="0" smtClean="0">
                <a:solidFill>
                  <a:srgbClr val="0066CC"/>
                </a:solidFill>
                <a:latin typeface="Arial Rounded MT Bold" pitchFamily="34" charset="0"/>
              </a:rPr>
              <a:t/>
            </a:r>
            <a:br>
              <a:rPr lang="en-US" b="1" dirty="0" smtClean="0">
                <a:solidFill>
                  <a:srgbClr val="0066CC"/>
                </a:solidFill>
                <a:latin typeface="Arial Rounded MT Bold" pitchFamily="34" charset="0"/>
              </a:rPr>
            </a:br>
            <a:r>
              <a:rPr lang="en-US" sz="4000" b="1" dirty="0" smtClean="0">
                <a:solidFill>
                  <a:srgbClr val="0066CC"/>
                </a:solidFill>
                <a:latin typeface="Arial Rounded MT Bold" pitchFamily="34" charset="0"/>
              </a:rPr>
              <a:t>Statewide Well Notification Audit and Enforcement </a:t>
            </a:r>
            <a:r>
              <a:rPr lang="en-US" sz="4000" b="1" u="sng" dirty="0" smtClean="0">
                <a:solidFill>
                  <a:srgbClr val="0066CC"/>
                </a:solidFill>
                <a:latin typeface="Arial Rounded MT Bold" pitchFamily="34" charset="0"/>
              </a:rPr>
              <a:t>Results</a:t>
            </a:r>
            <a:r>
              <a:rPr lang="en-US" sz="4800" b="1" dirty="0" smtClean="0">
                <a:solidFill>
                  <a:srgbClr val="0066CC"/>
                </a:solidFill>
                <a:latin typeface="Arial Rounded MT Bold" pitchFamily="34" charset="0"/>
              </a:rPr>
              <a:t/>
            </a:r>
            <a:br>
              <a:rPr lang="en-US" sz="4800" b="1" dirty="0" smtClean="0">
                <a:solidFill>
                  <a:srgbClr val="0066CC"/>
                </a:solidFill>
                <a:latin typeface="Arial Rounded MT Bold" pitchFamily="34" charset="0"/>
              </a:rPr>
            </a:br>
            <a:endParaRPr lang="en-US" dirty="0"/>
          </a:p>
        </p:txBody>
      </p:sp>
      <p:sp>
        <p:nvSpPr>
          <p:cNvPr id="3" name="Content Placeholder 2"/>
          <p:cNvSpPr>
            <a:spLocks noGrp="1"/>
          </p:cNvSpPr>
          <p:nvPr>
            <p:ph sz="half" idx="1"/>
          </p:nvPr>
        </p:nvSpPr>
        <p:spPr>
          <a:xfrm>
            <a:off x="457200" y="1219200"/>
            <a:ext cx="4114800" cy="4754563"/>
          </a:xfrm>
        </p:spPr>
        <p:txBody>
          <a:bodyPr/>
          <a:lstStyle/>
          <a:p>
            <a:pPr>
              <a:buNone/>
            </a:pPr>
            <a:r>
              <a:rPr lang="en-US" sz="2400" b="1" dirty="0" smtClean="0"/>
              <a:t>Parish	Actions</a:t>
            </a:r>
          </a:p>
          <a:p>
            <a:pPr>
              <a:buNone/>
            </a:pPr>
            <a:r>
              <a:rPr lang="en-US" sz="2400" dirty="0" smtClean="0"/>
              <a:t>Caddo			         71</a:t>
            </a:r>
          </a:p>
          <a:p>
            <a:pPr>
              <a:buNone/>
            </a:pPr>
            <a:r>
              <a:rPr lang="en-US" sz="2400" dirty="0" smtClean="0"/>
              <a:t>Red River		         28</a:t>
            </a:r>
          </a:p>
          <a:p>
            <a:pPr>
              <a:buNone/>
            </a:pPr>
            <a:r>
              <a:rPr lang="en-US" sz="2400" dirty="0" smtClean="0"/>
              <a:t>Bossier		         65</a:t>
            </a:r>
          </a:p>
          <a:p>
            <a:pPr>
              <a:buNone/>
            </a:pPr>
            <a:r>
              <a:rPr lang="en-US" sz="2400" dirty="0" err="1" smtClean="0"/>
              <a:t>DeSoto</a:t>
            </a:r>
            <a:r>
              <a:rPr lang="en-US" sz="2400" dirty="0" smtClean="0"/>
              <a:t>		         53</a:t>
            </a:r>
          </a:p>
          <a:p>
            <a:pPr>
              <a:buNone/>
            </a:pPr>
            <a:r>
              <a:rPr lang="en-US" sz="2400" dirty="0" smtClean="0"/>
              <a:t>Calcasieu		         83</a:t>
            </a:r>
          </a:p>
          <a:p>
            <a:pPr>
              <a:buNone/>
            </a:pPr>
            <a:r>
              <a:rPr lang="en-US" sz="2400" dirty="0" smtClean="0"/>
              <a:t>Cameron		         24</a:t>
            </a:r>
          </a:p>
          <a:p>
            <a:pPr>
              <a:buNone/>
            </a:pPr>
            <a:r>
              <a:rPr lang="en-US" sz="2400" dirty="0" smtClean="0"/>
              <a:t>Jefferson Davis	         88</a:t>
            </a:r>
          </a:p>
          <a:p>
            <a:pPr>
              <a:buNone/>
            </a:pPr>
            <a:r>
              <a:rPr lang="en-US" sz="2400" dirty="0" smtClean="0"/>
              <a:t>Vermilion		        161</a:t>
            </a:r>
          </a:p>
          <a:p>
            <a:pPr>
              <a:buNone/>
            </a:pPr>
            <a:r>
              <a:rPr lang="en-US" sz="2400" dirty="0" smtClean="0"/>
              <a:t>Acadia		        114</a:t>
            </a:r>
          </a:p>
        </p:txBody>
      </p:sp>
      <p:sp>
        <p:nvSpPr>
          <p:cNvPr id="6" name="Slide Number Placeholder 5"/>
          <p:cNvSpPr>
            <a:spLocks noGrp="1"/>
          </p:cNvSpPr>
          <p:nvPr>
            <p:ph type="sldNum" sz="quarter" idx="12"/>
          </p:nvPr>
        </p:nvSpPr>
        <p:spPr/>
        <p:txBody>
          <a:bodyPr/>
          <a:lstStyle/>
          <a:p>
            <a:pPr>
              <a:defRPr/>
            </a:pPr>
            <a:fld id="{B1E401E3-1867-43F4-8E35-0D11EBDA95C6}" type="slidenum">
              <a:rPr lang="en-US" smtClean="0"/>
              <a:pPr>
                <a:defRPr/>
              </a:pPr>
              <a:t>176</a:t>
            </a:fld>
            <a:endParaRPr lang="en-US"/>
          </a:p>
        </p:txBody>
      </p:sp>
      <p:sp>
        <p:nvSpPr>
          <p:cNvPr id="5" name="TextBox 4"/>
          <p:cNvSpPr txBox="1"/>
          <p:nvPr/>
        </p:nvSpPr>
        <p:spPr>
          <a:xfrm>
            <a:off x="4724400" y="1219200"/>
            <a:ext cx="4114800" cy="4893647"/>
          </a:xfrm>
          <a:prstGeom prst="rect">
            <a:avLst/>
          </a:prstGeom>
          <a:noFill/>
        </p:spPr>
        <p:txBody>
          <a:bodyPr wrap="square" rtlCol="0">
            <a:spAutoFit/>
          </a:bodyPr>
          <a:lstStyle/>
          <a:p>
            <a:r>
              <a:rPr lang="en-US" sz="2400" b="1" dirty="0" smtClean="0"/>
              <a:t>ParishActions</a:t>
            </a:r>
          </a:p>
          <a:p>
            <a:r>
              <a:rPr lang="en-US" sz="2400" dirty="0" smtClean="0"/>
              <a:t>Lafayette		          91</a:t>
            </a:r>
          </a:p>
          <a:p>
            <a:r>
              <a:rPr lang="en-US" sz="2400" dirty="0" smtClean="0"/>
              <a:t>Allen			          31</a:t>
            </a:r>
          </a:p>
          <a:p>
            <a:r>
              <a:rPr lang="en-US" sz="2400" dirty="0" smtClean="0"/>
              <a:t>Evangeline		          40</a:t>
            </a:r>
          </a:p>
          <a:p>
            <a:r>
              <a:rPr lang="en-US" sz="2400" dirty="0" smtClean="0"/>
              <a:t>St. Landry		          95</a:t>
            </a:r>
          </a:p>
          <a:p>
            <a:r>
              <a:rPr lang="en-US" sz="2400" dirty="0" smtClean="0"/>
              <a:t>Bienville		          60</a:t>
            </a:r>
          </a:p>
          <a:p>
            <a:r>
              <a:rPr lang="en-US" sz="2400" dirty="0" smtClean="0"/>
              <a:t>Webster		          43</a:t>
            </a:r>
          </a:p>
          <a:p>
            <a:r>
              <a:rPr lang="en-US" sz="2400" dirty="0" smtClean="0"/>
              <a:t>Claiborne		          33</a:t>
            </a:r>
          </a:p>
          <a:p>
            <a:r>
              <a:rPr lang="en-US" sz="2400" dirty="0" smtClean="0"/>
              <a:t>Jackson		          23 </a:t>
            </a:r>
          </a:p>
          <a:p>
            <a:r>
              <a:rPr lang="en-US" sz="2400" dirty="0" smtClean="0"/>
              <a:t>Lincoln		          47</a:t>
            </a:r>
          </a:p>
          <a:p>
            <a:r>
              <a:rPr lang="en-US" sz="2400" dirty="0" smtClean="0"/>
              <a:t>Ouachita		          39</a:t>
            </a:r>
          </a:p>
          <a:p>
            <a:r>
              <a:rPr lang="en-US" sz="2400" dirty="0" smtClean="0"/>
              <a:t>Morehouse		          97</a:t>
            </a:r>
          </a:p>
          <a:p>
            <a:r>
              <a:rPr lang="en-US" sz="2400" dirty="0" smtClean="0"/>
              <a:t>Union			          27</a:t>
            </a:r>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6"/>
          <p:cNvSpPr>
            <a:spLocks noGrp="1" noChangeArrowheads="1"/>
          </p:cNvSpPr>
          <p:nvPr>
            <p:ph type="sldNum" sz="quarter" idx="12"/>
          </p:nvPr>
        </p:nvSpPr>
        <p:spPr>
          <a:noFill/>
        </p:spPr>
        <p:txBody>
          <a:bodyPr/>
          <a:lstStyle/>
          <a:p>
            <a:fld id="{73C0CD37-9CE0-4452-A470-2251BDB45A2F}" type="slidenum">
              <a:rPr lang="en-US" smtClean="0"/>
              <a:pPr/>
              <a:t>177</a:t>
            </a:fld>
            <a:endParaRPr lang="en-US" smtClean="0"/>
          </a:p>
        </p:txBody>
      </p:sp>
      <p:sp>
        <p:nvSpPr>
          <p:cNvPr id="39939" name="Rectangle 2"/>
          <p:cNvSpPr>
            <a:spLocks noGrp="1" noChangeArrowheads="1"/>
          </p:cNvSpPr>
          <p:nvPr>
            <p:ph type="title"/>
          </p:nvPr>
        </p:nvSpPr>
        <p:spPr>
          <a:xfrm>
            <a:off x="0" y="0"/>
            <a:ext cx="9144000" cy="1371600"/>
          </a:xfrm>
        </p:spPr>
        <p:txBody>
          <a:bodyPr/>
          <a:lstStyle/>
          <a:p>
            <a:r>
              <a:rPr lang="en-US" sz="4800" b="1" dirty="0" smtClean="0">
                <a:solidFill>
                  <a:srgbClr val="0066CC"/>
                </a:solidFill>
                <a:latin typeface="Arial Rounded MT Bold" pitchFamily="34" charset="0"/>
              </a:rPr>
              <a:t>Public Outreach &amp; Education </a:t>
            </a:r>
            <a:endParaRPr lang="en-US" sz="2800" b="1" dirty="0" smtClean="0">
              <a:solidFill>
                <a:srgbClr val="0066CC"/>
              </a:solidFill>
              <a:latin typeface="Arial Rounded MT Bold" pitchFamily="34" charset="0"/>
            </a:endParaRPr>
          </a:p>
        </p:txBody>
      </p:sp>
      <p:sp>
        <p:nvSpPr>
          <p:cNvPr id="39940" name="Rectangle 3"/>
          <p:cNvSpPr>
            <a:spLocks noGrp="1" noChangeArrowheads="1"/>
          </p:cNvSpPr>
          <p:nvPr>
            <p:ph type="body" idx="1"/>
          </p:nvPr>
        </p:nvSpPr>
        <p:spPr>
          <a:xfrm>
            <a:off x="228600" y="1828800"/>
            <a:ext cx="8686800" cy="3200400"/>
          </a:xfrm>
        </p:spPr>
        <p:txBody>
          <a:bodyPr/>
          <a:lstStyle/>
          <a:p>
            <a:pPr marL="1028700" lvl="1" indent="-514350">
              <a:lnSpc>
                <a:spcPct val="80000"/>
              </a:lnSpc>
              <a:buFontTx/>
              <a:buAutoNum type="arabicPeriod"/>
            </a:pPr>
            <a:r>
              <a:rPr lang="en-US" sz="3200" b="1" dirty="0" smtClean="0"/>
              <a:t>NRCS / DNR Cooperative Effort</a:t>
            </a:r>
          </a:p>
          <a:p>
            <a:pPr marL="1028700" lvl="1" indent="-514350">
              <a:lnSpc>
                <a:spcPct val="80000"/>
              </a:lnSpc>
              <a:buNone/>
            </a:pPr>
            <a:endParaRPr lang="en-US" b="1" dirty="0" smtClean="0"/>
          </a:p>
          <a:p>
            <a:pPr marL="1028700" lvl="1" indent="-514350">
              <a:lnSpc>
                <a:spcPct val="80000"/>
              </a:lnSpc>
              <a:buFont typeface="+mj-lt"/>
              <a:buAutoNum type="arabicPeriod" startAt="2"/>
            </a:pPr>
            <a:r>
              <a:rPr lang="en-US" sz="3200" b="1" dirty="0" smtClean="0"/>
              <a:t>LSU Ag Center staff education </a:t>
            </a:r>
          </a:p>
          <a:p>
            <a:pPr marL="1028700" lvl="1" indent="-514350">
              <a:lnSpc>
                <a:spcPct val="80000"/>
              </a:lnSpc>
              <a:buFont typeface="+mj-lt"/>
              <a:buAutoNum type="arabicPeriod" startAt="2"/>
            </a:pPr>
            <a:endParaRPr lang="en-US" sz="3200" b="1" dirty="0" smtClean="0"/>
          </a:p>
          <a:p>
            <a:pPr marL="1028700" lvl="1" indent="-514350">
              <a:lnSpc>
                <a:spcPct val="80000"/>
              </a:lnSpc>
              <a:buFont typeface="+mj-lt"/>
              <a:buAutoNum type="arabicPeriod" startAt="2"/>
            </a:pPr>
            <a:r>
              <a:rPr lang="en-US" sz="3200" b="1" dirty="0" smtClean="0"/>
              <a:t>Louisiana Ground Water Association Seminar</a:t>
            </a:r>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3"/>
          <p:cNvSpPr>
            <a:spLocks noGrp="1"/>
          </p:cNvSpPr>
          <p:nvPr>
            <p:ph type="sldNum" sz="quarter" idx="12"/>
          </p:nvPr>
        </p:nvSpPr>
        <p:spPr>
          <a:noFill/>
        </p:spPr>
        <p:txBody>
          <a:bodyPr/>
          <a:lstStyle/>
          <a:p>
            <a:fld id="{2E295E35-C472-4CC9-BC17-52F01240FA6E}" type="slidenum">
              <a:rPr lang="en-US" smtClean="0"/>
              <a:pPr/>
              <a:t>178</a:t>
            </a:fld>
            <a:endParaRPr lang="en-US" smtClean="0"/>
          </a:p>
        </p:txBody>
      </p:sp>
      <p:sp>
        <p:nvSpPr>
          <p:cNvPr id="30724" name="TextBox 8"/>
          <p:cNvSpPr txBox="1">
            <a:spLocks noChangeArrowheads="1"/>
          </p:cNvSpPr>
          <p:nvPr/>
        </p:nvSpPr>
        <p:spPr bwMode="auto">
          <a:xfrm>
            <a:off x="304800" y="1981200"/>
            <a:ext cx="4953000" cy="3262432"/>
          </a:xfrm>
          <a:prstGeom prst="rect">
            <a:avLst/>
          </a:prstGeom>
          <a:noFill/>
          <a:ln w="9525">
            <a:noFill/>
            <a:miter lim="800000"/>
            <a:headEnd/>
            <a:tailEnd/>
          </a:ln>
        </p:spPr>
        <p:txBody>
          <a:bodyPr>
            <a:spAutoFit/>
          </a:bodyPr>
          <a:lstStyle/>
          <a:p>
            <a:pPr marL="457200" indent="-457200">
              <a:buFont typeface="+mj-lt"/>
              <a:buAutoNum type="arabicPeriod"/>
            </a:pPr>
            <a:r>
              <a:rPr lang="en-US" sz="2400" b="1" dirty="0" smtClean="0"/>
              <a:t>Provides email notice to 64 parish contacts and other interested parties </a:t>
            </a:r>
          </a:p>
          <a:p>
            <a:pPr marL="457200" indent="-457200">
              <a:buFont typeface="+mj-lt"/>
              <a:buAutoNum type="arabicPeriod"/>
            </a:pPr>
            <a:endParaRPr lang="en-US" sz="1050" b="1" dirty="0" smtClean="0"/>
          </a:p>
          <a:p>
            <a:pPr marL="914400" lvl="1" indent="-457200">
              <a:buFont typeface="+mj-lt"/>
              <a:buAutoNum type="alphaLcPeriod"/>
            </a:pPr>
            <a:r>
              <a:rPr lang="en-US" sz="2400" b="1" dirty="0" smtClean="0"/>
              <a:t>1</a:t>
            </a:r>
            <a:r>
              <a:rPr lang="en-US" sz="2400" b="1" baseline="30000" dirty="0" smtClean="0"/>
              <a:t>st</a:t>
            </a:r>
            <a:r>
              <a:rPr lang="en-US" sz="2400" b="1" dirty="0" smtClean="0"/>
              <a:t> email received upon receipt </a:t>
            </a:r>
          </a:p>
          <a:p>
            <a:pPr marL="914400" lvl="1" indent="-457200">
              <a:buFont typeface="+mj-lt"/>
              <a:buAutoNum type="alphaLcPeriod"/>
            </a:pPr>
            <a:endParaRPr lang="en-US" sz="2400" b="1" dirty="0" smtClean="0"/>
          </a:p>
          <a:p>
            <a:pPr marL="914400" lvl="1" indent="-457200">
              <a:buFont typeface="+mj-lt"/>
              <a:buAutoNum type="alphaLcPeriod"/>
            </a:pPr>
            <a:r>
              <a:rPr lang="en-US" sz="2400" b="1" dirty="0" smtClean="0"/>
              <a:t>2</a:t>
            </a:r>
            <a:r>
              <a:rPr lang="en-US" sz="2400" b="1" baseline="30000" dirty="0" smtClean="0"/>
              <a:t>nd</a:t>
            </a:r>
            <a:r>
              <a:rPr lang="en-US" sz="2400" b="1" dirty="0" smtClean="0"/>
              <a:t> email received upon approval</a:t>
            </a:r>
            <a:endParaRPr lang="en-US" sz="2400" b="1" dirty="0"/>
          </a:p>
        </p:txBody>
      </p:sp>
      <p:pic>
        <p:nvPicPr>
          <p:cNvPr id="30725" name="Picture 5" descr="F__USERS_MAUREEND_Maureen File_Conservation_Groundwater_.jpg"/>
          <p:cNvPicPr>
            <a:picLocks noChangeAspect="1"/>
          </p:cNvPicPr>
          <p:nvPr/>
        </p:nvPicPr>
        <p:blipFill>
          <a:blip r:embed="rId2"/>
          <a:srcRect/>
          <a:stretch>
            <a:fillRect/>
          </a:stretch>
        </p:blipFill>
        <p:spPr bwMode="auto">
          <a:xfrm>
            <a:off x="5029200" y="1371600"/>
            <a:ext cx="3751120" cy="4854575"/>
          </a:xfrm>
          <a:prstGeom prst="rect">
            <a:avLst/>
          </a:prstGeom>
          <a:noFill/>
          <a:ln w="9525">
            <a:solidFill>
              <a:schemeClr val="tx1"/>
            </a:solidFill>
            <a:miter lim="800000"/>
            <a:headEnd/>
            <a:tailEnd/>
          </a:ln>
        </p:spPr>
      </p:pic>
      <p:sp>
        <p:nvSpPr>
          <p:cNvPr id="6" name="Rectangle 2"/>
          <p:cNvSpPr>
            <a:spLocks noGrp="1" noChangeArrowheads="1"/>
          </p:cNvSpPr>
          <p:nvPr>
            <p:ph type="title"/>
          </p:nvPr>
        </p:nvSpPr>
        <p:spPr>
          <a:xfrm>
            <a:off x="0" y="152400"/>
            <a:ext cx="9144000" cy="1143000"/>
          </a:xfrm>
        </p:spPr>
        <p:txBody>
          <a:bodyPr/>
          <a:lstStyle/>
          <a:p>
            <a:pPr algn="ctr"/>
            <a:r>
              <a:rPr lang="en-US" sz="4800" b="1" cap="none" dirty="0" smtClean="0">
                <a:solidFill>
                  <a:srgbClr val="0066CC"/>
                </a:solidFill>
                <a:latin typeface="Arial Rounded MT Bold" pitchFamily="34" charset="0"/>
              </a:rPr>
              <a:t>Public Outreach &amp; Education</a:t>
            </a:r>
            <a:r>
              <a:rPr lang="en-US" sz="4400" b="1" cap="none" dirty="0" smtClean="0">
                <a:solidFill>
                  <a:srgbClr val="0066CC"/>
                </a:solidFill>
                <a:latin typeface="Arial Rounded MT Bold" pitchFamily="34" charset="0"/>
              </a:rPr>
              <a:t/>
            </a:r>
            <a:br>
              <a:rPr lang="en-US" sz="4400" b="1" cap="none" dirty="0" smtClean="0">
                <a:solidFill>
                  <a:srgbClr val="0066CC"/>
                </a:solidFill>
                <a:latin typeface="Arial Rounded MT Bold" pitchFamily="34" charset="0"/>
              </a:rPr>
            </a:br>
            <a:r>
              <a:rPr lang="en-US" sz="3200" cap="none" dirty="0" smtClean="0">
                <a:solidFill>
                  <a:srgbClr val="0066CC"/>
                </a:solidFill>
                <a:latin typeface="Arial Rounded MT Bold" pitchFamily="34" charset="0"/>
              </a:rPr>
              <a:t>Water Well Notification Email Distribution</a:t>
            </a:r>
            <a:endParaRPr lang="en-US" sz="5400" b="1" cap="none" dirty="0" smtClean="0">
              <a:solidFill>
                <a:srgbClr val="0066CC"/>
              </a:solidFill>
              <a:latin typeface="Arial Rounded MT Bold" pitchFamily="34" charset="0"/>
            </a:endParaRPr>
          </a:p>
        </p:txBody>
      </p:sp>
      <p:sp>
        <p:nvSpPr>
          <p:cNvPr id="7" name="Rectangle 6"/>
          <p:cNvSpPr/>
          <p:nvPr/>
        </p:nvSpPr>
        <p:spPr>
          <a:xfrm>
            <a:off x="5105400" y="2590800"/>
            <a:ext cx="2057400" cy="685800"/>
          </a:xfrm>
          <a:prstGeom prst="rect">
            <a:avLst/>
          </a:prstGeom>
          <a:solidFill>
            <a:srgbClr val="FFFF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6"/>
          <p:cNvSpPr>
            <a:spLocks noGrp="1" noChangeArrowheads="1"/>
          </p:cNvSpPr>
          <p:nvPr>
            <p:ph type="sldNum" sz="quarter" idx="12"/>
          </p:nvPr>
        </p:nvSpPr>
        <p:spPr>
          <a:noFill/>
        </p:spPr>
        <p:txBody>
          <a:bodyPr/>
          <a:lstStyle/>
          <a:p>
            <a:fld id="{D026DFAA-E022-474A-AC4B-D8E4B9D0ECE4}" type="slidenum">
              <a:rPr lang="en-US" smtClean="0"/>
              <a:pPr/>
              <a:t>179</a:t>
            </a:fld>
            <a:endParaRPr lang="en-US" dirty="0" smtClean="0"/>
          </a:p>
        </p:txBody>
      </p:sp>
      <p:sp>
        <p:nvSpPr>
          <p:cNvPr id="23555" name="Rectangle 3"/>
          <p:cNvSpPr>
            <a:spLocks noGrp="1" noChangeArrowheads="1"/>
          </p:cNvSpPr>
          <p:nvPr>
            <p:ph type="body" idx="1"/>
          </p:nvPr>
        </p:nvSpPr>
        <p:spPr>
          <a:xfrm>
            <a:off x="0" y="1371600"/>
            <a:ext cx="9144000" cy="3429000"/>
          </a:xfrm>
        </p:spPr>
        <p:txBody>
          <a:bodyPr/>
          <a:lstStyle/>
          <a:p>
            <a:pPr marL="0" indent="0" algn="ctr">
              <a:lnSpc>
                <a:spcPct val="80000"/>
              </a:lnSpc>
              <a:buFontTx/>
              <a:buNone/>
            </a:pPr>
            <a:endParaRPr lang="en-US" sz="1600" b="1" dirty="0" smtClean="0">
              <a:solidFill>
                <a:srgbClr val="0066CC"/>
              </a:solidFill>
              <a:latin typeface="Arial Rounded MT Bold" pitchFamily="34" charset="0"/>
            </a:endParaRPr>
          </a:p>
          <a:p>
            <a:pPr marL="0" indent="0" algn="ctr">
              <a:lnSpc>
                <a:spcPct val="80000"/>
              </a:lnSpc>
              <a:buFontTx/>
              <a:buNone/>
            </a:pPr>
            <a:r>
              <a:rPr lang="en-US" sz="6000" b="1" dirty="0" smtClean="0">
                <a:solidFill>
                  <a:srgbClr val="0066CC"/>
                </a:solidFill>
                <a:latin typeface="Arial Rounded MT Bold" pitchFamily="34" charset="0"/>
              </a:rPr>
              <a:t>Mr. Pat Credeur</a:t>
            </a:r>
          </a:p>
          <a:p>
            <a:pPr marL="0" indent="0" algn="ctr">
              <a:lnSpc>
                <a:spcPct val="80000"/>
              </a:lnSpc>
              <a:buFontTx/>
              <a:buNone/>
            </a:pPr>
            <a:r>
              <a:rPr lang="en-US" sz="3600" b="1" dirty="0" smtClean="0">
                <a:solidFill>
                  <a:srgbClr val="0066CC"/>
                </a:solidFill>
                <a:latin typeface="Arial Rounded MT Bold" pitchFamily="34" charset="0"/>
              </a:rPr>
              <a:t>Executive Director</a:t>
            </a:r>
          </a:p>
          <a:p>
            <a:pPr marL="0" indent="0" algn="ctr">
              <a:lnSpc>
                <a:spcPct val="80000"/>
              </a:lnSpc>
              <a:buFontTx/>
              <a:buNone/>
            </a:pPr>
            <a:endParaRPr lang="en-US" sz="6000" b="1" dirty="0" smtClean="0">
              <a:solidFill>
                <a:srgbClr val="0066CC"/>
              </a:solidFill>
              <a:latin typeface="Arial Rounded MT Bold" pitchFamily="34" charset="0"/>
            </a:endParaRPr>
          </a:p>
          <a:p>
            <a:pPr marL="0" indent="0" algn="ctr">
              <a:lnSpc>
                <a:spcPct val="80000"/>
              </a:lnSpc>
              <a:buFontTx/>
              <a:buNone/>
            </a:pPr>
            <a:r>
              <a:rPr lang="en-US" sz="3600" b="1" dirty="0" smtClean="0">
                <a:latin typeface="Arial Rounded MT Bold" pitchFamily="34" charset="0"/>
              </a:rPr>
              <a:t>Louisiana Rural Water Association</a:t>
            </a:r>
          </a:p>
          <a:p>
            <a:pPr marL="0" indent="0" algn="ctr">
              <a:lnSpc>
                <a:spcPct val="80000"/>
              </a:lnSpc>
              <a:buFontTx/>
              <a:buNone/>
            </a:pPr>
            <a:endParaRPr lang="en-US" sz="2800" b="1" dirty="0" smtClean="0">
              <a:solidFill>
                <a:srgbClr val="0066CC"/>
              </a:solidFill>
              <a:latin typeface="Arial Rounded MT Bold" pitchFamily="34" charset="0"/>
            </a:endParaRPr>
          </a:p>
          <a:p>
            <a:pPr marL="0" indent="0" algn="ctr">
              <a:lnSpc>
                <a:spcPct val="80000"/>
              </a:lnSpc>
              <a:buFontTx/>
              <a:buNone/>
            </a:pPr>
            <a:endParaRPr lang="en-US" sz="900" b="1" dirty="0" smtClean="0">
              <a:solidFill>
                <a:srgbClr val="0066CC"/>
              </a:solidFill>
              <a:latin typeface="Arial Rounded MT Bold"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1371600" y="76200"/>
            <a:ext cx="6477000" cy="579438"/>
          </a:xfrm>
          <a:prstGeom prst="rect">
            <a:avLst/>
          </a:prstGeom>
          <a:noFill/>
          <a:ln w="9525">
            <a:noFill/>
            <a:miter lim="800000"/>
            <a:headEnd/>
            <a:tailEnd/>
          </a:ln>
        </p:spPr>
        <p:txBody>
          <a:bodyPr>
            <a:spAutoFit/>
          </a:bodyPr>
          <a:lstStyle/>
          <a:p>
            <a:pPr algn="ctr"/>
            <a:r>
              <a:rPr lang="en-CA" sz="3200" b="1"/>
              <a:t>"Gorilla Uplift" - Sabine Uplift</a:t>
            </a:r>
            <a:endParaRPr lang="en-US" sz="3200" b="1"/>
          </a:p>
        </p:txBody>
      </p:sp>
      <p:sp>
        <p:nvSpPr>
          <p:cNvPr id="18435" name="Rectangle 2"/>
          <p:cNvSpPr>
            <a:spLocks noChangeArrowheads="1"/>
          </p:cNvSpPr>
          <p:nvPr/>
        </p:nvSpPr>
        <p:spPr bwMode="auto">
          <a:xfrm>
            <a:off x="304800" y="6248400"/>
            <a:ext cx="8686800" cy="457200"/>
          </a:xfrm>
          <a:prstGeom prst="rect">
            <a:avLst/>
          </a:prstGeom>
          <a:noFill/>
          <a:ln w="9525">
            <a:noFill/>
            <a:miter lim="800000"/>
            <a:headEnd/>
            <a:tailEnd/>
          </a:ln>
        </p:spPr>
        <p:txBody>
          <a:bodyPr>
            <a:spAutoFit/>
          </a:bodyPr>
          <a:lstStyle/>
          <a:p>
            <a:pPr algn="ctr"/>
            <a:r>
              <a:rPr lang="en-CA" sz="2400" b="1"/>
              <a:t>Boundaries of the Sabine Uplift based on Wilcox outcrop</a:t>
            </a:r>
            <a:endParaRPr lang="en-US" sz="2400" b="1"/>
          </a:p>
        </p:txBody>
      </p:sp>
      <p:pic>
        <p:nvPicPr>
          <p:cNvPr id="18436" name="Picture 4"/>
          <p:cNvPicPr>
            <a:picLocks noChangeAspect="1" noChangeArrowheads="1"/>
          </p:cNvPicPr>
          <p:nvPr/>
        </p:nvPicPr>
        <p:blipFill>
          <a:blip r:embed="rId2"/>
          <a:srcRect/>
          <a:stretch>
            <a:fillRect/>
          </a:stretch>
        </p:blipFill>
        <p:spPr bwMode="auto">
          <a:xfrm>
            <a:off x="1371600" y="762000"/>
            <a:ext cx="6553200" cy="5334000"/>
          </a:xfrm>
          <a:prstGeom prst="rect">
            <a:avLst/>
          </a:prstGeom>
          <a:noFill/>
          <a:ln w="22225">
            <a:solidFill>
              <a:schemeClr val="tx1"/>
            </a:solidFill>
            <a:miter lim="800000"/>
            <a:headEnd/>
            <a:tailEnd/>
          </a:ln>
        </p:spPr>
      </p:pic>
      <p:sp>
        <p:nvSpPr>
          <p:cNvPr id="18437" name="Text Box 5"/>
          <p:cNvSpPr txBox="1">
            <a:spLocks noChangeArrowheads="1"/>
          </p:cNvSpPr>
          <p:nvPr/>
        </p:nvSpPr>
        <p:spPr bwMode="auto">
          <a:xfrm>
            <a:off x="2743200" y="2286000"/>
            <a:ext cx="1828800" cy="396875"/>
          </a:xfrm>
          <a:prstGeom prst="rect">
            <a:avLst/>
          </a:prstGeom>
          <a:noFill/>
          <a:ln w="9525">
            <a:noFill/>
            <a:miter lim="800000"/>
            <a:headEnd/>
            <a:tailEnd/>
          </a:ln>
        </p:spPr>
        <p:txBody>
          <a:bodyPr>
            <a:spAutoFit/>
          </a:bodyPr>
          <a:lstStyle/>
          <a:p>
            <a:pPr>
              <a:spcBef>
                <a:spcPct val="50000"/>
              </a:spcBef>
            </a:pPr>
            <a:r>
              <a:rPr lang="en-US" sz="2000" b="1">
                <a:solidFill>
                  <a:schemeClr val="bg1"/>
                </a:solidFill>
              </a:rPr>
              <a:t>Gorilla Uplift</a:t>
            </a:r>
          </a:p>
        </p:txBody>
      </p:sp>
      <p:sp>
        <p:nvSpPr>
          <p:cNvPr id="18438" name="Text Box 6"/>
          <p:cNvSpPr txBox="1">
            <a:spLocks noChangeArrowheads="1"/>
          </p:cNvSpPr>
          <p:nvPr/>
        </p:nvSpPr>
        <p:spPr bwMode="auto">
          <a:xfrm>
            <a:off x="1524000" y="5821363"/>
            <a:ext cx="1676400" cy="274637"/>
          </a:xfrm>
          <a:prstGeom prst="rect">
            <a:avLst/>
          </a:prstGeom>
          <a:noFill/>
          <a:ln w="9525">
            <a:noFill/>
            <a:miter lim="800000"/>
            <a:headEnd/>
            <a:tailEnd/>
          </a:ln>
        </p:spPr>
        <p:txBody>
          <a:bodyPr>
            <a:spAutoFit/>
          </a:bodyPr>
          <a:lstStyle/>
          <a:p>
            <a:pPr>
              <a:spcBef>
                <a:spcPct val="50000"/>
              </a:spcBef>
            </a:pPr>
            <a:r>
              <a:rPr lang="en-US" sz="1200" b="1"/>
              <a:t>After Ewing, 2009</a:t>
            </a:r>
          </a:p>
        </p:txBody>
      </p:sp>
      <p:sp>
        <p:nvSpPr>
          <p:cNvPr id="18439" name="Line 10"/>
          <p:cNvSpPr>
            <a:spLocks noChangeShapeType="1"/>
          </p:cNvSpPr>
          <p:nvPr/>
        </p:nvSpPr>
        <p:spPr bwMode="auto">
          <a:xfrm flipH="1" flipV="1">
            <a:off x="4572000" y="3048000"/>
            <a:ext cx="1447800" cy="533400"/>
          </a:xfrm>
          <a:prstGeom prst="line">
            <a:avLst/>
          </a:prstGeom>
          <a:noFill/>
          <a:ln w="76200">
            <a:solidFill>
              <a:srgbClr val="FF3300"/>
            </a:solidFill>
            <a:round/>
            <a:headEnd/>
            <a:tailEnd type="triangle" w="med" len="med"/>
          </a:ln>
        </p:spPr>
        <p:txBody>
          <a:bodyPr/>
          <a:lstStyle/>
          <a:p>
            <a:endParaRPr lang="en-US"/>
          </a:p>
        </p:txBody>
      </p:sp>
      <p:sp>
        <p:nvSpPr>
          <p:cNvPr id="18440" name="Text Box 11"/>
          <p:cNvSpPr txBox="1">
            <a:spLocks noChangeArrowheads="1"/>
          </p:cNvSpPr>
          <p:nvPr/>
        </p:nvSpPr>
        <p:spPr bwMode="auto">
          <a:xfrm>
            <a:off x="6172200" y="3429000"/>
            <a:ext cx="1752600" cy="1006475"/>
          </a:xfrm>
          <a:prstGeom prst="rect">
            <a:avLst/>
          </a:prstGeom>
          <a:solidFill>
            <a:schemeClr val="bg1">
              <a:alpha val="76862"/>
            </a:schemeClr>
          </a:solidFill>
          <a:ln w="9525">
            <a:noFill/>
            <a:miter lim="800000"/>
            <a:headEnd/>
            <a:tailEnd/>
          </a:ln>
        </p:spPr>
        <p:txBody>
          <a:bodyPr>
            <a:spAutoFit/>
          </a:bodyPr>
          <a:lstStyle/>
          <a:p>
            <a:pPr algn="ctr">
              <a:spcBef>
                <a:spcPct val="50000"/>
              </a:spcBef>
            </a:pPr>
            <a:r>
              <a:rPr lang="en-US" sz="2000" b="1">
                <a:solidFill>
                  <a:srgbClr val="FF3300"/>
                </a:solidFill>
              </a:rPr>
              <a:t>Also only source of groundwater</a:t>
            </a:r>
          </a:p>
        </p:txBody>
      </p:sp>
      <p:sp>
        <p:nvSpPr>
          <p:cNvPr id="18441" name="Text Box 12"/>
          <p:cNvSpPr txBox="1">
            <a:spLocks noChangeArrowheads="1"/>
          </p:cNvSpPr>
          <p:nvPr/>
        </p:nvSpPr>
        <p:spPr bwMode="auto">
          <a:xfrm>
            <a:off x="3048000" y="2667000"/>
            <a:ext cx="1295400" cy="915988"/>
          </a:xfrm>
          <a:prstGeom prst="rect">
            <a:avLst/>
          </a:prstGeom>
          <a:noFill/>
          <a:ln w="9525">
            <a:noFill/>
            <a:miter lim="800000"/>
            <a:headEnd/>
            <a:tailEnd/>
          </a:ln>
        </p:spPr>
        <p:txBody>
          <a:bodyPr>
            <a:spAutoFit/>
          </a:bodyPr>
          <a:lstStyle/>
          <a:p>
            <a:pPr algn="ctr">
              <a:spcBef>
                <a:spcPct val="50000"/>
              </a:spcBef>
            </a:pPr>
            <a:r>
              <a:rPr lang="en-US" b="1">
                <a:solidFill>
                  <a:schemeClr val="bg1"/>
                </a:solidFill>
              </a:rPr>
              <a:t>(Wilcox Recharge Area)</a:t>
            </a:r>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85800" y="1066800"/>
            <a:ext cx="7696200" cy="1676400"/>
          </a:xfrm>
        </p:spPr>
        <p:txBody>
          <a:bodyPr/>
          <a:lstStyle/>
          <a:p>
            <a:pPr eaLnBrk="1" hangingPunct="1"/>
            <a:r>
              <a:rPr lang="en-US" sz="4800" b="1" smtClean="0">
                <a:solidFill>
                  <a:srgbClr val="000066"/>
                </a:solidFill>
                <a:latin typeface="Arial Rounded MT Bold" pitchFamily="34" charset="0"/>
              </a:rPr>
              <a:t>Louisiana Rural Water Association</a:t>
            </a:r>
          </a:p>
        </p:txBody>
      </p:sp>
      <p:pic>
        <p:nvPicPr>
          <p:cNvPr id="5123" name="Picture 7" descr="G:\PICTPUB4\ALBUMS\2000.TIF"/>
          <p:cNvPicPr>
            <a:picLocks noChangeAspect="1" noChangeArrowheads="1"/>
          </p:cNvPicPr>
          <p:nvPr/>
        </p:nvPicPr>
        <p:blipFill>
          <a:blip r:embed="rId2"/>
          <a:srcRect/>
          <a:stretch>
            <a:fillRect/>
          </a:stretch>
        </p:blipFill>
        <p:spPr bwMode="auto">
          <a:xfrm>
            <a:off x="3048000" y="2743200"/>
            <a:ext cx="2849563" cy="30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Rectangle 3"/>
          <p:cNvSpPr>
            <a:spLocks noGrp="1" noChangeArrowheads="1"/>
          </p:cNvSpPr>
          <p:nvPr>
            <p:ph type="body" sz="half" idx="1"/>
          </p:nvPr>
        </p:nvSpPr>
        <p:spPr>
          <a:xfrm>
            <a:off x="685800" y="533400"/>
            <a:ext cx="3810000" cy="5562600"/>
          </a:xfrm>
        </p:spPr>
        <p:txBody>
          <a:bodyPr/>
          <a:lstStyle/>
          <a:p>
            <a:pPr algn="ctr" eaLnBrk="1" hangingPunct="1">
              <a:lnSpc>
                <a:spcPct val="90000"/>
              </a:lnSpc>
              <a:buFontTx/>
              <a:buNone/>
            </a:pPr>
            <a:r>
              <a:rPr lang="en-US" smtClean="0">
                <a:cs typeface="Times New Roman" pitchFamily="18" charset="0"/>
              </a:rPr>
              <a:t>Louisiana Rural Water Association (LRWA) is governed by a membership elected board of directors.  LRWA is a non-profit organization established in 1978 to assist small water and wastewater systems through training, on-site technical assistance, and state operator certification.</a:t>
            </a:r>
            <a:endParaRPr lang="en-US" smtClean="0"/>
          </a:p>
        </p:txBody>
      </p:sp>
      <p:pic>
        <p:nvPicPr>
          <p:cNvPr id="6147" name="Picture 6" descr="A:\MVC-002F.JPG"/>
          <p:cNvPicPr>
            <a:picLocks noChangeAspect="1" noChangeArrowheads="1"/>
          </p:cNvPicPr>
          <p:nvPr/>
        </p:nvPicPr>
        <p:blipFill>
          <a:blip r:embed="rId2"/>
          <a:srcRect/>
          <a:stretch>
            <a:fillRect/>
          </a:stretch>
        </p:blipFill>
        <p:spPr bwMode="auto">
          <a:xfrm>
            <a:off x="4800600" y="762000"/>
            <a:ext cx="3657600" cy="495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Rectangle 3"/>
          <p:cNvSpPr>
            <a:spLocks noGrp="1" noChangeArrowheads="1"/>
          </p:cNvSpPr>
          <p:nvPr>
            <p:ph type="body" sz="half" idx="1"/>
          </p:nvPr>
        </p:nvSpPr>
        <p:spPr>
          <a:xfrm>
            <a:off x="381000" y="228600"/>
            <a:ext cx="4114800" cy="5867400"/>
          </a:xfrm>
        </p:spPr>
        <p:txBody>
          <a:bodyPr/>
          <a:lstStyle/>
          <a:p>
            <a:pPr eaLnBrk="1" hangingPunct="1">
              <a:lnSpc>
                <a:spcPct val="90000"/>
              </a:lnSpc>
              <a:buFontTx/>
              <a:buNone/>
            </a:pPr>
            <a:r>
              <a:rPr lang="en-US" sz="1800" u="sng" smtClean="0">
                <a:cs typeface="Times New Roman" pitchFamily="18" charset="0"/>
              </a:rPr>
              <a:t>TRAINING PROGRAM:</a:t>
            </a:r>
            <a:r>
              <a:rPr lang="en-US" sz="1800" smtClean="0">
                <a:cs typeface="Times New Roman" pitchFamily="18" charset="0"/>
              </a:rPr>
              <a:t>  LRWA takes pride in the Training and Technical Assistance that we offer throughout the year from one end of Louisiana to the other. The Training Sessions are instructed by individuals with a wide variety of expertise in Water and Wastewater related areas, as well as Louisiana Department of Health and Hospitals Office of Public Health personnel to keep attendees abreast of current and changing State Regulations.  LRWA offers a wide variety of Training Sessions such as Environmental Protection Agency (EPA), Louisiana Compliance Initiative (LCI), Very Small Water System (VSWS), Wastewater, and Board/Council Member as well as our Annual Conference which includes Certification Training and Technical Training for office personnel.</a:t>
            </a:r>
            <a:endParaRPr lang="en-US" sz="1800" smtClean="0"/>
          </a:p>
        </p:txBody>
      </p:sp>
      <p:pic>
        <p:nvPicPr>
          <p:cNvPr id="7171" name="Picture 5" descr="A:\MVC-003F.JPG"/>
          <p:cNvPicPr>
            <a:picLocks noChangeAspect="1" noChangeArrowheads="1"/>
          </p:cNvPicPr>
          <p:nvPr/>
        </p:nvPicPr>
        <p:blipFill>
          <a:blip r:embed="rId2"/>
          <a:srcRect/>
          <a:stretch>
            <a:fillRect/>
          </a:stretch>
        </p:blipFill>
        <p:spPr bwMode="auto">
          <a:xfrm>
            <a:off x="4800600" y="1447800"/>
            <a:ext cx="3886200" cy="3543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533400" y="457200"/>
            <a:ext cx="8077200" cy="457200"/>
          </a:xfrm>
          <a:prstGeom prst="rect">
            <a:avLst/>
          </a:prstGeom>
          <a:noFill/>
          <a:ln w="9525">
            <a:noFill/>
            <a:miter lim="800000"/>
            <a:headEnd/>
            <a:tailEnd/>
          </a:ln>
        </p:spPr>
        <p:txBody>
          <a:bodyPr>
            <a:spAutoFit/>
          </a:bodyPr>
          <a:lstStyle/>
          <a:p>
            <a:pPr algn="l">
              <a:lnSpc>
                <a:spcPct val="100000"/>
              </a:lnSpc>
              <a:spcBef>
                <a:spcPct val="50000"/>
              </a:spcBef>
            </a:pPr>
            <a:endParaRPr lang="en-US" sz="2400" u="none"/>
          </a:p>
        </p:txBody>
      </p:sp>
      <p:sp>
        <p:nvSpPr>
          <p:cNvPr id="8195" name="Rectangle 3"/>
          <p:cNvSpPr>
            <a:spLocks noChangeArrowheads="1"/>
          </p:cNvSpPr>
          <p:nvPr/>
        </p:nvSpPr>
        <p:spPr bwMode="auto">
          <a:xfrm>
            <a:off x="1676400" y="1143000"/>
            <a:ext cx="6019800" cy="4991100"/>
          </a:xfrm>
          <a:prstGeom prst="rect">
            <a:avLst/>
          </a:prstGeom>
          <a:noFill/>
          <a:ln w="9525">
            <a:solidFill>
              <a:schemeClr val="tx1"/>
            </a:solidFill>
            <a:miter lim="800000"/>
            <a:headEnd/>
            <a:tailEnd/>
          </a:ln>
        </p:spPr>
        <p:txBody>
          <a:bodyPr>
            <a:spAutoFit/>
          </a:bodyPr>
          <a:lstStyle/>
          <a:p>
            <a:pPr indent="-685800">
              <a:lnSpc>
                <a:spcPct val="100000"/>
              </a:lnSpc>
              <a:spcBef>
                <a:spcPct val="0"/>
              </a:spcBef>
              <a:tabLst>
                <a:tab pos="0" algn="l"/>
              </a:tabLst>
            </a:pPr>
            <a:endParaRPr lang="en-US" sz="1600" u="none">
              <a:latin typeface="Wingdings" pitchFamily="2" charset="2"/>
            </a:endParaRPr>
          </a:p>
          <a:p>
            <a:pPr indent="-685800">
              <a:lnSpc>
                <a:spcPct val="100000"/>
              </a:lnSpc>
              <a:spcBef>
                <a:spcPct val="0"/>
              </a:spcBef>
              <a:tabLst>
                <a:tab pos="0" algn="l"/>
              </a:tabLst>
            </a:pPr>
            <a:r>
              <a:rPr lang="en-US" sz="1600" b="1" u="none">
                <a:solidFill>
                  <a:schemeClr val="accent2"/>
                </a:solidFill>
                <a:latin typeface="Wingdings" pitchFamily="2" charset="2"/>
              </a:rPr>
              <a:t>S</a:t>
            </a:r>
            <a:r>
              <a:rPr lang="en-US" sz="1600" b="1" u="none">
                <a:solidFill>
                  <a:schemeClr val="accent2"/>
                </a:solidFill>
              </a:rPr>
              <a:t>Introduction to Safe Drinking Water Program</a:t>
            </a:r>
          </a:p>
          <a:p>
            <a:pPr indent="-685800" eaLnBrk="0" hangingPunct="0">
              <a:lnSpc>
                <a:spcPct val="100000"/>
              </a:lnSpc>
              <a:spcBef>
                <a:spcPct val="0"/>
              </a:spcBef>
              <a:tabLst>
                <a:tab pos="0" algn="l"/>
              </a:tabLst>
            </a:pPr>
            <a:r>
              <a:rPr lang="en-US" sz="1600" b="1" u="none">
                <a:solidFill>
                  <a:schemeClr val="accent2"/>
                </a:solidFill>
                <a:latin typeface="Wingdings" pitchFamily="2" charset="2"/>
              </a:rPr>
              <a:t>S</a:t>
            </a:r>
            <a:r>
              <a:rPr lang="en-US" sz="1600" b="1" u="none">
                <a:solidFill>
                  <a:schemeClr val="accent2"/>
                </a:solidFill>
              </a:rPr>
              <a:t>Enforcement, How to Maintain Compliance</a:t>
            </a:r>
          </a:p>
          <a:p>
            <a:pPr indent="-685800" eaLnBrk="0" hangingPunct="0">
              <a:lnSpc>
                <a:spcPct val="100000"/>
              </a:lnSpc>
              <a:spcBef>
                <a:spcPct val="0"/>
              </a:spcBef>
              <a:tabLst>
                <a:tab pos="0" algn="l"/>
              </a:tabLst>
            </a:pPr>
            <a:r>
              <a:rPr lang="en-US" sz="1600" b="1" u="none">
                <a:solidFill>
                  <a:schemeClr val="accent2"/>
                </a:solidFill>
                <a:latin typeface="Wingdings" pitchFamily="2" charset="2"/>
              </a:rPr>
              <a:t>S</a:t>
            </a:r>
            <a:r>
              <a:rPr lang="en-US" sz="1600" b="1" u="none">
                <a:solidFill>
                  <a:schemeClr val="accent2"/>
                </a:solidFill>
              </a:rPr>
              <a:t>Bacteriological Sampling</a:t>
            </a:r>
          </a:p>
          <a:p>
            <a:pPr indent="-685800" eaLnBrk="0" hangingPunct="0">
              <a:lnSpc>
                <a:spcPct val="100000"/>
              </a:lnSpc>
              <a:spcBef>
                <a:spcPct val="0"/>
              </a:spcBef>
              <a:tabLst>
                <a:tab pos="0" algn="l"/>
              </a:tabLst>
            </a:pPr>
            <a:r>
              <a:rPr lang="en-US" sz="1600" b="1" u="none">
                <a:solidFill>
                  <a:schemeClr val="accent2"/>
                </a:solidFill>
                <a:latin typeface="Wingdings" pitchFamily="2" charset="2"/>
              </a:rPr>
              <a:t>S</a:t>
            </a:r>
            <a:r>
              <a:rPr lang="en-US" sz="1600" b="1" u="none">
                <a:solidFill>
                  <a:schemeClr val="accent2"/>
                </a:solidFill>
              </a:rPr>
              <a:t>Operator Certification Program</a:t>
            </a:r>
          </a:p>
          <a:p>
            <a:pPr indent="-685800" eaLnBrk="0" hangingPunct="0">
              <a:lnSpc>
                <a:spcPct val="100000"/>
              </a:lnSpc>
              <a:spcBef>
                <a:spcPct val="0"/>
              </a:spcBef>
              <a:tabLst>
                <a:tab pos="0" algn="l"/>
              </a:tabLst>
            </a:pPr>
            <a:r>
              <a:rPr lang="en-US" sz="1600" b="1" u="none">
                <a:solidFill>
                  <a:schemeClr val="accent2"/>
                </a:solidFill>
                <a:latin typeface="Wingdings" pitchFamily="2" charset="2"/>
              </a:rPr>
              <a:t>S</a:t>
            </a:r>
            <a:r>
              <a:rPr lang="en-US" sz="1600" b="1" u="none">
                <a:solidFill>
                  <a:schemeClr val="accent2"/>
                </a:solidFill>
              </a:rPr>
              <a:t>Groundwater Protection Program</a:t>
            </a:r>
          </a:p>
          <a:p>
            <a:pPr indent="-685800" eaLnBrk="0" hangingPunct="0">
              <a:lnSpc>
                <a:spcPct val="100000"/>
              </a:lnSpc>
              <a:spcBef>
                <a:spcPct val="0"/>
              </a:spcBef>
              <a:tabLst>
                <a:tab pos="0" algn="l"/>
              </a:tabLst>
            </a:pPr>
            <a:r>
              <a:rPr lang="en-US" sz="1600" b="1" u="none">
                <a:solidFill>
                  <a:schemeClr val="accent2"/>
                </a:solidFill>
                <a:latin typeface="Wingdings" pitchFamily="2" charset="2"/>
              </a:rPr>
              <a:t>S</a:t>
            </a:r>
            <a:r>
              <a:rPr lang="en-US" sz="1600" b="1" u="none">
                <a:solidFill>
                  <a:schemeClr val="accent2"/>
                </a:solidFill>
              </a:rPr>
              <a:t>Operating a water system…Getting Certified</a:t>
            </a:r>
          </a:p>
          <a:p>
            <a:pPr indent="-685800" eaLnBrk="0" hangingPunct="0">
              <a:lnSpc>
                <a:spcPct val="100000"/>
              </a:lnSpc>
              <a:spcBef>
                <a:spcPct val="0"/>
              </a:spcBef>
              <a:tabLst>
                <a:tab pos="0" algn="l"/>
              </a:tabLst>
            </a:pPr>
            <a:r>
              <a:rPr lang="en-US" sz="1600" b="1" u="none">
                <a:solidFill>
                  <a:schemeClr val="accent2"/>
                </a:solidFill>
                <a:latin typeface="Wingdings" pitchFamily="2" charset="2"/>
              </a:rPr>
              <a:t>S</a:t>
            </a:r>
            <a:r>
              <a:rPr lang="en-US" sz="1600" b="1" u="none">
                <a:solidFill>
                  <a:schemeClr val="accent2"/>
                </a:solidFill>
              </a:rPr>
              <a:t>Sewer Lift stations</a:t>
            </a:r>
          </a:p>
          <a:p>
            <a:pPr indent="-685800" eaLnBrk="0" hangingPunct="0">
              <a:lnSpc>
                <a:spcPct val="100000"/>
              </a:lnSpc>
              <a:spcBef>
                <a:spcPct val="0"/>
              </a:spcBef>
              <a:tabLst>
                <a:tab pos="0" algn="l"/>
              </a:tabLst>
            </a:pPr>
            <a:r>
              <a:rPr lang="en-US" sz="1600" b="1" u="none">
                <a:solidFill>
                  <a:schemeClr val="accent2"/>
                </a:solidFill>
                <a:latin typeface="Wingdings" pitchFamily="2" charset="2"/>
              </a:rPr>
              <a:t>S</a:t>
            </a:r>
            <a:r>
              <a:rPr lang="en-US" sz="1600" b="1" u="none">
                <a:solidFill>
                  <a:schemeClr val="accent2"/>
                </a:solidFill>
              </a:rPr>
              <a:t>Troubleshooting, Control Transformers, Single Phase</a:t>
            </a:r>
          </a:p>
          <a:p>
            <a:pPr indent="-685800" eaLnBrk="0" hangingPunct="0">
              <a:lnSpc>
                <a:spcPct val="100000"/>
              </a:lnSpc>
              <a:spcBef>
                <a:spcPct val="0"/>
              </a:spcBef>
              <a:tabLst>
                <a:tab pos="0" algn="l"/>
              </a:tabLst>
            </a:pPr>
            <a:r>
              <a:rPr lang="en-US" sz="1600" b="1" u="none">
                <a:solidFill>
                  <a:schemeClr val="accent2"/>
                </a:solidFill>
                <a:latin typeface="Wingdings" pitchFamily="2" charset="2"/>
              </a:rPr>
              <a:t>S</a:t>
            </a:r>
            <a:r>
              <a:rPr lang="en-US" sz="1600" b="1" u="none">
                <a:solidFill>
                  <a:schemeClr val="accent2"/>
                </a:solidFill>
              </a:rPr>
              <a:t>Smoke Testing and TV Inspections</a:t>
            </a:r>
          </a:p>
          <a:p>
            <a:pPr indent="-685800" eaLnBrk="0" hangingPunct="0">
              <a:lnSpc>
                <a:spcPct val="100000"/>
              </a:lnSpc>
              <a:spcBef>
                <a:spcPct val="0"/>
              </a:spcBef>
              <a:tabLst>
                <a:tab pos="0" algn="l"/>
              </a:tabLst>
            </a:pPr>
            <a:r>
              <a:rPr lang="en-US" sz="1600" b="1" u="none">
                <a:solidFill>
                  <a:schemeClr val="accent2"/>
                </a:solidFill>
                <a:latin typeface="Wingdings" pitchFamily="2" charset="2"/>
              </a:rPr>
              <a:t>S</a:t>
            </a:r>
            <a:r>
              <a:rPr lang="en-US" sz="1600" b="1" u="none">
                <a:solidFill>
                  <a:schemeClr val="accent2"/>
                </a:solidFill>
              </a:rPr>
              <a:t>Hydrant Operations</a:t>
            </a:r>
          </a:p>
          <a:p>
            <a:pPr indent="-685800" eaLnBrk="0" hangingPunct="0">
              <a:lnSpc>
                <a:spcPct val="100000"/>
              </a:lnSpc>
              <a:spcBef>
                <a:spcPct val="0"/>
              </a:spcBef>
              <a:tabLst>
                <a:tab pos="0" algn="l"/>
              </a:tabLst>
            </a:pPr>
            <a:r>
              <a:rPr lang="en-US" sz="1600" b="1" u="none">
                <a:solidFill>
                  <a:schemeClr val="accent2"/>
                </a:solidFill>
                <a:latin typeface="Wingdings" pitchFamily="2" charset="2"/>
              </a:rPr>
              <a:t>S</a:t>
            </a:r>
            <a:r>
              <a:rPr lang="en-US" sz="1600" b="1" u="none">
                <a:solidFill>
                  <a:schemeClr val="accent2"/>
                </a:solidFill>
              </a:rPr>
              <a:t>Disinfection Challenges and Chlorine Safety</a:t>
            </a:r>
          </a:p>
          <a:p>
            <a:pPr indent="-685800" eaLnBrk="0" hangingPunct="0">
              <a:lnSpc>
                <a:spcPct val="100000"/>
              </a:lnSpc>
              <a:spcBef>
                <a:spcPct val="0"/>
              </a:spcBef>
              <a:tabLst>
                <a:tab pos="0" algn="l"/>
              </a:tabLst>
            </a:pPr>
            <a:r>
              <a:rPr lang="en-US" sz="1600" b="1" u="none">
                <a:solidFill>
                  <a:schemeClr val="accent2"/>
                </a:solidFill>
                <a:latin typeface="Wingdings" pitchFamily="2" charset="2"/>
              </a:rPr>
              <a:t>S</a:t>
            </a:r>
            <a:r>
              <a:rPr lang="en-US" sz="1600" b="1" u="none">
                <a:solidFill>
                  <a:schemeClr val="accent2"/>
                </a:solidFill>
              </a:rPr>
              <a:t>Troubleshooting Filters</a:t>
            </a:r>
          </a:p>
          <a:p>
            <a:pPr indent="-685800" eaLnBrk="0" hangingPunct="0">
              <a:lnSpc>
                <a:spcPct val="100000"/>
              </a:lnSpc>
              <a:spcBef>
                <a:spcPct val="0"/>
              </a:spcBef>
              <a:tabLst>
                <a:tab pos="0" algn="l"/>
              </a:tabLst>
            </a:pPr>
            <a:r>
              <a:rPr lang="en-US" sz="1600" b="1" u="none">
                <a:solidFill>
                  <a:schemeClr val="accent2"/>
                </a:solidFill>
                <a:latin typeface="Wingdings" pitchFamily="2" charset="2"/>
              </a:rPr>
              <a:t>S</a:t>
            </a:r>
            <a:r>
              <a:rPr lang="en-US" sz="1600" b="1" u="none">
                <a:solidFill>
                  <a:schemeClr val="accent2"/>
                </a:solidFill>
              </a:rPr>
              <a:t>Water Leak Detection</a:t>
            </a:r>
          </a:p>
          <a:p>
            <a:pPr indent="-685800" eaLnBrk="0" hangingPunct="0">
              <a:lnSpc>
                <a:spcPct val="100000"/>
              </a:lnSpc>
              <a:spcBef>
                <a:spcPct val="0"/>
              </a:spcBef>
              <a:tabLst>
                <a:tab pos="0" algn="l"/>
              </a:tabLst>
            </a:pPr>
            <a:r>
              <a:rPr lang="en-US" sz="1600" b="1" u="none">
                <a:solidFill>
                  <a:schemeClr val="accent2"/>
                </a:solidFill>
                <a:latin typeface="Wingdings" pitchFamily="2" charset="2"/>
              </a:rPr>
              <a:t>S</a:t>
            </a:r>
            <a:r>
              <a:rPr lang="en-US" sz="1600" b="1" u="none">
                <a:solidFill>
                  <a:schemeClr val="accent2"/>
                </a:solidFill>
              </a:rPr>
              <a:t>Wastewater Plant Operations</a:t>
            </a:r>
          </a:p>
          <a:p>
            <a:pPr indent="-685800" eaLnBrk="0" hangingPunct="0">
              <a:lnSpc>
                <a:spcPct val="100000"/>
              </a:lnSpc>
              <a:spcBef>
                <a:spcPct val="0"/>
              </a:spcBef>
              <a:tabLst>
                <a:tab pos="0" algn="l"/>
              </a:tabLst>
            </a:pPr>
            <a:r>
              <a:rPr lang="en-US" sz="1600" b="1" u="none">
                <a:solidFill>
                  <a:schemeClr val="accent2"/>
                </a:solidFill>
                <a:latin typeface="Wingdings" pitchFamily="2" charset="2"/>
              </a:rPr>
              <a:t>S</a:t>
            </a:r>
            <a:r>
              <a:rPr lang="en-US" sz="1600" b="1" u="none">
                <a:solidFill>
                  <a:schemeClr val="accent2"/>
                </a:solidFill>
              </a:rPr>
              <a:t>Electrical Equipment</a:t>
            </a:r>
          </a:p>
          <a:p>
            <a:pPr indent="-685800" eaLnBrk="0" hangingPunct="0">
              <a:lnSpc>
                <a:spcPct val="100000"/>
              </a:lnSpc>
              <a:spcBef>
                <a:spcPct val="0"/>
              </a:spcBef>
              <a:tabLst>
                <a:tab pos="0" algn="l"/>
              </a:tabLst>
            </a:pPr>
            <a:r>
              <a:rPr lang="en-US" sz="1600" b="1" u="none">
                <a:solidFill>
                  <a:schemeClr val="accent2"/>
                </a:solidFill>
                <a:latin typeface="Wingdings" pitchFamily="2" charset="2"/>
              </a:rPr>
              <a:t>S</a:t>
            </a:r>
            <a:r>
              <a:rPr lang="en-US" sz="1600" b="1" u="none">
                <a:solidFill>
                  <a:schemeClr val="accent2"/>
                </a:solidFill>
              </a:rPr>
              <a:t>Everything You Need to Know About Chlorinators</a:t>
            </a:r>
          </a:p>
          <a:p>
            <a:pPr indent="-685800" eaLnBrk="0" hangingPunct="0">
              <a:lnSpc>
                <a:spcPct val="100000"/>
              </a:lnSpc>
              <a:spcBef>
                <a:spcPct val="0"/>
              </a:spcBef>
              <a:tabLst>
                <a:tab pos="0" algn="l"/>
              </a:tabLst>
            </a:pPr>
            <a:r>
              <a:rPr lang="en-US" sz="1600" b="1" u="none">
                <a:solidFill>
                  <a:schemeClr val="accent2"/>
                </a:solidFill>
                <a:latin typeface="Wingdings" pitchFamily="2" charset="2"/>
              </a:rPr>
              <a:t>S</a:t>
            </a:r>
            <a:r>
              <a:rPr lang="en-US" sz="1600" b="1" u="none">
                <a:solidFill>
                  <a:schemeClr val="accent2"/>
                </a:solidFill>
              </a:rPr>
              <a:t>Cross-Connections</a:t>
            </a:r>
          </a:p>
          <a:p>
            <a:pPr indent="-685800" eaLnBrk="0" hangingPunct="0">
              <a:lnSpc>
                <a:spcPct val="100000"/>
              </a:lnSpc>
              <a:spcBef>
                <a:spcPct val="0"/>
              </a:spcBef>
              <a:tabLst>
                <a:tab pos="0" algn="l"/>
              </a:tabLst>
            </a:pPr>
            <a:r>
              <a:rPr lang="en-US" sz="1600" b="1" u="none">
                <a:solidFill>
                  <a:schemeClr val="accent2"/>
                </a:solidFill>
                <a:latin typeface="Wingdings" pitchFamily="2" charset="2"/>
              </a:rPr>
              <a:t>S</a:t>
            </a:r>
            <a:r>
              <a:rPr lang="en-US" sz="1600" b="1" u="none">
                <a:solidFill>
                  <a:schemeClr val="accent2"/>
                </a:solidFill>
              </a:rPr>
              <a:t>Proper Security for your Water System</a:t>
            </a:r>
          </a:p>
          <a:p>
            <a:pPr indent="-685800" eaLnBrk="0" hangingPunct="0">
              <a:lnSpc>
                <a:spcPct val="100000"/>
              </a:lnSpc>
              <a:spcBef>
                <a:spcPct val="0"/>
              </a:spcBef>
              <a:buFont typeface="Wingdings" pitchFamily="2" charset="2"/>
              <a:buNone/>
              <a:tabLst>
                <a:tab pos="0" algn="l"/>
              </a:tabLst>
            </a:pPr>
            <a:r>
              <a:rPr lang="en-US" sz="1600" b="1" u="none">
                <a:solidFill>
                  <a:schemeClr val="accent2"/>
                </a:solidFill>
                <a:latin typeface="Wingdings" pitchFamily="2" charset="2"/>
              </a:rPr>
              <a:t>S</a:t>
            </a:r>
            <a:r>
              <a:rPr lang="en-US" sz="1600" b="1" u="none">
                <a:solidFill>
                  <a:schemeClr val="accent2"/>
                </a:solidFill>
              </a:rPr>
              <a:t>Security Vulnerability/Emergency Response Plan</a:t>
            </a:r>
          </a:p>
        </p:txBody>
      </p:sp>
      <p:sp>
        <p:nvSpPr>
          <p:cNvPr id="8196" name="Text Box 4"/>
          <p:cNvSpPr txBox="1">
            <a:spLocks noChangeArrowheads="1"/>
          </p:cNvSpPr>
          <p:nvPr/>
        </p:nvSpPr>
        <p:spPr bwMode="auto">
          <a:xfrm>
            <a:off x="1828800" y="304800"/>
            <a:ext cx="5105400" cy="519113"/>
          </a:xfrm>
          <a:prstGeom prst="rect">
            <a:avLst/>
          </a:prstGeom>
          <a:noFill/>
          <a:ln w="9525">
            <a:noFill/>
            <a:miter lim="800000"/>
            <a:headEnd/>
            <a:tailEnd/>
          </a:ln>
        </p:spPr>
        <p:txBody>
          <a:bodyPr>
            <a:spAutoFit/>
          </a:bodyPr>
          <a:lstStyle/>
          <a:p>
            <a:pPr>
              <a:lnSpc>
                <a:spcPct val="100000"/>
              </a:lnSpc>
              <a:spcBef>
                <a:spcPct val="50000"/>
              </a:spcBef>
            </a:pPr>
            <a:r>
              <a:rPr lang="en-US" b="1" u="none"/>
              <a:t>Training Topics</a:t>
            </a:r>
          </a:p>
        </p:txBody>
      </p:sp>
      <p:sp>
        <p:nvSpPr>
          <p:cNvPr id="8197" name="Rectangle 5"/>
          <p:cNvSpPr>
            <a:spLocks noGrp="1" noChangeArrowheads="1"/>
          </p:cNvSpPr>
          <p:nvPr>
            <p:ph type="title" idx="4294967295"/>
          </p:nvPr>
        </p:nvSpPr>
        <p:spPr/>
        <p:txBody>
          <a:bodyPr/>
          <a:lstStyle/>
          <a:p>
            <a:pPr eaLnBrk="1" hangingPunct="1"/>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 calcmode="lin" valueType="num">
                                      <p:cBhvr additive="base">
                                        <p:cTn id="7" dur="500" fill="hold"/>
                                        <p:tgtEl>
                                          <p:spTgt spid="8195"/>
                                        </p:tgtEl>
                                        <p:attrNameLst>
                                          <p:attrName>ppt_x</p:attrName>
                                        </p:attrNameLst>
                                      </p:cBhvr>
                                      <p:tavLst>
                                        <p:tav tm="0">
                                          <p:val>
                                            <p:strVal val="#ppt_x"/>
                                          </p:val>
                                        </p:tav>
                                        <p:tav tm="100000">
                                          <p:val>
                                            <p:strVal val="#ppt_x"/>
                                          </p:val>
                                        </p:tav>
                                      </p:tavLst>
                                    </p:anim>
                                    <p:anim calcmode="lin" valueType="num">
                                      <p:cBhvr additive="base">
                                        <p:cTn id="8" dur="500" fill="hold"/>
                                        <p:tgtEl>
                                          <p:spTgt spid="81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nimBg="1" autoUpdateAnimBg="0"/>
    </p:bldLst>
  </p:timing>
</p:sld>
</file>

<file path=ppt/slides/slide1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sz="4000" smtClean="0"/>
              <a:t>Training Sessions provide Continuing Education Units (CEU)</a:t>
            </a:r>
          </a:p>
        </p:txBody>
      </p:sp>
      <p:sp>
        <p:nvSpPr>
          <p:cNvPr id="9219" name="Rectangle 4"/>
          <p:cNvSpPr>
            <a:spLocks noGrp="1" noChangeArrowheads="1"/>
          </p:cNvSpPr>
          <p:nvPr>
            <p:ph type="body" sz="half" idx="2"/>
          </p:nvPr>
        </p:nvSpPr>
        <p:spPr/>
        <p:txBody>
          <a:bodyPr/>
          <a:lstStyle/>
          <a:p>
            <a:pPr eaLnBrk="1" hangingPunct="1"/>
            <a:r>
              <a:rPr lang="en-US" sz="2200" smtClean="0"/>
              <a:t>We provide training sessions throughout the state in order to help operators maintain their level of certification  that is required by the LA Dept. of Health &amp; Hospitals.  We offer topics on water &amp; wastewater as it relates to the workforce in today’s environment.</a:t>
            </a:r>
          </a:p>
        </p:txBody>
      </p:sp>
      <p:pic>
        <p:nvPicPr>
          <p:cNvPr id="9220" name="Picture 6" descr="A:\MVC-003F.JPG"/>
          <p:cNvPicPr>
            <a:picLocks noGrp="1" noChangeAspect="1" noChangeArrowheads="1"/>
          </p:cNvPicPr>
          <p:nvPr>
            <p:ph type="clipArt" sz="half" idx="1"/>
          </p:nvPr>
        </p:nvPicPr>
        <p:blipFill>
          <a:blip r:embed="rId2"/>
          <a:srcRect/>
          <a:stretch>
            <a:fillRect/>
          </a:stretch>
        </p:blipFill>
        <p:spPr>
          <a:xfrm>
            <a:off x="838200" y="2133600"/>
            <a:ext cx="3810000" cy="3594100"/>
          </a:xfrm>
          <a:noFill/>
        </p:spPr>
      </p:pic>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457200"/>
            <a:ext cx="7772400" cy="1143000"/>
          </a:xfrm>
        </p:spPr>
        <p:txBody>
          <a:bodyPr/>
          <a:lstStyle/>
          <a:p>
            <a:pPr eaLnBrk="1" hangingPunct="1"/>
            <a:r>
              <a:rPr lang="en-US" smtClean="0"/>
              <a:t>Annual Conference</a:t>
            </a:r>
          </a:p>
        </p:txBody>
      </p:sp>
      <p:sp>
        <p:nvSpPr>
          <p:cNvPr id="10243" name="Rectangle 3"/>
          <p:cNvSpPr>
            <a:spLocks noGrp="1" noChangeArrowheads="1"/>
          </p:cNvSpPr>
          <p:nvPr>
            <p:ph type="body" idx="1"/>
          </p:nvPr>
        </p:nvSpPr>
        <p:spPr>
          <a:xfrm>
            <a:off x="609600" y="1447800"/>
            <a:ext cx="3962400" cy="4876800"/>
          </a:xfrm>
          <a:noFill/>
        </p:spPr>
        <p:txBody>
          <a:bodyPr/>
          <a:lstStyle/>
          <a:p>
            <a:pPr algn="ctr" eaLnBrk="1" hangingPunct="1">
              <a:lnSpc>
                <a:spcPct val="90000"/>
              </a:lnSpc>
              <a:buFontTx/>
              <a:buNone/>
            </a:pPr>
            <a:endParaRPr lang="en-US" sz="2800" u="sng" smtClean="0">
              <a:cs typeface="Times New Roman" pitchFamily="18" charset="0"/>
            </a:endParaRPr>
          </a:p>
          <a:p>
            <a:pPr algn="ctr" eaLnBrk="1" hangingPunct="1">
              <a:lnSpc>
                <a:spcPct val="90000"/>
              </a:lnSpc>
              <a:buFontTx/>
              <a:buNone/>
            </a:pPr>
            <a:r>
              <a:rPr lang="en-US" sz="1800" u="sng" smtClean="0">
                <a:cs typeface="Times New Roman" pitchFamily="18" charset="0"/>
              </a:rPr>
              <a:t>CONFERENCE:</a:t>
            </a:r>
            <a:r>
              <a:rPr lang="en-US" sz="1800" smtClean="0">
                <a:cs typeface="Times New Roman" pitchFamily="18" charset="0"/>
              </a:rPr>
              <a:t>  LRWA provides an Annual Conference to over 1,500 water and wastewater professionals, as well as mayors, board members, clerks, and decision makers.  This conference allows these professionals to receive expert training, as well as receiving up to 32 hours of re-certification credits.  This conference has had over 120 exhibitors displaying their state of the art products, which is important to the water and wastewater industry.  Our annual conference puts water and wastewater personnel in touch with vendor’s products while obtaining valuable training. </a:t>
            </a:r>
          </a:p>
        </p:txBody>
      </p:sp>
      <p:pic>
        <p:nvPicPr>
          <p:cNvPr id="10244" name="Picture 5" descr="G:\MSOFFICE\LRWAINFO\CONFEREN\07-09\Photos\100_0797.JPG"/>
          <p:cNvPicPr>
            <a:picLocks noChangeAspect="1" noChangeArrowheads="1"/>
          </p:cNvPicPr>
          <p:nvPr/>
        </p:nvPicPr>
        <p:blipFill>
          <a:blip r:embed="rId2"/>
          <a:srcRect/>
          <a:stretch>
            <a:fillRect/>
          </a:stretch>
        </p:blipFill>
        <p:spPr bwMode="auto">
          <a:xfrm>
            <a:off x="4800600" y="1828800"/>
            <a:ext cx="3965575" cy="3260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smtClean="0"/>
              <a:t>Exhibit Booths &amp; Awards</a:t>
            </a:r>
          </a:p>
        </p:txBody>
      </p:sp>
      <p:pic>
        <p:nvPicPr>
          <p:cNvPr id="11267" name="Picture 8"/>
          <p:cNvPicPr>
            <a:picLocks noChangeAspect="1" noChangeArrowheads="1"/>
          </p:cNvPicPr>
          <p:nvPr/>
        </p:nvPicPr>
        <p:blipFill>
          <a:blip r:embed="rId2"/>
          <a:srcRect/>
          <a:stretch>
            <a:fillRect/>
          </a:stretch>
        </p:blipFill>
        <p:spPr bwMode="auto">
          <a:xfrm>
            <a:off x="4622800" y="2286000"/>
            <a:ext cx="4267200" cy="3200400"/>
          </a:xfrm>
          <a:prstGeom prst="rect">
            <a:avLst/>
          </a:prstGeom>
          <a:noFill/>
          <a:ln w="9525">
            <a:noFill/>
            <a:miter lim="800000"/>
            <a:headEnd/>
            <a:tailEnd/>
          </a:ln>
        </p:spPr>
      </p:pic>
      <p:pic>
        <p:nvPicPr>
          <p:cNvPr id="11268" name="Picture 9" descr="G:\MSOFFICE\LRWAINFO\CONFEREN\07-09\Photos\100_0806.JPG"/>
          <p:cNvPicPr>
            <a:picLocks noChangeAspect="1" noChangeArrowheads="1"/>
          </p:cNvPicPr>
          <p:nvPr/>
        </p:nvPicPr>
        <p:blipFill>
          <a:blip r:embed="rId3" cstate="print"/>
          <a:srcRect/>
          <a:stretch>
            <a:fillRect/>
          </a:stretch>
        </p:blipFill>
        <p:spPr bwMode="auto">
          <a:xfrm>
            <a:off x="457200" y="2362200"/>
            <a:ext cx="3886200" cy="3286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7" name="Rectangle 1026"/>
          <p:cNvSpPr>
            <a:spLocks noGrp="1" noChangeArrowheads="1"/>
          </p:cNvSpPr>
          <p:nvPr>
            <p:ph type="title"/>
          </p:nvPr>
        </p:nvSpPr>
        <p:spPr>
          <a:solidFill>
            <a:srgbClr val="0000FF"/>
          </a:solidFill>
        </p:spPr>
        <p:txBody>
          <a:bodyPr/>
          <a:lstStyle/>
          <a:p>
            <a:pPr eaLnBrk="1" hangingPunct="1"/>
            <a:r>
              <a:rPr lang="en-US" b="1" smtClean="0">
                <a:solidFill>
                  <a:schemeClr val="bg1"/>
                </a:solidFill>
              </a:rPr>
              <a:t>USDA</a:t>
            </a:r>
          </a:p>
        </p:txBody>
      </p:sp>
      <p:graphicFrame>
        <p:nvGraphicFramePr>
          <p:cNvPr id="1026" name="Object 1024"/>
          <p:cNvGraphicFramePr>
            <a:graphicFrameLocks noGrp="1" noChangeAspect="1"/>
          </p:cNvGraphicFramePr>
          <p:nvPr>
            <p:ph type="dgm" idx="1"/>
          </p:nvPr>
        </p:nvGraphicFramePr>
        <p:xfrm>
          <a:off x="533400" y="2703513"/>
          <a:ext cx="8153400" cy="1374775"/>
        </p:xfrm>
        <a:graphic>
          <a:graphicData uri="http://schemas.openxmlformats.org/presentationml/2006/ole">
            <mc:AlternateContent xmlns:mc="http://schemas.openxmlformats.org/markup-compatibility/2006">
              <mc:Choice xmlns:v="urn:schemas-microsoft-com:vml" Requires="v">
                <p:oleObj spid="_x0000_s93187" name="Microsoft Organization Chart" r:id="rId3" imgW="0" imgH="0" progId="OrgPlusWOPX.4">
                  <p:embed followColorScheme="full"/>
                </p:oleObj>
              </mc:Choice>
              <mc:Fallback>
                <p:oleObj name="Microsoft Organization Chart" r:id="rId3" imgW="0" imgH="0" progId="OrgPlusWOPX.4">
                  <p:embed followColorScheme="full"/>
                  <p:pic>
                    <p:nvPicPr>
                      <p:cNvPr id="0" name="Object 1024"/>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533400" y="2703513"/>
                        <a:ext cx="8153400" cy="1374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28" name="Picture 5" descr="http://www.rurdev.usda.gov/la/_borders/newlogoindex.jpg"/>
          <p:cNvPicPr>
            <a:picLocks noChangeAspect="1" noChangeArrowheads="1"/>
          </p:cNvPicPr>
          <p:nvPr/>
        </p:nvPicPr>
        <p:blipFill>
          <a:blip r:embed="rId4" r:link="rId5"/>
          <a:srcRect/>
          <a:stretch>
            <a:fillRect/>
          </a:stretch>
        </p:blipFill>
        <p:spPr bwMode="auto">
          <a:xfrm>
            <a:off x="3505200" y="4943475"/>
            <a:ext cx="1676400" cy="849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1" name="Rectangle 1026"/>
          <p:cNvSpPr>
            <a:spLocks noGrp="1" noChangeArrowheads="1"/>
          </p:cNvSpPr>
          <p:nvPr>
            <p:ph type="title"/>
          </p:nvPr>
        </p:nvSpPr>
        <p:spPr>
          <a:solidFill>
            <a:srgbClr val="0000FF"/>
          </a:solidFill>
        </p:spPr>
        <p:txBody>
          <a:bodyPr/>
          <a:lstStyle/>
          <a:p>
            <a:pPr eaLnBrk="1" hangingPunct="1"/>
            <a:r>
              <a:rPr lang="en-US" b="1" smtClean="0">
                <a:solidFill>
                  <a:schemeClr val="bg1"/>
                </a:solidFill>
              </a:rPr>
              <a:t>EPA</a:t>
            </a:r>
          </a:p>
        </p:txBody>
      </p:sp>
      <p:graphicFrame>
        <p:nvGraphicFramePr>
          <p:cNvPr id="2050" name="Object 1027"/>
          <p:cNvGraphicFramePr>
            <a:graphicFrameLocks noGrp="1" noChangeAspect="1"/>
          </p:cNvGraphicFramePr>
          <p:nvPr>
            <p:ph type="dgm" idx="1"/>
          </p:nvPr>
        </p:nvGraphicFramePr>
        <p:xfrm>
          <a:off x="1143000" y="2743200"/>
          <a:ext cx="6692900" cy="1587500"/>
        </p:xfrm>
        <a:graphic>
          <a:graphicData uri="http://schemas.openxmlformats.org/presentationml/2006/ole">
            <mc:AlternateContent xmlns:mc="http://schemas.openxmlformats.org/markup-compatibility/2006">
              <mc:Choice xmlns:v="urn:schemas-microsoft-com:vml" Requires="v">
                <p:oleObj spid="_x0000_s94211" name="Microsoft Organization Chart" r:id="rId3" imgW="3962160" imgH="939600" progId="OrgPlusWOPX.4">
                  <p:embed followColorScheme="full"/>
                </p:oleObj>
              </mc:Choice>
              <mc:Fallback>
                <p:oleObj name="Microsoft Organization Chart" r:id="rId3" imgW="3962160" imgH="939600" progId="OrgPlusWOPX.4">
                  <p:embed followColorScheme="full"/>
                  <p:pic>
                    <p:nvPicPr>
                      <p:cNvPr id="0" name="Object 1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743200"/>
                        <a:ext cx="6692900" cy="1587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052" name="Picture 4" descr="http://upload.wikimedia.org/wikipedia/commons/thumb/1/14/Environmental_Protection_Agency_logo.svg/202px-Environmental_Protection_Agency_logo.svg.png"/>
          <p:cNvPicPr>
            <a:picLocks noChangeAspect="1" noChangeArrowheads="1"/>
          </p:cNvPicPr>
          <p:nvPr/>
        </p:nvPicPr>
        <p:blipFill>
          <a:blip r:embed="rId5" r:link="rId6"/>
          <a:srcRect/>
          <a:stretch>
            <a:fillRect/>
          </a:stretch>
        </p:blipFill>
        <p:spPr bwMode="auto">
          <a:xfrm>
            <a:off x="3352800" y="4648200"/>
            <a:ext cx="1462088" cy="137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762000" y="609600"/>
            <a:ext cx="7772400" cy="1143000"/>
          </a:xfrm>
          <a:solidFill>
            <a:srgbClr val="0000FF"/>
          </a:solidFill>
        </p:spPr>
        <p:txBody>
          <a:bodyPr/>
          <a:lstStyle/>
          <a:p>
            <a:pPr eaLnBrk="1" hangingPunct="1"/>
            <a:r>
              <a:rPr lang="en-US" b="1" smtClean="0">
                <a:solidFill>
                  <a:schemeClr val="bg1"/>
                </a:solidFill>
              </a:rPr>
              <a:t>State Programs</a:t>
            </a:r>
          </a:p>
        </p:txBody>
      </p:sp>
      <p:graphicFrame>
        <p:nvGraphicFramePr>
          <p:cNvPr id="3074" name="Object 3"/>
          <p:cNvGraphicFramePr>
            <a:graphicFrameLocks noGrp="1" noChangeAspect="1"/>
          </p:cNvGraphicFramePr>
          <p:nvPr>
            <p:ph type="dgm" idx="1"/>
          </p:nvPr>
        </p:nvGraphicFramePr>
        <p:xfrm>
          <a:off x="585788" y="3146425"/>
          <a:ext cx="8124825" cy="1327150"/>
        </p:xfrm>
        <a:graphic>
          <a:graphicData uri="http://schemas.openxmlformats.org/presentationml/2006/ole">
            <mc:AlternateContent xmlns:mc="http://schemas.openxmlformats.org/markup-compatibility/2006">
              <mc:Choice xmlns:v="urn:schemas-microsoft-com:vml" Requires="v">
                <p:oleObj spid="_x0000_s95235" name="Microsoft Organization Chart" r:id="rId3" imgW="2292120" imgH="374400" progId="OrgPlusWOPX.4">
                  <p:embed followColorScheme="full"/>
                </p:oleObj>
              </mc:Choice>
              <mc:Fallback>
                <p:oleObj name="Microsoft Organization Chart" r:id="rId3" imgW="2292120" imgH="374400" progId="OrgPlusWOPX.4">
                  <p:embed followColorScheme="full"/>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788" y="3146425"/>
                        <a:ext cx="8124825" cy="1327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076" name="Picture 36" descr="http://dev2.dhh.state.la.us/NEWS/Approp2002/Presentation_files/dhhlogo.jpg"/>
          <p:cNvPicPr>
            <a:picLocks noChangeAspect="1" noChangeArrowheads="1"/>
          </p:cNvPicPr>
          <p:nvPr/>
        </p:nvPicPr>
        <p:blipFill>
          <a:blip r:embed="rId5" r:link="rId6"/>
          <a:srcRect/>
          <a:stretch>
            <a:fillRect/>
          </a:stretch>
        </p:blipFill>
        <p:spPr bwMode="auto">
          <a:xfrm>
            <a:off x="2743200" y="4784725"/>
            <a:ext cx="838200" cy="1058863"/>
          </a:xfrm>
          <a:prstGeom prst="rect">
            <a:avLst/>
          </a:prstGeom>
          <a:noFill/>
          <a:ln w="9525">
            <a:noFill/>
            <a:miter lim="800000"/>
            <a:headEnd/>
            <a:tailEnd/>
          </a:ln>
        </p:spPr>
      </p:pic>
      <p:pic>
        <p:nvPicPr>
          <p:cNvPr id="3077" name="Picture 10" descr="http://acwi.gov/images/la_deqlogo.jpg"/>
          <p:cNvPicPr>
            <a:picLocks noChangeAspect="1" noChangeArrowheads="1"/>
          </p:cNvPicPr>
          <p:nvPr/>
        </p:nvPicPr>
        <p:blipFill>
          <a:blip r:embed="rId7" r:link="rId8"/>
          <a:srcRect/>
          <a:stretch>
            <a:fillRect/>
          </a:stretch>
        </p:blipFill>
        <p:spPr bwMode="auto">
          <a:xfrm>
            <a:off x="5257800" y="4800600"/>
            <a:ext cx="914400" cy="91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4876800" y="685800"/>
            <a:ext cx="4267200" cy="1800225"/>
          </a:xfrm>
          <a:prstGeom prst="rect">
            <a:avLst/>
          </a:prstGeom>
          <a:noFill/>
          <a:ln w="9525">
            <a:noFill/>
            <a:miter lim="800000"/>
            <a:headEnd/>
            <a:tailEnd/>
          </a:ln>
        </p:spPr>
        <p:txBody>
          <a:bodyPr>
            <a:spAutoFit/>
          </a:bodyPr>
          <a:lstStyle/>
          <a:p>
            <a:pPr algn="ctr">
              <a:spcBef>
                <a:spcPct val="50000"/>
              </a:spcBef>
            </a:pPr>
            <a:r>
              <a:rPr lang="en-US" sz="2800" b="1"/>
              <a:t>Haynesville Top Drive Rig Drilling &amp; Adjacent Well Being Hydraulically Fraced</a:t>
            </a:r>
          </a:p>
        </p:txBody>
      </p:sp>
      <p:sp>
        <p:nvSpPr>
          <p:cNvPr id="19459" name="Text Box 5"/>
          <p:cNvSpPr txBox="1">
            <a:spLocks noChangeArrowheads="1"/>
          </p:cNvSpPr>
          <p:nvPr/>
        </p:nvSpPr>
        <p:spPr bwMode="auto">
          <a:xfrm>
            <a:off x="7391400" y="6477000"/>
            <a:ext cx="1524000" cy="244475"/>
          </a:xfrm>
          <a:prstGeom prst="rect">
            <a:avLst/>
          </a:prstGeom>
          <a:noFill/>
          <a:ln w="9525">
            <a:noFill/>
            <a:miter lim="800000"/>
            <a:headEnd/>
            <a:tailEnd/>
          </a:ln>
        </p:spPr>
        <p:txBody>
          <a:bodyPr>
            <a:spAutoFit/>
          </a:bodyPr>
          <a:lstStyle/>
          <a:p>
            <a:pPr algn="ctr">
              <a:spcBef>
                <a:spcPct val="50000"/>
              </a:spcBef>
            </a:pPr>
            <a:r>
              <a:rPr lang="en-US" sz="1000"/>
              <a:t>AQUAPURE, 2008</a:t>
            </a:r>
          </a:p>
        </p:txBody>
      </p:sp>
      <p:pic>
        <p:nvPicPr>
          <p:cNvPr id="19460" name="Picture 6" descr="DSC_0009"/>
          <p:cNvPicPr>
            <a:picLocks noChangeAspect="1" noChangeArrowheads="1"/>
          </p:cNvPicPr>
          <p:nvPr/>
        </p:nvPicPr>
        <p:blipFill>
          <a:blip r:embed="rId2"/>
          <a:srcRect/>
          <a:stretch>
            <a:fillRect/>
          </a:stretch>
        </p:blipFill>
        <p:spPr bwMode="auto">
          <a:xfrm>
            <a:off x="304800" y="304800"/>
            <a:ext cx="4237038" cy="6327775"/>
          </a:xfrm>
          <a:prstGeom prst="rect">
            <a:avLst/>
          </a:prstGeom>
          <a:noFill/>
          <a:ln w="22225">
            <a:solidFill>
              <a:srgbClr val="99CCFF"/>
            </a:solidFill>
            <a:miter lim="800000"/>
            <a:headEnd/>
            <a:tailEnd/>
          </a:ln>
        </p:spPr>
      </p:pic>
      <p:sp>
        <p:nvSpPr>
          <p:cNvPr id="19461" name="Line 7"/>
          <p:cNvSpPr>
            <a:spLocks noChangeShapeType="1"/>
          </p:cNvSpPr>
          <p:nvPr/>
        </p:nvSpPr>
        <p:spPr bwMode="auto">
          <a:xfrm flipH="1">
            <a:off x="3581400" y="3429000"/>
            <a:ext cx="2057400" cy="1219200"/>
          </a:xfrm>
          <a:prstGeom prst="line">
            <a:avLst/>
          </a:prstGeom>
          <a:noFill/>
          <a:ln w="38100">
            <a:solidFill>
              <a:srgbClr val="F5640B"/>
            </a:solidFill>
            <a:round/>
            <a:headEnd/>
            <a:tailEnd type="triangle" w="med" len="med"/>
          </a:ln>
        </p:spPr>
        <p:txBody>
          <a:bodyPr/>
          <a:lstStyle/>
          <a:p>
            <a:endParaRPr lang="en-US"/>
          </a:p>
        </p:txBody>
      </p:sp>
      <p:pic>
        <p:nvPicPr>
          <p:cNvPr id="19462" name="Picture 8" descr="DSC_0017"/>
          <p:cNvPicPr>
            <a:picLocks noChangeAspect="1" noChangeArrowheads="1"/>
          </p:cNvPicPr>
          <p:nvPr/>
        </p:nvPicPr>
        <p:blipFill>
          <a:blip r:embed="rId3"/>
          <a:srcRect/>
          <a:stretch>
            <a:fillRect/>
          </a:stretch>
        </p:blipFill>
        <p:spPr bwMode="auto">
          <a:xfrm>
            <a:off x="4800600" y="4038600"/>
            <a:ext cx="3876675" cy="2595563"/>
          </a:xfrm>
          <a:prstGeom prst="rect">
            <a:avLst/>
          </a:prstGeom>
          <a:noFill/>
          <a:ln w="25400">
            <a:solidFill>
              <a:schemeClr val="accent1"/>
            </a:solidFill>
            <a:miter lim="800000"/>
            <a:headEnd/>
            <a:tailEnd/>
          </a:ln>
        </p:spPr>
      </p:pic>
      <p:sp>
        <p:nvSpPr>
          <p:cNvPr id="19463" name="Line 9"/>
          <p:cNvSpPr>
            <a:spLocks noChangeShapeType="1"/>
          </p:cNvSpPr>
          <p:nvPr/>
        </p:nvSpPr>
        <p:spPr bwMode="auto">
          <a:xfrm>
            <a:off x="6629400" y="3429000"/>
            <a:ext cx="1219200" cy="1981200"/>
          </a:xfrm>
          <a:prstGeom prst="line">
            <a:avLst/>
          </a:prstGeom>
          <a:noFill/>
          <a:ln w="38100">
            <a:solidFill>
              <a:srgbClr val="F5640B"/>
            </a:solidFill>
            <a:round/>
            <a:headEnd/>
            <a:tailEnd type="triangle" w="med" len="med"/>
          </a:ln>
        </p:spPr>
        <p:txBody>
          <a:bodyPr/>
          <a:lstStyle/>
          <a:p>
            <a:endParaRPr lang="en-US"/>
          </a:p>
        </p:txBody>
      </p:sp>
      <p:sp>
        <p:nvSpPr>
          <p:cNvPr id="19464" name="Text Box 10"/>
          <p:cNvSpPr txBox="1">
            <a:spLocks noChangeArrowheads="1"/>
          </p:cNvSpPr>
          <p:nvPr/>
        </p:nvSpPr>
        <p:spPr bwMode="auto">
          <a:xfrm>
            <a:off x="5181600" y="2971800"/>
            <a:ext cx="2362200" cy="366713"/>
          </a:xfrm>
          <a:prstGeom prst="rect">
            <a:avLst/>
          </a:prstGeom>
          <a:noFill/>
          <a:ln w="9525">
            <a:noFill/>
            <a:miter lim="800000"/>
            <a:headEnd/>
            <a:tailEnd/>
          </a:ln>
        </p:spPr>
        <p:txBody>
          <a:bodyPr>
            <a:spAutoFit/>
          </a:bodyPr>
          <a:lstStyle/>
          <a:p>
            <a:pPr>
              <a:spcBef>
                <a:spcPct val="50000"/>
              </a:spcBef>
            </a:pPr>
            <a:r>
              <a:rPr lang="en-US" b="1">
                <a:solidFill>
                  <a:srgbClr val="FF3300"/>
                </a:solidFill>
              </a:rPr>
              <a:t>Frac job underway</a:t>
            </a:r>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smtClean="0"/>
              <a:t>On-Site Technical Assistance</a:t>
            </a:r>
          </a:p>
        </p:txBody>
      </p:sp>
      <p:sp>
        <p:nvSpPr>
          <p:cNvPr id="12291" name="Rectangle 4"/>
          <p:cNvSpPr>
            <a:spLocks noGrp="1" noChangeArrowheads="1"/>
          </p:cNvSpPr>
          <p:nvPr>
            <p:ph type="body" sz="half" idx="2"/>
          </p:nvPr>
        </p:nvSpPr>
        <p:spPr/>
        <p:txBody>
          <a:bodyPr/>
          <a:lstStyle/>
          <a:p>
            <a:pPr eaLnBrk="1" hangingPunct="1"/>
            <a:r>
              <a:rPr lang="en-US" sz="2800" smtClean="0"/>
              <a:t>Water &amp; Wastewater on-site assistance</a:t>
            </a:r>
          </a:p>
          <a:p>
            <a:pPr eaLnBrk="1" hangingPunct="1"/>
            <a:r>
              <a:rPr lang="en-US" sz="2800" smtClean="0"/>
              <a:t>Smoke testing, leak detection, sewer video camera</a:t>
            </a:r>
          </a:p>
          <a:p>
            <a:pPr eaLnBrk="1" hangingPunct="1"/>
            <a:r>
              <a:rPr lang="en-US" sz="2800" smtClean="0"/>
              <a:t>Rate structures</a:t>
            </a:r>
          </a:p>
          <a:p>
            <a:pPr eaLnBrk="1" hangingPunct="1"/>
            <a:r>
              <a:rPr lang="en-US" sz="2800" smtClean="0"/>
              <a:t>Well drawdown</a:t>
            </a:r>
          </a:p>
          <a:p>
            <a:pPr eaLnBrk="1" hangingPunct="1"/>
            <a:r>
              <a:rPr lang="en-US" sz="2800" smtClean="0"/>
              <a:t>Hydrant flushing</a:t>
            </a:r>
          </a:p>
        </p:txBody>
      </p:sp>
      <p:pic>
        <p:nvPicPr>
          <p:cNvPr id="12292" name="Picture 6" descr="G:\MSOFFICE\LRWAINFO\RALLY\2010\Photos\Circuit riders\South Desoto WS 3.JPG"/>
          <p:cNvPicPr>
            <a:picLocks noChangeAspect="1" noChangeArrowheads="1"/>
          </p:cNvPicPr>
          <p:nvPr/>
        </p:nvPicPr>
        <p:blipFill>
          <a:blip r:embed="rId2"/>
          <a:srcRect/>
          <a:stretch>
            <a:fillRect/>
          </a:stretch>
        </p:blipFill>
        <p:spPr bwMode="auto">
          <a:xfrm>
            <a:off x="355600" y="2209800"/>
            <a:ext cx="3759200" cy="281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smtClean="0"/>
              <a:t>Lend a willing hand</a:t>
            </a:r>
          </a:p>
        </p:txBody>
      </p:sp>
      <p:sp>
        <p:nvSpPr>
          <p:cNvPr id="13315" name="Rectangle 4"/>
          <p:cNvSpPr>
            <a:spLocks noGrp="1" noChangeArrowheads="1"/>
          </p:cNvSpPr>
          <p:nvPr>
            <p:ph type="body" sz="half" idx="2"/>
          </p:nvPr>
        </p:nvSpPr>
        <p:spPr>
          <a:xfrm>
            <a:off x="4648200" y="1981200"/>
            <a:ext cx="3810000" cy="3352800"/>
          </a:xfrm>
        </p:spPr>
        <p:txBody>
          <a:bodyPr/>
          <a:lstStyle/>
          <a:p>
            <a:pPr eaLnBrk="1" hangingPunct="1"/>
            <a:r>
              <a:rPr lang="en-US" sz="2800" smtClean="0"/>
              <a:t>LRWA staff visit systems to provide expert advice and offer solutions to problem areas with water and wastewater systems.</a:t>
            </a:r>
          </a:p>
          <a:p>
            <a:pPr eaLnBrk="1" hangingPunct="1">
              <a:buFontTx/>
              <a:buNone/>
            </a:pPr>
            <a:endParaRPr lang="en-US" sz="2800" smtClean="0"/>
          </a:p>
        </p:txBody>
      </p:sp>
      <p:pic>
        <p:nvPicPr>
          <p:cNvPr id="13316" name="Picture 5" descr="G:\MSOFFICE\LRWAINFO\RALLY\2010\Photos\Richard.JPG"/>
          <p:cNvPicPr>
            <a:picLocks noGrp="1" noChangeAspect="1" noChangeArrowheads="1"/>
          </p:cNvPicPr>
          <p:nvPr>
            <p:ph type="clipArt" sz="half" idx="1"/>
          </p:nvPr>
        </p:nvPicPr>
        <p:blipFill>
          <a:blip r:embed="rId2" cstate="print"/>
          <a:srcRect/>
          <a:stretch>
            <a:fillRect/>
          </a:stretch>
        </p:blipFill>
        <p:spPr>
          <a:xfrm>
            <a:off x="228600" y="2133600"/>
            <a:ext cx="4267200" cy="3200400"/>
          </a:xfrm>
          <a:noFill/>
        </p:spPr>
      </p:pic>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1"/>
          <p:cNvSpPr>
            <a:spLocks noGrp="1"/>
          </p:cNvSpPr>
          <p:nvPr>
            <p:ph type="sldNum" sz="quarter" idx="12"/>
          </p:nvPr>
        </p:nvSpPr>
        <p:spPr>
          <a:noFill/>
        </p:spPr>
        <p:txBody>
          <a:bodyPr/>
          <a:lstStyle/>
          <a:p>
            <a:fld id="{AB07C830-2CE2-40D3-A24C-841A29E3597E}" type="slidenum">
              <a:rPr lang="en-US" smtClean="0"/>
              <a:pPr/>
              <a:t>192</a:t>
            </a:fld>
            <a:endParaRPr lang="en-US" smtClean="0"/>
          </a:p>
        </p:txBody>
      </p:sp>
      <p:sp>
        <p:nvSpPr>
          <p:cNvPr id="43011" name="TextBox 2"/>
          <p:cNvSpPr txBox="1">
            <a:spLocks noChangeArrowheads="1"/>
          </p:cNvSpPr>
          <p:nvPr/>
        </p:nvSpPr>
        <p:spPr bwMode="auto">
          <a:xfrm>
            <a:off x="0" y="1371600"/>
            <a:ext cx="9144000" cy="3600450"/>
          </a:xfrm>
          <a:prstGeom prst="rect">
            <a:avLst/>
          </a:prstGeom>
          <a:noFill/>
          <a:ln w="9525">
            <a:noFill/>
            <a:miter lim="800000"/>
            <a:headEnd/>
            <a:tailEnd/>
          </a:ln>
        </p:spPr>
        <p:txBody>
          <a:bodyPr>
            <a:spAutoFit/>
          </a:bodyPr>
          <a:lstStyle/>
          <a:p>
            <a:pPr algn="ctr"/>
            <a:r>
              <a:rPr lang="en-US" sz="4800" b="1" dirty="0">
                <a:solidFill>
                  <a:srgbClr val="0066CC"/>
                </a:solidFill>
                <a:latin typeface="Arial Rounded MT Bold" pitchFamily="34" charset="0"/>
              </a:rPr>
              <a:t>Next Meeting Date</a:t>
            </a:r>
          </a:p>
          <a:p>
            <a:pPr algn="ctr"/>
            <a:endParaRPr lang="en-US" sz="4800" dirty="0">
              <a:solidFill>
                <a:srgbClr val="0066CC"/>
              </a:solidFill>
              <a:latin typeface="Arial Rounded MT Bold" pitchFamily="34" charset="0"/>
            </a:endParaRPr>
          </a:p>
          <a:p>
            <a:pPr algn="ctr"/>
            <a:r>
              <a:rPr lang="en-US" sz="4400" b="1" dirty="0">
                <a:latin typeface="Arial Rounded MT Bold" pitchFamily="34" charset="0"/>
              </a:rPr>
              <a:t>Wednesday, </a:t>
            </a:r>
            <a:r>
              <a:rPr lang="en-US" sz="4400" b="1" dirty="0" smtClean="0">
                <a:latin typeface="Arial Rounded MT Bold" pitchFamily="34" charset="0"/>
              </a:rPr>
              <a:t>April 7, </a:t>
            </a:r>
            <a:r>
              <a:rPr lang="en-US" sz="4400" b="1" dirty="0">
                <a:latin typeface="Arial Rounded MT Bold" pitchFamily="34" charset="0"/>
              </a:rPr>
              <a:t>2010 </a:t>
            </a:r>
          </a:p>
          <a:p>
            <a:pPr algn="ctr"/>
            <a:r>
              <a:rPr lang="en-US" sz="4400" b="1" dirty="0">
                <a:latin typeface="Arial Rounded MT Bold" pitchFamily="34" charset="0"/>
              </a:rPr>
              <a:t>11:00 AM</a:t>
            </a:r>
          </a:p>
          <a:p>
            <a:pPr algn="ctr"/>
            <a:r>
              <a:rPr lang="en-US" sz="4400" b="1" dirty="0" smtClean="0">
                <a:latin typeface="Arial Rounded MT Bold" pitchFamily="34" charset="0"/>
              </a:rPr>
              <a:t>Baton Rouge, LA</a:t>
            </a:r>
            <a:endParaRPr lang="en-US" sz="4400" b="1" dirty="0">
              <a:latin typeface="Arial Rounded MT Bold"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6"/>
          <p:cNvSpPr>
            <a:spLocks noGrp="1" noChangeArrowheads="1"/>
          </p:cNvSpPr>
          <p:nvPr>
            <p:ph type="sldNum" sz="quarter" idx="12"/>
          </p:nvPr>
        </p:nvSpPr>
        <p:spPr>
          <a:noFill/>
        </p:spPr>
        <p:txBody>
          <a:bodyPr/>
          <a:lstStyle/>
          <a:p>
            <a:fld id="{CFF078DB-494F-4994-9C38-31BD3B65D9AA}" type="slidenum">
              <a:rPr lang="en-US" smtClean="0"/>
              <a:pPr/>
              <a:t>2</a:t>
            </a:fld>
            <a:endParaRPr lang="en-US" smtClean="0"/>
          </a:p>
        </p:txBody>
      </p:sp>
      <p:sp>
        <p:nvSpPr>
          <p:cNvPr id="4099" name="Rectangle 3"/>
          <p:cNvSpPr>
            <a:spLocks noGrp="1" noChangeArrowheads="1"/>
          </p:cNvSpPr>
          <p:nvPr>
            <p:ph type="body" idx="1"/>
          </p:nvPr>
        </p:nvSpPr>
        <p:spPr>
          <a:xfrm>
            <a:off x="0" y="1447800"/>
            <a:ext cx="9144000" cy="3200400"/>
          </a:xfrm>
        </p:spPr>
        <p:txBody>
          <a:bodyPr/>
          <a:lstStyle/>
          <a:p>
            <a:pPr marL="0" indent="0" algn="ctr">
              <a:lnSpc>
                <a:spcPct val="80000"/>
              </a:lnSpc>
              <a:buFontTx/>
              <a:buNone/>
            </a:pPr>
            <a:r>
              <a:rPr lang="en-US" sz="5400" b="1" dirty="0" smtClean="0">
                <a:solidFill>
                  <a:srgbClr val="0066CC"/>
                </a:solidFill>
                <a:latin typeface="Arial Rounded MT Bold" pitchFamily="34" charset="0"/>
              </a:rPr>
              <a:t>Mr. John Adams</a:t>
            </a:r>
          </a:p>
          <a:p>
            <a:pPr marL="0" indent="0" algn="ctr">
              <a:lnSpc>
                <a:spcPct val="80000"/>
              </a:lnSpc>
              <a:buFontTx/>
              <a:buNone/>
            </a:pPr>
            <a:r>
              <a:rPr lang="en-US" sz="3600" b="1" dirty="0" smtClean="0">
                <a:solidFill>
                  <a:srgbClr val="0066CC"/>
                </a:solidFill>
                <a:latin typeface="Arial Rounded MT Bold" pitchFamily="34" charset="0"/>
              </a:rPr>
              <a:t>DNR Office of Conservation</a:t>
            </a:r>
          </a:p>
          <a:p>
            <a:pPr marL="0" indent="0">
              <a:lnSpc>
                <a:spcPct val="80000"/>
              </a:lnSpc>
              <a:buFontTx/>
              <a:buNone/>
            </a:pPr>
            <a:endParaRPr lang="en-US" sz="2400" b="1" dirty="0" smtClean="0"/>
          </a:p>
          <a:p>
            <a:pPr marL="0" indent="0" algn="ctr">
              <a:lnSpc>
                <a:spcPct val="80000"/>
              </a:lnSpc>
              <a:buFontTx/>
              <a:buNone/>
            </a:pPr>
            <a:r>
              <a:rPr lang="en-US" sz="4000" b="1" dirty="0" smtClean="0">
                <a:latin typeface="Arial Rounded MT Bold" pitchFamily="34" charset="0"/>
              </a:rPr>
              <a:t>Adoption of Minutes</a:t>
            </a:r>
          </a:p>
          <a:p>
            <a:pPr marL="0" indent="0" algn="ctr">
              <a:lnSpc>
                <a:spcPct val="80000"/>
              </a:lnSpc>
              <a:buFontTx/>
              <a:buNone/>
            </a:pPr>
            <a:r>
              <a:rPr lang="en-US" sz="2800" dirty="0" smtClean="0"/>
              <a:t>December 2, 2009</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2" name="Picture 3"/>
          <p:cNvPicPr>
            <a:picLocks noChangeAspect="1" noChangeArrowheads="1"/>
          </p:cNvPicPr>
          <p:nvPr/>
        </p:nvPicPr>
        <p:blipFill>
          <a:blip r:embed="rId2"/>
          <a:srcRect/>
          <a:stretch>
            <a:fillRect/>
          </a:stretch>
        </p:blipFill>
        <p:spPr bwMode="auto">
          <a:xfrm>
            <a:off x="228600" y="1371600"/>
            <a:ext cx="3771900" cy="4572000"/>
          </a:xfrm>
          <a:prstGeom prst="rect">
            <a:avLst/>
          </a:prstGeom>
          <a:noFill/>
          <a:ln w="9525">
            <a:solidFill>
              <a:srgbClr val="FFFFCC"/>
            </a:solidFill>
            <a:miter lim="800000"/>
            <a:headEnd/>
            <a:tailEnd/>
          </a:ln>
        </p:spPr>
      </p:pic>
      <p:sp>
        <p:nvSpPr>
          <p:cNvPr id="20483" name="Rectangle 4"/>
          <p:cNvSpPr>
            <a:spLocks noChangeArrowheads="1"/>
          </p:cNvSpPr>
          <p:nvPr/>
        </p:nvSpPr>
        <p:spPr bwMode="auto">
          <a:xfrm>
            <a:off x="4114800" y="1203325"/>
            <a:ext cx="4953000" cy="5578475"/>
          </a:xfrm>
          <a:prstGeom prst="rect">
            <a:avLst/>
          </a:prstGeom>
          <a:noFill/>
          <a:ln w="9525">
            <a:noFill/>
            <a:miter lim="800000"/>
            <a:headEnd/>
            <a:tailEnd/>
          </a:ln>
        </p:spPr>
        <p:txBody>
          <a:bodyPr anchor="ctr">
            <a:spAutoFit/>
          </a:bodyPr>
          <a:lstStyle/>
          <a:p>
            <a:pPr algn="ctr"/>
            <a:r>
              <a:rPr lang="en-US" sz="2000" b="1">
                <a:solidFill>
                  <a:srgbClr val="FFFF00"/>
                </a:solidFill>
              </a:rPr>
              <a:t>This year’s theme, </a:t>
            </a:r>
            <a:r>
              <a:rPr lang="en-US" sz="2000" b="1" i="1">
                <a:solidFill>
                  <a:srgbClr val="FFFF00"/>
                </a:solidFill>
              </a:rPr>
              <a:t>A Fusion of Geology &amp; Technology</a:t>
            </a:r>
            <a:r>
              <a:rPr lang="en-US" sz="2000" b="1">
                <a:solidFill>
                  <a:srgbClr val="FFFF00"/>
                </a:solidFill>
              </a:rPr>
              <a:t>, illustrates the critical interdependency of the geosciences and petroleum technologies that we utilize to explore for and develop hydrocarbon resources. The color infrared (CIR) aerial imagery was acquired along the Red River at Shreveport and Bossier City and represents </a:t>
            </a:r>
            <a:r>
              <a:rPr lang="en-US" sz="2000" b="1">
                <a:solidFill>
                  <a:srgbClr val="CCFFFF"/>
                </a:solidFill>
              </a:rPr>
              <a:t>the ever increasing role that surface and groundwater resources play in drilling and development of unconventional resource plays like the Haynesville Shale</a:t>
            </a:r>
            <a:r>
              <a:rPr lang="en-US" sz="2000" b="1">
                <a:solidFill>
                  <a:srgbClr val="FFFF00"/>
                </a:solidFill>
              </a:rPr>
              <a:t>.  Just as the river runs through above, the drill stem serves to connect the subsurface geology with applied</a:t>
            </a:r>
          </a:p>
          <a:p>
            <a:pPr algn="ctr"/>
            <a:r>
              <a:rPr lang="en-US" sz="2000" b="1">
                <a:solidFill>
                  <a:srgbClr val="FFFF00"/>
                </a:solidFill>
              </a:rPr>
              <a:t>technologies utilized below.</a:t>
            </a:r>
          </a:p>
        </p:txBody>
      </p:sp>
      <p:sp>
        <p:nvSpPr>
          <p:cNvPr id="20484" name="Text Box 4"/>
          <p:cNvSpPr txBox="1">
            <a:spLocks noChangeArrowheads="1"/>
          </p:cNvSpPr>
          <p:nvPr/>
        </p:nvSpPr>
        <p:spPr bwMode="auto">
          <a:xfrm>
            <a:off x="0" y="152400"/>
            <a:ext cx="9144000" cy="946150"/>
          </a:xfrm>
          <a:prstGeom prst="rect">
            <a:avLst/>
          </a:prstGeom>
          <a:noFill/>
          <a:ln w="9525">
            <a:noFill/>
            <a:miter lim="800000"/>
            <a:headEnd/>
            <a:tailEnd/>
          </a:ln>
        </p:spPr>
        <p:txBody>
          <a:bodyPr>
            <a:spAutoFit/>
          </a:bodyPr>
          <a:lstStyle/>
          <a:p>
            <a:pPr algn="ctr">
              <a:spcBef>
                <a:spcPct val="50000"/>
              </a:spcBef>
            </a:pPr>
            <a:r>
              <a:rPr lang="en-US" sz="2800" b="1">
                <a:solidFill>
                  <a:srgbClr val="FFFF00"/>
                </a:solidFill>
              </a:rPr>
              <a:t>Gulf Coast Association of Geological Associations  Shreveport - 2009</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srcRect/>
          <a:stretch>
            <a:fillRect/>
          </a:stretch>
        </p:blipFill>
        <p:spPr bwMode="auto">
          <a:xfrm>
            <a:off x="457200" y="0"/>
            <a:ext cx="3040063" cy="6858000"/>
          </a:xfrm>
          <a:prstGeom prst="rect">
            <a:avLst/>
          </a:prstGeom>
          <a:noFill/>
          <a:ln w="9525">
            <a:noFill/>
            <a:miter lim="800000"/>
            <a:headEnd/>
            <a:tailEnd/>
          </a:ln>
        </p:spPr>
      </p:pic>
      <p:sp>
        <p:nvSpPr>
          <p:cNvPr id="22531" name="Line 3"/>
          <p:cNvSpPr>
            <a:spLocks noChangeShapeType="1"/>
          </p:cNvSpPr>
          <p:nvPr/>
        </p:nvSpPr>
        <p:spPr bwMode="auto">
          <a:xfrm>
            <a:off x="0" y="1676400"/>
            <a:ext cx="3429000" cy="0"/>
          </a:xfrm>
          <a:prstGeom prst="line">
            <a:avLst/>
          </a:prstGeom>
          <a:noFill/>
          <a:ln w="28575">
            <a:solidFill>
              <a:srgbClr val="FF0000"/>
            </a:solidFill>
            <a:round/>
            <a:headEnd/>
            <a:tailEnd/>
          </a:ln>
        </p:spPr>
        <p:txBody>
          <a:bodyPr/>
          <a:lstStyle/>
          <a:p>
            <a:endParaRPr lang="en-US"/>
          </a:p>
        </p:txBody>
      </p:sp>
      <p:sp>
        <p:nvSpPr>
          <p:cNvPr id="22532" name="Line 4"/>
          <p:cNvSpPr>
            <a:spLocks noChangeShapeType="1"/>
          </p:cNvSpPr>
          <p:nvPr/>
        </p:nvSpPr>
        <p:spPr bwMode="auto">
          <a:xfrm>
            <a:off x="0" y="4114800"/>
            <a:ext cx="3429000" cy="0"/>
          </a:xfrm>
          <a:prstGeom prst="line">
            <a:avLst/>
          </a:prstGeom>
          <a:noFill/>
          <a:ln w="28575">
            <a:solidFill>
              <a:srgbClr val="FF0000"/>
            </a:solidFill>
            <a:round/>
            <a:headEnd/>
            <a:tailEnd/>
          </a:ln>
        </p:spPr>
        <p:txBody>
          <a:bodyPr/>
          <a:lstStyle/>
          <a:p>
            <a:endParaRPr lang="en-US"/>
          </a:p>
        </p:txBody>
      </p:sp>
      <p:sp>
        <p:nvSpPr>
          <p:cNvPr id="22533" name="Text Box 5"/>
          <p:cNvSpPr txBox="1">
            <a:spLocks noChangeArrowheads="1"/>
          </p:cNvSpPr>
          <p:nvPr/>
        </p:nvSpPr>
        <p:spPr bwMode="auto">
          <a:xfrm>
            <a:off x="3505200" y="2514600"/>
            <a:ext cx="2743200" cy="703263"/>
          </a:xfrm>
          <a:prstGeom prst="rect">
            <a:avLst/>
          </a:prstGeom>
          <a:solidFill>
            <a:schemeClr val="bg1"/>
          </a:solidFill>
          <a:ln w="9525">
            <a:noFill/>
            <a:miter lim="800000"/>
            <a:headEnd/>
            <a:tailEnd/>
          </a:ln>
        </p:spPr>
        <p:txBody>
          <a:bodyPr>
            <a:spAutoFit/>
          </a:bodyPr>
          <a:lstStyle/>
          <a:p>
            <a:pPr algn="ctr">
              <a:spcBef>
                <a:spcPct val="50000"/>
              </a:spcBef>
            </a:pPr>
            <a:r>
              <a:rPr lang="en-US" sz="1600" b="1">
                <a:solidFill>
                  <a:srgbClr val="FF0000"/>
                </a:solidFill>
              </a:rPr>
              <a:t>Haynesville</a:t>
            </a:r>
          </a:p>
          <a:p>
            <a:pPr algn="ctr">
              <a:spcBef>
                <a:spcPct val="50000"/>
              </a:spcBef>
            </a:pPr>
            <a:r>
              <a:rPr lang="en-US" sz="1600" b="1">
                <a:solidFill>
                  <a:srgbClr val="FF0000"/>
                </a:solidFill>
              </a:rPr>
              <a:t>(Typical Productive Zone)</a:t>
            </a:r>
          </a:p>
        </p:txBody>
      </p:sp>
      <p:sp>
        <p:nvSpPr>
          <p:cNvPr id="22534" name="Text Box 6"/>
          <p:cNvSpPr txBox="1">
            <a:spLocks noChangeArrowheads="1"/>
          </p:cNvSpPr>
          <p:nvPr/>
        </p:nvSpPr>
        <p:spPr bwMode="auto">
          <a:xfrm>
            <a:off x="3429000" y="76200"/>
            <a:ext cx="5334000" cy="457200"/>
          </a:xfrm>
          <a:prstGeom prst="rect">
            <a:avLst/>
          </a:prstGeom>
          <a:noFill/>
          <a:ln w="9525">
            <a:noFill/>
            <a:miter lim="800000"/>
            <a:headEnd/>
            <a:tailEnd/>
          </a:ln>
        </p:spPr>
        <p:txBody>
          <a:bodyPr>
            <a:spAutoFit/>
          </a:bodyPr>
          <a:lstStyle/>
          <a:p>
            <a:pPr algn="ctr">
              <a:spcBef>
                <a:spcPct val="50000"/>
              </a:spcBef>
            </a:pPr>
            <a:r>
              <a:rPr lang="en-US" sz="2400" b="1"/>
              <a:t>Haynesville Shale - Sabine Uplift</a:t>
            </a:r>
          </a:p>
        </p:txBody>
      </p:sp>
      <p:sp>
        <p:nvSpPr>
          <p:cNvPr id="22535" name="Text Box 7"/>
          <p:cNvSpPr txBox="1">
            <a:spLocks noChangeArrowheads="1"/>
          </p:cNvSpPr>
          <p:nvPr/>
        </p:nvSpPr>
        <p:spPr bwMode="auto">
          <a:xfrm>
            <a:off x="457200" y="0"/>
            <a:ext cx="990600" cy="366713"/>
          </a:xfrm>
          <a:prstGeom prst="rect">
            <a:avLst/>
          </a:prstGeom>
          <a:solidFill>
            <a:schemeClr val="bg1"/>
          </a:solidFill>
          <a:ln w="9525">
            <a:noFill/>
            <a:miter lim="800000"/>
            <a:headEnd/>
            <a:tailEnd/>
          </a:ln>
        </p:spPr>
        <p:txBody>
          <a:bodyPr>
            <a:spAutoFit/>
          </a:bodyPr>
          <a:lstStyle/>
          <a:p>
            <a:pPr algn="ctr">
              <a:spcBef>
                <a:spcPct val="50000"/>
              </a:spcBef>
            </a:pPr>
            <a:r>
              <a:rPr lang="en-US" b="1"/>
              <a:t>HS-04</a:t>
            </a:r>
          </a:p>
        </p:txBody>
      </p:sp>
      <p:sp>
        <p:nvSpPr>
          <p:cNvPr id="22536" name="Text Box 8"/>
          <p:cNvSpPr txBox="1">
            <a:spLocks noChangeArrowheads="1"/>
          </p:cNvSpPr>
          <p:nvPr/>
        </p:nvSpPr>
        <p:spPr bwMode="auto">
          <a:xfrm>
            <a:off x="3505200" y="728663"/>
            <a:ext cx="2438400" cy="947737"/>
          </a:xfrm>
          <a:prstGeom prst="rect">
            <a:avLst/>
          </a:prstGeom>
          <a:solidFill>
            <a:schemeClr val="bg1"/>
          </a:solidFill>
          <a:ln w="9525">
            <a:noFill/>
            <a:miter lim="800000"/>
            <a:headEnd/>
            <a:tailEnd/>
          </a:ln>
        </p:spPr>
        <p:txBody>
          <a:bodyPr>
            <a:spAutoFit/>
          </a:bodyPr>
          <a:lstStyle/>
          <a:p>
            <a:pPr algn="ctr">
              <a:spcBef>
                <a:spcPct val="50000"/>
              </a:spcBef>
            </a:pPr>
            <a:r>
              <a:rPr lang="en-US" sz="1600" b="1"/>
              <a:t>Lower Cotton Valley Bossier Shale</a:t>
            </a:r>
          </a:p>
          <a:p>
            <a:pPr algn="ctr">
              <a:spcBef>
                <a:spcPct val="50000"/>
              </a:spcBef>
            </a:pPr>
            <a:r>
              <a:rPr lang="en-US" sz="1600" b="1">
                <a:solidFill>
                  <a:srgbClr val="FF3300"/>
                </a:solidFill>
              </a:rPr>
              <a:t>(New Developing Play)</a:t>
            </a:r>
          </a:p>
        </p:txBody>
      </p:sp>
      <p:sp>
        <p:nvSpPr>
          <p:cNvPr id="22537" name="Text Box 9"/>
          <p:cNvSpPr txBox="1">
            <a:spLocks noChangeArrowheads="1"/>
          </p:cNvSpPr>
          <p:nvPr/>
        </p:nvSpPr>
        <p:spPr bwMode="auto">
          <a:xfrm>
            <a:off x="3733800" y="5181600"/>
            <a:ext cx="2743200" cy="1358900"/>
          </a:xfrm>
          <a:prstGeom prst="rect">
            <a:avLst/>
          </a:prstGeom>
          <a:noFill/>
          <a:ln w="9525">
            <a:noFill/>
            <a:miter lim="800000"/>
            <a:headEnd/>
            <a:tailEnd/>
          </a:ln>
        </p:spPr>
        <p:txBody>
          <a:bodyPr>
            <a:spAutoFit/>
          </a:bodyPr>
          <a:lstStyle/>
          <a:p>
            <a:pPr>
              <a:spcBef>
                <a:spcPct val="50000"/>
              </a:spcBef>
            </a:pPr>
            <a:r>
              <a:rPr lang="en-US" sz="2000" b="1"/>
              <a:t>Vertical Well - Left</a:t>
            </a:r>
          </a:p>
          <a:p>
            <a:pPr algn="ctr">
              <a:spcBef>
                <a:spcPct val="50000"/>
              </a:spcBef>
            </a:pPr>
            <a:r>
              <a:rPr lang="en-US" b="1"/>
              <a:t>Horizontal Well has been drilled to TD 14,550'</a:t>
            </a:r>
          </a:p>
        </p:txBody>
      </p:sp>
      <p:pic>
        <p:nvPicPr>
          <p:cNvPr id="22538" name="Picture 10"/>
          <p:cNvPicPr>
            <a:picLocks noChangeAspect="1" noChangeArrowheads="1"/>
          </p:cNvPicPr>
          <p:nvPr/>
        </p:nvPicPr>
        <p:blipFill>
          <a:blip r:embed="rId3"/>
          <a:srcRect/>
          <a:stretch>
            <a:fillRect/>
          </a:stretch>
        </p:blipFill>
        <p:spPr bwMode="auto">
          <a:xfrm>
            <a:off x="6400800" y="1143000"/>
            <a:ext cx="2581275" cy="3962400"/>
          </a:xfrm>
          <a:prstGeom prst="rect">
            <a:avLst/>
          </a:prstGeom>
          <a:noFill/>
          <a:ln w="9525">
            <a:noFill/>
            <a:miter lim="800000"/>
            <a:headEnd/>
            <a:tailEnd/>
          </a:ln>
        </p:spPr>
      </p:pic>
      <p:sp>
        <p:nvSpPr>
          <p:cNvPr id="22539" name="Line 11"/>
          <p:cNvSpPr>
            <a:spLocks noChangeShapeType="1"/>
          </p:cNvSpPr>
          <p:nvPr/>
        </p:nvSpPr>
        <p:spPr bwMode="auto">
          <a:xfrm flipV="1">
            <a:off x="3505200" y="3581400"/>
            <a:ext cx="2895600" cy="533400"/>
          </a:xfrm>
          <a:prstGeom prst="line">
            <a:avLst/>
          </a:prstGeom>
          <a:noFill/>
          <a:ln w="28575">
            <a:solidFill>
              <a:schemeClr val="tx1"/>
            </a:solidFill>
            <a:prstDash val="dash"/>
            <a:round/>
            <a:headEnd/>
            <a:tailEnd/>
          </a:ln>
        </p:spPr>
        <p:txBody>
          <a:bodyPr/>
          <a:lstStyle/>
          <a:p>
            <a:endParaRPr lang="en-US"/>
          </a:p>
        </p:txBody>
      </p:sp>
      <p:sp>
        <p:nvSpPr>
          <p:cNvPr id="22540" name="Line 12"/>
          <p:cNvSpPr>
            <a:spLocks noChangeShapeType="1"/>
          </p:cNvSpPr>
          <p:nvPr/>
        </p:nvSpPr>
        <p:spPr bwMode="auto">
          <a:xfrm>
            <a:off x="3505200" y="1676400"/>
            <a:ext cx="2819400" cy="228600"/>
          </a:xfrm>
          <a:prstGeom prst="line">
            <a:avLst/>
          </a:prstGeom>
          <a:noFill/>
          <a:ln w="28575">
            <a:solidFill>
              <a:schemeClr val="tx1"/>
            </a:solidFill>
            <a:prstDash val="dash"/>
            <a:round/>
            <a:headEnd/>
            <a:tailEnd/>
          </a:ln>
        </p:spPr>
        <p:txBody>
          <a:bodyPr/>
          <a:lstStyle/>
          <a:p>
            <a:endParaRPr lang="en-US"/>
          </a:p>
        </p:txBody>
      </p:sp>
      <p:sp>
        <p:nvSpPr>
          <p:cNvPr id="22541" name="Line 13"/>
          <p:cNvSpPr>
            <a:spLocks noChangeShapeType="1"/>
          </p:cNvSpPr>
          <p:nvPr/>
        </p:nvSpPr>
        <p:spPr bwMode="auto">
          <a:xfrm flipH="1">
            <a:off x="3124200" y="2819400"/>
            <a:ext cx="685800" cy="0"/>
          </a:xfrm>
          <a:prstGeom prst="line">
            <a:avLst/>
          </a:prstGeom>
          <a:noFill/>
          <a:ln w="76200">
            <a:solidFill>
              <a:srgbClr val="F5640B"/>
            </a:solidFill>
            <a:round/>
            <a:headEnd/>
            <a:tailEnd type="triangle" w="med" len="med"/>
          </a:ln>
        </p:spPr>
        <p:txBody>
          <a:bodyPr/>
          <a:lstStyle/>
          <a:p>
            <a:endParaRPr lang="en-US"/>
          </a:p>
        </p:txBody>
      </p:sp>
      <p:sp>
        <p:nvSpPr>
          <p:cNvPr id="22542" name="Line 14"/>
          <p:cNvSpPr>
            <a:spLocks noChangeShapeType="1"/>
          </p:cNvSpPr>
          <p:nvPr/>
        </p:nvSpPr>
        <p:spPr bwMode="auto">
          <a:xfrm flipH="1">
            <a:off x="2971800" y="1185863"/>
            <a:ext cx="685800" cy="0"/>
          </a:xfrm>
          <a:prstGeom prst="line">
            <a:avLst/>
          </a:prstGeom>
          <a:noFill/>
          <a:ln w="76200">
            <a:solidFill>
              <a:srgbClr val="F5640B"/>
            </a:solidFill>
            <a:round/>
            <a:headEnd/>
            <a:tailEnd type="triangle" w="med" len="med"/>
          </a:ln>
        </p:spPr>
        <p:txBody>
          <a:bodyPr/>
          <a:lstStyle/>
          <a:p>
            <a:endParaRPr lang="en-US"/>
          </a:p>
        </p:txBody>
      </p:sp>
      <p:sp>
        <p:nvSpPr>
          <p:cNvPr id="22543" name="Text Box 16"/>
          <p:cNvSpPr txBox="1">
            <a:spLocks noChangeArrowheads="1"/>
          </p:cNvSpPr>
          <p:nvPr/>
        </p:nvSpPr>
        <p:spPr bwMode="auto">
          <a:xfrm>
            <a:off x="6400800" y="6172200"/>
            <a:ext cx="2743200" cy="517525"/>
          </a:xfrm>
          <a:prstGeom prst="rect">
            <a:avLst/>
          </a:prstGeom>
          <a:noFill/>
          <a:ln w="9525">
            <a:noFill/>
            <a:miter lim="800000"/>
            <a:headEnd/>
            <a:tailEnd/>
          </a:ln>
        </p:spPr>
        <p:txBody>
          <a:bodyPr>
            <a:spAutoFit/>
          </a:bodyPr>
          <a:lstStyle/>
          <a:p>
            <a:pPr>
              <a:spcBef>
                <a:spcPct val="50000"/>
              </a:spcBef>
            </a:pPr>
            <a:r>
              <a:rPr lang="en-US" sz="1400" b="1"/>
              <a:t>LSUS Red River Watershed Management Institute, 2010</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304800" y="76200"/>
            <a:ext cx="8534400" cy="641350"/>
          </a:xfrm>
          <a:prstGeom prst="rect">
            <a:avLst/>
          </a:prstGeom>
          <a:noFill/>
          <a:ln w="9525">
            <a:noFill/>
            <a:miter lim="800000"/>
            <a:headEnd/>
            <a:tailEnd/>
          </a:ln>
        </p:spPr>
        <p:txBody>
          <a:bodyPr>
            <a:spAutoFit/>
          </a:bodyPr>
          <a:lstStyle/>
          <a:p>
            <a:pPr algn="ctr">
              <a:spcBef>
                <a:spcPct val="50000"/>
              </a:spcBef>
            </a:pPr>
            <a:r>
              <a:rPr lang="en-US" sz="3600" b="1"/>
              <a:t>Hydraulic Fracturing (Fracing a Well)</a:t>
            </a:r>
          </a:p>
        </p:txBody>
      </p:sp>
      <p:pic>
        <p:nvPicPr>
          <p:cNvPr id="24579" name="Picture 3" descr="DSCN0021"/>
          <p:cNvPicPr>
            <a:picLocks noChangeAspect="1" noChangeArrowheads="1"/>
          </p:cNvPicPr>
          <p:nvPr/>
        </p:nvPicPr>
        <p:blipFill>
          <a:blip r:embed="rId2" cstate="print"/>
          <a:srcRect/>
          <a:stretch>
            <a:fillRect/>
          </a:stretch>
        </p:blipFill>
        <p:spPr bwMode="auto">
          <a:xfrm>
            <a:off x="914400" y="762000"/>
            <a:ext cx="2514600" cy="1885950"/>
          </a:xfrm>
          <a:prstGeom prst="rect">
            <a:avLst/>
          </a:prstGeom>
          <a:noFill/>
          <a:ln w="15875">
            <a:solidFill>
              <a:schemeClr val="tx1"/>
            </a:solidFill>
            <a:miter lim="800000"/>
            <a:headEnd/>
            <a:tailEnd/>
          </a:ln>
        </p:spPr>
      </p:pic>
      <p:pic>
        <p:nvPicPr>
          <p:cNvPr id="24580" name="Picture 4" descr="DSCN0052"/>
          <p:cNvPicPr>
            <a:picLocks noChangeAspect="1" noChangeArrowheads="1"/>
          </p:cNvPicPr>
          <p:nvPr/>
        </p:nvPicPr>
        <p:blipFill>
          <a:blip r:embed="rId3"/>
          <a:srcRect/>
          <a:stretch>
            <a:fillRect/>
          </a:stretch>
        </p:blipFill>
        <p:spPr bwMode="auto">
          <a:xfrm>
            <a:off x="4191000" y="3048000"/>
            <a:ext cx="4740275" cy="3554413"/>
          </a:xfrm>
          <a:prstGeom prst="rect">
            <a:avLst/>
          </a:prstGeom>
          <a:noFill/>
          <a:ln w="15875">
            <a:solidFill>
              <a:schemeClr val="tx1"/>
            </a:solidFill>
            <a:miter lim="800000"/>
            <a:headEnd/>
            <a:tailEnd/>
          </a:ln>
        </p:spPr>
      </p:pic>
      <p:pic>
        <p:nvPicPr>
          <p:cNvPr id="24581" name="Picture 5" descr="DSCN0042"/>
          <p:cNvPicPr>
            <a:picLocks noChangeAspect="1" noChangeArrowheads="1"/>
          </p:cNvPicPr>
          <p:nvPr/>
        </p:nvPicPr>
        <p:blipFill>
          <a:blip r:embed="rId4"/>
          <a:srcRect/>
          <a:stretch>
            <a:fillRect/>
          </a:stretch>
        </p:blipFill>
        <p:spPr bwMode="auto">
          <a:xfrm>
            <a:off x="5029200" y="762000"/>
            <a:ext cx="2819400" cy="2114550"/>
          </a:xfrm>
          <a:prstGeom prst="rect">
            <a:avLst/>
          </a:prstGeom>
          <a:noFill/>
          <a:ln w="15875">
            <a:solidFill>
              <a:schemeClr val="tx1"/>
            </a:solidFill>
            <a:miter lim="800000"/>
            <a:headEnd/>
            <a:tailEnd/>
          </a:ln>
        </p:spPr>
      </p:pic>
      <p:pic>
        <p:nvPicPr>
          <p:cNvPr id="24582" name="Picture 6"/>
          <p:cNvPicPr>
            <a:picLocks noChangeAspect="1" noChangeArrowheads="1"/>
          </p:cNvPicPr>
          <p:nvPr/>
        </p:nvPicPr>
        <p:blipFill>
          <a:blip r:embed="rId5"/>
          <a:srcRect/>
          <a:stretch>
            <a:fillRect/>
          </a:stretch>
        </p:blipFill>
        <p:spPr bwMode="auto">
          <a:xfrm>
            <a:off x="228600" y="2743200"/>
            <a:ext cx="3714750" cy="4038600"/>
          </a:xfrm>
          <a:prstGeom prst="rect">
            <a:avLst/>
          </a:prstGeom>
          <a:noFill/>
          <a:ln w="15875">
            <a:solidFill>
              <a:schemeClr val="tx1"/>
            </a:solid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1828800" y="76200"/>
            <a:ext cx="5334000" cy="641350"/>
          </a:xfrm>
          <a:prstGeom prst="rect">
            <a:avLst/>
          </a:prstGeom>
          <a:noFill/>
          <a:ln w="9525">
            <a:noFill/>
            <a:miter lim="800000"/>
            <a:headEnd/>
            <a:tailEnd/>
          </a:ln>
        </p:spPr>
        <p:txBody>
          <a:bodyPr>
            <a:spAutoFit/>
          </a:bodyPr>
          <a:lstStyle/>
          <a:p>
            <a:pPr algn="ctr">
              <a:spcBef>
                <a:spcPct val="50000"/>
              </a:spcBef>
            </a:pPr>
            <a:r>
              <a:rPr lang="en-US" sz="3600" b="1"/>
              <a:t>Fracing a Well</a:t>
            </a:r>
          </a:p>
        </p:txBody>
      </p:sp>
      <p:pic>
        <p:nvPicPr>
          <p:cNvPr id="25603" name="Picture 3"/>
          <p:cNvPicPr>
            <a:picLocks noChangeAspect="1" noChangeArrowheads="1"/>
          </p:cNvPicPr>
          <p:nvPr/>
        </p:nvPicPr>
        <p:blipFill>
          <a:blip r:embed="rId2"/>
          <a:srcRect/>
          <a:stretch>
            <a:fillRect/>
          </a:stretch>
        </p:blipFill>
        <p:spPr bwMode="auto">
          <a:xfrm>
            <a:off x="1295400" y="1066800"/>
            <a:ext cx="6400800" cy="4302125"/>
          </a:xfrm>
          <a:prstGeom prst="rect">
            <a:avLst/>
          </a:prstGeom>
          <a:noFill/>
          <a:ln w="9525">
            <a:noFill/>
            <a:miter lim="800000"/>
            <a:headEnd/>
            <a:tailEnd/>
          </a:ln>
        </p:spPr>
      </p:pic>
      <p:sp>
        <p:nvSpPr>
          <p:cNvPr id="25604" name="Text Box 4"/>
          <p:cNvSpPr txBox="1">
            <a:spLocks noChangeArrowheads="1"/>
          </p:cNvSpPr>
          <p:nvPr/>
        </p:nvSpPr>
        <p:spPr bwMode="auto">
          <a:xfrm>
            <a:off x="914400" y="5486400"/>
            <a:ext cx="7772400" cy="1192213"/>
          </a:xfrm>
          <a:prstGeom prst="rect">
            <a:avLst/>
          </a:prstGeom>
          <a:noFill/>
          <a:ln w="9525">
            <a:noFill/>
            <a:miter lim="800000"/>
            <a:headEnd/>
            <a:tailEnd/>
          </a:ln>
        </p:spPr>
        <p:txBody>
          <a:bodyPr>
            <a:spAutoFit/>
          </a:bodyPr>
          <a:lstStyle/>
          <a:p>
            <a:pPr>
              <a:spcBef>
                <a:spcPct val="50000"/>
              </a:spcBef>
            </a:pPr>
            <a:r>
              <a:rPr lang="en-US" b="1"/>
              <a:t>1. "Slick water" frac (surfactant &amp; biocide added to water) or gel frac</a:t>
            </a:r>
          </a:p>
          <a:p>
            <a:pPr>
              <a:spcBef>
                <a:spcPct val="50000"/>
              </a:spcBef>
            </a:pPr>
            <a:r>
              <a:rPr lang="en-US" b="1"/>
              <a:t>2.  Frac sand or high strength proppant</a:t>
            </a:r>
          </a:p>
          <a:p>
            <a:pPr>
              <a:spcBef>
                <a:spcPct val="50000"/>
              </a:spcBef>
            </a:pPr>
            <a:r>
              <a:rPr lang="en-US" b="1"/>
              <a:t>3.  Pumped under high pressure</a:t>
            </a:r>
          </a:p>
        </p:txBody>
      </p:sp>
      <p:sp>
        <p:nvSpPr>
          <p:cNvPr id="25605" name="Text Box 5"/>
          <p:cNvSpPr txBox="1">
            <a:spLocks noChangeArrowheads="1"/>
          </p:cNvSpPr>
          <p:nvPr/>
        </p:nvSpPr>
        <p:spPr bwMode="auto">
          <a:xfrm>
            <a:off x="7391400" y="6477000"/>
            <a:ext cx="1524000" cy="244475"/>
          </a:xfrm>
          <a:prstGeom prst="rect">
            <a:avLst/>
          </a:prstGeom>
          <a:noFill/>
          <a:ln w="9525">
            <a:noFill/>
            <a:miter lim="800000"/>
            <a:headEnd/>
            <a:tailEnd/>
          </a:ln>
        </p:spPr>
        <p:txBody>
          <a:bodyPr>
            <a:spAutoFit/>
          </a:bodyPr>
          <a:lstStyle/>
          <a:p>
            <a:pPr algn="ctr">
              <a:spcBef>
                <a:spcPct val="50000"/>
              </a:spcBef>
            </a:pPr>
            <a:r>
              <a:rPr lang="en-US" sz="1000"/>
              <a:t>AQUAPURE, 2008</a:t>
            </a:r>
          </a:p>
        </p:txBody>
      </p:sp>
      <p:sp>
        <p:nvSpPr>
          <p:cNvPr id="25606" name="Text Box 7"/>
          <p:cNvSpPr txBox="1">
            <a:spLocks noChangeArrowheads="1"/>
          </p:cNvSpPr>
          <p:nvPr/>
        </p:nvSpPr>
        <p:spPr bwMode="auto">
          <a:xfrm>
            <a:off x="7848600" y="2743200"/>
            <a:ext cx="1066800" cy="396875"/>
          </a:xfrm>
          <a:prstGeom prst="rect">
            <a:avLst/>
          </a:prstGeom>
          <a:noFill/>
          <a:ln w="9525">
            <a:noFill/>
            <a:miter lim="800000"/>
            <a:headEnd/>
            <a:tailEnd/>
          </a:ln>
        </p:spPr>
        <p:txBody>
          <a:bodyPr>
            <a:spAutoFit/>
          </a:bodyPr>
          <a:lstStyle/>
          <a:p>
            <a:pPr>
              <a:spcBef>
                <a:spcPct val="50000"/>
              </a:spcBef>
            </a:pPr>
            <a:r>
              <a:rPr lang="en-US" sz="2000" b="1"/>
              <a:t>Scale?</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1828800" y="76200"/>
            <a:ext cx="5334000" cy="641350"/>
          </a:xfrm>
          <a:prstGeom prst="rect">
            <a:avLst/>
          </a:prstGeom>
          <a:noFill/>
          <a:ln w="9525">
            <a:noFill/>
            <a:miter lim="800000"/>
            <a:headEnd/>
            <a:tailEnd/>
          </a:ln>
        </p:spPr>
        <p:txBody>
          <a:bodyPr>
            <a:spAutoFit/>
          </a:bodyPr>
          <a:lstStyle/>
          <a:p>
            <a:pPr algn="ctr">
              <a:spcBef>
                <a:spcPct val="50000"/>
              </a:spcBef>
            </a:pPr>
            <a:r>
              <a:rPr lang="en-US" sz="3600" b="1"/>
              <a:t>Fracing a Well</a:t>
            </a:r>
          </a:p>
        </p:txBody>
      </p:sp>
      <p:pic>
        <p:nvPicPr>
          <p:cNvPr id="25603" name="Picture 3"/>
          <p:cNvPicPr>
            <a:picLocks noChangeAspect="1" noChangeArrowheads="1"/>
          </p:cNvPicPr>
          <p:nvPr/>
        </p:nvPicPr>
        <p:blipFill>
          <a:blip r:embed="rId2"/>
          <a:srcRect/>
          <a:stretch>
            <a:fillRect/>
          </a:stretch>
        </p:blipFill>
        <p:spPr bwMode="auto">
          <a:xfrm>
            <a:off x="1295400" y="1066800"/>
            <a:ext cx="6400800" cy="4302125"/>
          </a:xfrm>
          <a:prstGeom prst="rect">
            <a:avLst/>
          </a:prstGeom>
          <a:noFill/>
          <a:ln w="9525">
            <a:noFill/>
            <a:miter lim="800000"/>
            <a:headEnd/>
            <a:tailEnd/>
          </a:ln>
        </p:spPr>
      </p:pic>
      <p:sp>
        <p:nvSpPr>
          <p:cNvPr id="25604" name="Text Box 4"/>
          <p:cNvSpPr txBox="1">
            <a:spLocks noChangeArrowheads="1"/>
          </p:cNvSpPr>
          <p:nvPr/>
        </p:nvSpPr>
        <p:spPr bwMode="auto">
          <a:xfrm>
            <a:off x="914400" y="5486400"/>
            <a:ext cx="7772400" cy="1192213"/>
          </a:xfrm>
          <a:prstGeom prst="rect">
            <a:avLst/>
          </a:prstGeom>
          <a:noFill/>
          <a:ln w="9525">
            <a:noFill/>
            <a:miter lim="800000"/>
            <a:headEnd/>
            <a:tailEnd/>
          </a:ln>
        </p:spPr>
        <p:txBody>
          <a:bodyPr>
            <a:spAutoFit/>
          </a:bodyPr>
          <a:lstStyle/>
          <a:p>
            <a:pPr>
              <a:spcBef>
                <a:spcPct val="50000"/>
              </a:spcBef>
            </a:pPr>
            <a:r>
              <a:rPr lang="en-US" b="1"/>
              <a:t>1. "Slick water" frac (surfactant &amp; biocide added to water) or gel frac</a:t>
            </a:r>
          </a:p>
          <a:p>
            <a:pPr>
              <a:spcBef>
                <a:spcPct val="50000"/>
              </a:spcBef>
            </a:pPr>
            <a:r>
              <a:rPr lang="en-US" b="1"/>
              <a:t>2.  Frac sand or high strength proppant</a:t>
            </a:r>
          </a:p>
          <a:p>
            <a:pPr>
              <a:spcBef>
                <a:spcPct val="50000"/>
              </a:spcBef>
            </a:pPr>
            <a:r>
              <a:rPr lang="en-US" b="1"/>
              <a:t>3.  Pumped under high pressure</a:t>
            </a:r>
          </a:p>
        </p:txBody>
      </p:sp>
      <p:sp>
        <p:nvSpPr>
          <p:cNvPr id="25605" name="Text Box 5"/>
          <p:cNvSpPr txBox="1">
            <a:spLocks noChangeArrowheads="1"/>
          </p:cNvSpPr>
          <p:nvPr/>
        </p:nvSpPr>
        <p:spPr bwMode="auto">
          <a:xfrm>
            <a:off x="7391400" y="6477000"/>
            <a:ext cx="1524000" cy="244475"/>
          </a:xfrm>
          <a:prstGeom prst="rect">
            <a:avLst/>
          </a:prstGeom>
          <a:noFill/>
          <a:ln w="9525">
            <a:noFill/>
            <a:miter lim="800000"/>
            <a:headEnd/>
            <a:tailEnd/>
          </a:ln>
        </p:spPr>
        <p:txBody>
          <a:bodyPr>
            <a:spAutoFit/>
          </a:bodyPr>
          <a:lstStyle/>
          <a:p>
            <a:pPr algn="ctr">
              <a:spcBef>
                <a:spcPct val="50000"/>
              </a:spcBef>
            </a:pPr>
            <a:r>
              <a:rPr lang="en-US" sz="1000"/>
              <a:t>AQUAPURE, 2008</a:t>
            </a:r>
          </a:p>
        </p:txBody>
      </p:sp>
      <p:sp>
        <p:nvSpPr>
          <p:cNvPr id="25606" name="Text Box 7"/>
          <p:cNvSpPr txBox="1">
            <a:spLocks noChangeArrowheads="1"/>
          </p:cNvSpPr>
          <p:nvPr/>
        </p:nvSpPr>
        <p:spPr bwMode="auto">
          <a:xfrm>
            <a:off x="7848600" y="2743200"/>
            <a:ext cx="1066800" cy="396875"/>
          </a:xfrm>
          <a:prstGeom prst="rect">
            <a:avLst/>
          </a:prstGeom>
          <a:noFill/>
          <a:ln w="9525">
            <a:noFill/>
            <a:miter lim="800000"/>
            <a:headEnd/>
            <a:tailEnd/>
          </a:ln>
        </p:spPr>
        <p:txBody>
          <a:bodyPr>
            <a:spAutoFit/>
          </a:bodyPr>
          <a:lstStyle/>
          <a:p>
            <a:pPr>
              <a:spcBef>
                <a:spcPct val="50000"/>
              </a:spcBef>
            </a:pPr>
            <a:r>
              <a:rPr lang="en-US" sz="2000" b="1"/>
              <a:t>Scale?</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5"/>
          <p:cNvSpPr txBox="1">
            <a:spLocks noChangeArrowheads="1"/>
          </p:cNvSpPr>
          <p:nvPr/>
        </p:nvSpPr>
        <p:spPr bwMode="auto">
          <a:xfrm>
            <a:off x="1371600" y="228600"/>
            <a:ext cx="6477000" cy="762000"/>
          </a:xfrm>
          <a:prstGeom prst="rect">
            <a:avLst/>
          </a:prstGeom>
          <a:noFill/>
          <a:ln w="9525">
            <a:noFill/>
            <a:miter lim="800000"/>
            <a:headEnd/>
            <a:tailEnd/>
          </a:ln>
        </p:spPr>
        <p:txBody>
          <a:bodyPr>
            <a:spAutoFit/>
          </a:bodyPr>
          <a:lstStyle/>
          <a:p>
            <a:pPr algn="ctr">
              <a:spcBef>
                <a:spcPct val="50000"/>
              </a:spcBef>
            </a:pPr>
            <a:r>
              <a:rPr lang="en-US" sz="2400" b="1"/>
              <a:t>Hydraulic Fracturing in Haynesville Shale</a:t>
            </a:r>
            <a:r>
              <a:rPr lang="en-US" sz="2000" b="1">
                <a:solidFill>
                  <a:srgbClr val="FF3300"/>
                </a:solidFill>
              </a:rPr>
              <a:t>    Geologic Risk = Very Low</a:t>
            </a:r>
          </a:p>
        </p:txBody>
      </p:sp>
      <p:pic>
        <p:nvPicPr>
          <p:cNvPr id="26627" name="Picture 6"/>
          <p:cNvPicPr>
            <a:picLocks noChangeAspect="1" noChangeArrowheads="1"/>
          </p:cNvPicPr>
          <p:nvPr/>
        </p:nvPicPr>
        <p:blipFill>
          <a:blip r:embed="rId2"/>
          <a:srcRect/>
          <a:stretch>
            <a:fillRect/>
          </a:stretch>
        </p:blipFill>
        <p:spPr bwMode="auto">
          <a:xfrm>
            <a:off x="1524000" y="1066800"/>
            <a:ext cx="6172200" cy="5608638"/>
          </a:xfrm>
          <a:prstGeom prst="rect">
            <a:avLst/>
          </a:prstGeom>
          <a:noFill/>
          <a:ln w="9525">
            <a:solidFill>
              <a:srgbClr val="996600"/>
            </a:solidFill>
            <a:miter lim="800000"/>
            <a:headEnd/>
            <a:tailEnd/>
          </a:ln>
        </p:spPr>
      </p:pic>
      <p:sp>
        <p:nvSpPr>
          <p:cNvPr id="26628" name="Text Box 7"/>
          <p:cNvSpPr txBox="1">
            <a:spLocks noChangeArrowheads="1"/>
          </p:cNvSpPr>
          <p:nvPr/>
        </p:nvSpPr>
        <p:spPr bwMode="auto">
          <a:xfrm>
            <a:off x="5562600" y="3429000"/>
            <a:ext cx="1981200" cy="915988"/>
          </a:xfrm>
          <a:prstGeom prst="rect">
            <a:avLst/>
          </a:prstGeom>
          <a:noFill/>
          <a:ln w="9525">
            <a:noFill/>
            <a:miter lim="800000"/>
            <a:headEnd/>
            <a:tailEnd/>
          </a:ln>
        </p:spPr>
        <p:txBody>
          <a:bodyPr>
            <a:spAutoFit/>
          </a:bodyPr>
          <a:lstStyle/>
          <a:p>
            <a:pPr algn="ctr">
              <a:spcBef>
                <a:spcPct val="50000"/>
              </a:spcBef>
            </a:pPr>
            <a:r>
              <a:rPr lang="en-US" b="1"/>
              <a:t>Realistic scale drawing for Haynesville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3"/>
          <p:cNvSpPr txBox="1">
            <a:spLocks noChangeArrowheads="1"/>
          </p:cNvSpPr>
          <p:nvPr/>
        </p:nvSpPr>
        <p:spPr bwMode="auto">
          <a:xfrm>
            <a:off x="1447800" y="5715000"/>
            <a:ext cx="7010400" cy="1069975"/>
          </a:xfrm>
          <a:prstGeom prst="rect">
            <a:avLst/>
          </a:prstGeom>
          <a:noFill/>
          <a:ln w="9525">
            <a:noFill/>
            <a:miter lim="800000"/>
            <a:headEnd/>
            <a:tailEnd/>
          </a:ln>
        </p:spPr>
        <p:txBody>
          <a:bodyPr>
            <a:spAutoFit/>
          </a:bodyPr>
          <a:lstStyle/>
          <a:p>
            <a:pPr>
              <a:spcBef>
                <a:spcPct val="50000"/>
              </a:spcBef>
            </a:pPr>
            <a:r>
              <a:rPr lang="en-US" sz="1600" b="1"/>
              <a:t>1. "Slick water" frac (surfactants &amp; biocide added to water) or gel frac</a:t>
            </a:r>
          </a:p>
          <a:p>
            <a:pPr>
              <a:spcBef>
                <a:spcPct val="50000"/>
              </a:spcBef>
            </a:pPr>
            <a:r>
              <a:rPr lang="en-US" sz="1600" b="1"/>
              <a:t>2.  Frac sand or high strength proppant</a:t>
            </a:r>
          </a:p>
          <a:p>
            <a:pPr>
              <a:spcBef>
                <a:spcPct val="50000"/>
              </a:spcBef>
            </a:pPr>
            <a:r>
              <a:rPr lang="en-US" sz="1600" b="1"/>
              <a:t>3.  Water &amp; proppant are pumped under high pressure</a:t>
            </a:r>
          </a:p>
        </p:txBody>
      </p:sp>
      <p:pic>
        <p:nvPicPr>
          <p:cNvPr id="27651" name="Picture 4"/>
          <p:cNvPicPr>
            <a:picLocks noChangeAspect="1" noChangeArrowheads="1"/>
          </p:cNvPicPr>
          <p:nvPr/>
        </p:nvPicPr>
        <p:blipFill>
          <a:blip r:embed="rId2"/>
          <a:srcRect/>
          <a:stretch>
            <a:fillRect/>
          </a:stretch>
        </p:blipFill>
        <p:spPr bwMode="auto">
          <a:xfrm>
            <a:off x="1524000" y="428625"/>
            <a:ext cx="6324600" cy="5162550"/>
          </a:xfrm>
          <a:prstGeom prst="rect">
            <a:avLst/>
          </a:prstGeom>
          <a:noFill/>
          <a:ln w="19050">
            <a:solidFill>
              <a:srgbClr val="993300"/>
            </a:solidFill>
            <a:miter lim="800000"/>
            <a:headEnd/>
            <a:tailEnd/>
          </a:ln>
        </p:spPr>
      </p:pic>
      <p:sp>
        <p:nvSpPr>
          <p:cNvPr id="27652" name="Text Box 2"/>
          <p:cNvSpPr txBox="1">
            <a:spLocks noChangeArrowheads="1"/>
          </p:cNvSpPr>
          <p:nvPr/>
        </p:nvSpPr>
        <p:spPr bwMode="auto">
          <a:xfrm>
            <a:off x="1905000" y="90488"/>
            <a:ext cx="5562600" cy="528637"/>
          </a:xfrm>
          <a:prstGeom prst="rect">
            <a:avLst/>
          </a:prstGeom>
          <a:solidFill>
            <a:schemeClr val="bg1"/>
          </a:solidFill>
          <a:ln w="9525">
            <a:solidFill>
              <a:schemeClr val="tx1"/>
            </a:solidFill>
            <a:miter lim="800000"/>
            <a:headEnd/>
            <a:tailEnd/>
          </a:ln>
        </p:spPr>
        <p:txBody>
          <a:bodyPr>
            <a:spAutoFit/>
          </a:bodyPr>
          <a:lstStyle/>
          <a:p>
            <a:pPr algn="ctr">
              <a:spcBef>
                <a:spcPct val="50000"/>
              </a:spcBef>
            </a:pPr>
            <a:r>
              <a:rPr lang="en-US" sz="2800" b="1"/>
              <a:t>Fracing a Haynesville Well</a:t>
            </a:r>
          </a:p>
        </p:txBody>
      </p:sp>
      <p:sp>
        <p:nvSpPr>
          <p:cNvPr id="27653" name="Line 7"/>
          <p:cNvSpPr>
            <a:spLocks noChangeShapeType="1"/>
          </p:cNvSpPr>
          <p:nvPr/>
        </p:nvSpPr>
        <p:spPr bwMode="auto">
          <a:xfrm>
            <a:off x="381000" y="1447800"/>
            <a:ext cx="838200" cy="0"/>
          </a:xfrm>
          <a:prstGeom prst="line">
            <a:avLst/>
          </a:prstGeom>
          <a:noFill/>
          <a:ln w="38100">
            <a:solidFill>
              <a:schemeClr val="tx1"/>
            </a:solidFill>
            <a:round/>
            <a:headEnd/>
            <a:tailEnd/>
          </a:ln>
        </p:spPr>
        <p:txBody>
          <a:bodyPr/>
          <a:lstStyle/>
          <a:p>
            <a:endParaRPr lang="en-US"/>
          </a:p>
        </p:txBody>
      </p:sp>
      <p:sp>
        <p:nvSpPr>
          <p:cNvPr id="27654" name="Line 8"/>
          <p:cNvSpPr>
            <a:spLocks noChangeShapeType="1"/>
          </p:cNvSpPr>
          <p:nvPr/>
        </p:nvSpPr>
        <p:spPr bwMode="auto">
          <a:xfrm>
            <a:off x="381000" y="4800600"/>
            <a:ext cx="838200" cy="0"/>
          </a:xfrm>
          <a:prstGeom prst="line">
            <a:avLst/>
          </a:prstGeom>
          <a:noFill/>
          <a:ln w="38100">
            <a:solidFill>
              <a:schemeClr val="tx1"/>
            </a:solidFill>
            <a:round/>
            <a:headEnd/>
            <a:tailEnd/>
          </a:ln>
        </p:spPr>
        <p:txBody>
          <a:bodyPr/>
          <a:lstStyle/>
          <a:p>
            <a:endParaRPr lang="en-US"/>
          </a:p>
        </p:txBody>
      </p:sp>
      <p:sp>
        <p:nvSpPr>
          <p:cNvPr id="27655" name="Line 9"/>
          <p:cNvSpPr>
            <a:spLocks noChangeShapeType="1"/>
          </p:cNvSpPr>
          <p:nvPr/>
        </p:nvSpPr>
        <p:spPr bwMode="auto">
          <a:xfrm flipV="1">
            <a:off x="762000" y="1447800"/>
            <a:ext cx="0" cy="1295400"/>
          </a:xfrm>
          <a:prstGeom prst="line">
            <a:avLst/>
          </a:prstGeom>
          <a:noFill/>
          <a:ln w="9525">
            <a:solidFill>
              <a:schemeClr val="tx1"/>
            </a:solidFill>
            <a:round/>
            <a:headEnd/>
            <a:tailEnd type="triangle" w="med" len="med"/>
          </a:ln>
        </p:spPr>
        <p:txBody>
          <a:bodyPr/>
          <a:lstStyle/>
          <a:p>
            <a:endParaRPr lang="en-US"/>
          </a:p>
        </p:txBody>
      </p:sp>
      <p:sp>
        <p:nvSpPr>
          <p:cNvPr id="27656" name="Line 10"/>
          <p:cNvSpPr>
            <a:spLocks noChangeShapeType="1"/>
          </p:cNvSpPr>
          <p:nvPr/>
        </p:nvSpPr>
        <p:spPr bwMode="auto">
          <a:xfrm flipV="1">
            <a:off x="762000" y="3505200"/>
            <a:ext cx="0" cy="1295400"/>
          </a:xfrm>
          <a:prstGeom prst="line">
            <a:avLst/>
          </a:prstGeom>
          <a:noFill/>
          <a:ln w="9525">
            <a:solidFill>
              <a:schemeClr val="tx1"/>
            </a:solidFill>
            <a:round/>
            <a:headEnd type="triangle" w="med" len="med"/>
            <a:tailEnd/>
          </a:ln>
        </p:spPr>
        <p:txBody>
          <a:bodyPr/>
          <a:lstStyle/>
          <a:p>
            <a:endParaRPr lang="en-US"/>
          </a:p>
        </p:txBody>
      </p:sp>
      <p:sp>
        <p:nvSpPr>
          <p:cNvPr id="27657" name="Text Box 11"/>
          <p:cNvSpPr txBox="1">
            <a:spLocks noChangeArrowheads="1"/>
          </p:cNvSpPr>
          <p:nvPr/>
        </p:nvSpPr>
        <p:spPr bwMode="auto">
          <a:xfrm>
            <a:off x="152400" y="2819400"/>
            <a:ext cx="1295400" cy="641350"/>
          </a:xfrm>
          <a:prstGeom prst="rect">
            <a:avLst/>
          </a:prstGeom>
          <a:noFill/>
          <a:ln w="9525">
            <a:noFill/>
            <a:miter lim="800000"/>
            <a:headEnd/>
            <a:tailEnd/>
          </a:ln>
        </p:spPr>
        <p:txBody>
          <a:bodyPr>
            <a:spAutoFit/>
          </a:bodyPr>
          <a:lstStyle/>
          <a:p>
            <a:pPr>
              <a:spcBef>
                <a:spcPct val="50000"/>
              </a:spcBef>
            </a:pPr>
            <a:r>
              <a:rPr lang="en-US"/>
              <a:t>11,000 ft. -12,000 ft.</a:t>
            </a:r>
          </a:p>
        </p:txBody>
      </p:sp>
      <p:sp>
        <p:nvSpPr>
          <p:cNvPr id="27658" name="Text Box 12"/>
          <p:cNvSpPr txBox="1">
            <a:spLocks noChangeArrowheads="1"/>
          </p:cNvSpPr>
          <p:nvPr/>
        </p:nvSpPr>
        <p:spPr bwMode="auto">
          <a:xfrm>
            <a:off x="8077200" y="2743200"/>
            <a:ext cx="1066800" cy="396875"/>
          </a:xfrm>
          <a:prstGeom prst="rect">
            <a:avLst/>
          </a:prstGeom>
          <a:noFill/>
          <a:ln w="9525">
            <a:noFill/>
            <a:miter lim="800000"/>
            <a:headEnd/>
            <a:tailEnd/>
          </a:ln>
        </p:spPr>
        <p:txBody>
          <a:bodyPr>
            <a:spAutoFit/>
          </a:bodyPr>
          <a:lstStyle/>
          <a:p>
            <a:pPr>
              <a:spcBef>
                <a:spcPct val="50000"/>
              </a:spcBef>
            </a:pPr>
            <a:r>
              <a:rPr lang="en-US" sz="2000" b="1"/>
              <a:t>Scale?</a:t>
            </a:r>
          </a:p>
        </p:txBody>
      </p:sp>
      <p:sp>
        <p:nvSpPr>
          <p:cNvPr id="27660" name="TextBox 10"/>
          <p:cNvSpPr txBox="1">
            <a:spLocks noChangeArrowheads="1"/>
          </p:cNvSpPr>
          <p:nvPr/>
        </p:nvSpPr>
        <p:spPr bwMode="auto">
          <a:xfrm>
            <a:off x="6172200" y="5334000"/>
            <a:ext cx="1676400" cy="261938"/>
          </a:xfrm>
          <a:prstGeom prst="rect">
            <a:avLst/>
          </a:prstGeom>
          <a:solidFill>
            <a:schemeClr val="bg1"/>
          </a:solidFill>
          <a:ln w="9525">
            <a:noFill/>
            <a:miter lim="800000"/>
            <a:headEnd/>
            <a:tailEnd/>
          </a:ln>
        </p:spPr>
        <p:txBody>
          <a:bodyPr>
            <a:spAutoFit/>
          </a:bodyPr>
          <a:lstStyle/>
          <a:p>
            <a:r>
              <a:rPr lang="en-US" sz="1100"/>
              <a:t>Al Grandberg, 2008</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762000" y="76200"/>
            <a:ext cx="7772400" cy="519113"/>
          </a:xfrm>
          <a:prstGeom prst="rect">
            <a:avLst/>
          </a:prstGeom>
          <a:noFill/>
          <a:ln w="9525">
            <a:noFill/>
            <a:miter lim="800000"/>
            <a:headEnd/>
            <a:tailEnd/>
          </a:ln>
        </p:spPr>
        <p:txBody>
          <a:bodyPr>
            <a:spAutoFit/>
          </a:bodyPr>
          <a:lstStyle/>
          <a:p>
            <a:pPr algn="ctr">
              <a:spcBef>
                <a:spcPct val="50000"/>
              </a:spcBef>
            </a:pPr>
            <a:r>
              <a:rPr lang="en-US" sz="2800" b="1"/>
              <a:t>U. S. Major Shale Gas Plays</a:t>
            </a:r>
          </a:p>
        </p:txBody>
      </p:sp>
      <p:sp>
        <p:nvSpPr>
          <p:cNvPr id="28675" name="Text Box 4"/>
          <p:cNvSpPr txBox="1">
            <a:spLocks noChangeArrowheads="1"/>
          </p:cNvSpPr>
          <p:nvPr/>
        </p:nvSpPr>
        <p:spPr bwMode="auto">
          <a:xfrm>
            <a:off x="1295400" y="609600"/>
            <a:ext cx="6553200" cy="946150"/>
          </a:xfrm>
          <a:prstGeom prst="rect">
            <a:avLst/>
          </a:prstGeom>
          <a:noFill/>
          <a:ln w="9525">
            <a:noFill/>
            <a:miter lim="800000"/>
            <a:headEnd/>
            <a:tailEnd/>
          </a:ln>
        </p:spPr>
        <p:txBody>
          <a:bodyPr>
            <a:spAutoFit/>
          </a:bodyPr>
          <a:lstStyle/>
          <a:p>
            <a:pPr algn="ctr">
              <a:spcBef>
                <a:spcPct val="50000"/>
              </a:spcBef>
            </a:pPr>
            <a:r>
              <a:rPr lang="en-US" sz="2800" b="1" u="sng">
                <a:solidFill>
                  <a:srgbClr val="FF3300"/>
                </a:solidFill>
              </a:rPr>
              <a:t>Average Natural Gas Well vs Haynesville Gas Well</a:t>
            </a:r>
          </a:p>
        </p:txBody>
      </p:sp>
      <p:sp>
        <p:nvSpPr>
          <p:cNvPr id="28676" name="Text Box 5"/>
          <p:cNvSpPr txBox="1">
            <a:spLocks noChangeArrowheads="1"/>
          </p:cNvSpPr>
          <p:nvPr/>
        </p:nvSpPr>
        <p:spPr bwMode="auto">
          <a:xfrm>
            <a:off x="304800" y="1600200"/>
            <a:ext cx="8839200" cy="5189538"/>
          </a:xfrm>
          <a:prstGeom prst="rect">
            <a:avLst/>
          </a:prstGeom>
          <a:noFill/>
          <a:ln w="9525">
            <a:noFill/>
            <a:miter lim="800000"/>
            <a:headEnd/>
            <a:tailEnd/>
          </a:ln>
        </p:spPr>
        <p:txBody>
          <a:bodyPr>
            <a:spAutoFit/>
          </a:bodyPr>
          <a:lstStyle/>
          <a:p>
            <a:pPr>
              <a:spcBef>
                <a:spcPct val="50000"/>
              </a:spcBef>
              <a:buFont typeface="Wingdings" pitchFamily="2" charset="2"/>
              <a:buChar char="Ø"/>
            </a:pPr>
            <a:r>
              <a:rPr lang="en-US" sz="2800" b="1"/>
              <a:t> Average U.S. natural gas well    -     </a:t>
            </a:r>
            <a:r>
              <a:rPr lang="en-US" sz="2800" b="1" u="sng">
                <a:solidFill>
                  <a:srgbClr val="FF3300"/>
                </a:solidFill>
              </a:rPr>
              <a:t>500 mcfg/d</a:t>
            </a:r>
            <a:endParaRPr lang="en-US" sz="2800" b="1">
              <a:solidFill>
                <a:srgbClr val="FF3300"/>
              </a:solidFill>
            </a:endParaRPr>
          </a:p>
          <a:p>
            <a:pPr>
              <a:spcBef>
                <a:spcPct val="50000"/>
              </a:spcBef>
              <a:buFont typeface="Wingdings" pitchFamily="2" charset="2"/>
              <a:buChar char="Ø"/>
            </a:pPr>
            <a:r>
              <a:rPr lang="en-US" sz="2800" b="1"/>
              <a:t> Average Barnett Shale gas well -  </a:t>
            </a:r>
            <a:r>
              <a:rPr lang="en-US" sz="2800" b="1" u="sng">
                <a:solidFill>
                  <a:srgbClr val="FF3300"/>
                </a:solidFill>
              </a:rPr>
              <a:t>1,000 mcfg/d</a:t>
            </a:r>
          </a:p>
          <a:p>
            <a:pPr>
              <a:spcBef>
                <a:spcPct val="50000"/>
              </a:spcBef>
              <a:buFont typeface="Wingdings" pitchFamily="2" charset="2"/>
              <a:buChar char="Ø"/>
            </a:pPr>
            <a:r>
              <a:rPr lang="en-US" sz="2800"/>
              <a:t> </a:t>
            </a:r>
            <a:r>
              <a:rPr lang="en-US" sz="2800" b="1"/>
              <a:t>Average </a:t>
            </a:r>
            <a:r>
              <a:rPr lang="en-US" sz="2800" b="1">
                <a:solidFill>
                  <a:srgbClr val="FF3300"/>
                </a:solidFill>
              </a:rPr>
              <a:t>Haynesville gas well</a:t>
            </a:r>
            <a:r>
              <a:rPr lang="en-US" sz="2800" b="1"/>
              <a:t>     -  </a:t>
            </a:r>
            <a:r>
              <a:rPr lang="en-US" sz="2800" b="1">
                <a:solidFill>
                  <a:srgbClr val="FF3300"/>
                </a:solidFill>
              </a:rPr>
              <a:t>10</a:t>
            </a:r>
            <a:r>
              <a:rPr lang="en-US" sz="2800" b="1" u="sng">
                <a:solidFill>
                  <a:srgbClr val="FF3300"/>
                </a:solidFill>
              </a:rPr>
              <a:t>,000 mcfg/d</a:t>
            </a:r>
            <a:r>
              <a:rPr lang="en-US" sz="2800" b="1">
                <a:solidFill>
                  <a:srgbClr val="FF3300"/>
                </a:solidFill>
              </a:rPr>
              <a:t>*</a:t>
            </a:r>
          </a:p>
          <a:p>
            <a:pPr>
              <a:spcBef>
                <a:spcPct val="50000"/>
              </a:spcBef>
              <a:buFont typeface="Wingdings" pitchFamily="2" charset="2"/>
              <a:buChar char="Ø"/>
            </a:pPr>
            <a:r>
              <a:rPr lang="en-US" sz="2800" b="1"/>
              <a:t> </a:t>
            </a:r>
            <a:r>
              <a:rPr lang="en-US" sz="2800" b="1">
                <a:solidFill>
                  <a:srgbClr val="FF3300"/>
                </a:solidFill>
              </a:rPr>
              <a:t>Haynesville Shale</a:t>
            </a:r>
            <a:r>
              <a:rPr lang="en-US" sz="2800" b="1"/>
              <a:t> is overpressured   -  </a:t>
            </a:r>
            <a:r>
              <a:rPr lang="en-US" sz="2800" b="1" u="sng">
                <a:solidFill>
                  <a:srgbClr val="FF3300"/>
                </a:solidFill>
              </a:rPr>
              <a:t>.85 - 1.0</a:t>
            </a:r>
            <a:r>
              <a:rPr lang="en-US" sz="2800" b="1"/>
              <a:t> </a:t>
            </a:r>
          </a:p>
          <a:p>
            <a:pPr>
              <a:spcBef>
                <a:spcPct val="50000"/>
              </a:spcBef>
              <a:buFont typeface="Wingdings" pitchFamily="2" charset="2"/>
              <a:buChar char="Ø"/>
            </a:pPr>
            <a:r>
              <a:rPr lang="en-US" sz="2800" b="1"/>
              <a:t> Other shale plays normal pressure    -  </a:t>
            </a:r>
            <a:r>
              <a:rPr lang="en-US" sz="2800" b="1" u="sng">
                <a:solidFill>
                  <a:srgbClr val="FF3300"/>
                </a:solidFill>
              </a:rPr>
              <a:t>.46</a:t>
            </a:r>
            <a:r>
              <a:rPr lang="en-US" sz="2800"/>
              <a:t> </a:t>
            </a:r>
            <a:endParaRPr lang="en-US" sz="2800" b="1"/>
          </a:p>
          <a:p>
            <a:endParaRPr lang="en-US" sz="2800" b="1"/>
          </a:p>
          <a:p>
            <a:r>
              <a:rPr lang="en-US" sz="2800" b="1"/>
              <a:t>             </a:t>
            </a:r>
            <a:r>
              <a:rPr lang="en-US" sz="2000" b="1" u="sng"/>
              <a:t>Flow rates</a:t>
            </a:r>
            <a:r>
              <a:rPr lang="en-US" b="1"/>
              <a:t>		                    </a:t>
            </a:r>
            <a:r>
              <a:rPr lang="en-US" sz="2000" b="1" u="sng"/>
              <a:t>Cumulative Production</a:t>
            </a:r>
          </a:p>
          <a:p>
            <a:r>
              <a:rPr lang="en-US" b="1"/>
              <a:t>    mcfg/d = 1000 cu. feet gas/day             BCF = 1,000,000,000 cubic feet gas</a:t>
            </a:r>
          </a:p>
          <a:p>
            <a:r>
              <a:rPr lang="en-US" b="1"/>
              <a:t>mmcfg/d = 1,000,000 cu. feet gas/day</a:t>
            </a:r>
            <a:r>
              <a:rPr lang="en-US"/>
              <a:t>  </a:t>
            </a:r>
            <a:r>
              <a:rPr lang="en-US" b="1"/>
              <a:t> TCF = 1,000,000,000,000 cubic feet gas	</a:t>
            </a:r>
          </a:p>
          <a:p>
            <a:r>
              <a:rPr lang="en-US" b="1"/>
              <a:t>	 </a:t>
            </a:r>
            <a:r>
              <a:rPr lang="en-US" sz="2800" b="1"/>
              <a:t>			              </a:t>
            </a:r>
            <a:r>
              <a:rPr lang="en-US" sz="2800" b="1">
                <a:solidFill>
                  <a:srgbClr val="FF3300"/>
                </a:solidFill>
              </a:rPr>
              <a:t>* </a:t>
            </a:r>
            <a:r>
              <a:rPr lang="en-US" b="1">
                <a:solidFill>
                  <a:srgbClr val="FF3300"/>
                </a:solidFill>
              </a:rPr>
              <a:t>10 million ft</a:t>
            </a:r>
            <a:r>
              <a:rPr lang="en-US" b="1" baseline="30000">
                <a:solidFill>
                  <a:srgbClr val="FF3300"/>
                </a:solidFill>
              </a:rPr>
              <a:t>3</a:t>
            </a:r>
            <a:r>
              <a:rPr lang="en-US" b="1">
                <a:solidFill>
                  <a:srgbClr val="FF3300"/>
                </a:solidFill>
              </a:rPr>
              <a:t> gas per day</a:t>
            </a:r>
            <a:r>
              <a:rPr lang="en-US"/>
              <a:t> </a:t>
            </a:r>
            <a:r>
              <a:rPr lang="en-US" sz="2800" b="1"/>
              <a:t>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a:xfrm>
            <a:off x="0" y="0"/>
            <a:ext cx="8229600" cy="1143000"/>
          </a:xfrm>
        </p:spPr>
        <p:txBody>
          <a:bodyPr/>
          <a:lstStyle/>
          <a:p>
            <a:pPr eaLnBrk="1" hangingPunct="1"/>
            <a:r>
              <a:rPr lang="en-US" sz="4000" smtClean="0">
                <a:solidFill>
                  <a:srgbClr val="CC3300"/>
                </a:solidFill>
              </a:rPr>
              <a:t>What are the water usage Issues?</a:t>
            </a:r>
          </a:p>
        </p:txBody>
      </p:sp>
      <p:sp>
        <p:nvSpPr>
          <p:cNvPr id="32771" name="Rectangle 3"/>
          <p:cNvSpPr>
            <a:spLocks noGrp="1" noChangeArrowheads="1"/>
          </p:cNvSpPr>
          <p:nvPr>
            <p:ph type="body" idx="4294967295"/>
          </p:nvPr>
        </p:nvSpPr>
        <p:spPr>
          <a:xfrm>
            <a:off x="457200" y="1189038"/>
            <a:ext cx="8458200" cy="4525962"/>
          </a:xfrm>
        </p:spPr>
        <p:txBody>
          <a:bodyPr/>
          <a:lstStyle/>
          <a:p>
            <a:pPr eaLnBrk="1" hangingPunct="1"/>
            <a:r>
              <a:rPr lang="en-US" sz="2800" b="1" smtClean="0"/>
              <a:t>Unconventional resource plays either require or discharge large volumes of water</a:t>
            </a:r>
          </a:p>
          <a:p>
            <a:pPr eaLnBrk="1" hangingPunct="1"/>
            <a:endParaRPr lang="en-US" sz="1600" b="1" smtClean="0"/>
          </a:p>
          <a:p>
            <a:pPr eaLnBrk="1" hangingPunct="1"/>
            <a:r>
              <a:rPr lang="en-US" sz="2800" b="1" smtClean="0">
                <a:solidFill>
                  <a:srgbClr val="CC3300"/>
                </a:solidFill>
              </a:rPr>
              <a:t>Older plays (Barnett) should be "mined" for water usage "lessons learned" that can be utilized in newer plays (Haynesville, Marcellus)</a:t>
            </a:r>
          </a:p>
          <a:p>
            <a:pPr eaLnBrk="1" hangingPunct="1">
              <a:buFontTx/>
              <a:buNone/>
            </a:pPr>
            <a:endParaRPr lang="en-US" sz="1600" b="1" smtClean="0">
              <a:solidFill>
                <a:srgbClr val="CC3300"/>
              </a:solidFill>
            </a:endParaRPr>
          </a:p>
          <a:p>
            <a:pPr eaLnBrk="1" hangingPunct="1"/>
            <a:r>
              <a:rPr lang="en-US" sz="2800" b="1" smtClean="0">
                <a:solidFill>
                  <a:srgbClr val="C00000"/>
                </a:solidFill>
              </a:rPr>
              <a:t>Water sourcing, hydraulic fracturing (Fracking) </a:t>
            </a:r>
            <a:r>
              <a:rPr lang="en-US" sz="2800" b="1" smtClean="0"/>
              <a:t>as well as </a:t>
            </a:r>
            <a:r>
              <a:rPr lang="en-US" sz="2800" b="1" smtClean="0">
                <a:solidFill>
                  <a:srgbClr val="C00000"/>
                </a:solidFill>
              </a:rPr>
              <a:t>water disposal </a:t>
            </a:r>
            <a:r>
              <a:rPr lang="en-US" sz="2800" b="1" smtClean="0"/>
              <a:t>are issues of concern</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Grp="1" noChangeArrowheads="1"/>
          </p:cNvSpPr>
          <p:nvPr>
            <p:ph type="body" idx="4294967295"/>
          </p:nvPr>
        </p:nvSpPr>
        <p:spPr>
          <a:xfrm>
            <a:off x="457200" y="1493838"/>
            <a:ext cx="8458200" cy="4525962"/>
          </a:xfrm>
        </p:spPr>
        <p:txBody>
          <a:bodyPr/>
          <a:lstStyle/>
          <a:p>
            <a:pPr eaLnBrk="1" hangingPunct="1"/>
            <a:r>
              <a:rPr lang="en-US" sz="2800" b="1" smtClean="0"/>
              <a:t>Marcellus Shale operators are confronted with severe restrictions on the disposal of flowback/produced water due to the lack of treatment/disposal facilities</a:t>
            </a:r>
            <a:r>
              <a:rPr lang="en-US" sz="2800" b="1" smtClean="0">
                <a:solidFill>
                  <a:srgbClr val="CC3300"/>
                </a:solidFill>
              </a:rPr>
              <a:t> </a:t>
            </a:r>
          </a:p>
          <a:p>
            <a:pPr eaLnBrk="1" hangingPunct="1"/>
            <a:r>
              <a:rPr lang="en-US" sz="2800" b="1" smtClean="0">
                <a:solidFill>
                  <a:srgbClr val="CC3300"/>
                </a:solidFill>
              </a:rPr>
              <a:t>Gas well development is a new concept for the public in many areas of the Marcellus Shale</a:t>
            </a:r>
          </a:p>
          <a:p>
            <a:pPr eaLnBrk="1" hangingPunct="1"/>
            <a:r>
              <a:rPr lang="en-US" sz="2800" b="1" smtClean="0"/>
              <a:t>Haynesville Shale operators encountered a public that was aware of existing groundwater problems</a:t>
            </a:r>
          </a:p>
          <a:p>
            <a:pPr eaLnBrk="1" hangingPunct="1"/>
            <a:endParaRPr lang="en-US" sz="2800" b="1" smtClean="0"/>
          </a:p>
        </p:txBody>
      </p:sp>
      <p:sp>
        <p:nvSpPr>
          <p:cNvPr id="33795" name="Rectangle 2"/>
          <p:cNvSpPr>
            <a:spLocks noChangeArrowheads="1"/>
          </p:cNvSpPr>
          <p:nvPr/>
        </p:nvSpPr>
        <p:spPr bwMode="auto">
          <a:xfrm>
            <a:off x="533400" y="76200"/>
            <a:ext cx="8229600" cy="1143000"/>
          </a:xfrm>
          <a:prstGeom prst="rect">
            <a:avLst/>
          </a:prstGeom>
          <a:noFill/>
          <a:ln w="9525">
            <a:noFill/>
            <a:miter lim="800000"/>
            <a:headEnd/>
            <a:tailEnd/>
          </a:ln>
        </p:spPr>
        <p:txBody>
          <a:bodyPr anchor="ctr"/>
          <a:lstStyle/>
          <a:p>
            <a:pPr algn="ctr"/>
            <a:r>
              <a:rPr lang="en-US" sz="4000">
                <a:solidFill>
                  <a:srgbClr val="CC3300"/>
                </a:solidFill>
              </a:rPr>
              <a:t>What are the water usage issues?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6"/>
          <p:cNvSpPr>
            <a:spLocks noGrp="1" noChangeArrowheads="1"/>
          </p:cNvSpPr>
          <p:nvPr>
            <p:ph type="sldNum" sz="quarter" idx="12"/>
          </p:nvPr>
        </p:nvSpPr>
        <p:spPr>
          <a:noFill/>
        </p:spPr>
        <p:txBody>
          <a:bodyPr/>
          <a:lstStyle/>
          <a:p>
            <a:fld id="{F2584363-5EFD-441E-9CD5-AFB01C808B53}" type="slidenum">
              <a:rPr lang="en-US" smtClean="0"/>
              <a:pPr/>
              <a:t>3</a:t>
            </a:fld>
            <a:endParaRPr lang="en-US" smtClean="0"/>
          </a:p>
        </p:txBody>
      </p:sp>
      <p:sp>
        <p:nvSpPr>
          <p:cNvPr id="5123" name="Rectangle 3"/>
          <p:cNvSpPr>
            <a:spLocks noGrp="1" noChangeArrowheads="1"/>
          </p:cNvSpPr>
          <p:nvPr>
            <p:ph type="body" idx="1"/>
          </p:nvPr>
        </p:nvSpPr>
        <p:spPr>
          <a:xfrm>
            <a:off x="304800" y="762000"/>
            <a:ext cx="8534400" cy="4525963"/>
          </a:xfrm>
        </p:spPr>
        <p:txBody>
          <a:bodyPr/>
          <a:lstStyle/>
          <a:p>
            <a:pPr marL="0" indent="0" algn="ctr">
              <a:lnSpc>
                <a:spcPct val="90000"/>
              </a:lnSpc>
              <a:buFontTx/>
              <a:buNone/>
            </a:pPr>
            <a:r>
              <a:rPr lang="en-US" sz="6000" b="1" dirty="0" smtClean="0">
                <a:solidFill>
                  <a:srgbClr val="0066CC"/>
                </a:solidFill>
                <a:latin typeface="Arial Rounded MT Bold" pitchFamily="34" charset="0"/>
              </a:rPr>
              <a:t>Mr. Gary Hanson</a:t>
            </a:r>
          </a:p>
          <a:p>
            <a:pPr marL="0" indent="0" algn="ctr">
              <a:lnSpc>
                <a:spcPct val="90000"/>
              </a:lnSpc>
              <a:buFontTx/>
              <a:buNone/>
            </a:pPr>
            <a:r>
              <a:rPr lang="en-US" sz="3600" b="1" dirty="0" smtClean="0">
                <a:solidFill>
                  <a:srgbClr val="0066CC"/>
                </a:solidFill>
                <a:latin typeface="Arial Rounded MT Bold" pitchFamily="34" charset="0"/>
              </a:rPr>
              <a:t>Water Resources Committee of Northwest Louisiana</a:t>
            </a:r>
            <a:endParaRPr lang="en-US" sz="3300" b="1" dirty="0" smtClean="0">
              <a:solidFill>
                <a:srgbClr val="0066CC"/>
              </a:solidFill>
              <a:latin typeface="Arial Rounded MT Bold" pitchFamily="34" charset="0"/>
            </a:endParaRPr>
          </a:p>
          <a:p>
            <a:pPr marL="0" indent="0" algn="ctr">
              <a:lnSpc>
                <a:spcPct val="90000"/>
              </a:lnSpc>
              <a:buFontTx/>
              <a:buNone/>
            </a:pPr>
            <a:endParaRPr lang="en-US" sz="4000" dirty="0" smtClean="0">
              <a:solidFill>
                <a:srgbClr val="0066CC"/>
              </a:solidFill>
              <a:latin typeface="Arial Rounded MT Bold" pitchFamily="34" charset="0"/>
            </a:endParaRPr>
          </a:p>
          <a:p>
            <a:pPr marL="0" indent="0" algn="ctr">
              <a:lnSpc>
                <a:spcPct val="90000"/>
              </a:lnSpc>
              <a:buFontTx/>
              <a:buNone/>
            </a:pPr>
            <a:r>
              <a:rPr lang="en-US" sz="3600" b="1" dirty="0" smtClean="0">
                <a:latin typeface="Arial Rounded MT Bold" pitchFamily="34" charset="0"/>
              </a:rPr>
              <a:t>Update on NW Louisiana Water Resources Issues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533400" y="76200"/>
            <a:ext cx="8229600" cy="1143000"/>
          </a:xfrm>
          <a:prstGeom prst="rect">
            <a:avLst/>
          </a:prstGeom>
          <a:noFill/>
          <a:ln w="9525">
            <a:noFill/>
            <a:miter lim="800000"/>
            <a:headEnd/>
            <a:tailEnd/>
          </a:ln>
        </p:spPr>
        <p:txBody>
          <a:bodyPr anchor="ctr"/>
          <a:lstStyle/>
          <a:p>
            <a:pPr algn="ctr"/>
            <a:r>
              <a:rPr lang="en-US" sz="4000">
                <a:solidFill>
                  <a:srgbClr val="CC3300"/>
                </a:solidFill>
              </a:rPr>
              <a:t>What are the water usage issues?</a:t>
            </a:r>
          </a:p>
        </p:txBody>
      </p:sp>
      <p:pic>
        <p:nvPicPr>
          <p:cNvPr id="35843" name="Picture 3"/>
          <p:cNvPicPr>
            <a:picLocks noChangeAspect="1" noChangeArrowheads="1"/>
          </p:cNvPicPr>
          <p:nvPr/>
        </p:nvPicPr>
        <p:blipFill>
          <a:blip r:embed="rId2"/>
          <a:srcRect/>
          <a:stretch>
            <a:fillRect/>
          </a:stretch>
        </p:blipFill>
        <p:spPr bwMode="auto">
          <a:xfrm>
            <a:off x="304800" y="3095625"/>
            <a:ext cx="8686800" cy="2238375"/>
          </a:xfrm>
          <a:prstGeom prst="rect">
            <a:avLst/>
          </a:prstGeom>
          <a:noFill/>
          <a:ln w="9525">
            <a:noFill/>
            <a:miter lim="800000"/>
            <a:headEnd/>
            <a:tailEnd/>
          </a:ln>
        </p:spPr>
      </p:pic>
      <p:pic>
        <p:nvPicPr>
          <p:cNvPr id="35844" name="Picture 4"/>
          <p:cNvPicPr>
            <a:picLocks noChangeAspect="1" noChangeArrowheads="1"/>
          </p:cNvPicPr>
          <p:nvPr/>
        </p:nvPicPr>
        <p:blipFill>
          <a:blip r:embed="rId3"/>
          <a:srcRect/>
          <a:stretch>
            <a:fillRect/>
          </a:stretch>
        </p:blipFill>
        <p:spPr bwMode="auto">
          <a:xfrm>
            <a:off x="304800" y="1571625"/>
            <a:ext cx="8458200" cy="815975"/>
          </a:xfrm>
          <a:prstGeom prst="rect">
            <a:avLst/>
          </a:prstGeom>
          <a:noFill/>
          <a:ln w="9525">
            <a:noFill/>
            <a:miter lim="800000"/>
            <a:headEnd/>
            <a:tailEnd/>
          </a:ln>
        </p:spPr>
      </p:pic>
      <p:pic>
        <p:nvPicPr>
          <p:cNvPr id="35845" name="Picture 5"/>
          <p:cNvPicPr>
            <a:picLocks noChangeAspect="1" noChangeArrowheads="1"/>
          </p:cNvPicPr>
          <p:nvPr/>
        </p:nvPicPr>
        <p:blipFill>
          <a:blip r:embed="rId4"/>
          <a:srcRect/>
          <a:stretch>
            <a:fillRect/>
          </a:stretch>
        </p:blipFill>
        <p:spPr bwMode="auto">
          <a:xfrm>
            <a:off x="609600" y="2486025"/>
            <a:ext cx="3543300" cy="636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533400" y="-141288"/>
            <a:ext cx="8077200" cy="979488"/>
          </a:xfrm>
        </p:spPr>
        <p:txBody>
          <a:bodyPr/>
          <a:lstStyle/>
          <a:p>
            <a:pPr eaLnBrk="1" hangingPunct="1"/>
            <a:r>
              <a:rPr lang="en-US" sz="3200" smtClean="0"/>
              <a:t>Understanding Water Resources</a:t>
            </a:r>
          </a:p>
        </p:txBody>
      </p:sp>
      <p:sp>
        <p:nvSpPr>
          <p:cNvPr id="36867" name="Text Box 4"/>
          <p:cNvSpPr txBox="1">
            <a:spLocks noChangeArrowheads="1"/>
          </p:cNvSpPr>
          <p:nvPr/>
        </p:nvSpPr>
        <p:spPr bwMode="auto">
          <a:xfrm rot="264184">
            <a:off x="3200400" y="3835400"/>
            <a:ext cx="1825625" cy="539750"/>
          </a:xfrm>
          <a:prstGeom prst="rect">
            <a:avLst/>
          </a:prstGeom>
          <a:noFill/>
          <a:ln w="22225">
            <a:solidFill>
              <a:schemeClr val="tx1"/>
            </a:solidFill>
            <a:miter lim="800000"/>
            <a:headEnd/>
            <a:tailEnd/>
          </a:ln>
        </p:spPr>
        <p:txBody>
          <a:bodyPr>
            <a:spAutoFit/>
          </a:bodyPr>
          <a:lstStyle/>
          <a:p>
            <a:pPr algn="ctr">
              <a:spcBef>
                <a:spcPct val="50000"/>
              </a:spcBef>
            </a:pPr>
            <a:r>
              <a:rPr lang="en-US" sz="1400">
                <a:solidFill>
                  <a:schemeClr val="bg1"/>
                </a:solidFill>
              </a:rPr>
              <a:t>Water Resources and Man</a:t>
            </a:r>
          </a:p>
        </p:txBody>
      </p:sp>
      <p:pic>
        <p:nvPicPr>
          <p:cNvPr id="36868" name="Picture 5"/>
          <p:cNvPicPr>
            <a:picLocks noChangeAspect="1" noChangeArrowheads="1"/>
          </p:cNvPicPr>
          <p:nvPr/>
        </p:nvPicPr>
        <p:blipFill>
          <a:blip r:embed="rId2"/>
          <a:srcRect/>
          <a:stretch>
            <a:fillRect/>
          </a:stretch>
        </p:blipFill>
        <p:spPr bwMode="auto">
          <a:xfrm>
            <a:off x="914400" y="762000"/>
            <a:ext cx="7315200" cy="5068888"/>
          </a:xfrm>
          <a:prstGeom prst="rect">
            <a:avLst/>
          </a:prstGeom>
          <a:noFill/>
          <a:ln w="19050">
            <a:solidFill>
              <a:schemeClr val="tx1"/>
            </a:solidFill>
            <a:miter lim="800000"/>
            <a:headEnd/>
            <a:tailEnd/>
          </a:ln>
        </p:spPr>
      </p:pic>
      <p:sp>
        <p:nvSpPr>
          <p:cNvPr id="36869" name="Rectangle 6"/>
          <p:cNvSpPr>
            <a:spLocks noChangeArrowheads="1"/>
          </p:cNvSpPr>
          <p:nvPr/>
        </p:nvSpPr>
        <p:spPr bwMode="auto">
          <a:xfrm>
            <a:off x="533400" y="5878513"/>
            <a:ext cx="8077200" cy="979487"/>
          </a:xfrm>
          <a:prstGeom prst="rect">
            <a:avLst/>
          </a:prstGeom>
          <a:noFill/>
          <a:ln w="9525">
            <a:noFill/>
            <a:miter lim="800000"/>
            <a:headEnd/>
            <a:tailEnd/>
          </a:ln>
        </p:spPr>
        <p:txBody>
          <a:bodyPr anchor="ctr"/>
          <a:lstStyle/>
          <a:p>
            <a:pPr algn="ctr"/>
            <a:r>
              <a:rPr lang="en-US" sz="2800">
                <a:solidFill>
                  <a:schemeClr val="tx2"/>
                </a:solidFill>
              </a:rPr>
              <a:t>The people of northwest Louisiana</a:t>
            </a:r>
            <a:br>
              <a:rPr lang="en-US" sz="2800">
                <a:solidFill>
                  <a:schemeClr val="tx2"/>
                </a:solidFill>
              </a:rPr>
            </a:br>
            <a:r>
              <a:rPr lang="en-US" sz="2800">
                <a:solidFill>
                  <a:schemeClr val="tx2"/>
                </a:solidFill>
              </a:rPr>
              <a:t>are well accustomed to oil and gas development</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srcRect/>
          <a:stretch>
            <a:fillRect/>
          </a:stretch>
        </p:blipFill>
        <p:spPr bwMode="auto">
          <a:xfrm>
            <a:off x="762000" y="892175"/>
            <a:ext cx="7696200" cy="4419600"/>
          </a:xfrm>
          <a:prstGeom prst="rect">
            <a:avLst/>
          </a:prstGeom>
          <a:noFill/>
          <a:ln w="9525">
            <a:solidFill>
              <a:schemeClr val="tx1"/>
            </a:solidFill>
            <a:miter lim="800000"/>
            <a:headEnd/>
            <a:tailEnd/>
          </a:ln>
        </p:spPr>
      </p:pic>
      <p:pic>
        <p:nvPicPr>
          <p:cNvPr id="37891" name="Picture 3"/>
          <p:cNvPicPr>
            <a:picLocks noChangeAspect="1" noChangeArrowheads="1"/>
          </p:cNvPicPr>
          <p:nvPr/>
        </p:nvPicPr>
        <p:blipFill>
          <a:blip r:embed="rId3"/>
          <a:srcRect/>
          <a:stretch>
            <a:fillRect/>
          </a:stretch>
        </p:blipFill>
        <p:spPr bwMode="auto">
          <a:xfrm>
            <a:off x="990600" y="5486400"/>
            <a:ext cx="7239000" cy="1284288"/>
          </a:xfrm>
          <a:prstGeom prst="rect">
            <a:avLst/>
          </a:prstGeom>
          <a:noFill/>
          <a:ln w="9525">
            <a:noFill/>
            <a:miter lim="800000"/>
            <a:headEnd/>
            <a:tailEnd/>
          </a:ln>
        </p:spPr>
      </p:pic>
      <p:sp>
        <p:nvSpPr>
          <p:cNvPr id="37892" name="Text Box 4"/>
          <p:cNvSpPr txBox="1">
            <a:spLocks noChangeArrowheads="1"/>
          </p:cNvSpPr>
          <p:nvPr/>
        </p:nvSpPr>
        <p:spPr bwMode="auto">
          <a:xfrm>
            <a:off x="381000" y="228600"/>
            <a:ext cx="8458200" cy="519113"/>
          </a:xfrm>
          <a:prstGeom prst="rect">
            <a:avLst/>
          </a:prstGeom>
          <a:noFill/>
          <a:ln w="9525">
            <a:noFill/>
            <a:miter lim="800000"/>
            <a:headEnd/>
            <a:tailEnd/>
          </a:ln>
        </p:spPr>
        <p:txBody>
          <a:bodyPr>
            <a:spAutoFit/>
          </a:bodyPr>
          <a:lstStyle/>
          <a:p>
            <a:pPr algn="ctr">
              <a:spcBef>
                <a:spcPct val="50000"/>
              </a:spcBef>
            </a:pPr>
            <a:r>
              <a:rPr lang="en-US" sz="2800" b="1"/>
              <a:t>Water and Culture - More than just a commodity</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4"/>
          <p:cNvSpPr txBox="1">
            <a:spLocks noChangeArrowheads="1"/>
          </p:cNvSpPr>
          <p:nvPr/>
        </p:nvSpPr>
        <p:spPr bwMode="auto">
          <a:xfrm>
            <a:off x="304800" y="152400"/>
            <a:ext cx="8458200" cy="519113"/>
          </a:xfrm>
          <a:prstGeom prst="rect">
            <a:avLst/>
          </a:prstGeom>
          <a:noFill/>
          <a:ln w="9525">
            <a:noFill/>
            <a:miter lim="800000"/>
            <a:headEnd/>
            <a:tailEnd/>
          </a:ln>
        </p:spPr>
        <p:txBody>
          <a:bodyPr>
            <a:spAutoFit/>
          </a:bodyPr>
          <a:lstStyle/>
          <a:p>
            <a:pPr algn="ctr">
              <a:spcBef>
                <a:spcPct val="50000"/>
              </a:spcBef>
            </a:pPr>
            <a:r>
              <a:rPr lang="en-US" sz="2800" b="1"/>
              <a:t>Water and Culture - More than just a commodity</a:t>
            </a:r>
          </a:p>
        </p:txBody>
      </p:sp>
      <p:sp>
        <p:nvSpPr>
          <p:cNvPr id="38915" name="Text Box 3"/>
          <p:cNvSpPr txBox="1">
            <a:spLocks noChangeArrowheads="1"/>
          </p:cNvSpPr>
          <p:nvPr/>
        </p:nvSpPr>
        <p:spPr bwMode="auto">
          <a:xfrm>
            <a:off x="898525" y="3184525"/>
            <a:ext cx="184150" cy="336550"/>
          </a:xfrm>
          <a:prstGeom prst="rect">
            <a:avLst/>
          </a:prstGeom>
          <a:noFill/>
          <a:ln w="9525">
            <a:noFill/>
            <a:miter lim="800000"/>
            <a:headEnd/>
            <a:tailEnd/>
          </a:ln>
        </p:spPr>
        <p:txBody>
          <a:bodyPr wrap="none">
            <a:spAutoFit/>
          </a:bodyPr>
          <a:lstStyle/>
          <a:p>
            <a:endParaRPr lang="en-US" sz="1600"/>
          </a:p>
        </p:txBody>
      </p:sp>
      <p:sp>
        <p:nvSpPr>
          <p:cNvPr id="38916" name="Text Box 4"/>
          <p:cNvSpPr txBox="1">
            <a:spLocks noChangeArrowheads="1"/>
          </p:cNvSpPr>
          <p:nvPr/>
        </p:nvSpPr>
        <p:spPr bwMode="auto">
          <a:xfrm>
            <a:off x="381000" y="685800"/>
            <a:ext cx="8153400" cy="457200"/>
          </a:xfrm>
          <a:prstGeom prst="rect">
            <a:avLst/>
          </a:prstGeom>
          <a:noFill/>
          <a:ln w="9525">
            <a:noFill/>
            <a:miter lim="800000"/>
            <a:headEnd/>
            <a:tailEnd/>
          </a:ln>
        </p:spPr>
        <p:txBody>
          <a:bodyPr>
            <a:spAutoFit/>
          </a:bodyPr>
          <a:lstStyle/>
          <a:p>
            <a:pPr algn="ctr">
              <a:spcBef>
                <a:spcPct val="50000"/>
              </a:spcBef>
            </a:pPr>
            <a:r>
              <a:rPr lang="en-US" sz="2400" b="1">
                <a:latin typeface="Bradley Hand ITC" pitchFamily="66" charset="0"/>
              </a:rPr>
              <a:t>The community became wary of gas exploration operations</a:t>
            </a:r>
          </a:p>
        </p:txBody>
      </p:sp>
      <p:pic>
        <p:nvPicPr>
          <p:cNvPr id="38917" name="Picture 5"/>
          <p:cNvPicPr>
            <a:picLocks noChangeAspect="1" noChangeArrowheads="1"/>
          </p:cNvPicPr>
          <p:nvPr/>
        </p:nvPicPr>
        <p:blipFill>
          <a:blip r:embed="rId2"/>
          <a:srcRect/>
          <a:stretch>
            <a:fillRect/>
          </a:stretch>
        </p:blipFill>
        <p:spPr bwMode="auto">
          <a:xfrm>
            <a:off x="381000" y="1219200"/>
            <a:ext cx="6172200" cy="5499100"/>
          </a:xfrm>
          <a:prstGeom prst="rect">
            <a:avLst/>
          </a:prstGeom>
          <a:noFill/>
          <a:ln w="19050">
            <a:solidFill>
              <a:schemeClr val="tx1"/>
            </a:solidFill>
            <a:miter lim="800000"/>
            <a:headEnd/>
            <a:tailEnd/>
          </a:ln>
        </p:spPr>
      </p:pic>
      <p:pic>
        <p:nvPicPr>
          <p:cNvPr id="38918" name="Picture 6"/>
          <p:cNvPicPr>
            <a:picLocks noChangeAspect="1" noChangeArrowheads="1"/>
          </p:cNvPicPr>
          <p:nvPr/>
        </p:nvPicPr>
        <p:blipFill>
          <a:blip r:embed="rId3"/>
          <a:srcRect/>
          <a:stretch>
            <a:fillRect/>
          </a:stretch>
        </p:blipFill>
        <p:spPr bwMode="auto">
          <a:xfrm>
            <a:off x="7010400" y="1295400"/>
            <a:ext cx="1639888" cy="5410200"/>
          </a:xfrm>
          <a:prstGeom prst="rect">
            <a:avLst/>
          </a:prstGeom>
          <a:noFill/>
          <a:ln w="22225">
            <a:solidFill>
              <a:schemeClr val="tx1"/>
            </a:solid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Text Box 4"/>
          <p:cNvSpPr txBox="1">
            <a:spLocks noChangeArrowheads="1"/>
          </p:cNvSpPr>
          <p:nvPr/>
        </p:nvSpPr>
        <p:spPr bwMode="auto">
          <a:xfrm>
            <a:off x="898525" y="3184525"/>
            <a:ext cx="184150" cy="336550"/>
          </a:xfrm>
          <a:prstGeom prst="rect">
            <a:avLst/>
          </a:prstGeom>
          <a:noFill/>
          <a:ln w="9525">
            <a:noFill/>
            <a:miter lim="800000"/>
            <a:headEnd/>
            <a:tailEnd/>
          </a:ln>
        </p:spPr>
        <p:txBody>
          <a:bodyPr wrap="none">
            <a:spAutoFit/>
          </a:bodyPr>
          <a:lstStyle/>
          <a:p>
            <a:endParaRPr lang="en-US" sz="1600"/>
          </a:p>
        </p:txBody>
      </p:sp>
      <p:pic>
        <p:nvPicPr>
          <p:cNvPr id="40963" name="Picture 8"/>
          <p:cNvPicPr>
            <a:picLocks noChangeAspect="1" noChangeArrowheads="1"/>
          </p:cNvPicPr>
          <p:nvPr/>
        </p:nvPicPr>
        <p:blipFill>
          <a:blip r:embed="rId2"/>
          <a:srcRect/>
          <a:stretch>
            <a:fillRect/>
          </a:stretch>
        </p:blipFill>
        <p:spPr bwMode="auto">
          <a:xfrm>
            <a:off x="220663" y="762000"/>
            <a:ext cx="8770937" cy="5943600"/>
          </a:xfrm>
          <a:prstGeom prst="rect">
            <a:avLst/>
          </a:prstGeom>
          <a:noFill/>
          <a:ln w="9525">
            <a:noFill/>
            <a:miter lim="800000"/>
            <a:headEnd/>
            <a:tailEnd/>
          </a:ln>
        </p:spPr>
      </p:pic>
      <p:sp>
        <p:nvSpPr>
          <p:cNvPr id="40964" name="TextBox 7"/>
          <p:cNvSpPr txBox="1">
            <a:spLocks noChangeArrowheads="1"/>
          </p:cNvSpPr>
          <p:nvPr/>
        </p:nvSpPr>
        <p:spPr bwMode="auto">
          <a:xfrm>
            <a:off x="2133600" y="101600"/>
            <a:ext cx="4419600" cy="584200"/>
          </a:xfrm>
          <a:prstGeom prst="rect">
            <a:avLst/>
          </a:prstGeom>
          <a:noFill/>
          <a:ln w="9525">
            <a:noFill/>
            <a:miter lim="800000"/>
            <a:headEnd/>
            <a:tailEnd/>
          </a:ln>
        </p:spPr>
        <p:txBody>
          <a:bodyPr>
            <a:spAutoFit/>
          </a:bodyPr>
          <a:lstStyle/>
          <a:p>
            <a:pPr algn="ctr"/>
            <a:r>
              <a:rPr lang="en-US" sz="3200" b="1"/>
              <a:t>Who’s on first…?</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3"/>
          <p:cNvSpPr txBox="1">
            <a:spLocks noChangeArrowheads="1"/>
          </p:cNvSpPr>
          <p:nvPr/>
        </p:nvSpPr>
        <p:spPr bwMode="auto">
          <a:xfrm>
            <a:off x="990600" y="2057400"/>
            <a:ext cx="7772400" cy="2593975"/>
          </a:xfrm>
          <a:prstGeom prst="rect">
            <a:avLst/>
          </a:prstGeom>
          <a:noFill/>
          <a:ln w="9525">
            <a:noFill/>
            <a:miter lim="800000"/>
            <a:headEnd/>
            <a:tailEnd/>
          </a:ln>
        </p:spPr>
        <p:txBody>
          <a:bodyPr>
            <a:spAutoFit/>
          </a:bodyPr>
          <a:lstStyle/>
          <a:p>
            <a:pPr>
              <a:spcBef>
                <a:spcPct val="50000"/>
              </a:spcBef>
              <a:buFont typeface="Wingdings" pitchFamily="2" charset="2"/>
              <a:buChar char="Ø"/>
            </a:pPr>
            <a:r>
              <a:rPr lang="en-US" sz="3200" b="1"/>
              <a:t> Groundwater</a:t>
            </a:r>
          </a:p>
          <a:p>
            <a:pPr lvl="1">
              <a:spcBef>
                <a:spcPct val="50000"/>
              </a:spcBef>
              <a:buFont typeface="Wingdings" pitchFamily="2" charset="2"/>
              <a:buChar char="Ø"/>
            </a:pPr>
            <a:r>
              <a:rPr lang="en-US" sz="3200" b="1"/>
              <a:t> </a:t>
            </a:r>
            <a:r>
              <a:rPr lang="en-US" sz="3200" b="1">
                <a:solidFill>
                  <a:srgbClr val="FF0000"/>
                </a:solidFill>
              </a:rPr>
              <a:t>Carrizo-Wilcox Aquifer</a:t>
            </a:r>
          </a:p>
          <a:p>
            <a:pPr lvl="2">
              <a:spcBef>
                <a:spcPct val="50000"/>
              </a:spcBef>
              <a:buFont typeface="Wingdings" pitchFamily="2" charset="2"/>
              <a:buChar char="Ø"/>
            </a:pPr>
            <a:r>
              <a:rPr lang="en-US" sz="2800" b="1">
                <a:solidFill>
                  <a:srgbClr val="FF0000"/>
                </a:solidFill>
              </a:rPr>
              <a:t> Initially the main source for fracing</a:t>
            </a:r>
          </a:p>
          <a:p>
            <a:pPr>
              <a:spcBef>
                <a:spcPct val="50000"/>
              </a:spcBef>
              <a:buFont typeface="Wingdings" pitchFamily="2" charset="2"/>
              <a:buChar char="Ø"/>
            </a:pPr>
            <a:endParaRPr lang="en-US" sz="2800" b="1">
              <a:solidFill>
                <a:srgbClr val="FF0000"/>
              </a:solidFill>
            </a:endParaRPr>
          </a:p>
        </p:txBody>
      </p:sp>
      <p:sp>
        <p:nvSpPr>
          <p:cNvPr id="41987" name="Text Box 5"/>
          <p:cNvSpPr txBox="1">
            <a:spLocks noChangeArrowheads="1"/>
          </p:cNvSpPr>
          <p:nvPr/>
        </p:nvSpPr>
        <p:spPr bwMode="auto">
          <a:xfrm>
            <a:off x="685800" y="838200"/>
            <a:ext cx="7924800" cy="641350"/>
          </a:xfrm>
          <a:prstGeom prst="rect">
            <a:avLst/>
          </a:prstGeom>
          <a:noFill/>
          <a:ln w="9525">
            <a:noFill/>
            <a:miter lim="800000"/>
            <a:headEnd/>
            <a:tailEnd/>
          </a:ln>
        </p:spPr>
        <p:txBody>
          <a:bodyPr>
            <a:spAutoFit/>
          </a:bodyPr>
          <a:lstStyle/>
          <a:p>
            <a:pPr algn="ctr">
              <a:spcBef>
                <a:spcPct val="50000"/>
              </a:spcBef>
              <a:buFont typeface="Wingdings" pitchFamily="2" charset="2"/>
              <a:buNone/>
            </a:pPr>
            <a:r>
              <a:rPr lang="en-US" sz="3600" b="1"/>
              <a:t>Water Sources for Haynesville Play</a:t>
            </a:r>
          </a:p>
        </p:txBody>
      </p:sp>
      <p:sp>
        <p:nvSpPr>
          <p:cNvPr id="41988" name="Text Box 7"/>
          <p:cNvSpPr txBox="1">
            <a:spLocks noChangeArrowheads="1"/>
          </p:cNvSpPr>
          <p:nvPr/>
        </p:nvSpPr>
        <p:spPr bwMode="auto">
          <a:xfrm>
            <a:off x="6553200" y="6324600"/>
            <a:ext cx="2667000" cy="457200"/>
          </a:xfrm>
          <a:prstGeom prst="rect">
            <a:avLst/>
          </a:prstGeom>
          <a:noFill/>
          <a:ln w="9525">
            <a:noFill/>
            <a:miter lim="800000"/>
            <a:headEnd/>
            <a:tailEnd/>
          </a:ln>
        </p:spPr>
        <p:txBody>
          <a:bodyPr>
            <a:spAutoFit/>
          </a:bodyPr>
          <a:lstStyle/>
          <a:p>
            <a:pPr algn="ctr">
              <a:spcBef>
                <a:spcPct val="50000"/>
              </a:spcBef>
            </a:pPr>
            <a:r>
              <a:rPr lang="en-US" sz="1200" b="1"/>
              <a:t>LSUS Red River Watershed Mangement Institute</a:t>
            </a:r>
          </a:p>
        </p:txBody>
      </p:sp>
      <p:sp>
        <p:nvSpPr>
          <p:cNvPr id="41989" name="Text Box 8"/>
          <p:cNvSpPr txBox="1">
            <a:spLocks noChangeArrowheads="1"/>
          </p:cNvSpPr>
          <p:nvPr/>
        </p:nvSpPr>
        <p:spPr bwMode="auto">
          <a:xfrm>
            <a:off x="1524000" y="4953000"/>
            <a:ext cx="4419600" cy="822325"/>
          </a:xfrm>
          <a:prstGeom prst="rect">
            <a:avLst/>
          </a:prstGeom>
          <a:noFill/>
          <a:ln w="9525">
            <a:noFill/>
            <a:miter lim="800000"/>
            <a:headEnd/>
            <a:tailEnd/>
          </a:ln>
        </p:spPr>
        <p:txBody>
          <a:bodyPr>
            <a:spAutoFit/>
          </a:bodyPr>
          <a:lstStyle/>
          <a:p>
            <a:pPr>
              <a:spcBef>
                <a:spcPct val="50000"/>
              </a:spcBef>
            </a:pPr>
            <a:r>
              <a:rPr lang="en-US" sz="2400" b="1"/>
              <a:t>How and where do you get the water?  ...Approaches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3"/>
          <p:cNvSpPr txBox="1">
            <a:spLocks noChangeArrowheads="1"/>
          </p:cNvSpPr>
          <p:nvPr/>
        </p:nvSpPr>
        <p:spPr bwMode="auto">
          <a:xfrm>
            <a:off x="990600" y="2057400"/>
            <a:ext cx="7772400" cy="2593975"/>
          </a:xfrm>
          <a:prstGeom prst="rect">
            <a:avLst/>
          </a:prstGeom>
          <a:noFill/>
          <a:ln w="9525">
            <a:noFill/>
            <a:miter lim="800000"/>
            <a:headEnd/>
            <a:tailEnd/>
          </a:ln>
        </p:spPr>
        <p:txBody>
          <a:bodyPr>
            <a:spAutoFit/>
          </a:bodyPr>
          <a:lstStyle/>
          <a:p>
            <a:pPr>
              <a:spcBef>
                <a:spcPct val="50000"/>
              </a:spcBef>
              <a:buFont typeface="Wingdings" pitchFamily="2" charset="2"/>
              <a:buChar char="Ø"/>
            </a:pPr>
            <a:r>
              <a:rPr lang="en-US" sz="3200" b="1"/>
              <a:t> Groundwater</a:t>
            </a:r>
          </a:p>
          <a:p>
            <a:pPr lvl="1">
              <a:spcBef>
                <a:spcPct val="50000"/>
              </a:spcBef>
              <a:buFont typeface="Wingdings" pitchFamily="2" charset="2"/>
              <a:buChar char="Ø"/>
            </a:pPr>
            <a:r>
              <a:rPr lang="en-US" sz="3200" b="1"/>
              <a:t> </a:t>
            </a:r>
            <a:r>
              <a:rPr lang="en-US" sz="3200" b="1">
                <a:solidFill>
                  <a:srgbClr val="FF0000"/>
                </a:solidFill>
              </a:rPr>
              <a:t>Carrizo-Wilcox Aquifer</a:t>
            </a:r>
          </a:p>
          <a:p>
            <a:pPr lvl="2">
              <a:spcBef>
                <a:spcPct val="50000"/>
              </a:spcBef>
              <a:buFont typeface="Wingdings" pitchFamily="2" charset="2"/>
              <a:buChar char="Ø"/>
            </a:pPr>
            <a:r>
              <a:rPr lang="en-US" sz="2800" b="1">
                <a:solidFill>
                  <a:srgbClr val="FF0000"/>
                </a:solidFill>
              </a:rPr>
              <a:t> Initially the main source for fracing</a:t>
            </a:r>
          </a:p>
          <a:p>
            <a:pPr>
              <a:spcBef>
                <a:spcPct val="50000"/>
              </a:spcBef>
              <a:buFont typeface="Wingdings" pitchFamily="2" charset="2"/>
              <a:buChar char="Ø"/>
            </a:pPr>
            <a:endParaRPr lang="en-US" sz="2800" b="1">
              <a:solidFill>
                <a:srgbClr val="FF0000"/>
              </a:solidFill>
            </a:endParaRPr>
          </a:p>
        </p:txBody>
      </p:sp>
      <p:sp>
        <p:nvSpPr>
          <p:cNvPr id="41987" name="Text Box 5"/>
          <p:cNvSpPr txBox="1">
            <a:spLocks noChangeArrowheads="1"/>
          </p:cNvSpPr>
          <p:nvPr/>
        </p:nvSpPr>
        <p:spPr bwMode="auto">
          <a:xfrm>
            <a:off x="685800" y="838200"/>
            <a:ext cx="7924800" cy="641350"/>
          </a:xfrm>
          <a:prstGeom prst="rect">
            <a:avLst/>
          </a:prstGeom>
          <a:noFill/>
          <a:ln w="9525">
            <a:noFill/>
            <a:miter lim="800000"/>
            <a:headEnd/>
            <a:tailEnd/>
          </a:ln>
        </p:spPr>
        <p:txBody>
          <a:bodyPr>
            <a:spAutoFit/>
          </a:bodyPr>
          <a:lstStyle/>
          <a:p>
            <a:pPr algn="ctr">
              <a:spcBef>
                <a:spcPct val="50000"/>
              </a:spcBef>
              <a:buFont typeface="Wingdings" pitchFamily="2" charset="2"/>
              <a:buNone/>
            </a:pPr>
            <a:r>
              <a:rPr lang="en-US" sz="3600" b="1"/>
              <a:t>Water Sources for Haynesville Play</a:t>
            </a:r>
          </a:p>
        </p:txBody>
      </p:sp>
      <p:sp>
        <p:nvSpPr>
          <p:cNvPr id="41988" name="Text Box 7"/>
          <p:cNvSpPr txBox="1">
            <a:spLocks noChangeArrowheads="1"/>
          </p:cNvSpPr>
          <p:nvPr/>
        </p:nvSpPr>
        <p:spPr bwMode="auto">
          <a:xfrm>
            <a:off x="6553200" y="6324600"/>
            <a:ext cx="2667000" cy="457200"/>
          </a:xfrm>
          <a:prstGeom prst="rect">
            <a:avLst/>
          </a:prstGeom>
          <a:noFill/>
          <a:ln w="9525">
            <a:noFill/>
            <a:miter lim="800000"/>
            <a:headEnd/>
            <a:tailEnd/>
          </a:ln>
        </p:spPr>
        <p:txBody>
          <a:bodyPr>
            <a:spAutoFit/>
          </a:bodyPr>
          <a:lstStyle/>
          <a:p>
            <a:pPr algn="ctr">
              <a:spcBef>
                <a:spcPct val="50000"/>
              </a:spcBef>
            </a:pPr>
            <a:r>
              <a:rPr lang="en-US" sz="1200" b="1"/>
              <a:t>LSUS Red River Watershed Mangement Institute</a:t>
            </a:r>
          </a:p>
        </p:txBody>
      </p:sp>
      <p:sp>
        <p:nvSpPr>
          <p:cNvPr id="41989" name="Text Box 8"/>
          <p:cNvSpPr txBox="1">
            <a:spLocks noChangeArrowheads="1"/>
          </p:cNvSpPr>
          <p:nvPr/>
        </p:nvSpPr>
        <p:spPr bwMode="auto">
          <a:xfrm>
            <a:off x="1524000" y="4953000"/>
            <a:ext cx="4419600" cy="822325"/>
          </a:xfrm>
          <a:prstGeom prst="rect">
            <a:avLst/>
          </a:prstGeom>
          <a:noFill/>
          <a:ln w="9525">
            <a:noFill/>
            <a:miter lim="800000"/>
            <a:headEnd/>
            <a:tailEnd/>
          </a:ln>
        </p:spPr>
        <p:txBody>
          <a:bodyPr>
            <a:spAutoFit/>
          </a:bodyPr>
          <a:lstStyle/>
          <a:p>
            <a:pPr>
              <a:spcBef>
                <a:spcPct val="50000"/>
              </a:spcBef>
            </a:pPr>
            <a:r>
              <a:rPr lang="en-US" sz="2400" b="1"/>
              <a:t>How and where do you get the water?  ...Approaches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3"/>
          <p:cNvSpPr txBox="1">
            <a:spLocks noChangeArrowheads="1"/>
          </p:cNvSpPr>
          <p:nvPr/>
        </p:nvSpPr>
        <p:spPr bwMode="auto">
          <a:xfrm>
            <a:off x="1371600" y="6126163"/>
            <a:ext cx="6629400" cy="579437"/>
          </a:xfrm>
          <a:prstGeom prst="rect">
            <a:avLst/>
          </a:prstGeom>
          <a:noFill/>
          <a:ln w="9525">
            <a:noFill/>
            <a:miter lim="800000"/>
            <a:headEnd/>
            <a:tailEnd/>
          </a:ln>
        </p:spPr>
        <p:txBody>
          <a:bodyPr>
            <a:spAutoFit/>
          </a:bodyPr>
          <a:lstStyle/>
          <a:p>
            <a:pPr algn="ctr">
              <a:spcBef>
                <a:spcPct val="50000"/>
              </a:spcBef>
            </a:pPr>
            <a:r>
              <a:rPr lang="en-US" sz="3200" b="1"/>
              <a:t>Louisiana Aquifers</a:t>
            </a:r>
          </a:p>
        </p:txBody>
      </p:sp>
      <p:graphicFrame>
        <p:nvGraphicFramePr>
          <p:cNvPr id="2050" name="Picture 2" descr="Aquifers4"/>
          <p:cNvGraphicFramePr>
            <a:graphicFrameLocks noChangeAspect="1"/>
          </p:cNvGraphicFramePr>
          <p:nvPr/>
        </p:nvGraphicFramePr>
        <p:xfrm>
          <a:off x="1524000" y="304800"/>
          <a:ext cx="6477000" cy="5724525"/>
        </p:xfrm>
        <a:graphic>
          <a:graphicData uri="http://schemas.openxmlformats.org/presentationml/2006/ole">
            <mc:AlternateContent xmlns:mc="http://schemas.openxmlformats.org/markup-compatibility/2006">
              <mc:Choice xmlns:v="urn:schemas-microsoft-com:vml" Requires="v">
                <p:oleObj spid="_x0000_s343043" name="CorelPhotoPaint.Image.9" r:id="rId3" imgW="11593651" imgH="10247619" progId="">
                  <p:embed/>
                </p:oleObj>
              </mc:Choice>
              <mc:Fallback>
                <p:oleObj name="CorelPhotoPaint.Image.9" r:id="rId3" imgW="11593651" imgH="10247619" progId="">
                  <p:embed/>
                  <p:pic>
                    <p:nvPicPr>
                      <p:cNvPr id="0" name="Picture 2" descr="Aquifers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04800"/>
                        <a:ext cx="6477000" cy="5724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2" name="Line 6"/>
          <p:cNvSpPr>
            <a:spLocks noChangeShapeType="1"/>
          </p:cNvSpPr>
          <p:nvPr/>
        </p:nvSpPr>
        <p:spPr bwMode="auto">
          <a:xfrm>
            <a:off x="1295400" y="1447800"/>
            <a:ext cx="838200" cy="457200"/>
          </a:xfrm>
          <a:prstGeom prst="line">
            <a:avLst/>
          </a:prstGeom>
          <a:noFill/>
          <a:ln w="57150">
            <a:solidFill>
              <a:schemeClr val="tx1"/>
            </a:solidFill>
            <a:round/>
            <a:headEnd/>
            <a:tailEnd type="triangle" w="med" len="med"/>
          </a:ln>
        </p:spPr>
        <p:txBody>
          <a:bodyPr/>
          <a:lstStyle/>
          <a:p>
            <a:endParaRPr lang="en-US"/>
          </a:p>
        </p:txBody>
      </p:sp>
      <p:sp>
        <p:nvSpPr>
          <p:cNvPr id="2053" name="Text Box 7"/>
          <p:cNvSpPr txBox="1">
            <a:spLocks noChangeArrowheads="1"/>
          </p:cNvSpPr>
          <p:nvPr/>
        </p:nvSpPr>
        <p:spPr bwMode="auto">
          <a:xfrm>
            <a:off x="0" y="762000"/>
            <a:ext cx="1524000" cy="701675"/>
          </a:xfrm>
          <a:prstGeom prst="rect">
            <a:avLst/>
          </a:prstGeom>
          <a:noFill/>
          <a:ln w="9525">
            <a:noFill/>
            <a:miter lim="800000"/>
            <a:headEnd/>
            <a:tailEnd/>
          </a:ln>
        </p:spPr>
        <p:txBody>
          <a:bodyPr>
            <a:spAutoFit/>
          </a:bodyPr>
          <a:lstStyle/>
          <a:p>
            <a:pPr algn="ctr">
              <a:spcBef>
                <a:spcPct val="50000"/>
              </a:spcBef>
            </a:pPr>
            <a:r>
              <a:rPr lang="en-US" sz="2000" b="1"/>
              <a:t>Carrizo-Wilcox</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srcRect/>
          <a:stretch>
            <a:fillRect/>
          </a:stretch>
        </p:blipFill>
        <p:spPr bwMode="auto">
          <a:xfrm>
            <a:off x="152400" y="1066800"/>
            <a:ext cx="4343400" cy="4221163"/>
          </a:xfrm>
          <a:prstGeom prst="rect">
            <a:avLst/>
          </a:prstGeom>
          <a:noFill/>
          <a:ln w="19050">
            <a:solidFill>
              <a:schemeClr val="tx1"/>
            </a:solidFill>
            <a:miter lim="800000"/>
            <a:headEnd/>
            <a:tailEnd/>
          </a:ln>
        </p:spPr>
      </p:pic>
      <p:pic>
        <p:nvPicPr>
          <p:cNvPr id="43011" name="Picture 3"/>
          <p:cNvPicPr>
            <a:picLocks noChangeAspect="1" noChangeArrowheads="1"/>
          </p:cNvPicPr>
          <p:nvPr/>
        </p:nvPicPr>
        <p:blipFill>
          <a:blip r:embed="rId3"/>
          <a:srcRect/>
          <a:stretch>
            <a:fillRect/>
          </a:stretch>
        </p:blipFill>
        <p:spPr bwMode="auto">
          <a:xfrm>
            <a:off x="4648200" y="1295400"/>
            <a:ext cx="4343400" cy="3763963"/>
          </a:xfrm>
          <a:prstGeom prst="rect">
            <a:avLst/>
          </a:prstGeom>
          <a:noFill/>
          <a:ln w="19050">
            <a:solidFill>
              <a:schemeClr val="tx1"/>
            </a:solidFill>
            <a:miter lim="800000"/>
            <a:headEnd/>
            <a:tailEnd/>
          </a:ln>
        </p:spPr>
      </p:pic>
      <p:sp>
        <p:nvSpPr>
          <p:cNvPr id="43012" name="Text Box 5"/>
          <p:cNvSpPr txBox="1">
            <a:spLocks noChangeArrowheads="1"/>
          </p:cNvSpPr>
          <p:nvPr/>
        </p:nvSpPr>
        <p:spPr bwMode="auto">
          <a:xfrm>
            <a:off x="838200" y="5715000"/>
            <a:ext cx="7391400" cy="822325"/>
          </a:xfrm>
          <a:prstGeom prst="rect">
            <a:avLst/>
          </a:prstGeom>
          <a:noFill/>
          <a:ln w="9525">
            <a:noFill/>
            <a:miter lim="800000"/>
            <a:headEnd/>
            <a:tailEnd/>
          </a:ln>
        </p:spPr>
        <p:txBody>
          <a:bodyPr>
            <a:spAutoFit/>
          </a:bodyPr>
          <a:lstStyle/>
          <a:p>
            <a:pPr algn="ctr">
              <a:spcBef>
                <a:spcPct val="50000"/>
              </a:spcBef>
            </a:pPr>
            <a:r>
              <a:rPr lang="en-US" sz="2400" b="1">
                <a:solidFill>
                  <a:srgbClr val="FF3300"/>
                </a:solidFill>
              </a:rPr>
              <a:t>Rural parish withdrawals are predominantly groundwater from</a:t>
            </a:r>
            <a:r>
              <a:rPr lang="en-US" sz="2400">
                <a:solidFill>
                  <a:srgbClr val="FF3300"/>
                </a:solidFill>
              </a:rPr>
              <a:t> </a:t>
            </a:r>
            <a:r>
              <a:rPr lang="en-US" sz="2400" b="1" i="1" u="sng"/>
              <a:t>Carrizo-Wilcox Aquifer</a:t>
            </a:r>
          </a:p>
        </p:txBody>
      </p:sp>
      <p:sp>
        <p:nvSpPr>
          <p:cNvPr id="43013" name="Line 7"/>
          <p:cNvSpPr>
            <a:spLocks noChangeShapeType="1"/>
          </p:cNvSpPr>
          <p:nvPr/>
        </p:nvSpPr>
        <p:spPr bwMode="auto">
          <a:xfrm flipV="1">
            <a:off x="6096000" y="5029200"/>
            <a:ext cx="457200" cy="228600"/>
          </a:xfrm>
          <a:prstGeom prst="line">
            <a:avLst/>
          </a:prstGeom>
          <a:noFill/>
          <a:ln w="57150">
            <a:solidFill>
              <a:srgbClr val="FF3300"/>
            </a:solidFill>
            <a:round/>
            <a:headEnd/>
            <a:tailEnd type="triangle" w="med" len="med"/>
          </a:ln>
        </p:spPr>
        <p:txBody>
          <a:bodyPr/>
          <a:lstStyle/>
          <a:p>
            <a:endParaRPr lang="en-US"/>
          </a:p>
        </p:txBody>
      </p:sp>
      <p:sp>
        <p:nvSpPr>
          <p:cNvPr id="43014" name="Text Box 10"/>
          <p:cNvSpPr txBox="1">
            <a:spLocks noChangeArrowheads="1"/>
          </p:cNvSpPr>
          <p:nvPr/>
        </p:nvSpPr>
        <p:spPr bwMode="auto">
          <a:xfrm>
            <a:off x="7620000" y="5181600"/>
            <a:ext cx="1219200" cy="274638"/>
          </a:xfrm>
          <a:prstGeom prst="rect">
            <a:avLst/>
          </a:prstGeom>
          <a:noFill/>
          <a:ln w="9525">
            <a:noFill/>
            <a:miter lim="800000"/>
            <a:headEnd/>
            <a:tailEnd/>
          </a:ln>
        </p:spPr>
        <p:txBody>
          <a:bodyPr>
            <a:spAutoFit/>
          </a:bodyPr>
          <a:lstStyle/>
          <a:p>
            <a:pPr>
              <a:spcBef>
                <a:spcPct val="50000"/>
              </a:spcBef>
            </a:pPr>
            <a:r>
              <a:rPr lang="en-US" sz="1200"/>
              <a:t>Source USGS</a:t>
            </a:r>
          </a:p>
        </p:txBody>
      </p:sp>
      <p:sp>
        <p:nvSpPr>
          <p:cNvPr id="43015" name="Text Box 11"/>
          <p:cNvSpPr txBox="1">
            <a:spLocks noChangeArrowheads="1"/>
          </p:cNvSpPr>
          <p:nvPr/>
        </p:nvSpPr>
        <p:spPr bwMode="auto">
          <a:xfrm>
            <a:off x="4572000" y="5257800"/>
            <a:ext cx="2971800" cy="406400"/>
          </a:xfrm>
          <a:prstGeom prst="rect">
            <a:avLst/>
          </a:prstGeom>
          <a:solidFill>
            <a:schemeClr val="accent1"/>
          </a:solidFill>
          <a:ln w="9525">
            <a:solidFill>
              <a:srgbClr val="FF3300"/>
            </a:solidFill>
            <a:miter lim="800000"/>
            <a:headEnd/>
            <a:tailEnd/>
          </a:ln>
        </p:spPr>
        <p:txBody>
          <a:bodyPr>
            <a:spAutoFit/>
          </a:bodyPr>
          <a:lstStyle/>
          <a:p>
            <a:pPr>
              <a:spcBef>
                <a:spcPct val="50000"/>
              </a:spcBef>
            </a:pPr>
            <a:r>
              <a:rPr lang="en-US" sz="2000" b="1"/>
              <a:t>7.7 million gallons/day</a:t>
            </a:r>
          </a:p>
        </p:txBody>
      </p:sp>
      <p:sp>
        <p:nvSpPr>
          <p:cNvPr id="43016" name="Oval 12"/>
          <p:cNvSpPr>
            <a:spLocks noChangeArrowheads="1"/>
          </p:cNvSpPr>
          <p:nvPr/>
        </p:nvSpPr>
        <p:spPr bwMode="auto">
          <a:xfrm>
            <a:off x="6248400" y="1600200"/>
            <a:ext cx="1143000" cy="533400"/>
          </a:xfrm>
          <a:prstGeom prst="ellipse">
            <a:avLst/>
          </a:prstGeom>
          <a:noFill/>
          <a:ln w="22225">
            <a:solidFill>
              <a:srgbClr val="FF3300"/>
            </a:solidFill>
            <a:round/>
            <a:headEnd/>
            <a:tailEnd/>
          </a:ln>
        </p:spPr>
        <p:txBody>
          <a:bodyPr wrap="none" anchor="ctr"/>
          <a:lstStyle/>
          <a:p>
            <a:endParaRPr lang="en-US"/>
          </a:p>
        </p:txBody>
      </p:sp>
      <p:sp>
        <p:nvSpPr>
          <p:cNvPr id="43017" name="Rectangle 13"/>
          <p:cNvSpPr>
            <a:spLocks noChangeArrowheads="1"/>
          </p:cNvSpPr>
          <p:nvPr/>
        </p:nvSpPr>
        <p:spPr bwMode="auto">
          <a:xfrm>
            <a:off x="6629400" y="4800600"/>
            <a:ext cx="609600" cy="228600"/>
          </a:xfrm>
          <a:prstGeom prst="rect">
            <a:avLst/>
          </a:prstGeom>
          <a:noFill/>
          <a:ln w="28575">
            <a:solidFill>
              <a:srgbClr val="FF3300"/>
            </a:solidFill>
            <a:miter lim="800000"/>
            <a:headEnd/>
            <a:tailEnd/>
          </a:ln>
        </p:spPr>
        <p:txBody>
          <a:bodyPr wrap="none" anchor="ctr"/>
          <a:lstStyle/>
          <a:p>
            <a:pPr algn="ctr"/>
            <a:endParaRPr lang="en-US" b="1"/>
          </a:p>
        </p:txBody>
      </p:sp>
      <p:sp>
        <p:nvSpPr>
          <p:cNvPr id="43018" name="Text Box 14"/>
          <p:cNvSpPr txBox="1">
            <a:spLocks noChangeArrowheads="1"/>
          </p:cNvSpPr>
          <p:nvPr/>
        </p:nvSpPr>
        <p:spPr bwMode="auto">
          <a:xfrm>
            <a:off x="1295400" y="304800"/>
            <a:ext cx="6553200" cy="579438"/>
          </a:xfrm>
          <a:prstGeom prst="rect">
            <a:avLst/>
          </a:prstGeom>
          <a:noFill/>
          <a:ln w="9525">
            <a:noFill/>
            <a:miter lim="800000"/>
            <a:headEnd/>
            <a:tailEnd/>
          </a:ln>
        </p:spPr>
        <p:txBody>
          <a:bodyPr>
            <a:spAutoFit/>
          </a:bodyPr>
          <a:lstStyle/>
          <a:p>
            <a:pPr algn="ctr">
              <a:spcBef>
                <a:spcPct val="50000"/>
              </a:spcBef>
            </a:pPr>
            <a:r>
              <a:rPr lang="en-US" sz="3200" b="1">
                <a:solidFill>
                  <a:srgbClr val="FF3300"/>
                </a:solidFill>
              </a:rPr>
              <a:t>Caddo Parish Water Use - 2005</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srcRect/>
          <a:stretch>
            <a:fillRect/>
          </a:stretch>
        </p:blipFill>
        <p:spPr bwMode="auto">
          <a:xfrm>
            <a:off x="954088" y="571500"/>
            <a:ext cx="7237412" cy="5715000"/>
          </a:xfrm>
          <a:prstGeom prst="rect">
            <a:avLst/>
          </a:prstGeom>
          <a:noFill/>
          <a:ln w="9525">
            <a:noFill/>
            <a:miter lim="800000"/>
            <a:headEnd/>
            <a:tailEnd/>
          </a:ln>
        </p:spPr>
      </p:pic>
      <p:sp>
        <p:nvSpPr>
          <p:cNvPr id="45059" name="Oval 3"/>
          <p:cNvSpPr>
            <a:spLocks noChangeArrowheads="1"/>
          </p:cNvSpPr>
          <p:nvPr/>
        </p:nvSpPr>
        <p:spPr bwMode="auto">
          <a:xfrm>
            <a:off x="533400" y="1219200"/>
            <a:ext cx="1752600" cy="1295400"/>
          </a:xfrm>
          <a:prstGeom prst="ellipse">
            <a:avLst/>
          </a:prstGeom>
          <a:solidFill>
            <a:srgbClr val="FFCC66"/>
          </a:solidFill>
          <a:ln w="22225">
            <a:solidFill>
              <a:schemeClr val="tx2"/>
            </a:solidFill>
            <a:round/>
            <a:headEnd/>
            <a:tailEnd/>
          </a:ln>
        </p:spPr>
        <p:txBody>
          <a:bodyPr wrap="none" anchor="ctr"/>
          <a:lstStyle/>
          <a:p>
            <a:pPr algn="ctr"/>
            <a:r>
              <a:rPr lang="en-US" b="1"/>
              <a:t>Gas Industry </a:t>
            </a:r>
          </a:p>
          <a:p>
            <a:pPr algn="ctr"/>
            <a:r>
              <a:rPr lang="en-US" b="1"/>
              <a:t>Use</a:t>
            </a:r>
          </a:p>
        </p:txBody>
      </p:sp>
      <p:sp>
        <p:nvSpPr>
          <p:cNvPr id="45060" name="Text Box 4"/>
          <p:cNvSpPr txBox="1">
            <a:spLocks noChangeArrowheads="1"/>
          </p:cNvSpPr>
          <p:nvPr/>
        </p:nvSpPr>
        <p:spPr bwMode="auto">
          <a:xfrm>
            <a:off x="7467600" y="6477000"/>
            <a:ext cx="1295400" cy="274638"/>
          </a:xfrm>
          <a:prstGeom prst="rect">
            <a:avLst/>
          </a:prstGeom>
          <a:noFill/>
          <a:ln w="9525">
            <a:noFill/>
            <a:miter lim="800000"/>
            <a:headEnd/>
            <a:tailEnd/>
          </a:ln>
        </p:spPr>
        <p:txBody>
          <a:bodyPr>
            <a:spAutoFit/>
          </a:bodyPr>
          <a:lstStyle/>
          <a:p>
            <a:pPr algn="ctr">
              <a:spcBef>
                <a:spcPct val="50000"/>
              </a:spcBef>
            </a:pPr>
            <a:r>
              <a:rPr lang="en-US" sz="1200">
                <a:solidFill>
                  <a:schemeClr val="bg2"/>
                </a:solidFill>
              </a:rPr>
              <a:t>G. Hanson</a:t>
            </a:r>
          </a:p>
        </p:txBody>
      </p:sp>
      <p:sp>
        <p:nvSpPr>
          <p:cNvPr id="45061" name="Text Box 5"/>
          <p:cNvSpPr txBox="1">
            <a:spLocks noChangeArrowheads="1"/>
          </p:cNvSpPr>
          <p:nvPr/>
        </p:nvSpPr>
        <p:spPr bwMode="auto">
          <a:xfrm>
            <a:off x="304800" y="136525"/>
            <a:ext cx="8458200" cy="396875"/>
          </a:xfrm>
          <a:prstGeom prst="rect">
            <a:avLst/>
          </a:prstGeom>
          <a:noFill/>
          <a:ln w="9525">
            <a:noFill/>
            <a:miter lim="800000"/>
            <a:headEnd/>
            <a:tailEnd/>
          </a:ln>
        </p:spPr>
        <p:txBody>
          <a:bodyPr>
            <a:spAutoFit/>
          </a:bodyPr>
          <a:lstStyle/>
          <a:p>
            <a:pPr algn="ctr">
              <a:spcBef>
                <a:spcPct val="50000"/>
              </a:spcBef>
            </a:pPr>
            <a:r>
              <a:rPr lang="en-US" sz="2000" b="1">
                <a:solidFill>
                  <a:schemeClr val="accent2"/>
                </a:solidFill>
              </a:rPr>
              <a:t>LSUS Red River Watershed Management Institute - Shale Gas Plays</a:t>
            </a:r>
          </a:p>
        </p:txBody>
      </p:sp>
      <p:sp>
        <p:nvSpPr>
          <p:cNvPr id="45062" name="Text Box 6"/>
          <p:cNvSpPr txBox="1">
            <a:spLocks noChangeArrowheads="1"/>
          </p:cNvSpPr>
          <p:nvPr/>
        </p:nvSpPr>
        <p:spPr bwMode="auto">
          <a:xfrm>
            <a:off x="6781800" y="2590800"/>
            <a:ext cx="2362200" cy="366713"/>
          </a:xfrm>
          <a:prstGeom prst="rect">
            <a:avLst/>
          </a:prstGeom>
          <a:noFill/>
          <a:ln w="9525">
            <a:noFill/>
            <a:miter lim="800000"/>
            <a:headEnd/>
            <a:tailEnd/>
          </a:ln>
        </p:spPr>
        <p:txBody>
          <a:bodyPr>
            <a:spAutoFit/>
          </a:bodyPr>
          <a:lstStyle/>
          <a:p>
            <a:pPr>
              <a:spcBef>
                <a:spcPct val="50000"/>
              </a:spcBef>
            </a:pPr>
            <a:r>
              <a:rPr lang="en-US" b="1"/>
              <a:t>&lt; 1,000,000 gallons</a:t>
            </a:r>
          </a:p>
        </p:txBody>
      </p:sp>
      <p:sp>
        <p:nvSpPr>
          <p:cNvPr id="45063" name="Text Box 7"/>
          <p:cNvSpPr txBox="1">
            <a:spLocks noChangeArrowheads="1"/>
          </p:cNvSpPr>
          <p:nvPr/>
        </p:nvSpPr>
        <p:spPr bwMode="auto">
          <a:xfrm>
            <a:off x="6934200" y="5562600"/>
            <a:ext cx="2209800" cy="366713"/>
          </a:xfrm>
          <a:prstGeom prst="rect">
            <a:avLst/>
          </a:prstGeom>
          <a:noFill/>
          <a:ln w="9525">
            <a:noFill/>
            <a:miter lim="800000"/>
            <a:headEnd/>
            <a:tailEnd/>
          </a:ln>
        </p:spPr>
        <p:txBody>
          <a:bodyPr>
            <a:spAutoFit/>
          </a:bodyPr>
          <a:lstStyle/>
          <a:p>
            <a:pPr>
              <a:spcBef>
                <a:spcPct val="50000"/>
              </a:spcBef>
            </a:pPr>
            <a:r>
              <a:rPr lang="en-US" b="1"/>
              <a:t>7,000,000 gallons</a:t>
            </a:r>
          </a:p>
        </p:txBody>
      </p:sp>
      <p:sp>
        <p:nvSpPr>
          <p:cNvPr id="45064" name="Line 8"/>
          <p:cNvSpPr>
            <a:spLocks noChangeShapeType="1"/>
          </p:cNvSpPr>
          <p:nvPr/>
        </p:nvSpPr>
        <p:spPr bwMode="auto">
          <a:xfrm flipH="1">
            <a:off x="5867400" y="2819400"/>
            <a:ext cx="838200" cy="0"/>
          </a:xfrm>
          <a:prstGeom prst="line">
            <a:avLst/>
          </a:prstGeom>
          <a:noFill/>
          <a:ln w="28575">
            <a:solidFill>
              <a:schemeClr val="tx1"/>
            </a:solidFill>
            <a:round/>
            <a:headEnd/>
            <a:tailEnd type="triangle" w="med" len="med"/>
          </a:ln>
        </p:spPr>
        <p:txBody>
          <a:bodyPr/>
          <a:lstStyle/>
          <a:p>
            <a:endParaRPr lang="en-US"/>
          </a:p>
        </p:txBody>
      </p:sp>
      <p:sp>
        <p:nvSpPr>
          <p:cNvPr id="45065" name="Line 9"/>
          <p:cNvSpPr>
            <a:spLocks noChangeShapeType="1"/>
          </p:cNvSpPr>
          <p:nvPr/>
        </p:nvSpPr>
        <p:spPr bwMode="auto">
          <a:xfrm flipH="1">
            <a:off x="6629400" y="5715000"/>
            <a:ext cx="304800" cy="0"/>
          </a:xfrm>
          <a:prstGeom prst="line">
            <a:avLst/>
          </a:prstGeom>
          <a:noFill/>
          <a:ln w="28575">
            <a:solidFill>
              <a:schemeClr val="tx1"/>
            </a:solidFill>
            <a:round/>
            <a:headEnd/>
            <a:tailEnd type="triangle" w="med" len="med"/>
          </a:ln>
        </p:spPr>
        <p:txBody>
          <a:bodyPr/>
          <a:lstStyle/>
          <a:p>
            <a:endParaRPr lang="en-US"/>
          </a:p>
        </p:txBody>
      </p:sp>
      <p:sp>
        <p:nvSpPr>
          <p:cNvPr id="45066" name="Text Box 10"/>
          <p:cNvSpPr txBox="1">
            <a:spLocks noChangeArrowheads="1"/>
          </p:cNvSpPr>
          <p:nvPr/>
        </p:nvSpPr>
        <p:spPr bwMode="auto">
          <a:xfrm>
            <a:off x="457200" y="4178300"/>
            <a:ext cx="3962400" cy="1384300"/>
          </a:xfrm>
          <a:prstGeom prst="rect">
            <a:avLst/>
          </a:prstGeom>
          <a:noFill/>
          <a:ln w="9525">
            <a:noFill/>
            <a:miter lim="800000"/>
            <a:headEnd/>
            <a:tailEnd/>
          </a:ln>
        </p:spPr>
        <p:txBody>
          <a:bodyPr>
            <a:spAutoFit/>
          </a:bodyPr>
          <a:lstStyle/>
          <a:p>
            <a:pPr algn="ctr">
              <a:spcBef>
                <a:spcPct val="50000"/>
              </a:spcBef>
            </a:pPr>
            <a:r>
              <a:rPr lang="en-US" sz="2800" b="1"/>
              <a:t>What are the choices for industry water usage?</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lum bright="80000" contrast="-70000"/>
          </a:blip>
          <a:srcRect/>
          <a:stretch>
            <a:fillRect/>
          </a:stretch>
        </p:blipFill>
        <p:spPr bwMode="auto">
          <a:xfrm>
            <a:off x="1143000" y="182563"/>
            <a:ext cx="6934200" cy="6523037"/>
          </a:xfrm>
          <a:prstGeom prst="rect">
            <a:avLst/>
          </a:prstGeom>
          <a:noFill/>
          <a:ln w="12700">
            <a:noFill/>
            <a:miter lim="800000"/>
            <a:headEnd/>
            <a:tailEnd/>
          </a:ln>
        </p:spPr>
      </p:pic>
      <p:sp>
        <p:nvSpPr>
          <p:cNvPr id="5123" name="Text Box 3"/>
          <p:cNvSpPr txBox="1">
            <a:spLocks noChangeArrowheads="1"/>
          </p:cNvSpPr>
          <p:nvPr/>
        </p:nvSpPr>
        <p:spPr bwMode="auto">
          <a:xfrm>
            <a:off x="1295400" y="4038600"/>
            <a:ext cx="6629400" cy="1798638"/>
          </a:xfrm>
          <a:prstGeom prst="rect">
            <a:avLst/>
          </a:prstGeom>
          <a:noFill/>
          <a:ln w="9525">
            <a:noFill/>
            <a:miter lim="800000"/>
            <a:headEnd/>
            <a:tailEnd/>
          </a:ln>
        </p:spPr>
        <p:txBody>
          <a:bodyPr>
            <a:spAutoFit/>
          </a:bodyPr>
          <a:lstStyle/>
          <a:p>
            <a:pPr algn="ctr">
              <a:spcBef>
                <a:spcPct val="50000"/>
              </a:spcBef>
            </a:pPr>
            <a:r>
              <a:rPr lang="en-US" sz="2400" b="1"/>
              <a:t>LSU Shreveport Red River Watershed Management Institute</a:t>
            </a:r>
            <a:r>
              <a:rPr lang="en-US" sz="2800" b="1"/>
              <a:t> </a:t>
            </a:r>
          </a:p>
          <a:p>
            <a:pPr algn="ctr">
              <a:spcBef>
                <a:spcPct val="50000"/>
              </a:spcBef>
            </a:pPr>
            <a:r>
              <a:rPr lang="en-US" sz="2000" b="1"/>
              <a:t>Gary Hanson, Director</a:t>
            </a:r>
          </a:p>
          <a:p>
            <a:pPr algn="ctr">
              <a:spcBef>
                <a:spcPct val="50000"/>
              </a:spcBef>
            </a:pPr>
            <a:r>
              <a:rPr lang="en-US" sz="2000" b="1"/>
              <a:t>Amanda Lewis, Assistant to Director</a:t>
            </a:r>
          </a:p>
        </p:txBody>
      </p:sp>
      <p:sp>
        <p:nvSpPr>
          <p:cNvPr id="5124" name="Rectangle 4"/>
          <p:cNvSpPr>
            <a:spLocks noChangeArrowheads="1"/>
          </p:cNvSpPr>
          <p:nvPr/>
        </p:nvSpPr>
        <p:spPr bwMode="auto">
          <a:xfrm>
            <a:off x="457200" y="1524000"/>
            <a:ext cx="8229600" cy="2501900"/>
          </a:xfrm>
          <a:prstGeom prst="rect">
            <a:avLst/>
          </a:prstGeom>
          <a:noFill/>
          <a:ln w="9525">
            <a:noFill/>
            <a:miter lim="800000"/>
            <a:headEnd/>
            <a:tailEnd/>
          </a:ln>
        </p:spPr>
        <p:txBody>
          <a:bodyPr anchor="ctr">
            <a:spAutoFit/>
          </a:bodyPr>
          <a:lstStyle/>
          <a:p>
            <a:pPr algn="ctr">
              <a:tabLst>
                <a:tab pos="800100" algn="l"/>
              </a:tabLst>
            </a:pPr>
            <a:endParaRPr lang="en-US" sz="3600"/>
          </a:p>
          <a:p>
            <a:pPr algn="ctr">
              <a:tabLst>
                <a:tab pos="800100" algn="l"/>
              </a:tabLst>
            </a:pPr>
            <a:r>
              <a:rPr lang="en-US" sz="3600" b="1">
                <a:solidFill>
                  <a:srgbClr val="FF3300"/>
                </a:solidFill>
              </a:rPr>
              <a:t>Update of Northwest Louisiana Water Resource Issues</a:t>
            </a:r>
            <a:r>
              <a:rPr lang="en-US"/>
              <a:t> </a:t>
            </a:r>
            <a:endParaRPr lang="en-US" b="1">
              <a:solidFill>
                <a:srgbClr val="F5640B"/>
              </a:solidFill>
            </a:endParaRPr>
          </a:p>
          <a:p>
            <a:pPr algn="ctr">
              <a:tabLst>
                <a:tab pos="800100" algn="l"/>
              </a:tabLst>
            </a:pPr>
            <a:endParaRPr lang="en-US" sz="1200" b="1">
              <a:hlinkClick r:id="rId3"/>
            </a:endParaRPr>
          </a:p>
          <a:p>
            <a:pPr algn="ctr">
              <a:tabLst>
                <a:tab pos="800100" algn="l"/>
              </a:tabLst>
            </a:pPr>
            <a:r>
              <a:rPr lang="en-US" sz="1000" b="1"/>
              <a:t/>
            </a:r>
            <a:br>
              <a:rPr lang="en-US" sz="1000" b="1"/>
            </a:br>
            <a:endParaRPr lang="en-US" sz="2800" b="1"/>
          </a:p>
        </p:txBody>
      </p:sp>
      <p:sp>
        <p:nvSpPr>
          <p:cNvPr id="5125" name="TextBox 4"/>
          <p:cNvSpPr txBox="1">
            <a:spLocks noChangeArrowheads="1"/>
          </p:cNvSpPr>
          <p:nvPr/>
        </p:nvSpPr>
        <p:spPr bwMode="auto">
          <a:xfrm>
            <a:off x="457200" y="544513"/>
            <a:ext cx="8229600" cy="1495425"/>
          </a:xfrm>
          <a:prstGeom prst="rect">
            <a:avLst/>
          </a:prstGeom>
          <a:noFill/>
          <a:ln w="9525">
            <a:noFill/>
            <a:miter lim="800000"/>
            <a:headEnd/>
            <a:tailEnd/>
          </a:ln>
        </p:spPr>
        <p:txBody>
          <a:bodyPr>
            <a:spAutoFit/>
          </a:bodyPr>
          <a:lstStyle/>
          <a:p>
            <a:pPr algn="ctr"/>
            <a:r>
              <a:rPr lang="en-US" sz="3600"/>
              <a:t>Louisiana Ground Commission Meeting</a:t>
            </a:r>
          </a:p>
          <a:p>
            <a:pPr algn="ctr"/>
            <a:r>
              <a:rPr lang="en-US" sz="2800"/>
              <a:t>Shreveport - February 3, 2010</a:t>
            </a:r>
            <a:r>
              <a:rPr lang="en-US" sz="2800" b="1"/>
              <a:t> </a:t>
            </a:r>
          </a:p>
          <a:p>
            <a:pPr algn="ctr"/>
            <a:endParaRPr lang="en-US" sz="280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srcRect/>
          <a:stretch>
            <a:fillRect/>
          </a:stretch>
        </p:blipFill>
        <p:spPr bwMode="auto">
          <a:xfrm>
            <a:off x="381000" y="1143000"/>
            <a:ext cx="5064125" cy="5257800"/>
          </a:xfrm>
          <a:prstGeom prst="rect">
            <a:avLst/>
          </a:prstGeom>
          <a:noFill/>
          <a:ln w="19050">
            <a:solidFill>
              <a:schemeClr val="tx1"/>
            </a:solidFill>
            <a:miter lim="800000"/>
            <a:headEnd/>
            <a:tailEnd/>
          </a:ln>
        </p:spPr>
      </p:pic>
      <p:pic>
        <p:nvPicPr>
          <p:cNvPr id="46083" name="Picture 3"/>
          <p:cNvPicPr>
            <a:picLocks noChangeAspect="1" noChangeArrowheads="1"/>
          </p:cNvPicPr>
          <p:nvPr/>
        </p:nvPicPr>
        <p:blipFill>
          <a:blip r:embed="rId3"/>
          <a:srcRect/>
          <a:stretch>
            <a:fillRect/>
          </a:stretch>
        </p:blipFill>
        <p:spPr bwMode="auto">
          <a:xfrm>
            <a:off x="6019800" y="1219200"/>
            <a:ext cx="2614613" cy="1887538"/>
          </a:xfrm>
          <a:prstGeom prst="rect">
            <a:avLst/>
          </a:prstGeom>
          <a:noFill/>
          <a:ln w="19050">
            <a:solidFill>
              <a:schemeClr val="tx1"/>
            </a:solidFill>
            <a:miter lim="800000"/>
            <a:headEnd/>
            <a:tailEnd/>
          </a:ln>
        </p:spPr>
      </p:pic>
      <p:sp>
        <p:nvSpPr>
          <p:cNvPr id="46084" name="Text Box 4"/>
          <p:cNvSpPr txBox="1">
            <a:spLocks noChangeArrowheads="1"/>
          </p:cNvSpPr>
          <p:nvPr/>
        </p:nvSpPr>
        <p:spPr bwMode="auto">
          <a:xfrm>
            <a:off x="685800" y="228600"/>
            <a:ext cx="7772400" cy="519113"/>
          </a:xfrm>
          <a:prstGeom prst="rect">
            <a:avLst/>
          </a:prstGeom>
          <a:noFill/>
          <a:ln w="9525">
            <a:noFill/>
            <a:miter lim="800000"/>
            <a:headEnd/>
            <a:tailEnd/>
          </a:ln>
        </p:spPr>
        <p:txBody>
          <a:bodyPr>
            <a:spAutoFit/>
          </a:bodyPr>
          <a:lstStyle/>
          <a:p>
            <a:pPr algn="ctr">
              <a:spcBef>
                <a:spcPct val="50000"/>
              </a:spcBef>
            </a:pPr>
            <a:r>
              <a:rPr lang="en-US" sz="2800" b="1"/>
              <a:t>Parishes Overlying Carrizo-Wilcox Aquifer</a:t>
            </a:r>
          </a:p>
        </p:txBody>
      </p:sp>
      <p:sp>
        <p:nvSpPr>
          <p:cNvPr id="46085" name="Line 5"/>
          <p:cNvSpPr>
            <a:spLocks noChangeShapeType="1"/>
          </p:cNvSpPr>
          <p:nvPr/>
        </p:nvSpPr>
        <p:spPr bwMode="auto">
          <a:xfrm>
            <a:off x="1447800" y="3124200"/>
            <a:ext cx="1905000" cy="0"/>
          </a:xfrm>
          <a:prstGeom prst="line">
            <a:avLst/>
          </a:prstGeom>
          <a:noFill/>
          <a:ln w="38100">
            <a:solidFill>
              <a:srgbClr val="FF66FF"/>
            </a:solidFill>
            <a:round/>
            <a:headEnd/>
            <a:tailEnd/>
          </a:ln>
        </p:spPr>
        <p:txBody>
          <a:bodyPr/>
          <a:lstStyle/>
          <a:p>
            <a:endParaRPr lang="en-US"/>
          </a:p>
        </p:txBody>
      </p:sp>
      <p:sp>
        <p:nvSpPr>
          <p:cNvPr id="46086" name="Text Box 6"/>
          <p:cNvSpPr txBox="1">
            <a:spLocks noChangeArrowheads="1"/>
          </p:cNvSpPr>
          <p:nvPr/>
        </p:nvSpPr>
        <p:spPr bwMode="auto">
          <a:xfrm>
            <a:off x="6553200" y="6324600"/>
            <a:ext cx="2667000" cy="457200"/>
          </a:xfrm>
          <a:prstGeom prst="rect">
            <a:avLst/>
          </a:prstGeom>
          <a:noFill/>
          <a:ln w="9525">
            <a:noFill/>
            <a:miter lim="800000"/>
            <a:headEnd/>
            <a:tailEnd/>
          </a:ln>
        </p:spPr>
        <p:txBody>
          <a:bodyPr>
            <a:spAutoFit/>
          </a:bodyPr>
          <a:lstStyle/>
          <a:p>
            <a:pPr algn="ctr">
              <a:spcBef>
                <a:spcPct val="50000"/>
              </a:spcBef>
            </a:pPr>
            <a:r>
              <a:rPr lang="en-US" sz="1200" b="1"/>
              <a:t>LSUS Red River Watershed Management Institute</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3"/>
          <p:cNvSpPr txBox="1">
            <a:spLocks noChangeArrowheads="1"/>
          </p:cNvSpPr>
          <p:nvPr/>
        </p:nvSpPr>
        <p:spPr bwMode="auto">
          <a:xfrm>
            <a:off x="990600" y="457200"/>
            <a:ext cx="7239000" cy="1066800"/>
          </a:xfrm>
          <a:prstGeom prst="rect">
            <a:avLst/>
          </a:prstGeom>
          <a:noFill/>
          <a:ln w="9525">
            <a:noFill/>
            <a:miter lim="800000"/>
            <a:headEnd/>
            <a:tailEnd/>
          </a:ln>
        </p:spPr>
        <p:txBody>
          <a:bodyPr>
            <a:spAutoFit/>
          </a:bodyPr>
          <a:lstStyle/>
          <a:p>
            <a:pPr algn="ctr">
              <a:spcBef>
                <a:spcPct val="50000"/>
              </a:spcBef>
            </a:pPr>
            <a:r>
              <a:rPr lang="en-US" sz="3200" b="1"/>
              <a:t>Generalized Geologic Cross-section Northwest Louisiana</a:t>
            </a:r>
          </a:p>
        </p:txBody>
      </p:sp>
      <p:pic>
        <p:nvPicPr>
          <p:cNvPr id="47107" name="Picture 4"/>
          <p:cNvPicPr>
            <a:picLocks noChangeAspect="1" noChangeArrowheads="1"/>
          </p:cNvPicPr>
          <p:nvPr/>
        </p:nvPicPr>
        <p:blipFill>
          <a:blip r:embed="rId2"/>
          <a:srcRect/>
          <a:stretch>
            <a:fillRect/>
          </a:stretch>
        </p:blipFill>
        <p:spPr bwMode="auto">
          <a:xfrm>
            <a:off x="457200" y="1828800"/>
            <a:ext cx="8305800" cy="4235450"/>
          </a:xfrm>
          <a:prstGeom prst="rect">
            <a:avLst/>
          </a:prstGeom>
          <a:noFill/>
          <a:ln w="34925">
            <a:solidFill>
              <a:schemeClr val="tx1"/>
            </a:solidFill>
            <a:miter lim="800000"/>
            <a:headEnd/>
            <a:tailEnd/>
          </a:ln>
        </p:spPr>
      </p:pic>
      <p:sp>
        <p:nvSpPr>
          <p:cNvPr id="47108" name="Line 5"/>
          <p:cNvSpPr>
            <a:spLocks noChangeShapeType="1"/>
          </p:cNvSpPr>
          <p:nvPr/>
        </p:nvSpPr>
        <p:spPr bwMode="auto">
          <a:xfrm>
            <a:off x="1752600" y="2209800"/>
            <a:ext cx="0" cy="381000"/>
          </a:xfrm>
          <a:prstGeom prst="line">
            <a:avLst/>
          </a:prstGeom>
          <a:noFill/>
          <a:ln w="38100">
            <a:solidFill>
              <a:srgbClr val="FF3300"/>
            </a:solidFill>
            <a:round/>
            <a:headEnd/>
            <a:tailEnd/>
          </a:ln>
        </p:spPr>
        <p:txBody>
          <a:bodyPr/>
          <a:lstStyle/>
          <a:p>
            <a:endParaRPr lang="en-US"/>
          </a:p>
        </p:txBody>
      </p:sp>
      <p:sp>
        <p:nvSpPr>
          <p:cNvPr id="47109" name="Line 6"/>
          <p:cNvSpPr>
            <a:spLocks noChangeShapeType="1"/>
          </p:cNvSpPr>
          <p:nvPr/>
        </p:nvSpPr>
        <p:spPr bwMode="auto">
          <a:xfrm>
            <a:off x="7848600" y="2209800"/>
            <a:ext cx="0" cy="685800"/>
          </a:xfrm>
          <a:prstGeom prst="line">
            <a:avLst/>
          </a:prstGeom>
          <a:noFill/>
          <a:ln w="38100">
            <a:solidFill>
              <a:srgbClr val="FF3300"/>
            </a:solidFill>
            <a:round/>
            <a:headEnd/>
            <a:tailEnd/>
          </a:ln>
        </p:spPr>
        <p:txBody>
          <a:bodyPr/>
          <a:lstStyle/>
          <a:p>
            <a:endParaRPr lang="en-US"/>
          </a:p>
        </p:txBody>
      </p:sp>
      <p:sp>
        <p:nvSpPr>
          <p:cNvPr id="47110" name="Text Box 7"/>
          <p:cNvSpPr txBox="1">
            <a:spLocks noChangeArrowheads="1"/>
          </p:cNvSpPr>
          <p:nvPr/>
        </p:nvSpPr>
        <p:spPr bwMode="auto">
          <a:xfrm>
            <a:off x="6553200" y="6324600"/>
            <a:ext cx="2667000" cy="457200"/>
          </a:xfrm>
          <a:prstGeom prst="rect">
            <a:avLst/>
          </a:prstGeom>
          <a:noFill/>
          <a:ln w="9525">
            <a:noFill/>
            <a:miter lim="800000"/>
            <a:headEnd/>
            <a:tailEnd/>
          </a:ln>
        </p:spPr>
        <p:txBody>
          <a:bodyPr>
            <a:spAutoFit/>
          </a:bodyPr>
          <a:lstStyle/>
          <a:p>
            <a:pPr algn="ctr">
              <a:spcBef>
                <a:spcPct val="50000"/>
              </a:spcBef>
            </a:pPr>
            <a:r>
              <a:rPr lang="en-US" sz="1200" b="1"/>
              <a:t>LSUS Red River Watershed Management Institute</a:t>
            </a:r>
          </a:p>
        </p:txBody>
      </p:sp>
      <p:sp>
        <p:nvSpPr>
          <p:cNvPr id="47111" name="Text Box 8"/>
          <p:cNvSpPr txBox="1">
            <a:spLocks noChangeArrowheads="1"/>
          </p:cNvSpPr>
          <p:nvPr/>
        </p:nvSpPr>
        <p:spPr bwMode="auto">
          <a:xfrm>
            <a:off x="4343400" y="3124200"/>
            <a:ext cx="1828800" cy="641350"/>
          </a:xfrm>
          <a:prstGeom prst="rect">
            <a:avLst/>
          </a:prstGeom>
          <a:solidFill>
            <a:srgbClr val="99CCFF">
              <a:alpha val="65881"/>
            </a:srgbClr>
          </a:solidFill>
          <a:ln w="9525">
            <a:noFill/>
            <a:miter lim="800000"/>
            <a:headEnd/>
            <a:tailEnd/>
          </a:ln>
        </p:spPr>
        <p:txBody>
          <a:bodyPr>
            <a:spAutoFit/>
          </a:bodyPr>
          <a:lstStyle/>
          <a:p>
            <a:pPr algn="ctr">
              <a:spcBef>
                <a:spcPct val="50000"/>
              </a:spcBef>
            </a:pPr>
            <a:r>
              <a:rPr lang="en-US" b="1"/>
              <a:t>Carrizo-Wilcox Aquifer</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1981200" y="92075"/>
            <a:ext cx="5486400" cy="822325"/>
          </a:xfrm>
          <a:prstGeom prst="rect">
            <a:avLst/>
          </a:prstGeom>
          <a:noFill/>
          <a:ln w="9525">
            <a:noFill/>
            <a:miter lim="800000"/>
            <a:headEnd/>
            <a:tailEnd/>
          </a:ln>
        </p:spPr>
        <p:txBody>
          <a:bodyPr>
            <a:spAutoFit/>
          </a:bodyPr>
          <a:lstStyle/>
          <a:p>
            <a:pPr algn="ctr">
              <a:spcBef>
                <a:spcPct val="50000"/>
              </a:spcBef>
            </a:pPr>
            <a:r>
              <a:rPr lang="en-US" sz="2400" b="1"/>
              <a:t>Updip Pinch-out of Carrizo-Wilcox Northern Caddo Parish, Louisiana</a:t>
            </a:r>
          </a:p>
        </p:txBody>
      </p:sp>
      <p:pic>
        <p:nvPicPr>
          <p:cNvPr id="48131" name="Picture 3" descr="DSC_1482"/>
          <p:cNvPicPr>
            <a:picLocks noChangeAspect="1" noChangeArrowheads="1"/>
          </p:cNvPicPr>
          <p:nvPr/>
        </p:nvPicPr>
        <p:blipFill>
          <a:blip r:embed="rId2"/>
          <a:srcRect/>
          <a:stretch>
            <a:fillRect/>
          </a:stretch>
        </p:blipFill>
        <p:spPr bwMode="auto">
          <a:xfrm>
            <a:off x="457200" y="914400"/>
            <a:ext cx="8229600" cy="5510213"/>
          </a:xfrm>
          <a:prstGeom prst="rect">
            <a:avLst/>
          </a:prstGeom>
          <a:noFill/>
          <a:ln w="9525">
            <a:solidFill>
              <a:schemeClr val="tx1"/>
            </a:solidFill>
            <a:miter lim="800000"/>
            <a:headEnd/>
            <a:tailEnd/>
          </a:ln>
        </p:spPr>
      </p:pic>
      <p:sp>
        <p:nvSpPr>
          <p:cNvPr id="48132" name="Text Box 4"/>
          <p:cNvSpPr txBox="1">
            <a:spLocks noChangeArrowheads="1"/>
          </p:cNvSpPr>
          <p:nvPr/>
        </p:nvSpPr>
        <p:spPr bwMode="auto">
          <a:xfrm>
            <a:off x="7467600" y="6477000"/>
            <a:ext cx="1295400" cy="274638"/>
          </a:xfrm>
          <a:prstGeom prst="rect">
            <a:avLst/>
          </a:prstGeom>
          <a:noFill/>
          <a:ln w="9525">
            <a:noFill/>
            <a:miter lim="800000"/>
            <a:headEnd/>
            <a:tailEnd/>
          </a:ln>
        </p:spPr>
        <p:txBody>
          <a:bodyPr>
            <a:spAutoFit/>
          </a:bodyPr>
          <a:lstStyle/>
          <a:p>
            <a:pPr algn="ctr">
              <a:spcBef>
                <a:spcPct val="50000"/>
              </a:spcBef>
            </a:pPr>
            <a:r>
              <a:rPr lang="en-US" sz="1200">
                <a:solidFill>
                  <a:schemeClr val="bg2"/>
                </a:solidFill>
              </a:rPr>
              <a:t>G. Hanson</a:t>
            </a:r>
          </a:p>
        </p:txBody>
      </p:sp>
      <p:sp>
        <p:nvSpPr>
          <p:cNvPr id="48133" name="Line 5"/>
          <p:cNvSpPr>
            <a:spLocks noChangeShapeType="1"/>
          </p:cNvSpPr>
          <p:nvPr/>
        </p:nvSpPr>
        <p:spPr bwMode="auto">
          <a:xfrm>
            <a:off x="3810000" y="4572000"/>
            <a:ext cx="4876800" cy="838200"/>
          </a:xfrm>
          <a:prstGeom prst="line">
            <a:avLst/>
          </a:prstGeom>
          <a:noFill/>
          <a:ln w="57150">
            <a:solidFill>
              <a:srgbClr val="FF00FF"/>
            </a:solidFill>
            <a:round/>
            <a:headEnd/>
            <a:tailEnd/>
          </a:ln>
        </p:spPr>
        <p:txBody>
          <a:bodyPr/>
          <a:lstStyle/>
          <a:p>
            <a:endParaRPr lang="en-US"/>
          </a:p>
        </p:txBody>
      </p:sp>
      <p:sp>
        <p:nvSpPr>
          <p:cNvPr id="48134" name="Text Box 6"/>
          <p:cNvSpPr txBox="1">
            <a:spLocks noChangeArrowheads="1"/>
          </p:cNvSpPr>
          <p:nvPr/>
        </p:nvSpPr>
        <p:spPr bwMode="auto">
          <a:xfrm>
            <a:off x="5943600" y="3581400"/>
            <a:ext cx="2057400" cy="396875"/>
          </a:xfrm>
          <a:prstGeom prst="rect">
            <a:avLst/>
          </a:prstGeom>
          <a:solidFill>
            <a:srgbClr val="FFFFCC">
              <a:alpha val="70195"/>
            </a:srgbClr>
          </a:solidFill>
          <a:ln w="9525">
            <a:noFill/>
            <a:miter lim="800000"/>
            <a:headEnd/>
            <a:tailEnd/>
          </a:ln>
        </p:spPr>
        <p:txBody>
          <a:bodyPr>
            <a:spAutoFit/>
          </a:bodyPr>
          <a:lstStyle/>
          <a:p>
            <a:pPr algn="ctr">
              <a:spcBef>
                <a:spcPct val="50000"/>
              </a:spcBef>
            </a:pPr>
            <a:r>
              <a:rPr lang="en-US" sz="2000" b="1">
                <a:solidFill>
                  <a:srgbClr val="996633"/>
                </a:solidFill>
              </a:rPr>
              <a:t>Wilcox Group</a:t>
            </a:r>
          </a:p>
        </p:txBody>
      </p:sp>
      <p:sp>
        <p:nvSpPr>
          <p:cNvPr id="48135" name="Line 7"/>
          <p:cNvSpPr>
            <a:spLocks noChangeShapeType="1"/>
          </p:cNvSpPr>
          <p:nvPr/>
        </p:nvSpPr>
        <p:spPr bwMode="auto">
          <a:xfrm flipV="1">
            <a:off x="6934200" y="2362200"/>
            <a:ext cx="0" cy="1066800"/>
          </a:xfrm>
          <a:prstGeom prst="line">
            <a:avLst/>
          </a:prstGeom>
          <a:noFill/>
          <a:ln w="57150">
            <a:solidFill>
              <a:srgbClr val="FFFFCC"/>
            </a:solidFill>
            <a:round/>
            <a:headEnd/>
            <a:tailEnd type="triangle" w="med" len="med"/>
          </a:ln>
        </p:spPr>
        <p:txBody>
          <a:bodyPr/>
          <a:lstStyle/>
          <a:p>
            <a:endParaRPr lang="en-US"/>
          </a:p>
        </p:txBody>
      </p:sp>
      <p:sp>
        <p:nvSpPr>
          <p:cNvPr id="48136" name="Line 8"/>
          <p:cNvSpPr>
            <a:spLocks noChangeShapeType="1"/>
          </p:cNvSpPr>
          <p:nvPr/>
        </p:nvSpPr>
        <p:spPr bwMode="auto">
          <a:xfrm flipV="1">
            <a:off x="6934200" y="4114800"/>
            <a:ext cx="0" cy="1066800"/>
          </a:xfrm>
          <a:prstGeom prst="line">
            <a:avLst/>
          </a:prstGeom>
          <a:noFill/>
          <a:ln w="57150">
            <a:solidFill>
              <a:srgbClr val="FFFFCC"/>
            </a:solidFill>
            <a:round/>
            <a:headEnd type="triangle" w="med" len="med"/>
            <a:tailEnd/>
          </a:ln>
        </p:spPr>
        <p:txBody>
          <a:bodyPr/>
          <a:lstStyle/>
          <a:p>
            <a:endParaRPr lang="en-US"/>
          </a:p>
        </p:txBody>
      </p:sp>
      <p:sp>
        <p:nvSpPr>
          <p:cNvPr id="48137" name="Rectangle 9"/>
          <p:cNvSpPr>
            <a:spLocks noChangeArrowheads="1"/>
          </p:cNvSpPr>
          <p:nvPr/>
        </p:nvSpPr>
        <p:spPr bwMode="auto">
          <a:xfrm>
            <a:off x="6096000" y="5410200"/>
            <a:ext cx="1758950" cy="366713"/>
          </a:xfrm>
          <a:prstGeom prst="rect">
            <a:avLst/>
          </a:prstGeom>
          <a:solidFill>
            <a:srgbClr val="FFFFCC">
              <a:alpha val="58038"/>
            </a:srgbClr>
          </a:solidFill>
          <a:ln w="9525">
            <a:noFill/>
            <a:miter lim="800000"/>
            <a:headEnd/>
            <a:tailEnd/>
          </a:ln>
        </p:spPr>
        <p:txBody>
          <a:bodyPr wrap="none">
            <a:spAutoFit/>
          </a:bodyPr>
          <a:lstStyle/>
          <a:p>
            <a:pPr>
              <a:spcBef>
                <a:spcPct val="50000"/>
              </a:spcBef>
            </a:pPr>
            <a:r>
              <a:rPr lang="en-US" b="1">
                <a:solidFill>
                  <a:schemeClr val="accent2"/>
                </a:solidFill>
              </a:rPr>
              <a:t>Midway Group</a:t>
            </a:r>
          </a:p>
        </p:txBody>
      </p:sp>
      <p:sp>
        <p:nvSpPr>
          <p:cNvPr id="48138" name="Line 10"/>
          <p:cNvSpPr>
            <a:spLocks noChangeShapeType="1"/>
          </p:cNvSpPr>
          <p:nvPr/>
        </p:nvSpPr>
        <p:spPr bwMode="auto">
          <a:xfrm>
            <a:off x="457200" y="4038600"/>
            <a:ext cx="3200400" cy="533400"/>
          </a:xfrm>
          <a:prstGeom prst="line">
            <a:avLst/>
          </a:prstGeom>
          <a:noFill/>
          <a:ln w="57150">
            <a:solidFill>
              <a:srgbClr val="FF00FF"/>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p:cNvPicPr>
            <a:picLocks noChangeAspect="1" noChangeArrowheads="1"/>
          </p:cNvPicPr>
          <p:nvPr/>
        </p:nvPicPr>
        <p:blipFill>
          <a:blip r:embed="rId2"/>
          <a:srcRect/>
          <a:stretch>
            <a:fillRect/>
          </a:stretch>
        </p:blipFill>
        <p:spPr bwMode="auto">
          <a:xfrm>
            <a:off x="609600" y="533400"/>
            <a:ext cx="7924800" cy="5695950"/>
          </a:xfrm>
          <a:prstGeom prst="rect">
            <a:avLst/>
          </a:prstGeom>
          <a:noFill/>
          <a:ln w="38100">
            <a:solidFill>
              <a:schemeClr val="tx1"/>
            </a:solidFill>
            <a:miter lim="800000"/>
            <a:headEnd/>
            <a:tailEnd/>
          </a:ln>
        </p:spPr>
      </p:pic>
      <p:sp>
        <p:nvSpPr>
          <p:cNvPr id="138243" name="Text Box 3"/>
          <p:cNvSpPr txBox="1">
            <a:spLocks noChangeArrowheads="1"/>
          </p:cNvSpPr>
          <p:nvPr/>
        </p:nvSpPr>
        <p:spPr bwMode="auto">
          <a:xfrm>
            <a:off x="1371600" y="2895600"/>
            <a:ext cx="1219200" cy="304800"/>
          </a:xfrm>
          <a:prstGeom prst="rect">
            <a:avLst/>
          </a:prstGeom>
          <a:noFill/>
          <a:ln w="9525">
            <a:noFill/>
            <a:miter lim="800000"/>
            <a:headEnd/>
            <a:tailEnd/>
          </a:ln>
          <a:effectLst/>
        </p:spPr>
        <p:txBody>
          <a:bodyPr>
            <a:spAutoFit/>
          </a:bodyPr>
          <a:lstStyle/>
          <a:p>
            <a:pPr>
              <a:spcBef>
                <a:spcPct val="50000"/>
              </a:spcBef>
            </a:pPr>
            <a:r>
              <a:rPr lang="en-US" sz="1400" b="1">
                <a:solidFill>
                  <a:schemeClr val="bg1"/>
                </a:solidFill>
              </a:rPr>
              <a:t>Thin Sands</a:t>
            </a:r>
          </a:p>
        </p:txBody>
      </p:sp>
      <p:sp>
        <p:nvSpPr>
          <p:cNvPr id="138244" name="Text Box 4"/>
          <p:cNvSpPr txBox="1">
            <a:spLocks noChangeArrowheads="1"/>
          </p:cNvSpPr>
          <p:nvPr/>
        </p:nvSpPr>
        <p:spPr bwMode="auto">
          <a:xfrm>
            <a:off x="762000" y="3444875"/>
            <a:ext cx="1524000" cy="517525"/>
          </a:xfrm>
          <a:prstGeom prst="rect">
            <a:avLst/>
          </a:prstGeom>
          <a:noFill/>
          <a:ln w="9525">
            <a:noFill/>
            <a:miter lim="800000"/>
            <a:headEnd/>
            <a:tailEnd/>
          </a:ln>
          <a:effectLst/>
        </p:spPr>
        <p:txBody>
          <a:bodyPr>
            <a:spAutoFit/>
          </a:bodyPr>
          <a:lstStyle/>
          <a:p>
            <a:pPr algn="ctr">
              <a:spcBef>
                <a:spcPct val="50000"/>
              </a:spcBef>
            </a:pPr>
            <a:r>
              <a:rPr lang="en-US" sz="1400" b="1">
                <a:solidFill>
                  <a:schemeClr val="bg1"/>
                </a:solidFill>
              </a:rPr>
              <a:t>Intermediate Sands</a:t>
            </a:r>
          </a:p>
        </p:txBody>
      </p:sp>
      <p:sp>
        <p:nvSpPr>
          <p:cNvPr id="138245" name="Text Box 5"/>
          <p:cNvSpPr txBox="1">
            <a:spLocks noChangeArrowheads="1"/>
          </p:cNvSpPr>
          <p:nvPr/>
        </p:nvSpPr>
        <p:spPr bwMode="auto">
          <a:xfrm>
            <a:off x="990600" y="5334000"/>
            <a:ext cx="1371600" cy="304800"/>
          </a:xfrm>
          <a:prstGeom prst="rect">
            <a:avLst/>
          </a:prstGeom>
          <a:noFill/>
          <a:ln w="9525">
            <a:noFill/>
            <a:miter lim="800000"/>
            <a:headEnd/>
            <a:tailEnd/>
          </a:ln>
          <a:effectLst/>
        </p:spPr>
        <p:txBody>
          <a:bodyPr>
            <a:spAutoFit/>
          </a:bodyPr>
          <a:lstStyle/>
          <a:p>
            <a:pPr algn="ctr">
              <a:spcBef>
                <a:spcPct val="50000"/>
              </a:spcBef>
            </a:pPr>
            <a:r>
              <a:rPr lang="en-US" sz="1400" b="1"/>
              <a:t>Thick Sands</a:t>
            </a:r>
          </a:p>
        </p:txBody>
      </p:sp>
      <p:sp>
        <p:nvSpPr>
          <p:cNvPr id="138246" name="Line 6"/>
          <p:cNvSpPr>
            <a:spLocks noChangeShapeType="1"/>
          </p:cNvSpPr>
          <p:nvPr/>
        </p:nvSpPr>
        <p:spPr bwMode="auto">
          <a:xfrm flipH="1" flipV="1">
            <a:off x="1066800" y="4876800"/>
            <a:ext cx="152400" cy="533400"/>
          </a:xfrm>
          <a:prstGeom prst="line">
            <a:avLst/>
          </a:prstGeom>
          <a:noFill/>
          <a:ln w="28575">
            <a:solidFill>
              <a:schemeClr val="tx1"/>
            </a:solidFill>
            <a:round/>
            <a:headEnd/>
            <a:tailEnd type="triangle" w="med" len="med"/>
          </a:ln>
          <a:effectLst/>
        </p:spPr>
        <p:txBody>
          <a:bodyPr/>
          <a:lstStyle/>
          <a:p>
            <a:endParaRPr lang="en-US"/>
          </a:p>
        </p:txBody>
      </p:sp>
      <p:sp>
        <p:nvSpPr>
          <p:cNvPr id="138247" name="Text Box 7"/>
          <p:cNvSpPr txBox="1">
            <a:spLocks noChangeArrowheads="1"/>
          </p:cNvSpPr>
          <p:nvPr/>
        </p:nvSpPr>
        <p:spPr bwMode="auto">
          <a:xfrm>
            <a:off x="6248400" y="6553200"/>
            <a:ext cx="2819400" cy="244475"/>
          </a:xfrm>
          <a:prstGeom prst="rect">
            <a:avLst/>
          </a:prstGeom>
          <a:noFill/>
          <a:ln w="9525">
            <a:noFill/>
            <a:miter lim="800000"/>
            <a:headEnd/>
            <a:tailEnd/>
          </a:ln>
          <a:effectLst/>
        </p:spPr>
        <p:txBody>
          <a:bodyPr>
            <a:spAutoFit/>
          </a:bodyPr>
          <a:lstStyle/>
          <a:p>
            <a:pPr>
              <a:spcBef>
                <a:spcPct val="50000"/>
              </a:spcBef>
            </a:pPr>
            <a:r>
              <a:rPr lang="en-US" sz="900"/>
              <a:t> </a:t>
            </a:r>
            <a:r>
              <a:rPr lang="en-US" sz="1000" b="1">
                <a:solidFill>
                  <a:srgbClr val="996600"/>
                </a:solidFill>
              </a:rPr>
              <a:t>LSUS RRWMI, 2008 and USGS, 1993</a:t>
            </a:r>
          </a:p>
        </p:txBody>
      </p:sp>
      <p:sp>
        <p:nvSpPr>
          <p:cNvPr id="138248" name="Text Box 8"/>
          <p:cNvSpPr txBox="1">
            <a:spLocks noChangeArrowheads="1"/>
          </p:cNvSpPr>
          <p:nvPr/>
        </p:nvSpPr>
        <p:spPr bwMode="auto">
          <a:xfrm>
            <a:off x="2362200" y="0"/>
            <a:ext cx="4191000" cy="457200"/>
          </a:xfrm>
          <a:prstGeom prst="rect">
            <a:avLst/>
          </a:prstGeom>
          <a:noFill/>
          <a:ln w="9525">
            <a:noFill/>
            <a:miter lim="800000"/>
            <a:headEnd/>
            <a:tailEnd/>
          </a:ln>
          <a:effectLst/>
        </p:spPr>
        <p:txBody>
          <a:bodyPr>
            <a:spAutoFit/>
          </a:bodyPr>
          <a:lstStyle/>
          <a:p>
            <a:pPr algn="ctr">
              <a:spcBef>
                <a:spcPct val="50000"/>
              </a:spcBef>
            </a:pPr>
            <a:r>
              <a:rPr lang="en-US" sz="2400" b="1">
                <a:solidFill>
                  <a:srgbClr val="FF3300"/>
                </a:solidFill>
              </a:rPr>
              <a:t>Carrizo-Wilcox Aquifer</a:t>
            </a:r>
          </a:p>
        </p:txBody>
      </p:sp>
      <p:sp>
        <p:nvSpPr>
          <p:cNvPr id="138249" name="Rectangle 9"/>
          <p:cNvSpPr>
            <a:spLocks noChangeArrowheads="1"/>
          </p:cNvSpPr>
          <p:nvPr/>
        </p:nvSpPr>
        <p:spPr bwMode="auto">
          <a:xfrm>
            <a:off x="3778250" y="6342063"/>
            <a:ext cx="2419350" cy="457200"/>
          </a:xfrm>
          <a:prstGeom prst="rect">
            <a:avLst/>
          </a:prstGeom>
          <a:noFill/>
          <a:ln w="9525">
            <a:noFill/>
            <a:miter lim="800000"/>
            <a:headEnd/>
            <a:tailEnd/>
          </a:ln>
          <a:effectLst/>
        </p:spPr>
        <p:txBody>
          <a:bodyPr wrap="none">
            <a:spAutoFit/>
          </a:bodyPr>
          <a:lstStyle/>
          <a:p>
            <a:r>
              <a:rPr lang="en-US" sz="2400">
                <a:solidFill>
                  <a:schemeClr val="tx2"/>
                </a:solidFill>
              </a:rPr>
              <a:t>A Poor Aquifer...</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srcRect/>
          <a:stretch>
            <a:fillRect/>
          </a:stretch>
        </p:blipFill>
        <p:spPr bwMode="auto">
          <a:xfrm>
            <a:off x="152400" y="152400"/>
            <a:ext cx="6137275" cy="6629400"/>
          </a:xfrm>
          <a:prstGeom prst="rect">
            <a:avLst/>
          </a:prstGeom>
          <a:noFill/>
          <a:ln w="22225">
            <a:solidFill>
              <a:schemeClr val="tx1"/>
            </a:solidFill>
            <a:miter lim="800000"/>
            <a:headEnd/>
            <a:tailEnd/>
          </a:ln>
        </p:spPr>
      </p:pic>
      <p:pic>
        <p:nvPicPr>
          <p:cNvPr id="49155" name="Picture 3"/>
          <p:cNvPicPr>
            <a:picLocks noChangeAspect="1" noChangeArrowheads="1"/>
          </p:cNvPicPr>
          <p:nvPr/>
        </p:nvPicPr>
        <p:blipFill>
          <a:blip r:embed="rId3"/>
          <a:srcRect/>
          <a:stretch>
            <a:fillRect/>
          </a:stretch>
        </p:blipFill>
        <p:spPr bwMode="auto">
          <a:xfrm>
            <a:off x="762000" y="5638800"/>
            <a:ext cx="2438400" cy="1016000"/>
          </a:xfrm>
          <a:prstGeom prst="rect">
            <a:avLst/>
          </a:prstGeom>
          <a:noFill/>
          <a:ln w="9525">
            <a:noFill/>
            <a:miter lim="800000"/>
            <a:headEnd/>
            <a:tailEnd/>
          </a:ln>
        </p:spPr>
      </p:pic>
      <p:sp>
        <p:nvSpPr>
          <p:cNvPr id="49156" name="Text Box 4"/>
          <p:cNvSpPr txBox="1">
            <a:spLocks noChangeArrowheads="1"/>
          </p:cNvSpPr>
          <p:nvPr/>
        </p:nvSpPr>
        <p:spPr bwMode="auto">
          <a:xfrm>
            <a:off x="1676400" y="4281488"/>
            <a:ext cx="2057400" cy="336550"/>
          </a:xfrm>
          <a:prstGeom prst="rect">
            <a:avLst/>
          </a:prstGeom>
          <a:noFill/>
          <a:ln w="9525">
            <a:noFill/>
            <a:miter lim="800000"/>
            <a:headEnd/>
            <a:tailEnd/>
          </a:ln>
        </p:spPr>
        <p:txBody>
          <a:bodyPr>
            <a:spAutoFit/>
          </a:bodyPr>
          <a:lstStyle/>
          <a:p>
            <a:pPr algn="ctr">
              <a:spcBef>
                <a:spcPct val="50000"/>
              </a:spcBef>
            </a:pPr>
            <a:r>
              <a:rPr lang="en-US" sz="1600" b="1">
                <a:solidFill>
                  <a:srgbClr val="FF3300"/>
                </a:solidFill>
              </a:rPr>
              <a:t>Sand &amp; Shale</a:t>
            </a:r>
          </a:p>
        </p:txBody>
      </p:sp>
      <p:sp>
        <p:nvSpPr>
          <p:cNvPr id="49157" name="Line 5"/>
          <p:cNvSpPr>
            <a:spLocks noChangeShapeType="1"/>
          </p:cNvSpPr>
          <p:nvPr/>
        </p:nvSpPr>
        <p:spPr bwMode="auto">
          <a:xfrm>
            <a:off x="1143000" y="5257800"/>
            <a:ext cx="3886200" cy="0"/>
          </a:xfrm>
          <a:prstGeom prst="line">
            <a:avLst/>
          </a:prstGeom>
          <a:noFill/>
          <a:ln w="76200">
            <a:solidFill>
              <a:srgbClr val="FF66FF"/>
            </a:solidFill>
            <a:round/>
            <a:headEnd/>
            <a:tailEnd/>
          </a:ln>
        </p:spPr>
        <p:txBody>
          <a:bodyPr/>
          <a:lstStyle/>
          <a:p>
            <a:endParaRPr lang="en-US"/>
          </a:p>
        </p:txBody>
      </p:sp>
      <p:sp>
        <p:nvSpPr>
          <p:cNvPr id="49158" name="Text Box 6"/>
          <p:cNvSpPr txBox="1">
            <a:spLocks noChangeArrowheads="1"/>
          </p:cNvSpPr>
          <p:nvPr/>
        </p:nvSpPr>
        <p:spPr bwMode="auto">
          <a:xfrm>
            <a:off x="1447800" y="1524000"/>
            <a:ext cx="1676400" cy="336550"/>
          </a:xfrm>
          <a:prstGeom prst="rect">
            <a:avLst/>
          </a:prstGeom>
          <a:solidFill>
            <a:schemeClr val="bg1"/>
          </a:solidFill>
          <a:ln w="9525">
            <a:noFill/>
            <a:miter lim="800000"/>
            <a:headEnd/>
            <a:tailEnd/>
          </a:ln>
        </p:spPr>
        <p:txBody>
          <a:bodyPr>
            <a:spAutoFit/>
          </a:bodyPr>
          <a:lstStyle/>
          <a:p>
            <a:pPr algn="ctr">
              <a:spcBef>
                <a:spcPct val="50000"/>
              </a:spcBef>
            </a:pPr>
            <a:r>
              <a:rPr lang="en-US" sz="1600" b="1">
                <a:solidFill>
                  <a:srgbClr val="FF3300"/>
                </a:solidFill>
              </a:rPr>
              <a:t>Sand &amp; Shale</a:t>
            </a:r>
          </a:p>
        </p:txBody>
      </p:sp>
      <p:sp>
        <p:nvSpPr>
          <p:cNvPr id="49159" name="Text Box 7"/>
          <p:cNvSpPr txBox="1">
            <a:spLocks noChangeArrowheads="1"/>
          </p:cNvSpPr>
          <p:nvPr/>
        </p:nvSpPr>
        <p:spPr bwMode="auto">
          <a:xfrm>
            <a:off x="6248400" y="762000"/>
            <a:ext cx="2971800" cy="1708150"/>
          </a:xfrm>
          <a:prstGeom prst="rect">
            <a:avLst/>
          </a:prstGeom>
          <a:noFill/>
          <a:ln w="9525">
            <a:noFill/>
            <a:miter lim="800000"/>
            <a:headEnd/>
            <a:tailEnd/>
          </a:ln>
        </p:spPr>
        <p:txBody>
          <a:bodyPr>
            <a:spAutoFit/>
          </a:bodyPr>
          <a:lstStyle/>
          <a:p>
            <a:pPr algn="ctr">
              <a:spcBef>
                <a:spcPct val="50000"/>
              </a:spcBef>
            </a:pPr>
            <a:r>
              <a:rPr lang="en-US" sz="2800" b="1">
                <a:solidFill>
                  <a:srgbClr val="FF3300"/>
                </a:solidFill>
              </a:rPr>
              <a:t>Carrizo-Wilcox Aquifer</a:t>
            </a:r>
          </a:p>
          <a:p>
            <a:pPr algn="ctr">
              <a:spcBef>
                <a:spcPct val="50000"/>
              </a:spcBef>
            </a:pPr>
            <a:r>
              <a:rPr lang="en-US" sz="2000" b="1"/>
              <a:t>NW Louisiana &amp; NE Texas</a:t>
            </a:r>
          </a:p>
        </p:txBody>
      </p:sp>
      <p:sp>
        <p:nvSpPr>
          <p:cNvPr id="49160" name="Line 8"/>
          <p:cNvSpPr>
            <a:spLocks noChangeShapeType="1"/>
          </p:cNvSpPr>
          <p:nvPr/>
        </p:nvSpPr>
        <p:spPr bwMode="auto">
          <a:xfrm>
            <a:off x="1219200" y="5410200"/>
            <a:ext cx="3733800" cy="0"/>
          </a:xfrm>
          <a:prstGeom prst="line">
            <a:avLst/>
          </a:prstGeom>
          <a:noFill/>
          <a:ln w="28575">
            <a:solidFill>
              <a:srgbClr val="FF66FF"/>
            </a:solidFill>
            <a:prstDash val="dash"/>
            <a:round/>
            <a:headEnd/>
            <a:tailEnd/>
          </a:ln>
        </p:spPr>
        <p:txBody>
          <a:bodyPr/>
          <a:lstStyle/>
          <a:p>
            <a:endParaRPr lang="en-US"/>
          </a:p>
        </p:txBody>
      </p:sp>
      <p:sp>
        <p:nvSpPr>
          <p:cNvPr id="49161" name="Line 9"/>
          <p:cNvSpPr>
            <a:spLocks noChangeShapeType="1"/>
          </p:cNvSpPr>
          <p:nvPr/>
        </p:nvSpPr>
        <p:spPr bwMode="auto">
          <a:xfrm>
            <a:off x="1143000" y="5562600"/>
            <a:ext cx="3886200" cy="0"/>
          </a:xfrm>
          <a:prstGeom prst="line">
            <a:avLst/>
          </a:prstGeom>
          <a:noFill/>
          <a:ln w="28575">
            <a:solidFill>
              <a:srgbClr val="FF66FF"/>
            </a:solidFill>
            <a:prstDash val="dash"/>
            <a:round/>
            <a:headEnd/>
            <a:tailEnd/>
          </a:ln>
        </p:spPr>
        <p:txBody>
          <a:bodyPr/>
          <a:lstStyle/>
          <a:p>
            <a:endParaRPr lang="en-US"/>
          </a:p>
        </p:txBody>
      </p:sp>
      <p:sp>
        <p:nvSpPr>
          <p:cNvPr id="49162" name="Text Box 10"/>
          <p:cNvSpPr txBox="1">
            <a:spLocks noChangeArrowheads="1"/>
          </p:cNvSpPr>
          <p:nvPr/>
        </p:nvSpPr>
        <p:spPr bwMode="auto">
          <a:xfrm>
            <a:off x="2362200" y="5334000"/>
            <a:ext cx="1676400" cy="346075"/>
          </a:xfrm>
          <a:prstGeom prst="rect">
            <a:avLst/>
          </a:prstGeom>
          <a:solidFill>
            <a:srgbClr val="FFFFFF"/>
          </a:solidFill>
          <a:ln w="9525">
            <a:solidFill>
              <a:schemeClr val="bg1"/>
            </a:solidFill>
            <a:miter lim="800000"/>
            <a:headEnd/>
            <a:tailEnd/>
          </a:ln>
        </p:spPr>
        <p:txBody>
          <a:bodyPr>
            <a:spAutoFit/>
          </a:bodyPr>
          <a:lstStyle/>
          <a:p>
            <a:pPr algn="ctr">
              <a:spcBef>
                <a:spcPct val="50000"/>
              </a:spcBef>
            </a:pPr>
            <a:r>
              <a:rPr lang="en-US" sz="1600" b="1">
                <a:solidFill>
                  <a:srgbClr val="FF66FF"/>
                </a:solidFill>
              </a:rPr>
              <a:t>Midway shale</a:t>
            </a:r>
          </a:p>
        </p:txBody>
      </p:sp>
      <p:sp>
        <p:nvSpPr>
          <p:cNvPr id="49163" name="Text Box 11"/>
          <p:cNvSpPr txBox="1">
            <a:spLocks noChangeArrowheads="1"/>
          </p:cNvSpPr>
          <p:nvPr/>
        </p:nvSpPr>
        <p:spPr bwMode="auto">
          <a:xfrm>
            <a:off x="4876800" y="6537325"/>
            <a:ext cx="1371600" cy="244475"/>
          </a:xfrm>
          <a:prstGeom prst="rect">
            <a:avLst/>
          </a:prstGeom>
          <a:noFill/>
          <a:ln w="9525">
            <a:noFill/>
            <a:miter lim="800000"/>
            <a:headEnd/>
            <a:tailEnd/>
          </a:ln>
        </p:spPr>
        <p:txBody>
          <a:bodyPr>
            <a:spAutoFit/>
          </a:bodyPr>
          <a:lstStyle/>
          <a:p>
            <a:pPr>
              <a:spcBef>
                <a:spcPct val="50000"/>
              </a:spcBef>
            </a:pPr>
            <a:r>
              <a:rPr lang="en-US" sz="1000" b="1">
                <a:solidFill>
                  <a:srgbClr val="996600"/>
                </a:solidFill>
              </a:rPr>
              <a:t>After USGS, 1993</a:t>
            </a:r>
          </a:p>
        </p:txBody>
      </p:sp>
      <p:sp>
        <p:nvSpPr>
          <p:cNvPr id="49164" name="Text Box 12"/>
          <p:cNvSpPr txBox="1">
            <a:spLocks noChangeArrowheads="1"/>
          </p:cNvSpPr>
          <p:nvPr/>
        </p:nvSpPr>
        <p:spPr bwMode="auto">
          <a:xfrm>
            <a:off x="6477000" y="4267200"/>
            <a:ext cx="2438400" cy="641350"/>
          </a:xfrm>
          <a:prstGeom prst="rect">
            <a:avLst/>
          </a:prstGeom>
          <a:noFill/>
          <a:ln w="9525">
            <a:noFill/>
            <a:miter lim="800000"/>
            <a:headEnd/>
            <a:tailEnd/>
          </a:ln>
        </p:spPr>
        <p:txBody>
          <a:bodyPr>
            <a:spAutoFit/>
          </a:bodyPr>
          <a:lstStyle/>
          <a:p>
            <a:pPr algn="ctr">
              <a:spcBef>
                <a:spcPct val="50000"/>
              </a:spcBef>
            </a:pPr>
            <a:r>
              <a:rPr lang="en-US" b="1"/>
              <a:t>Sands are lenticular channel deposits</a:t>
            </a:r>
          </a:p>
        </p:txBody>
      </p:sp>
      <p:sp>
        <p:nvSpPr>
          <p:cNvPr id="49165" name="Text Box 13"/>
          <p:cNvSpPr txBox="1">
            <a:spLocks noChangeArrowheads="1"/>
          </p:cNvSpPr>
          <p:nvPr/>
        </p:nvSpPr>
        <p:spPr bwMode="auto">
          <a:xfrm>
            <a:off x="6477000" y="2971800"/>
            <a:ext cx="2819400" cy="1006475"/>
          </a:xfrm>
          <a:prstGeom prst="rect">
            <a:avLst/>
          </a:prstGeom>
          <a:noFill/>
          <a:ln w="9525">
            <a:noFill/>
            <a:miter lim="800000"/>
            <a:headEnd/>
            <a:tailEnd/>
          </a:ln>
        </p:spPr>
        <p:txBody>
          <a:bodyPr>
            <a:spAutoFit/>
          </a:bodyPr>
          <a:lstStyle/>
          <a:p>
            <a:pPr>
              <a:spcBef>
                <a:spcPct val="50000"/>
              </a:spcBef>
            </a:pPr>
            <a:r>
              <a:rPr lang="en-US" sz="2000" b="1"/>
              <a:t>Why is the Carrizo-Wilcox Aquifer such a poor aquifer?</a:t>
            </a:r>
          </a:p>
        </p:txBody>
      </p:sp>
      <p:sp>
        <p:nvSpPr>
          <p:cNvPr id="49166" name="Text Box 14"/>
          <p:cNvSpPr txBox="1">
            <a:spLocks noChangeArrowheads="1"/>
          </p:cNvSpPr>
          <p:nvPr/>
        </p:nvSpPr>
        <p:spPr bwMode="auto">
          <a:xfrm>
            <a:off x="6553200" y="6324600"/>
            <a:ext cx="2667000" cy="457200"/>
          </a:xfrm>
          <a:prstGeom prst="rect">
            <a:avLst/>
          </a:prstGeom>
          <a:noFill/>
          <a:ln w="9525">
            <a:noFill/>
            <a:miter lim="800000"/>
            <a:headEnd/>
            <a:tailEnd/>
          </a:ln>
        </p:spPr>
        <p:txBody>
          <a:bodyPr>
            <a:spAutoFit/>
          </a:bodyPr>
          <a:lstStyle/>
          <a:p>
            <a:pPr algn="ctr">
              <a:spcBef>
                <a:spcPct val="50000"/>
              </a:spcBef>
            </a:pPr>
            <a:r>
              <a:rPr lang="en-US" sz="1200" b="1"/>
              <a:t>LSUS Red River Watershed Management Institute</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5715000" y="6553200"/>
            <a:ext cx="3505200" cy="274638"/>
          </a:xfrm>
          <a:prstGeom prst="rect">
            <a:avLst/>
          </a:prstGeom>
          <a:noFill/>
          <a:ln w="9525">
            <a:noFill/>
            <a:miter lim="800000"/>
            <a:headEnd/>
            <a:tailEnd/>
          </a:ln>
        </p:spPr>
        <p:txBody>
          <a:bodyPr>
            <a:spAutoFit/>
          </a:bodyPr>
          <a:lstStyle/>
          <a:p>
            <a:pPr>
              <a:spcBef>
                <a:spcPct val="50000"/>
              </a:spcBef>
            </a:pPr>
            <a:r>
              <a:rPr lang="en-US" sz="1200" b="1"/>
              <a:t> </a:t>
            </a:r>
            <a:r>
              <a:rPr lang="en-US" sz="1200" b="1">
                <a:solidFill>
                  <a:srgbClr val="996600"/>
                </a:solidFill>
              </a:rPr>
              <a:t>LSUS RRWMI, 2008 and USGS, 1993</a:t>
            </a:r>
          </a:p>
        </p:txBody>
      </p:sp>
      <p:pic>
        <p:nvPicPr>
          <p:cNvPr id="50179" name="Picture 4" descr="PotentiometricContourZoom"/>
          <p:cNvPicPr>
            <a:picLocks noChangeAspect="1" noChangeArrowheads="1"/>
          </p:cNvPicPr>
          <p:nvPr/>
        </p:nvPicPr>
        <p:blipFill>
          <a:blip r:embed="rId2"/>
          <a:srcRect/>
          <a:stretch>
            <a:fillRect/>
          </a:stretch>
        </p:blipFill>
        <p:spPr bwMode="auto">
          <a:xfrm>
            <a:off x="1066800" y="1001713"/>
            <a:ext cx="7086600" cy="5475287"/>
          </a:xfrm>
          <a:prstGeom prst="rect">
            <a:avLst/>
          </a:prstGeom>
          <a:noFill/>
          <a:ln w="9525">
            <a:noFill/>
            <a:miter lim="800000"/>
            <a:headEnd/>
            <a:tailEnd/>
          </a:ln>
        </p:spPr>
      </p:pic>
      <p:sp>
        <p:nvSpPr>
          <p:cNvPr id="50180" name="Text Box 5"/>
          <p:cNvSpPr txBox="1">
            <a:spLocks noChangeArrowheads="1"/>
          </p:cNvSpPr>
          <p:nvPr/>
        </p:nvSpPr>
        <p:spPr bwMode="auto">
          <a:xfrm>
            <a:off x="1295400" y="1524000"/>
            <a:ext cx="2743200" cy="641350"/>
          </a:xfrm>
          <a:prstGeom prst="rect">
            <a:avLst/>
          </a:prstGeom>
          <a:solidFill>
            <a:schemeClr val="bg1">
              <a:alpha val="76077"/>
            </a:schemeClr>
          </a:solidFill>
          <a:ln w="9525">
            <a:noFill/>
            <a:miter lim="800000"/>
            <a:headEnd/>
            <a:tailEnd/>
          </a:ln>
        </p:spPr>
        <p:txBody>
          <a:bodyPr>
            <a:spAutoFit/>
          </a:bodyPr>
          <a:lstStyle/>
          <a:p>
            <a:pPr algn="ctr">
              <a:spcBef>
                <a:spcPct val="50000"/>
              </a:spcBef>
            </a:pPr>
            <a:r>
              <a:rPr lang="en-US" b="1"/>
              <a:t>Caddo Parish / LSUS Monitoring Well</a:t>
            </a:r>
          </a:p>
        </p:txBody>
      </p:sp>
      <p:pic>
        <p:nvPicPr>
          <p:cNvPr id="50181" name="Picture 6"/>
          <p:cNvPicPr>
            <a:picLocks noChangeAspect="1" noChangeArrowheads="1"/>
          </p:cNvPicPr>
          <p:nvPr/>
        </p:nvPicPr>
        <p:blipFill>
          <a:blip r:embed="rId3"/>
          <a:srcRect/>
          <a:stretch>
            <a:fillRect/>
          </a:stretch>
        </p:blipFill>
        <p:spPr bwMode="auto">
          <a:xfrm>
            <a:off x="2590800" y="4038600"/>
            <a:ext cx="152400" cy="134938"/>
          </a:xfrm>
          <a:prstGeom prst="rect">
            <a:avLst/>
          </a:prstGeom>
          <a:noFill/>
          <a:ln w="9525">
            <a:noFill/>
            <a:miter lim="800000"/>
            <a:headEnd/>
            <a:tailEnd/>
          </a:ln>
        </p:spPr>
      </p:pic>
      <p:sp>
        <p:nvSpPr>
          <p:cNvPr id="50182" name="Text Box 7"/>
          <p:cNvSpPr txBox="1">
            <a:spLocks noChangeArrowheads="1"/>
          </p:cNvSpPr>
          <p:nvPr/>
        </p:nvSpPr>
        <p:spPr bwMode="auto">
          <a:xfrm>
            <a:off x="2667000" y="5105400"/>
            <a:ext cx="1447800" cy="641350"/>
          </a:xfrm>
          <a:prstGeom prst="rect">
            <a:avLst/>
          </a:prstGeom>
          <a:solidFill>
            <a:schemeClr val="bg1">
              <a:alpha val="63136"/>
            </a:schemeClr>
          </a:solidFill>
          <a:ln w="9525">
            <a:noFill/>
            <a:miter lim="800000"/>
            <a:headEnd/>
            <a:tailEnd/>
          </a:ln>
        </p:spPr>
        <p:txBody>
          <a:bodyPr>
            <a:spAutoFit/>
          </a:bodyPr>
          <a:lstStyle/>
          <a:p>
            <a:pPr algn="ctr">
              <a:spcBef>
                <a:spcPct val="50000"/>
              </a:spcBef>
            </a:pPr>
            <a:r>
              <a:rPr lang="en-US" b="1">
                <a:solidFill>
                  <a:srgbClr val="FF3300"/>
                </a:solidFill>
              </a:rPr>
              <a:t>Cone of Depression</a:t>
            </a:r>
          </a:p>
        </p:txBody>
      </p:sp>
      <p:sp>
        <p:nvSpPr>
          <p:cNvPr id="50183" name="Line 8"/>
          <p:cNvSpPr>
            <a:spLocks noChangeShapeType="1"/>
          </p:cNvSpPr>
          <p:nvPr/>
        </p:nvSpPr>
        <p:spPr bwMode="auto">
          <a:xfrm flipV="1">
            <a:off x="4038600" y="4343400"/>
            <a:ext cx="533400" cy="914400"/>
          </a:xfrm>
          <a:prstGeom prst="line">
            <a:avLst/>
          </a:prstGeom>
          <a:noFill/>
          <a:ln w="57150">
            <a:solidFill>
              <a:srgbClr val="FF3300"/>
            </a:solidFill>
            <a:round/>
            <a:headEnd/>
            <a:tailEnd type="triangle" w="med" len="med"/>
          </a:ln>
        </p:spPr>
        <p:txBody>
          <a:bodyPr/>
          <a:lstStyle/>
          <a:p>
            <a:endParaRPr lang="en-US"/>
          </a:p>
        </p:txBody>
      </p:sp>
      <p:sp>
        <p:nvSpPr>
          <p:cNvPr id="50184" name="Text Box 9"/>
          <p:cNvSpPr txBox="1">
            <a:spLocks noChangeArrowheads="1"/>
          </p:cNvSpPr>
          <p:nvPr/>
        </p:nvSpPr>
        <p:spPr bwMode="auto">
          <a:xfrm>
            <a:off x="304800" y="76200"/>
            <a:ext cx="8610600" cy="946150"/>
          </a:xfrm>
          <a:prstGeom prst="rect">
            <a:avLst/>
          </a:prstGeom>
          <a:noFill/>
          <a:ln w="9525">
            <a:noFill/>
            <a:miter lim="800000"/>
            <a:headEnd/>
            <a:tailEnd/>
          </a:ln>
        </p:spPr>
        <p:txBody>
          <a:bodyPr>
            <a:spAutoFit/>
          </a:bodyPr>
          <a:lstStyle/>
          <a:p>
            <a:pPr algn="ctr">
              <a:spcBef>
                <a:spcPct val="50000"/>
              </a:spcBef>
            </a:pPr>
            <a:r>
              <a:rPr lang="en-US" sz="2800" b="1">
                <a:solidFill>
                  <a:srgbClr val="FF3300"/>
                </a:solidFill>
              </a:rPr>
              <a:t>Long Term Consequences of Excessive Groundwater Withdrawal - Carrizo-Wilcox Aquifer</a:t>
            </a:r>
          </a:p>
        </p:txBody>
      </p:sp>
      <p:sp>
        <p:nvSpPr>
          <p:cNvPr id="309257" name="Text Box 10"/>
          <p:cNvSpPr txBox="1">
            <a:spLocks noChangeArrowheads="1"/>
          </p:cNvSpPr>
          <p:nvPr/>
        </p:nvSpPr>
        <p:spPr bwMode="auto">
          <a:xfrm>
            <a:off x="5105400" y="3200400"/>
            <a:ext cx="1524000" cy="923925"/>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8900000" scaled="1"/>
            <a:tileRect/>
          </a:gradFill>
          <a:ln w="9525">
            <a:noFill/>
            <a:miter lim="800000"/>
            <a:headEnd/>
            <a:tailEnd/>
          </a:ln>
        </p:spPr>
        <p:txBody>
          <a:bodyPr>
            <a:spAutoFit/>
          </a:bodyPr>
          <a:lstStyle/>
          <a:p>
            <a:pPr algn="ctr">
              <a:spcBef>
                <a:spcPct val="50000"/>
              </a:spcBef>
              <a:defRPr/>
            </a:pPr>
            <a:r>
              <a:rPr lang="en-US" b="1" dirty="0">
                <a:latin typeface="Arial" pitchFamily="34" charset="0"/>
              </a:rPr>
              <a:t>Southern Trace Golf Course</a:t>
            </a:r>
          </a:p>
        </p:txBody>
      </p:sp>
      <p:sp>
        <p:nvSpPr>
          <p:cNvPr id="50186" name="Line 11"/>
          <p:cNvSpPr>
            <a:spLocks noChangeShapeType="1"/>
          </p:cNvSpPr>
          <p:nvPr/>
        </p:nvSpPr>
        <p:spPr bwMode="auto">
          <a:xfrm flipH="1">
            <a:off x="4800600" y="3810000"/>
            <a:ext cx="304800" cy="152400"/>
          </a:xfrm>
          <a:prstGeom prst="line">
            <a:avLst/>
          </a:prstGeom>
          <a:noFill/>
          <a:ln w="57150">
            <a:solidFill>
              <a:schemeClr val="tx1"/>
            </a:solidFill>
            <a:round/>
            <a:headEnd/>
            <a:tailEnd type="triangle" w="med" len="med"/>
          </a:ln>
        </p:spPr>
        <p:txBody>
          <a:bodyPr/>
          <a:lstStyle/>
          <a:p>
            <a:endParaRPr lang="en-US"/>
          </a:p>
        </p:txBody>
      </p:sp>
      <p:sp>
        <p:nvSpPr>
          <p:cNvPr id="50187" name="Line 12"/>
          <p:cNvSpPr>
            <a:spLocks noChangeShapeType="1"/>
          </p:cNvSpPr>
          <p:nvPr/>
        </p:nvSpPr>
        <p:spPr bwMode="auto">
          <a:xfrm>
            <a:off x="2438400" y="2133600"/>
            <a:ext cx="228600" cy="228600"/>
          </a:xfrm>
          <a:prstGeom prst="line">
            <a:avLst/>
          </a:prstGeom>
          <a:noFill/>
          <a:ln w="57150">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40" name="Text Box 9"/>
          <p:cNvSpPr txBox="1">
            <a:spLocks noChangeArrowheads="1"/>
          </p:cNvSpPr>
          <p:nvPr/>
        </p:nvSpPr>
        <p:spPr bwMode="auto">
          <a:xfrm>
            <a:off x="304800" y="0"/>
            <a:ext cx="8610600" cy="822325"/>
          </a:xfrm>
          <a:prstGeom prst="rect">
            <a:avLst/>
          </a:prstGeom>
          <a:noFill/>
          <a:ln w="9525">
            <a:noFill/>
            <a:miter lim="800000"/>
            <a:headEnd/>
            <a:tailEnd/>
          </a:ln>
        </p:spPr>
        <p:txBody>
          <a:bodyPr>
            <a:spAutoFit/>
          </a:bodyPr>
          <a:lstStyle/>
          <a:p>
            <a:pPr algn="ctr">
              <a:spcBef>
                <a:spcPct val="50000"/>
              </a:spcBef>
            </a:pPr>
            <a:r>
              <a:rPr lang="en-US" sz="2400" b="1">
                <a:solidFill>
                  <a:srgbClr val="FF3300"/>
                </a:solidFill>
              </a:rPr>
              <a:t>Long Term Consequences of Excessive Groundwater Withdrawal - Carrizo-Wilcox Aquifer</a:t>
            </a:r>
          </a:p>
        </p:txBody>
      </p:sp>
      <p:pic>
        <p:nvPicPr>
          <p:cNvPr id="120845" name="Picture 13"/>
          <p:cNvPicPr>
            <a:picLocks noChangeAspect="1" noChangeArrowheads="1"/>
          </p:cNvPicPr>
          <p:nvPr/>
        </p:nvPicPr>
        <p:blipFill>
          <a:blip r:embed="rId2"/>
          <a:srcRect/>
          <a:stretch>
            <a:fillRect/>
          </a:stretch>
        </p:blipFill>
        <p:spPr bwMode="auto">
          <a:xfrm>
            <a:off x="914400" y="1146175"/>
            <a:ext cx="7391400" cy="5711825"/>
          </a:xfrm>
          <a:prstGeom prst="rect">
            <a:avLst/>
          </a:prstGeom>
          <a:noFill/>
          <a:ln w="9525">
            <a:noFill/>
            <a:miter lim="800000"/>
            <a:headEnd/>
            <a:tailEnd/>
          </a:ln>
          <a:effectLst/>
        </p:spPr>
      </p:pic>
      <p:sp>
        <p:nvSpPr>
          <p:cNvPr id="120846" name="Text Box 14"/>
          <p:cNvSpPr txBox="1">
            <a:spLocks noChangeArrowheads="1"/>
          </p:cNvSpPr>
          <p:nvPr/>
        </p:nvSpPr>
        <p:spPr bwMode="auto">
          <a:xfrm>
            <a:off x="152400" y="838200"/>
            <a:ext cx="8763000" cy="396875"/>
          </a:xfrm>
          <a:prstGeom prst="rect">
            <a:avLst/>
          </a:prstGeom>
          <a:noFill/>
          <a:ln w="9525">
            <a:noFill/>
            <a:miter lim="800000"/>
            <a:headEnd/>
            <a:tailEnd/>
          </a:ln>
          <a:effectLst/>
        </p:spPr>
        <p:txBody>
          <a:bodyPr>
            <a:spAutoFit/>
          </a:bodyPr>
          <a:lstStyle/>
          <a:p>
            <a:pPr algn="ctr">
              <a:spcBef>
                <a:spcPct val="50000"/>
              </a:spcBef>
            </a:pPr>
            <a:r>
              <a:rPr lang="en-US" sz="2000" b="1"/>
              <a:t>Groundwater Recharge Potential - Caddo Ph./LSUS Monitoring Wells</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4"/>
          <p:cNvSpPr txBox="1">
            <a:spLocks noChangeArrowheads="1"/>
          </p:cNvSpPr>
          <p:nvPr/>
        </p:nvSpPr>
        <p:spPr bwMode="auto">
          <a:xfrm>
            <a:off x="381000" y="228600"/>
            <a:ext cx="8458200" cy="519113"/>
          </a:xfrm>
          <a:prstGeom prst="rect">
            <a:avLst/>
          </a:prstGeom>
          <a:noFill/>
          <a:ln w="9525">
            <a:noFill/>
            <a:miter lim="800000"/>
            <a:headEnd/>
            <a:tailEnd/>
          </a:ln>
        </p:spPr>
        <p:txBody>
          <a:bodyPr>
            <a:spAutoFit/>
          </a:bodyPr>
          <a:lstStyle/>
          <a:p>
            <a:pPr algn="ctr">
              <a:spcBef>
                <a:spcPct val="50000"/>
              </a:spcBef>
            </a:pPr>
            <a:r>
              <a:rPr lang="en-US" sz="2800" b="1"/>
              <a:t>Water and Culture - More than just a commodity</a:t>
            </a:r>
          </a:p>
        </p:txBody>
      </p:sp>
      <p:sp>
        <p:nvSpPr>
          <p:cNvPr id="52227" name="Text Box 3"/>
          <p:cNvSpPr txBox="1">
            <a:spLocks noChangeArrowheads="1"/>
          </p:cNvSpPr>
          <p:nvPr/>
        </p:nvSpPr>
        <p:spPr bwMode="auto">
          <a:xfrm>
            <a:off x="898525" y="3184525"/>
            <a:ext cx="184150" cy="336550"/>
          </a:xfrm>
          <a:prstGeom prst="rect">
            <a:avLst/>
          </a:prstGeom>
          <a:noFill/>
          <a:ln w="9525">
            <a:noFill/>
            <a:miter lim="800000"/>
            <a:headEnd/>
            <a:tailEnd/>
          </a:ln>
        </p:spPr>
        <p:txBody>
          <a:bodyPr wrap="none">
            <a:spAutoFit/>
          </a:bodyPr>
          <a:lstStyle/>
          <a:p>
            <a:endParaRPr lang="en-US" sz="1600"/>
          </a:p>
        </p:txBody>
      </p:sp>
      <p:sp>
        <p:nvSpPr>
          <p:cNvPr id="52228" name="Text Box 4"/>
          <p:cNvSpPr txBox="1">
            <a:spLocks noChangeArrowheads="1"/>
          </p:cNvSpPr>
          <p:nvPr/>
        </p:nvSpPr>
        <p:spPr bwMode="auto">
          <a:xfrm>
            <a:off x="4419600" y="2590800"/>
            <a:ext cx="4495800" cy="3503613"/>
          </a:xfrm>
          <a:prstGeom prst="rect">
            <a:avLst/>
          </a:prstGeom>
          <a:noFill/>
          <a:ln w="9525">
            <a:noFill/>
            <a:miter lim="800000"/>
            <a:headEnd/>
            <a:tailEnd/>
          </a:ln>
        </p:spPr>
        <p:txBody>
          <a:bodyPr>
            <a:spAutoFit/>
          </a:bodyPr>
          <a:lstStyle/>
          <a:p>
            <a:pPr>
              <a:spcBef>
                <a:spcPct val="50000"/>
              </a:spcBef>
            </a:pPr>
            <a:r>
              <a:rPr lang="en-US" sz="3200" b="1">
                <a:latin typeface="Bradley Hand ITC" pitchFamily="66" charset="0"/>
              </a:rPr>
              <a:t>Professional waterworks administrators became convinced that the withdrawal of excessive amounts of groundwater by </a:t>
            </a:r>
            <a:r>
              <a:rPr lang="en-US" sz="1600"/>
              <a:t> </a:t>
            </a:r>
            <a:r>
              <a:rPr lang="en-US" sz="3200" b="1">
                <a:latin typeface="Bradley Hand ITC" pitchFamily="66" charset="0"/>
              </a:rPr>
              <a:t>gas operators was depleting the aquifer.</a:t>
            </a:r>
          </a:p>
        </p:txBody>
      </p:sp>
      <p:pic>
        <p:nvPicPr>
          <p:cNvPr id="52229" name="Picture 5"/>
          <p:cNvPicPr>
            <a:picLocks noChangeAspect="1" noChangeArrowheads="1"/>
          </p:cNvPicPr>
          <p:nvPr/>
        </p:nvPicPr>
        <p:blipFill>
          <a:blip r:embed="rId2"/>
          <a:srcRect/>
          <a:stretch>
            <a:fillRect/>
          </a:stretch>
        </p:blipFill>
        <p:spPr bwMode="auto">
          <a:xfrm>
            <a:off x="609600" y="838200"/>
            <a:ext cx="3557588" cy="5867400"/>
          </a:xfrm>
          <a:prstGeom prst="rect">
            <a:avLst/>
          </a:prstGeom>
          <a:noFill/>
          <a:ln w="19050">
            <a:solidFill>
              <a:schemeClr val="tx1"/>
            </a:solidFill>
            <a:miter lim="800000"/>
            <a:headEnd/>
            <a:tailEnd/>
          </a:ln>
        </p:spPr>
      </p:pic>
      <p:sp>
        <p:nvSpPr>
          <p:cNvPr id="52230" name="TextBox 7"/>
          <p:cNvSpPr txBox="1">
            <a:spLocks noChangeArrowheads="1"/>
          </p:cNvSpPr>
          <p:nvPr/>
        </p:nvSpPr>
        <p:spPr bwMode="auto">
          <a:xfrm>
            <a:off x="4343400" y="6477000"/>
            <a:ext cx="1066800" cy="307975"/>
          </a:xfrm>
          <a:prstGeom prst="rect">
            <a:avLst/>
          </a:prstGeom>
          <a:noFill/>
          <a:ln w="9525">
            <a:noFill/>
            <a:miter lim="800000"/>
            <a:headEnd/>
            <a:tailEnd/>
          </a:ln>
        </p:spPr>
        <p:txBody>
          <a:bodyPr>
            <a:spAutoFit/>
          </a:bodyPr>
          <a:lstStyle/>
          <a:p>
            <a:r>
              <a:rPr lang="en-US" sz="1400"/>
              <a:t>The Times</a:t>
            </a:r>
          </a:p>
        </p:txBody>
      </p:sp>
      <p:sp>
        <p:nvSpPr>
          <p:cNvPr id="52231" name="Text Box 10"/>
          <p:cNvSpPr txBox="1">
            <a:spLocks noChangeArrowheads="1"/>
          </p:cNvSpPr>
          <p:nvPr/>
        </p:nvSpPr>
        <p:spPr bwMode="auto">
          <a:xfrm>
            <a:off x="4495800" y="1066800"/>
            <a:ext cx="4191000" cy="1006475"/>
          </a:xfrm>
          <a:prstGeom prst="rect">
            <a:avLst/>
          </a:prstGeom>
          <a:noFill/>
          <a:ln w="9525">
            <a:noFill/>
            <a:miter lim="800000"/>
            <a:headEnd/>
            <a:tailEnd/>
          </a:ln>
        </p:spPr>
        <p:txBody>
          <a:bodyPr>
            <a:spAutoFit/>
          </a:bodyPr>
          <a:lstStyle/>
          <a:p>
            <a:pPr>
              <a:spcBef>
                <a:spcPct val="50000"/>
              </a:spcBef>
            </a:pPr>
            <a:r>
              <a:rPr lang="en-US" sz="2000" b="1"/>
              <a:t>Initially some water districts provided water to gas companies for fracing</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2"/>
          <p:cNvSpPr txBox="1">
            <a:spLocks noChangeArrowheads="1"/>
          </p:cNvSpPr>
          <p:nvPr/>
        </p:nvSpPr>
        <p:spPr bwMode="auto">
          <a:xfrm>
            <a:off x="685800" y="304800"/>
            <a:ext cx="7848600" cy="1066800"/>
          </a:xfrm>
          <a:prstGeom prst="rect">
            <a:avLst/>
          </a:prstGeom>
          <a:noFill/>
          <a:ln w="9525">
            <a:noFill/>
            <a:miter lim="800000"/>
            <a:headEnd/>
            <a:tailEnd/>
          </a:ln>
          <a:effectLst/>
        </p:spPr>
        <p:txBody>
          <a:bodyPr>
            <a:spAutoFit/>
          </a:bodyPr>
          <a:lstStyle/>
          <a:p>
            <a:pPr algn="ctr">
              <a:spcBef>
                <a:spcPct val="50000"/>
              </a:spcBef>
            </a:pPr>
            <a:r>
              <a:rPr lang="en-US" sz="3200" b="1">
                <a:solidFill>
                  <a:schemeClr val="accent2"/>
                </a:solidFill>
                <a:effectLst>
                  <a:outerShdw blurRad="38100" dist="38100" dir="2700000" algn="tl">
                    <a:srgbClr val="C0C0C0"/>
                  </a:outerShdw>
                </a:effectLst>
                <a:latin typeface="Times New Roman" pitchFamily="16" charset="0"/>
              </a:rPr>
              <a:t>RED RIVER WATERSHED MANAGEMENT INSTITUTE (RRWMI)</a:t>
            </a:r>
          </a:p>
        </p:txBody>
      </p:sp>
      <p:sp>
        <p:nvSpPr>
          <p:cNvPr id="129027" name="Text Box 3"/>
          <p:cNvSpPr txBox="1">
            <a:spLocks noChangeArrowheads="1"/>
          </p:cNvSpPr>
          <p:nvPr/>
        </p:nvSpPr>
        <p:spPr bwMode="auto">
          <a:xfrm>
            <a:off x="457200" y="2566988"/>
            <a:ext cx="8686800" cy="4291012"/>
          </a:xfrm>
          <a:prstGeom prst="rect">
            <a:avLst/>
          </a:prstGeom>
          <a:noFill/>
          <a:ln w="9525">
            <a:noFill/>
            <a:miter lim="800000"/>
            <a:headEnd/>
            <a:tailEnd/>
          </a:ln>
          <a:effectLst/>
        </p:spPr>
        <p:txBody>
          <a:bodyPr>
            <a:spAutoFit/>
          </a:bodyPr>
          <a:lstStyle/>
          <a:p>
            <a:pPr>
              <a:spcBef>
                <a:spcPct val="50000"/>
              </a:spcBef>
              <a:buFontTx/>
              <a:buChar char="•"/>
            </a:pPr>
            <a:r>
              <a:rPr lang="en-US" sz="2400">
                <a:solidFill>
                  <a:schemeClr val="accent2"/>
                </a:solidFill>
                <a:latin typeface="Times New Roman" pitchFamily="16" charset="0"/>
              </a:rPr>
              <a:t>   </a:t>
            </a:r>
            <a:r>
              <a:rPr lang="en-US" sz="2400" b="1">
                <a:solidFill>
                  <a:schemeClr val="accent2"/>
                </a:solidFill>
                <a:effectLst>
                  <a:outerShdw blurRad="38100" dist="38100" dir="2700000" algn="tl">
                    <a:srgbClr val="C0C0C0"/>
                  </a:outerShdw>
                </a:effectLst>
                <a:latin typeface="Times New Roman" pitchFamily="16" charset="0"/>
              </a:rPr>
              <a:t>Develop courses that address watershed &amp; floodplain issues</a:t>
            </a:r>
          </a:p>
          <a:p>
            <a:pPr>
              <a:spcBef>
                <a:spcPct val="50000"/>
              </a:spcBef>
              <a:buFontTx/>
              <a:buChar char="•"/>
            </a:pPr>
            <a:r>
              <a:rPr lang="en-US" sz="2400" b="1">
                <a:solidFill>
                  <a:schemeClr val="accent2"/>
                </a:solidFill>
                <a:effectLst>
                  <a:outerShdw blurRad="38100" dist="38100" dir="2700000" algn="tl">
                    <a:srgbClr val="C0C0C0"/>
                  </a:outerShdw>
                </a:effectLst>
                <a:latin typeface="Times New Roman" pitchFamily="16" charset="0"/>
              </a:rPr>
              <a:t>   Help coordinate state &amp; federal funded watershed  projects</a:t>
            </a:r>
          </a:p>
          <a:p>
            <a:pPr>
              <a:spcBef>
                <a:spcPct val="50000"/>
              </a:spcBef>
              <a:buFontTx/>
              <a:buChar char="•"/>
            </a:pPr>
            <a:r>
              <a:rPr lang="en-US" sz="2400" b="1">
                <a:solidFill>
                  <a:schemeClr val="accent2"/>
                </a:solidFill>
                <a:effectLst>
                  <a:outerShdw blurRad="38100" dist="38100" dir="2700000" algn="tl">
                    <a:srgbClr val="C0C0C0"/>
                  </a:outerShdw>
                </a:effectLst>
                <a:latin typeface="Times New Roman" pitchFamily="16" charset="0"/>
              </a:rPr>
              <a:t>   Focus research efforts on finding </a:t>
            </a:r>
            <a:r>
              <a:rPr lang="en-US" sz="2400" b="1" u="sng">
                <a:solidFill>
                  <a:schemeClr val="accent2"/>
                </a:solidFill>
                <a:effectLst>
                  <a:outerShdw blurRad="38100" dist="38100" dir="2700000" algn="tl">
                    <a:srgbClr val="C0C0C0"/>
                  </a:outerShdw>
                </a:effectLst>
                <a:latin typeface="Times New Roman" pitchFamily="16" charset="0"/>
              </a:rPr>
              <a:t>solutions</a:t>
            </a:r>
            <a:r>
              <a:rPr lang="en-US" sz="2400" b="1">
                <a:solidFill>
                  <a:schemeClr val="accent2"/>
                </a:solidFill>
                <a:effectLst>
                  <a:outerShdw blurRad="38100" dist="38100" dir="2700000" algn="tl">
                    <a:srgbClr val="C0C0C0"/>
                  </a:outerShdw>
                </a:effectLst>
                <a:latin typeface="Times New Roman" pitchFamily="16" charset="0"/>
              </a:rPr>
              <a:t> to watershed                 	related problems</a:t>
            </a:r>
          </a:p>
          <a:p>
            <a:pPr>
              <a:spcBef>
                <a:spcPct val="50000"/>
              </a:spcBef>
              <a:buFontTx/>
              <a:buChar char="•"/>
            </a:pPr>
            <a:r>
              <a:rPr lang="en-US" sz="2400" b="1">
                <a:solidFill>
                  <a:schemeClr val="accent2"/>
                </a:solidFill>
                <a:effectLst>
                  <a:outerShdw blurRad="38100" dist="38100" dir="2700000" algn="tl">
                    <a:srgbClr val="C0C0C0"/>
                  </a:outerShdw>
                </a:effectLst>
                <a:latin typeface="Times New Roman" pitchFamily="16" charset="0"/>
              </a:rPr>
              <a:t>   Develop and coordinate community outreach projects</a:t>
            </a:r>
          </a:p>
          <a:p>
            <a:pPr>
              <a:spcBef>
                <a:spcPct val="50000"/>
              </a:spcBef>
              <a:buFontTx/>
              <a:buChar char="•"/>
            </a:pPr>
            <a:r>
              <a:rPr lang="en-US" sz="2400" b="1">
                <a:solidFill>
                  <a:schemeClr val="accent2"/>
                </a:solidFill>
                <a:effectLst>
                  <a:outerShdw blurRad="38100" dist="38100" dir="2700000" algn="tl">
                    <a:srgbClr val="C0C0C0"/>
                  </a:outerShdw>
                </a:effectLst>
                <a:latin typeface="Times New Roman" pitchFamily="16" charset="0"/>
              </a:rPr>
              <a:t>   Work with industry partners to </a:t>
            </a:r>
            <a:r>
              <a:rPr lang="en-US" sz="2400" b="1" u="sng">
                <a:solidFill>
                  <a:schemeClr val="accent2"/>
                </a:solidFill>
                <a:effectLst>
                  <a:outerShdw blurRad="38100" dist="38100" dir="2700000" algn="tl">
                    <a:srgbClr val="C0C0C0"/>
                  </a:outerShdw>
                </a:effectLst>
                <a:latin typeface="Times New Roman" pitchFamily="16" charset="0"/>
              </a:rPr>
              <a:t>jointly</a:t>
            </a:r>
            <a:r>
              <a:rPr lang="en-US" sz="2400" b="1">
                <a:solidFill>
                  <a:schemeClr val="accent2"/>
                </a:solidFill>
                <a:effectLst>
                  <a:outerShdw blurRad="38100" dist="38100" dir="2700000" algn="tl">
                    <a:srgbClr val="C0C0C0"/>
                  </a:outerShdw>
                </a:effectLst>
                <a:latin typeface="Times New Roman" pitchFamily="16" charset="0"/>
              </a:rPr>
              <a:t> </a:t>
            </a:r>
            <a:r>
              <a:rPr lang="en-US" sz="2400" b="1" u="sng">
                <a:solidFill>
                  <a:schemeClr val="accent2"/>
                </a:solidFill>
                <a:effectLst>
                  <a:outerShdw blurRad="38100" dist="38100" dir="2700000" algn="tl">
                    <a:srgbClr val="C0C0C0"/>
                  </a:outerShdw>
                </a:effectLst>
                <a:latin typeface="Times New Roman" pitchFamily="16" charset="0"/>
              </a:rPr>
              <a:t>develop</a:t>
            </a:r>
            <a:r>
              <a:rPr lang="en-US" sz="2400" b="1">
                <a:solidFill>
                  <a:schemeClr val="accent2"/>
                </a:solidFill>
                <a:effectLst>
                  <a:outerShdw blurRad="38100" dist="38100" dir="2700000" algn="tl">
                    <a:srgbClr val="C0C0C0"/>
                  </a:outerShdw>
                </a:effectLst>
                <a:latin typeface="Times New Roman" pitchFamily="16" charset="0"/>
              </a:rPr>
              <a:t> approaches 	that enhance economic development and preserve natural 	resources</a:t>
            </a:r>
            <a:r>
              <a:rPr lang="en-US" sz="2400">
                <a:solidFill>
                  <a:srgbClr val="FFFF00"/>
                </a:solidFill>
                <a:latin typeface="Times New Roman" pitchFamily="16" charset="0"/>
              </a:rPr>
              <a:t>          </a:t>
            </a:r>
          </a:p>
          <a:p>
            <a:pPr>
              <a:spcBef>
                <a:spcPct val="50000"/>
              </a:spcBef>
            </a:pPr>
            <a:endParaRPr lang="en-US" sz="2400">
              <a:solidFill>
                <a:srgbClr val="99CCFF"/>
              </a:solidFill>
              <a:latin typeface="Times New Roman" pitchFamily="16" charset="0"/>
            </a:endParaRPr>
          </a:p>
        </p:txBody>
      </p:sp>
      <p:sp>
        <p:nvSpPr>
          <p:cNvPr id="129028" name="Text Box 4"/>
          <p:cNvSpPr txBox="1">
            <a:spLocks noChangeArrowheads="1"/>
          </p:cNvSpPr>
          <p:nvPr/>
        </p:nvSpPr>
        <p:spPr bwMode="auto">
          <a:xfrm>
            <a:off x="2590800" y="1676400"/>
            <a:ext cx="5943600" cy="519113"/>
          </a:xfrm>
          <a:prstGeom prst="rect">
            <a:avLst/>
          </a:prstGeom>
          <a:noFill/>
          <a:ln w="9525">
            <a:noFill/>
            <a:miter lim="800000"/>
            <a:headEnd/>
            <a:tailEnd/>
          </a:ln>
          <a:effectLst/>
        </p:spPr>
        <p:txBody>
          <a:bodyPr>
            <a:spAutoFit/>
          </a:bodyPr>
          <a:lstStyle/>
          <a:p>
            <a:pPr>
              <a:spcBef>
                <a:spcPct val="50000"/>
              </a:spcBef>
            </a:pPr>
            <a:r>
              <a:rPr lang="en-US" sz="2800" b="1">
                <a:solidFill>
                  <a:schemeClr val="accent2"/>
                </a:solidFill>
                <a:effectLst>
                  <a:outerShdw blurRad="38100" dist="38100" dir="2700000" algn="tl">
                    <a:srgbClr val="C0C0C0"/>
                  </a:outerShdw>
                </a:effectLst>
                <a:latin typeface="Times New Roman" pitchFamily="16" charset="0"/>
              </a:rPr>
              <a:t>Goals and Objectives:</a:t>
            </a:r>
          </a:p>
        </p:txBody>
      </p:sp>
    </p:spTree>
  </p:cSld>
  <p:clrMapOvr>
    <a:masterClrMapping/>
  </p:clrMapOvr>
  <p:transition>
    <p:fade thruBlk="1"/>
  </p:transition>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99"/>
            </a:gs>
            <a:gs pos="50000">
              <a:srgbClr val="000047"/>
            </a:gs>
            <a:gs pos="100000">
              <a:srgbClr val="000099"/>
            </a:gs>
          </a:gsLst>
          <a:lin ang="5400000" scaled="1"/>
        </a:gradFill>
        <a:effectLst/>
      </p:bgPr>
    </p:bg>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776288" y="2392363"/>
            <a:ext cx="9144001" cy="0"/>
          </a:xfrm>
          <a:prstGeom prst="rect">
            <a:avLst/>
          </a:prstGeom>
          <a:noFill/>
          <a:ln w="9525">
            <a:noFill/>
            <a:miter lim="800000"/>
            <a:headEnd/>
            <a:tailEnd/>
          </a:ln>
        </p:spPr>
        <p:txBody>
          <a:bodyPr wrap="none" anchor="ctr">
            <a:spAutoFit/>
          </a:bodyPr>
          <a:lstStyle/>
          <a:p>
            <a:endParaRPr lang="en-US"/>
          </a:p>
        </p:txBody>
      </p:sp>
      <p:pic>
        <p:nvPicPr>
          <p:cNvPr id="54275" name="Picture 3"/>
          <p:cNvPicPr>
            <a:picLocks noChangeAspect="1" noChangeArrowheads="1"/>
          </p:cNvPicPr>
          <p:nvPr/>
        </p:nvPicPr>
        <p:blipFill>
          <a:blip r:embed="rId2"/>
          <a:srcRect/>
          <a:stretch>
            <a:fillRect/>
          </a:stretch>
        </p:blipFill>
        <p:spPr bwMode="auto">
          <a:xfrm>
            <a:off x="533400" y="1371600"/>
            <a:ext cx="3810000" cy="3074988"/>
          </a:xfrm>
          <a:prstGeom prst="rect">
            <a:avLst/>
          </a:prstGeom>
          <a:noFill/>
          <a:ln w="25400">
            <a:solidFill>
              <a:schemeClr val="tx1"/>
            </a:solidFill>
            <a:miter lim="800000"/>
            <a:headEnd/>
            <a:tailEnd/>
          </a:ln>
        </p:spPr>
      </p:pic>
      <p:sp>
        <p:nvSpPr>
          <p:cNvPr id="54276" name="Rectangle 4"/>
          <p:cNvSpPr>
            <a:spLocks noChangeArrowheads="1"/>
          </p:cNvSpPr>
          <p:nvPr/>
        </p:nvSpPr>
        <p:spPr bwMode="auto">
          <a:xfrm>
            <a:off x="533400" y="4648200"/>
            <a:ext cx="3962400" cy="1739900"/>
          </a:xfrm>
          <a:prstGeom prst="rect">
            <a:avLst/>
          </a:prstGeom>
          <a:noFill/>
          <a:ln w="9525">
            <a:noFill/>
            <a:miter lim="800000"/>
            <a:headEnd/>
            <a:tailEnd/>
          </a:ln>
        </p:spPr>
        <p:txBody>
          <a:bodyPr anchor="ctr">
            <a:spAutoFit/>
          </a:bodyPr>
          <a:lstStyle/>
          <a:p>
            <a:r>
              <a:rPr lang="en-US" b="1">
                <a:solidFill>
                  <a:schemeClr val="bg1"/>
                </a:solidFill>
                <a:ea typeface="Times New Roman" pitchFamily="16" charset="0"/>
                <a:cs typeface="Arial" charset="0"/>
              </a:rPr>
              <a:t>Walter B. Jacobs Memorial Park. LSUS students were involved in all phases of planning, drilling and development of the monitoring wells in the joint Caddo Parish &amp; LSUS project.</a:t>
            </a:r>
          </a:p>
        </p:txBody>
      </p:sp>
      <p:sp>
        <p:nvSpPr>
          <p:cNvPr id="54277" name="Rectangle 5"/>
          <p:cNvSpPr>
            <a:spLocks noChangeArrowheads="1"/>
          </p:cNvSpPr>
          <p:nvPr/>
        </p:nvSpPr>
        <p:spPr bwMode="auto">
          <a:xfrm>
            <a:off x="0" y="2397125"/>
            <a:ext cx="9144000" cy="0"/>
          </a:xfrm>
          <a:prstGeom prst="rect">
            <a:avLst/>
          </a:prstGeom>
          <a:noFill/>
          <a:ln w="9525">
            <a:noFill/>
            <a:miter lim="800000"/>
            <a:headEnd/>
            <a:tailEnd/>
          </a:ln>
        </p:spPr>
        <p:txBody>
          <a:bodyPr wrap="none" anchor="ctr">
            <a:spAutoFit/>
          </a:bodyPr>
          <a:lstStyle/>
          <a:p>
            <a:endParaRPr lang="en-US"/>
          </a:p>
        </p:txBody>
      </p:sp>
      <p:pic>
        <p:nvPicPr>
          <p:cNvPr id="54278" name="Picture 6"/>
          <p:cNvPicPr>
            <a:picLocks noChangeAspect="1" noChangeArrowheads="1"/>
          </p:cNvPicPr>
          <p:nvPr/>
        </p:nvPicPr>
        <p:blipFill>
          <a:blip r:embed="rId3"/>
          <a:srcRect/>
          <a:stretch>
            <a:fillRect/>
          </a:stretch>
        </p:blipFill>
        <p:spPr bwMode="auto">
          <a:xfrm>
            <a:off x="4648200" y="1371600"/>
            <a:ext cx="4038600" cy="3086100"/>
          </a:xfrm>
          <a:prstGeom prst="rect">
            <a:avLst/>
          </a:prstGeom>
          <a:noFill/>
          <a:ln w="25400">
            <a:solidFill>
              <a:schemeClr val="tx1"/>
            </a:solidFill>
            <a:miter lim="800000"/>
            <a:headEnd/>
            <a:tailEnd/>
          </a:ln>
        </p:spPr>
      </p:pic>
      <p:sp>
        <p:nvSpPr>
          <p:cNvPr id="54279" name="Rectangle 7"/>
          <p:cNvSpPr>
            <a:spLocks noChangeArrowheads="1"/>
          </p:cNvSpPr>
          <p:nvPr/>
        </p:nvSpPr>
        <p:spPr bwMode="auto">
          <a:xfrm>
            <a:off x="4800600" y="4648200"/>
            <a:ext cx="4017963" cy="1465263"/>
          </a:xfrm>
          <a:prstGeom prst="rect">
            <a:avLst/>
          </a:prstGeom>
          <a:noFill/>
          <a:ln w="9525">
            <a:noFill/>
            <a:miter lim="800000"/>
            <a:headEnd/>
            <a:tailEnd/>
          </a:ln>
        </p:spPr>
        <p:txBody>
          <a:bodyPr anchor="ctr">
            <a:spAutoFit/>
          </a:bodyPr>
          <a:lstStyle/>
          <a:p>
            <a:r>
              <a:rPr lang="en-US" b="1">
                <a:solidFill>
                  <a:schemeClr val="bg1"/>
                </a:solidFill>
                <a:ea typeface="Times New Roman" pitchFamily="16" charset="0"/>
                <a:cs typeface="Arial" charset="0"/>
              </a:rPr>
              <a:t>Drilling of the project’s first groundwater monitoring well at Walter B. Jacobs Memorial Park.  LSUS students observe drilling operations.</a:t>
            </a:r>
          </a:p>
        </p:txBody>
      </p:sp>
      <p:sp>
        <p:nvSpPr>
          <p:cNvPr id="54280" name="Rectangle 8"/>
          <p:cNvSpPr>
            <a:spLocks noChangeArrowheads="1"/>
          </p:cNvSpPr>
          <p:nvPr/>
        </p:nvSpPr>
        <p:spPr bwMode="auto">
          <a:xfrm>
            <a:off x="533400" y="457200"/>
            <a:ext cx="8077200" cy="519113"/>
          </a:xfrm>
          <a:prstGeom prst="rect">
            <a:avLst/>
          </a:prstGeom>
          <a:noFill/>
          <a:ln w="9525">
            <a:noFill/>
            <a:miter lim="800000"/>
            <a:headEnd/>
            <a:tailEnd/>
          </a:ln>
        </p:spPr>
        <p:txBody>
          <a:bodyPr>
            <a:spAutoFit/>
          </a:bodyPr>
          <a:lstStyle/>
          <a:p>
            <a:pPr algn="ctr">
              <a:spcBef>
                <a:spcPct val="50000"/>
              </a:spcBef>
            </a:pPr>
            <a:r>
              <a:rPr lang="en-US" sz="2800" b="1">
                <a:solidFill>
                  <a:schemeClr val="bg1"/>
                </a:solidFill>
              </a:rPr>
              <a:t>LSUS/Caddo Parish Monitoring Well Project </a:t>
            </a:r>
          </a:p>
        </p:txBody>
      </p:sp>
      <p:sp>
        <p:nvSpPr>
          <p:cNvPr id="54281" name="Text Box 9"/>
          <p:cNvSpPr txBox="1">
            <a:spLocks noChangeArrowheads="1"/>
          </p:cNvSpPr>
          <p:nvPr/>
        </p:nvSpPr>
        <p:spPr bwMode="auto">
          <a:xfrm>
            <a:off x="6858000" y="6324600"/>
            <a:ext cx="2286000" cy="457200"/>
          </a:xfrm>
          <a:prstGeom prst="rect">
            <a:avLst/>
          </a:prstGeom>
          <a:noFill/>
          <a:ln w="9525">
            <a:noFill/>
            <a:miter lim="800000"/>
            <a:headEnd/>
            <a:tailEnd/>
          </a:ln>
        </p:spPr>
        <p:txBody>
          <a:bodyPr>
            <a:spAutoFit/>
          </a:bodyPr>
          <a:lstStyle/>
          <a:p>
            <a:pPr algn="ctr">
              <a:spcBef>
                <a:spcPct val="50000"/>
              </a:spcBef>
            </a:pPr>
            <a:r>
              <a:rPr lang="en-US" sz="1200" b="1">
                <a:solidFill>
                  <a:schemeClr val="accent1"/>
                </a:solidFill>
              </a:rPr>
              <a:t>LSUS Red River Watershed Management Institute</a:t>
            </a:r>
          </a:p>
        </p:txBody>
      </p:sp>
      <p:sp>
        <p:nvSpPr>
          <p:cNvPr id="54282" name="Text Box 10"/>
          <p:cNvSpPr txBox="1">
            <a:spLocks noChangeArrowheads="1"/>
          </p:cNvSpPr>
          <p:nvPr/>
        </p:nvSpPr>
        <p:spPr bwMode="auto">
          <a:xfrm>
            <a:off x="3276600" y="4191000"/>
            <a:ext cx="1143000" cy="274638"/>
          </a:xfrm>
          <a:prstGeom prst="rect">
            <a:avLst/>
          </a:prstGeom>
          <a:noFill/>
          <a:ln w="9525">
            <a:noFill/>
            <a:miter lim="800000"/>
            <a:headEnd/>
            <a:tailEnd/>
          </a:ln>
        </p:spPr>
        <p:txBody>
          <a:bodyPr>
            <a:spAutoFit/>
          </a:bodyPr>
          <a:lstStyle/>
          <a:p>
            <a:pPr algn="ctr">
              <a:spcBef>
                <a:spcPct val="50000"/>
              </a:spcBef>
            </a:pPr>
            <a:r>
              <a:rPr lang="en-US" sz="1200" b="1">
                <a:solidFill>
                  <a:srgbClr val="EAEAEA"/>
                </a:solidFill>
              </a:rPr>
              <a:t>M. Hanson</a:t>
            </a:r>
          </a:p>
        </p:txBody>
      </p:sp>
      <p:sp>
        <p:nvSpPr>
          <p:cNvPr id="54283" name="Text Box 11"/>
          <p:cNvSpPr txBox="1">
            <a:spLocks noChangeArrowheads="1"/>
          </p:cNvSpPr>
          <p:nvPr/>
        </p:nvSpPr>
        <p:spPr bwMode="auto">
          <a:xfrm>
            <a:off x="7543800" y="4191000"/>
            <a:ext cx="1143000" cy="274638"/>
          </a:xfrm>
          <a:prstGeom prst="rect">
            <a:avLst/>
          </a:prstGeom>
          <a:noFill/>
          <a:ln w="9525">
            <a:noFill/>
            <a:miter lim="800000"/>
            <a:headEnd/>
            <a:tailEnd/>
          </a:ln>
        </p:spPr>
        <p:txBody>
          <a:bodyPr>
            <a:spAutoFit/>
          </a:bodyPr>
          <a:lstStyle/>
          <a:p>
            <a:pPr algn="ctr">
              <a:spcBef>
                <a:spcPct val="50000"/>
              </a:spcBef>
            </a:pPr>
            <a:r>
              <a:rPr lang="en-US" sz="1200" b="1">
                <a:solidFill>
                  <a:srgbClr val="EAEAEA"/>
                </a:solidFill>
              </a:rPr>
              <a:t>M. Hanson</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1" name="Text Box 3"/>
          <p:cNvSpPr txBox="1">
            <a:spLocks noChangeArrowheads="1"/>
          </p:cNvSpPr>
          <p:nvPr/>
        </p:nvSpPr>
        <p:spPr bwMode="auto">
          <a:xfrm>
            <a:off x="457200" y="2362200"/>
            <a:ext cx="8686800" cy="2043113"/>
          </a:xfrm>
          <a:prstGeom prst="rect">
            <a:avLst/>
          </a:prstGeom>
          <a:noFill/>
          <a:ln w="9525">
            <a:noFill/>
            <a:miter lim="800000"/>
            <a:headEnd/>
            <a:tailEnd/>
          </a:ln>
          <a:effectLst/>
        </p:spPr>
        <p:txBody>
          <a:bodyPr>
            <a:spAutoFit/>
          </a:bodyPr>
          <a:lstStyle/>
          <a:p>
            <a:pPr>
              <a:spcBef>
                <a:spcPct val="50000"/>
              </a:spcBef>
              <a:buFontTx/>
              <a:buChar char="•"/>
            </a:pPr>
            <a:r>
              <a:rPr lang="en-US" sz="3200" b="1">
                <a:solidFill>
                  <a:schemeClr val="accent2"/>
                </a:solidFill>
                <a:latin typeface="Times New Roman" pitchFamily="16" charset="0"/>
              </a:rPr>
              <a:t>   Water Resources Committee of Northwest</a:t>
            </a:r>
          </a:p>
          <a:p>
            <a:pPr>
              <a:spcBef>
                <a:spcPct val="50000"/>
              </a:spcBef>
              <a:buFontTx/>
              <a:buChar char="•"/>
            </a:pPr>
            <a:r>
              <a:rPr lang="en-US" sz="3200" b="1">
                <a:solidFill>
                  <a:schemeClr val="accent2"/>
                </a:solidFill>
                <a:latin typeface="Times New Roman" pitchFamily="16" charset="0"/>
              </a:rPr>
              <a:t>   Red River Watershed Management Institute</a:t>
            </a:r>
          </a:p>
          <a:p>
            <a:pPr>
              <a:spcBef>
                <a:spcPct val="50000"/>
              </a:spcBef>
              <a:buFontTx/>
              <a:buChar char="•"/>
            </a:pPr>
            <a:r>
              <a:rPr lang="en-US" sz="3200" b="1">
                <a:solidFill>
                  <a:schemeClr val="accent2"/>
                </a:solidFill>
                <a:latin typeface="Times New Roman" pitchFamily="16" charset="0"/>
              </a:rPr>
              <a:t>   Water Issues - Haynesville Shale Play</a:t>
            </a:r>
            <a:endParaRPr lang="en-US" sz="3200" b="1">
              <a:solidFill>
                <a:srgbClr val="99CCFF"/>
              </a:solidFill>
              <a:latin typeface="Times New Roman" pitchFamily="16" charset="0"/>
            </a:endParaRPr>
          </a:p>
        </p:txBody>
      </p:sp>
      <p:sp>
        <p:nvSpPr>
          <p:cNvPr id="130052" name="Text Box 4"/>
          <p:cNvSpPr txBox="1">
            <a:spLocks noChangeArrowheads="1"/>
          </p:cNvSpPr>
          <p:nvPr/>
        </p:nvSpPr>
        <p:spPr bwMode="auto">
          <a:xfrm>
            <a:off x="1600200" y="1066800"/>
            <a:ext cx="5943600" cy="641350"/>
          </a:xfrm>
          <a:prstGeom prst="rect">
            <a:avLst/>
          </a:prstGeom>
          <a:noFill/>
          <a:ln w="9525">
            <a:noFill/>
            <a:miter lim="800000"/>
            <a:headEnd/>
            <a:tailEnd/>
          </a:ln>
          <a:effectLst/>
        </p:spPr>
        <p:txBody>
          <a:bodyPr>
            <a:spAutoFit/>
          </a:bodyPr>
          <a:lstStyle/>
          <a:p>
            <a:pPr>
              <a:spcBef>
                <a:spcPct val="50000"/>
              </a:spcBef>
            </a:pPr>
            <a:r>
              <a:rPr lang="en-US" sz="3600" b="1">
                <a:solidFill>
                  <a:schemeClr val="accent2"/>
                </a:solidFill>
                <a:effectLst>
                  <a:outerShdw blurRad="38100" dist="38100" dir="2700000" algn="tl">
                    <a:srgbClr val="C0C0C0"/>
                  </a:outerShdw>
                </a:effectLst>
                <a:latin typeface="Times New Roman" pitchFamily="16" charset="0"/>
              </a:rPr>
              <a:t>TOPICS TO BE COVERED:</a:t>
            </a:r>
          </a:p>
        </p:txBody>
      </p:sp>
    </p:spTree>
  </p:cSld>
  <p:clrMapOvr>
    <a:masterClrMapping/>
  </p:clrMapOvr>
  <p:transition>
    <p:fade thruBlk="1"/>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99"/>
            </a:gs>
            <a:gs pos="50000">
              <a:srgbClr val="000047"/>
            </a:gs>
            <a:gs pos="100000">
              <a:srgbClr val="000099"/>
            </a:gs>
          </a:gsLst>
          <a:lin ang="5400000" scaled="1"/>
        </a:gradFill>
        <a:effectLst/>
      </p:bgPr>
    </p:bg>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srcRect/>
          <a:stretch>
            <a:fillRect/>
          </a:stretch>
        </p:blipFill>
        <p:spPr bwMode="auto">
          <a:xfrm>
            <a:off x="228600" y="228600"/>
            <a:ext cx="3471863" cy="6400800"/>
          </a:xfrm>
          <a:prstGeom prst="rect">
            <a:avLst/>
          </a:prstGeom>
          <a:noFill/>
          <a:ln w="22225">
            <a:solidFill>
              <a:schemeClr val="bg2"/>
            </a:solidFill>
            <a:miter lim="800000"/>
            <a:headEnd/>
            <a:tailEnd/>
          </a:ln>
        </p:spPr>
      </p:pic>
      <p:sp>
        <p:nvSpPr>
          <p:cNvPr id="55299" name="Line 3"/>
          <p:cNvSpPr>
            <a:spLocks noChangeShapeType="1"/>
          </p:cNvSpPr>
          <p:nvPr/>
        </p:nvSpPr>
        <p:spPr bwMode="auto">
          <a:xfrm>
            <a:off x="228600" y="4267200"/>
            <a:ext cx="3200400" cy="0"/>
          </a:xfrm>
          <a:prstGeom prst="line">
            <a:avLst/>
          </a:prstGeom>
          <a:noFill/>
          <a:ln w="28575">
            <a:solidFill>
              <a:srgbClr val="FF3300"/>
            </a:solidFill>
            <a:round/>
            <a:headEnd/>
            <a:tailEnd/>
          </a:ln>
        </p:spPr>
        <p:txBody>
          <a:bodyPr/>
          <a:lstStyle/>
          <a:p>
            <a:endParaRPr lang="en-US"/>
          </a:p>
        </p:txBody>
      </p:sp>
      <p:sp>
        <p:nvSpPr>
          <p:cNvPr id="55300" name="Text Box 4"/>
          <p:cNvSpPr txBox="1">
            <a:spLocks noChangeArrowheads="1"/>
          </p:cNvSpPr>
          <p:nvPr/>
        </p:nvSpPr>
        <p:spPr bwMode="auto">
          <a:xfrm>
            <a:off x="1219200" y="2667000"/>
            <a:ext cx="1524000" cy="641350"/>
          </a:xfrm>
          <a:prstGeom prst="rect">
            <a:avLst/>
          </a:prstGeom>
          <a:noFill/>
          <a:ln w="9525">
            <a:noFill/>
            <a:miter lim="800000"/>
            <a:headEnd/>
            <a:tailEnd/>
          </a:ln>
        </p:spPr>
        <p:txBody>
          <a:bodyPr>
            <a:spAutoFit/>
          </a:bodyPr>
          <a:lstStyle/>
          <a:p>
            <a:pPr algn="ctr">
              <a:spcBef>
                <a:spcPct val="50000"/>
              </a:spcBef>
            </a:pPr>
            <a:r>
              <a:rPr lang="en-US" b="1"/>
              <a:t>Wilcox Aquifer</a:t>
            </a:r>
          </a:p>
        </p:txBody>
      </p:sp>
      <p:sp>
        <p:nvSpPr>
          <p:cNvPr id="55301" name="Text Box 5"/>
          <p:cNvSpPr txBox="1">
            <a:spLocks noChangeArrowheads="1"/>
          </p:cNvSpPr>
          <p:nvPr/>
        </p:nvSpPr>
        <p:spPr bwMode="auto">
          <a:xfrm>
            <a:off x="1295400" y="4876800"/>
            <a:ext cx="1524000" cy="641350"/>
          </a:xfrm>
          <a:prstGeom prst="rect">
            <a:avLst/>
          </a:prstGeom>
          <a:noFill/>
          <a:ln w="9525">
            <a:noFill/>
            <a:miter lim="800000"/>
            <a:headEnd/>
            <a:tailEnd/>
          </a:ln>
        </p:spPr>
        <p:txBody>
          <a:bodyPr>
            <a:spAutoFit/>
          </a:bodyPr>
          <a:lstStyle/>
          <a:p>
            <a:pPr algn="ctr">
              <a:spcBef>
                <a:spcPct val="50000"/>
              </a:spcBef>
            </a:pPr>
            <a:r>
              <a:rPr lang="en-US" b="1">
                <a:solidFill>
                  <a:srgbClr val="FF0000"/>
                </a:solidFill>
              </a:rPr>
              <a:t>Midway Shale</a:t>
            </a:r>
          </a:p>
        </p:txBody>
      </p:sp>
      <p:pic>
        <p:nvPicPr>
          <p:cNvPr id="55302" name="Picture 6"/>
          <p:cNvPicPr>
            <a:picLocks noChangeAspect="1" noChangeArrowheads="1"/>
          </p:cNvPicPr>
          <p:nvPr/>
        </p:nvPicPr>
        <p:blipFill>
          <a:blip r:embed="rId3"/>
          <a:srcRect/>
          <a:stretch>
            <a:fillRect/>
          </a:stretch>
        </p:blipFill>
        <p:spPr bwMode="auto">
          <a:xfrm>
            <a:off x="4267200" y="914400"/>
            <a:ext cx="4114800" cy="2374900"/>
          </a:xfrm>
          <a:prstGeom prst="rect">
            <a:avLst/>
          </a:prstGeom>
          <a:noFill/>
          <a:ln w="22225">
            <a:solidFill>
              <a:schemeClr val="bg2"/>
            </a:solidFill>
            <a:miter lim="800000"/>
            <a:headEnd/>
            <a:tailEnd/>
          </a:ln>
        </p:spPr>
      </p:pic>
      <p:sp>
        <p:nvSpPr>
          <p:cNvPr id="55303" name="Text Box 7"/>
          <p:cNvSpPr txBox="1">
            <a:spLocks noChangeArrowheads="1"/>
          </p:cNvSpPr>
          <p:nvPr/>
        </p:nvSpPr>
        <p:spPr bwMode="auto">
          <a:xfrm>
            <a:off x="3962400" y="0"/>
            <a:ext cx="4648200" cy="822325"/>
          </a:xfrm>
          <a:prstGeom prst="rect">
            <a:avLst/>
          </a:prstGeom>
          <a:noFill/>
          <a:ln w="9525">
            <a:noFill/>
            <a:miter lim="800000"/>
            <a:headEnd/>
            <a:tailEnd/>
          </a:ln>
        </p:spPr>
        <p:txBody>
          <a:bodyPr>
            <a:spAutoFit/>
          </a:bodyPr>
          <a:lstStyle/>
          <a:p>
            <a:pPr algn="ctr">
              <a:spcBef>
                <a:spcPct val="50000"/>
              </a:spcBef>
            </a:pPr>
            <a:r>
              <a:rPr lang="en-US" sz="2400" b="1">
                <a:solidFill>
                  <a:srgbClr val="FFFFFF"/>
                </a:solidFill>
              </a:rPr>
              <a:t>Electric Log of Walter B. Jacobs Park Monitoring Well</a:t>
            </a:r>
          </a:p>
        </p:txBody>
      </p:sp>
      <p:pic>
        <p:nvPicPr>
          <p:cNvPr id="55304" name="Picture 8"/>
          <p:cNvPicPr>
            <a:picLocks noChangeAspect="1" noChangeArrowheads="1"/>
          </p:cNvPicPr>
          <p:nvPr/>
        </p:nvPicPr>
        <p:blipFill>
          <a:blip r:embed="rId4" cstate="print"/>
          <a:srcRect/>
          <a:stretch>
            <a:fillRect/>
          </a:stretch>
        </p:blipFill>
        <p:spPr bwMode="auto">
          <a:xfrm>
            <a:off x="4495800" y="3581400"/>
            <a:ext cx="3810000" cy="2551113"/>
          </a:xfrm>
          <a:prstGeom prst="rect">
            <a:avLst/>
          </a:prstGeom>
          <a:noFill/>
          <a:ln w="25400">
            <a:solidFill>
              <a:schemeClr val="bg2"/>
            </a:solidFill>
            <a:miter lim="800000"/>
            <a:headEnd/>
            <a:tailEnd/>
          </a:ln>
        </p:spPr>
      </p:pic>
      <p:sp>
        <p:nvSpPr>
          <p:cNvPr id="55305" name="Text Box 9"/>
          <p:cNvSpPr txBox="1">
            <a:spLocks noChangeArrowheads="1"/>
          </p:cNvSpPr>
          <p:nvPr/>
        </p:nvSpPr>
        <p:spPr bwMode="auto">
          <a:xfrm>
            <a:off x="4724400" y="6172200"/>
            <a:ext cx="3429000" cy="581025"/>
          </a:xfrm>
          <a:prstGeom prst="rect">
            <a:avLst/>
          </a:prstGeom>
          <a:noFill/>
          <a:ln w="9525">
            <a:noFill/>
            <a:miter lim="800000"/>
            <a:headEnd/>
            <a:tailEnd/>
          </a:ln>
        </p:spPr>
        <p:txBody>
          <a:bodyPr>
            <a:spAutoFit/>
          </a:bodyPr>
          <a:lstStyle/>
          <a:p>
            <a:pPr algn="ctr">
              <a:spcBef>
                <a:spcPct val="50000"/>
              </a:spcBef>
            </a:pPr>
            <a:r>
              <a:rPr lang="en-US" sz="1600" b="1">
                <a:solidFill>
                  <a:schemeClr val="bg1"/>
                </a:solidFill>
              </a:rPr>
              <a:t>LSU Shreveport Student Collecting Groundwater Sample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99"/>
            </a:gs>
            <a:gs pos="50000">
              <a:srgbClr val="000047"/>
            </a:gs>
            <a:gs pos="100000">
              <a:srgbClr val="000099"/>
            </a:gs>
          </a:gsLst>
          <a:lin ang="5400000" scaled="1"/>
        </a:gradFill>
        <a:effectLst/>
      </p:bgPr>
    </p:bg>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a:srcRect/>
          <a:stretch>
            <a:fillRect/>
          </a:stretch>
        </p:blipFill>
        <p:spPr bwMode="auto">
          <a:xfrm>
            <a:off x="381000" y="2057400"/>
            <a:ext cx="8410575" cy="4270375"/>
          </a:xfrm>
          <a:prstGeom prst="rect">
            <a:avLst/>
          </a:prstGeom>
          <a:noFill/>
          <a:ln w="38100">
            <a:solidFill>
              <a:schemeClr val="tx1"/>
            </a:solidFill>
            <a:miter lim="800000"/>
            <a:headEnd/>
            <a:tailEnd/>
          </a:ln>
        </p:spPr>
      </p:pic>
      <p:pic>
        <p:nvPicPr>
          <p:cNvPr id="56323" name="Picture 3"/>
          <p:cNvPicPr>
            <a:picLocks noChangeAspect="1" noChangeArrowheads="1"/>
          </p:cNvPicPr>
          <p:nvPr/>
        </p:nvPicPr>
        <p:blipFill>
          <a:blip r:embed="rId3"/>
          <a:srcRect/>
          <a:stretch>
            <a:fillRect/>
          </a:stretch>
        </p:blipFill>
        <p:spPr bwMode="auto">
          <a:xfrm>
            <a:off x="7543800" y="304800"/>
            <a:ext cx="1371600" cy="1165225"/>
          </a:xfrm>
          <a:prstGeom prst="rect">
            <a:avLst/>
          </a:prstGeom>
          <a:noFill/>
          <a:ln w="9525">
            <a:noFill/>
            <a:miter lim="800000"/>
            <a:headEnd/>
            <a:tailEnd/>
          </a:ln>
        </p:spPr>
      </p:pic>
      <p:pic>
        <p:nvPicPr>
          <p:cNvPr id="56324" name="Picture 4"/>
          <p:cNvPicPr>
            <a:picLocks noChangeAspect="1" noChangeArrowheads="1"/>
          </p:cNvPicPr>
          <p:nvPr/>
        </p:nvPicPr>
        <p:blipFill>
          <a:blip r:embed="rId4"/>
          <a:srcRect/>
          <a:stretch>
            <a:fillRect/>
          </a:stretch>
        </p:blipFill>
        <p:spPr bwMode="auto">
          <a:xfrm>
            <a:off x="381000" y="228600"/>
            <a:ext cx="1157288" cy="1219200"/>
          </a:xfrm>
          <a:prstGeom prst="rect">
            <a:avLst/>
          </a:prstGeom>
          <a:noFill/>
          <a:ln w="9525">
            <a:noFill/>
            <a:miter lim="800000"/>
            <a:headEnd/>
            <a:tailEnd/>
          </a:ln>
        </p:spPr>
      </p:pic>
      <p:sp>
        <p:nvSpPr>
          <p:cNvPr id="56325" name="Text Box 5"/>
          <p:cNvSpPr txBox="1">
            <a:spLocks noChangeArrowheads="1"/>
          </p:cNvSpPr>
          <p:nvPr/>
        </p:nvSpPr>
        <p:spPr bwMode="auto">
          <a:xfrm>
            <a:off x="1752600" y="1143000"/>
            <a:ext cx="5715000" cy="822325"/>
          </a:xfrm>
          <a:prstGeom prst="rect">
            <a:avLst/>
          </a:prstGeom>
          <a:noFill/>
          <a:ln w="9525">
            <a:noFill/>
            <a:miter lim="800000"/>
            <a:headEnd/>
            <a:tailEnd/>
          </a:ln>
        </p:spPr>
        <p:txBody>
          <a:bodyPr>
            <a:spAutoFit/>
          </a:bodyPr>
          <a:lstStyle/>
          <a:p>
            <a:pPr algn="ctr">
              <a:spcBef>
                <a:spcPct val="50000"/>
              </a:spcBef>
            </a:pPr>
            <a:r>
              <a:rPr lang="en-US" sz="2400" b="1">
                <a:solidFill>
                  <a:schemeClr val="bg1"/>
                </a:solidFill>
              </a:rPr>
              <a:t>Continuous Groundwater Monitoring (preliminary data)</a:t>
            </a:r>
          </a:p>
        </p:txBody>
      </p:sp>
      <p:sp>
        <p:nvSpPr>
          <p:cNvPr id="56326" name="Rectangle 6"/>
          <p:cNvSpPr>
            <a:spLocks noChangeArrowheads="1"/>
          </p:cNvSpPr>
          <p:nvPr/>
        </p:nvSpPr>
        <p:spPr bwMode="auto">
          <a:xfrm>
            <a:off x="2286000" y="152400"/>
            <a:ext cx="4572000" cy="946150"/>
          </a:xfrm>
          <a:prstGeom prst="rect">
            <a:avLst/>
          </a:prstGeom>
          <a:noFill/>
          <a:ln w="9525">
            <a:noFill/>
            <a:miter lim="800000"/>
            <a:headEnd/>
            <a:tailEnd/>
          </a:ln>
        </p:spPr>
        <p:txBody>
          <a:bodyPr>
            <a:spAutoFit/>
          </a:bodyPr>
          <a:lstStyle/>
          <a:p>
            <a:pPr algn="ctr"/>
            <a:r>
              <a:rPr lang="en-US" sz="2800" b="1">
                <a:solidFill>
                  <a:schemeClr val="bg1"/>
                </a:solidFill>
              </a:rPr>
              <a:t>LSUS/Caddo Parish Monitoring Well Project</a:t>
            </a:r>
          </a:p>
        </p:txBody>
      </p:sp>
      <p:sp>
        <p:nvSpPr>
          <p:cNvPr id="56327" name="Text Box 7"/>
          <p:cNvSpPr txBox="1">
            <a:spLocks noChangeArrowheads="1"/>
          </p:cNvSpPr>
          <p:nvPr/>
        </p:nvSpPr>
        <p:spPr bwMode="auto">
          <a:xfrm>
            <a:off x="3276600" y="6400800"/>
            <a:ext cx="2514600" cy="366713"/>
          </a:xfrm>
          <a:prstGeom prst="rect">
            <a:avLst/>
          </a:prstGeom>
          <a:noFill/>
          <a:ln w="9525">
            <a:noFill/>
            <a:miter lim="800000"/>
            <a:headEnd/>
            <a:tailEnd/>
          </a:ln>
        </p:spPr>
        <p:txBody>
          <a:bodyPr>
            <a:spAutoFit/>
          </a:bodyPr>
          <a:lstStyle/>
          <a:p>
            <a:pPr algn="ctr">
              <a:spcBef>
                <a:spcPct val="50000"/>
              </a:spcBef>
            </a:pPr>
            <a:r>
              <a:rPr lang="en-US" b="1">
                <a:solidFill>
                  <a:schemeClr val="bg1"/>
                </a:solidFill>
              </a:rPr>
              <a:t>(Background well)</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99"/>
            </a:gs>
            <a:gs pos="50000">
              <a:srgbClr val="000047"/>
            </a:gs>
            <a:gs pos="100000">
              <a:srgbClr val="000099"/>
            </a:gs>
          </a:gsLst>
          <a:lin ang="5400000" scaled="1"/>
        </a:gradFill>
        <a:effectLst/>
      </p:bgPr>
    </p:bg>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srcRect/>
          <a:stretch>
            <a:fillRect/>
          </a:stretch>
        </p:blipFill>
        <p:spPr bwMode="auto">
          <a:xfrm>
            <a:off x="609600" y="381000"/>
            <a:ext cx="4546600" cy="5867400"/>
          </a:xfrm>
          <a:prstGeom prst="rect">
            <a:avLst/>
          </a:prstGeom>
          <a:noFill/>
          <a:ln w="12700">
            <a:solidFill>
              <a:schemeClr val="tx1"/>
            </a:solidFill>
            <a:miter lim="800000"/>
            <a:headEnd/>
            <a:tailEnd/>
          </a:ln>
        </p:spPr>
      </p:pic>
      <p:sp>
        <p:nvSpPr>
          <p:cNvPr id="53251" name="Text Box 3"/>
          <p:cNvSpPr txBox="1">
            <a:spLocks noChangeArrowheads="1"/>
          </p:cNvSpPr>
          <p:nvPr/>
        </p:nvSpPr>
        <p:spPr bwMode="auto">
          <a:xfrm>
            <a:off x="5562600" y="3505200"/>
            <a:ext cx="304800" cy="307975"/>
          </a:xfrm>
          <a:prstGeom prst="rect">
            <a:avLst/>
          </a:prstGeom>
          <a:solidFill>
            <a:srgbClr val="FFFF99"/>
          </a:solidFill>
          <a:ln w="3175">
            <a:solidFill>
              <a:schemeClr val="tx1"/>
            </a:solidFill>
            <a:miter lim="800000"/>
            <a:headEnd/>
            <a:tailEnd/>
          </a:ln>
        </p:spPr>
        <p:txBody>
          <a:bodyPr>
            <a:spAutoFit/>
          </a:bodyPr>
          <a:lstStyle/>
          <a:p>
            <a:pPr>
              <a:spcBef>
                <a:spcPct val="50000"/>
              </a:spcBef>
            </a:pPr>
            <a:r>
              <a:rPr lang="en-US" sz="1400" b="1"/>
              <a:t>1</a:t>
            </a:r>
          </a:p>
        </p:txBody>
      </p:sp>
      <p:sp>
        <p:nvSpPr>
          <p:cNvPr id="53252" name="Text Box 4"/>
          <p:cNvSpPr txBox="1">
            <a:spLocks noChangeArrowheads="1"/>
          </p:cNvSpPr>
          <p:nvPr/>
        </p:nvSpPr>
        <p:spPr bwMode="auto">
          <a:xfrm>
            <a:off x="5562600" y="4419600"/>
            <a:ext cx="304800" cy="307975"/>
          </a:xfrm>
          <a:prstGeom prst="rect">
            <a:avLst/>
          </a:prstGeom>
          <a:solidFill>
            <a:srgbClr val="FFFF99"/>
          </a:solidFill>
          <a:ln w="3175">
            <a:solidFill>
              <a:schemeClr val="tx1"/>
            </a:solidFill>
            <a:miter lim="800000"/>
            <a:headEnd/>
            <a:tailEnd/>
          </a:ln>
        </p:spPr>
        <p:txBody>
          <a:bodyPr>
            <a:spAutoFit/>
          </a:bodyPr>
          <a:lstStyle/>
          <a:p>
            <a:pPr>
              <a:spcBef>
                <a:spcPct val="50000"/>
              </a:spcBef>
            </a:pPr>
            <a:r>
              <a:rPr lang="en-US" sz="1400" b="1"/>
              <a:t>3</a:t>
            </a:r>
          </a:p>
        </p:txBody>
      </p:sp>
      <p:sp>
        <p:nvSpPr>
          <p:cNvPr id="53253" name="Text Box 5"/>
          <p:cNvSpPr txBox="1">
            <a:spLocks noChangeArrowheads="1"/>
          </p:cNvSpPr>
          <p:nvPr/>
        </p:nvSpPr>
        <p:spPr bwMode="auto">
          <a:xfrm>
            <a:off x="5562600" y="4876800"/>
            <a:ext cx="304800" cy="307975"/>
          </a:xfrm>
          <a:prstGeom prst="rect">
            <a:avLst/>
          </a:prstGeom>
          <a:solidFill>
            <a:srgbClr val="FFFF99"/>
          </a:solidFill>
          <a:ln w="3175">
            <a:solidFill>
              <a:schemeClr val="tx1"/>
            </a:solidFill>
            <a:miter lim="800000"/>
            <a:headEnd/>
            <a:tailEnd/>
          </a:ln>
        </p:spPr>
        <p:txBody>
          <a:bodyPr>
            <a:spAutoFit/>
          </a:bodyPr>
          <a:lstStyle/>
          <a:p>
            <a:pPr>
              <a:spcBef>
                <a:spcPct val="50000"/>
              </a:spcBef>
            </a:pPr>
            <a:r>
              <a:rPr lang="en-US" sz="1400" b="1"/>
              <a:t>4</a:t>
            </a:r>
          </a:p>
        </p:txBody>
      </p:sp>
      <p:sp>
        <p:nvSpPr>
          <p:cNvPr id="53254" name="Text Box 6"/>
          <p:cNvSpPr txBox="1">
            <a:spLocks noChangeArrowheads="1"/>
          </p:cNvSpPr>
          <p:nvPr/>
        </p:nvSpPr>
        <p:spPr bwMode="auto">
          <a:xfrm>
            <a:off x="5562600" y="5334000"/>
            <a:ext cx="304800" cy="307975"/>
          </a:xfrm>
          <a:prstGeom prst="rect">
            <a:avLst/>
          </a:prstGeom>
          <a:solidFill>
            <a:srgbClr val="FFFF99"/>
          </a:solidFill>
          <a:ln w="3175">
            <a:solidFill>
              <a:schemeClr val="tx1"/>
            </a:solidFill>
            <a:miter lim="800000"/>
            <a:headEnd/>
            <a:tailEnd/>
          </a:ln>
        </p:spPr>
        <p:txBody>
          <a:bodyPr>
            <a:spAutoFit/>
          </a:bodyPr>
          <a:lstStyle/>
          <a:p>
            <a:pPr>
              <a:spcBef>
                <a:spcPct val="50000"/>
              </a:spcBef>
            </a:pPr>
            <a:r>
              <a:rPr lang="en-US" sz="1400" b="1"/>
              <a:t>5</a:t>
            </a:r>
          </a:p>
        </p:txBody>
      </p:sp>
      <p:sp>
        <p:nvSpPr>
          <p:cNvPr id="53255" name="Text Box 7"/>
          <p:cNvSpPr txBox="1">
            <a:spLocks noChangeArrowheads="1"/>
          </p:cNvSpPr>
          <p:nvPr/>
        </p:nvSpPr>
        <p:spPr bwMode="auto">
          <a:xfrm>
            <a:off x="6096000" y="3505200"/>
            <a:ext cx="2209800" cy="304800"/>
          </a:xfrm>
          <a:prstGeom prst="rect">
            <a:avLst/>
          </a:prstGeom>
          <a:noFill/>
          <a:ln w="9525">
            <a:noFill/>
            <a:miter lim="800000"/>
            <a:headEnd/>
            <a:tailEnd/>
          </a:ln>
        </p:spPr>
        <p:txBody>
          <a:bodyPr>
            <a:spAutoFit/>
          </a:bodyPr>
          <a:lstStyle/>
          <a:p>
            <a:pPr>
              <a:spcBef>
                <a:spcPct val="50000"/>
              </a:spcBef>
            </a:pPr>
            <a:r>
              <a:rPr lang="en-US" sz="1400" b="1">
                <a:solidFill>
                  <a:schemeClr val="bg1"/>
                </a:solidFill>
              </a:rPr>
              <a:t>Walter Jacobs Park</a:t>
            </a:r>
          </a:p>
        </p:txBody>
      </p:sp>
      <p:sp>
        <p:nvSpPr>
          <p:cNvPr id="53256" name="Text Box 8"/>
          <p:cNvSpPr txBox="1">
            <a:spLocks noChangeArrowheads="1"/>
          </p:cNvSpPr>
          <p:nvPr/>
        </p:nvSpPr>
        <p:spPr bwMode="auto">
          <a:xfrm>
            <a:off x="6096000" y="3962400"/>
            <a:ext cx="2209800" cy="304800"/>
          </a:xfrm>
          <a:prstGeom prst="rect">
            <a:avLst/>
          </a:prstGeom>
          <a:noFill/>
          <a:ln w="9525">
            <a:noFill/>
            <a:miter lim="800000"/>
            <a:headEnd/>
            <a:tailEnd/>
          </a:ln>
        </p:spPr>
        <p:txBody>
          <a:bodyPr>
            <a:spAutoFit/>
          </a:bodyPr>
          <a:lstStyle/>
          <a:p>
            <a:pPr>
              <a:spcBef>
                <a:spcPct val="50000"/>
              </a:spcBef>
            </a:pPr>
            <a:r>
              <a:rPr lang="en-US" sz="1400" b="1">
                <a:solidFill>
                  <a:schemeClr val="bg1"/>
                </a:solidFill>
              </a:rPr>
              <a:t>Hannah’s Park</a:t>
            </a:r>
          </a:p>
        </p:txBody>
      </p:sp>
      <p:sp>
        <p:nvSpPr>
          <p:cNvPr id="53257" name="Text Box 9"/>
          <p:cNvSpPr txBox="1">
            <a:spLocks noChangeArrowheads="1"/>
          </p:cNvSpPr>
          <p:nvPr/>
        </p:nvSpPr>
        <p:spPr bwMode="auto">
          <a:xfrm>
            <a:off x="6096000" y="4419600"/>
            <a:ext cx="2209800" cy="304800"/>
          </a:xfrm>
          <a:prstGeom prst="rect">
            <a:avLst/>
          </a:prstGeom>
          <a:noFill/>
          <a:ln w="9525">
            <a:noFill/>
            <a:miter lim="800000"/>
            <a:headEnd/>
            <a:tailEnd/>
          </a:ln>
        </p:spPr>
        <p:txBody>
          <a:bodyPr>
            <a:spAutoFit/>
          </a:bodyPr>
          <a:lstStyle/>
          <a:p>
            <a:pPr>
              <a:spcBef>
                <a:spcPct val="50000"/>
              </a:spcBef>
            </a:pPr>
            <a:r>
              <a:rPr lang="en-US" sz="1400" b="1">
                <a:solidFill>
                  <a:schemeClr val="bg1"/>
                </a:solidFill>
              </a:rPr>
              <a:t>Mayo Road</a:t>
            </a:r>
          </a:p>
        </p:txBody>
      </p:sp>
      <p:sp>
        <p:nvSpPr>
          <p:cNvPr id="53258" name="Text Box 10"/>
          <p:cNvSpPr txBox="1">
            <a:spLocks noChangeArrowheads="1"/>
          </p:cNvSpPr>
          <p:nvPr/>
        </p:nvSpPr>
        <p:spPr bwMode="auto">
          <a:xfrm>
            <a:off x="6096000" y="4876800"/>
            <a:ext cx="2209800" cy="304800"/>
          </a:xfrm>
          <a:prstGeom prst="rect">
            <a:avLst/>
          </a:prstGeom>
          <a:noFill/>
          <a:ln w="9525">
            <a:noFill/>
            <a:miter lim="800000"/>
            <a:headEnd/>
            <a:tailEnd/>
          </a:ln>
        </p:spPr>
        <p:txBody>
          <a:bodyPr>
            <a:spAutoFit/>
          </a:bodyPr>
          <a:lstStyle/>
          <a:p>
            <a:pPr>
              <a:spcBef>
                <a:spcPct val="50000"/>
              </a:spcBef>
            </a:pPr>
            <a:r>
              <a:rPr lang="en-US" sz="1400" b="1">
                <a:solidFill>
                  <a:schemeClr val="bg1"/>
                </a:solidFill>
              </a:rPr>
              <a:t>Keithville</a:t>
            </a:r>
          </a:p>
        </p:txBody>
      </p:sp>
      <p:sp>
        <p:nvSpPr>
          <p:cNvPr id="53259" name="Text Box 11"/>
          <p:cNvSpPr txBox="1">
            <a:spLocks noChangeArrowheads="1"/>
          </p:cNvSpPr>
          <p:nvPr/>
        </p:nvSpPr>
        <p:spPr bwMode="auto">
          <a:xfrm>
            <a:off x="6096000" y="5334000"/>
            <a:ext cx="2209800" cy="304800"/>
          </a:xfrm>
          <a:prstGeom prst="rect">
            <a:avLst/>
          </a:prstGeom>
          <a:noFill/>
          <a:ln w="9525">
            <a:noFill/>
            <a:miter lim="800000"/>
            <a:headEnd/>
            <a:tailEnd/>
          </a:ln>
        </p:spPr>
        <p:txBody>
          <a:bodyPr>
            <a:spAutoFit/>
          </a:bodyPr>
          <a:lstStyle/>
          <a:p>
            <a:pPr>
              <a:spcBef>
                <a:spcPct val="50000"/>
              </a:spcBef>
            </a:pPr>
            <a:r>
              <a:rPr lang="en-US" sz="1400" b="1">
                <a:solidFill>
                  <a:schemeClr val="bg1"/>
                </a:solidFill>
              </a:rPr>
              <a:t>Springridge</a:t>
            </a:r>
          </a:p>
        </p:txBody>
      </p:sp>
      <p:sp>
        <p:nvSpPr>
          <p:cNvPr id="53260" name="Text Box 12"/>
          <p:cNvSpPr txBox="1">
            <a:spLocks noChangeArrowheads="1"/>
          </p:cNvSpPr>
          <p:nvPr/>
        </p:nvSpPr>
        <p:spPr bwMode="auto">
          <a:xfrm>
            <a:off x="5486400" y="2971800"/>
            <a:ext cx="2514600" cy="366713"/>
          </a:xfrm>
          <a:prstGeom prst="rect">
            <a:avLst/>
          </a:prstGeom>
          <a:noFill/>
          <a:ln w="9525">
            <a:noFill/>
            <a:miter lim="800000"/>
            <a:headEnd/>
            <a:tailEnd/>
          </a:ln>
        </p:spPr>
        <p:txBody>
          <a:bodyPr>
            <a:spAutoFit/>
          </a:bodyPr>
          <a:lstStyle/>
          <a:p>
            <a:pPr>
              <a:spcBef>
                <a:spcPct val="50000"/>
              </a:spcBef>
            </a:pPr>
            <a:r>
              <a:rPr lang="en-US" b="1">
                <a:solidFill>
                  <a:schemeClr val="bg1"/>
                </a:solidFill>
              </a:rPr>
              <a:t>Monitoring Well Sites</a:t>
            </a:r>
          </a:p>
        </p:txBody>
      </p:sp>
      <p:sp>
        <p:nvSpPr>
          <p:cNvPr id="53261" name="Text Box 13"/>
          <p:cNvSpPr txBox="1">
            <a:spLocks noChangeArrowheads="1"/>
          </p:cNvSpPr>
          <p:nvPr/>
        </p:nvSpPr>
        <p:spPr bwMode="auto">
          <a:xfrm>
            <a:off x="5562600" y="3962400"/>
            <a:ext cx="304800" cy="307975"/>
          </a:xfrm>
          <a:prstGeom prst="rect">
            <a:avLst/>
          </a:prstGeom>
          <a:solidFill>
            <a:srgbClr val="FFFF99"/>
          </a:solidFill>
          <a:ln w="3175">
            <a:solidFill>
              <a:schemeClr val="tx1"/>
            </a:solidFill>
            <a:miter lim="800000"/>
            <a:headEnd/>
            <a:tailEnd/>
          </a:ln>
        </p:spPr>
        <p:txBody>
          <a:bodyPr>
            <a:spAutoFit/>
          </a:bodyPr>
          <a:lstStyle/>
          <a:p>
            <a:pPr>
              <a:spcBef>
                <a:spcPct val="50000"/>
              </a:spcBef>
            </a:pPr>
            <a:r>
              <a:rPr lang="en-US" sz="1400" b="1"/>
              <a:t>2</a:t>
            </a:r>
          </a:p>
        </p:txBody>
      </p:sp>
      <p:sp>
        <p:nvSpPr>
          <p:cNvPr id="53262" name="Oval 14"/>
          <p:cNvSpPr>
            <a:spLocks noChangeArrowheads="1"/>
          </p:cNvSpPr>
          <p:nvPr/>
        </p:nvSpPr>
        <p:spPr bwMode="auto">
          <a:xfrm>
            <a:off x="1143000" y="1219200"/>
            <a:ext cx="152400" cy="152400"/>
          </a:xfrm>
          <a:prstGeom prst="ellipse">
            <a:avLst/>
          </a:prstGeom>
          <a:solidFill>
            <a:srgbClr val="FFFF00"/>
          </a:solidFill>
          <a:ln w="9525">
            <a:solidFill>
              <a:schemeClr val="tx1"/>
            </a:solidFill>
            <a:round/>
            <a:headEnd/>
            <a:tailEnd/>
          </a:ln>
        </p:spPr>
        <p:txBody>
          <a:bodyPr wrap="none" anchor="ctr"/>
          <a:lstStyle/>
          <a:p>
            <a:endParaRPr lang="en-US"/>
          </a:p>
        </p:txBody>
      </p:sp>
      <p:sp>
        <p:nvSpPr>
          <p:cNvPr id="53263" name="Oval 15"/>
          <p:cNvSpPr>
            <a:spLocks noChangeArrowheads="1"/>
          </p:cNvSpPr>
          <p:nvPr/>
        </p:nvSpPr>
        <p:spPr bwMode="auto">
          <a:xfrm>
            <a:off x="2286000" y="5105400"/>
            <a:ext cx="152400" cy="152400"/>
          </a:xfrm>
          <a:prstGeom prst="ellipse">
            <a:avLst/>
          </a:prstGeom>
          <a:solidFill>
            <a:srgbClr val="FFFF00"/>
          </a:solidFill>
          <a:ln w="9525">
            <a:solidFill>
              <a:schemeClr val="tx1"/>
            </a:solidFill>
            <a:round/>
            <a:headEnd/>
            <a:tailEnd/>
          </a:ln>
        </p:spPr>
        <p:txBody>
          <a:bodyPr wrap="none" anchor="ctr"/>
          <a:lstStyle/>
          <a:p>
            <a:endParaRPr lang="en-US"/>
          </a:p>
        </p:txBody>
      </p:sp>
      <p:sp>
        <p:nvSpPr>
          <p:cNvPr id="53264" name="Oval 16"/>
          <p:cNvSpPr>
            <a:spLocks noChangeArrowheads="1"/>
          </p:cNvSpPr>
          <p:nvPr/>
        </p:nvSpPr>
        <p:spPr bwMode="auto">
          <a:xfrm>
            <a:off x="4267200" y="4648200"/>
            <a:ext cx="152400" cy="152400"/>
          </a:xfrm>
          <a:prstGeom prst="ellipse">
            <a:avLst/>
          </a:prstGeom>
          <a:solidFill>
            <a:srgbClr val="FFFF00"/>
          </a:solidFill>
          <a:ln w="9525">
            <a:solidFill>
              <a:schemeClr val="tx1"/>
            </a:solidFill>
            <a:round/>
            <a:headEnd/>
            <a:tailEnd/>
          </a:ln>
        </p:spPr>
        <p:txBody>
          <a:bodyPr wrap="none" anchor="ctr"/>
          <a:lstStyle/>
          <a:p>
            <a:endParaRPr lang="en-US"/>
          </a:p>
        </p:txBody>
      </p:sp>
      <p:sp>
        <p:nvSpPr>
          <p:cNvPr id="53265" name="Oval 17"/>
          <p:cNvSpPr>
            <a:spLocks noChangeArrowheads="1"/>
          </p:cNvSpPr>
          <p:nvPr/>
        </p:nvSpPr>
        <p:spPr bwMode="auto">
          <a:xfrm>
            <a:off x="3657600" y="4495800"/>
            <a:ext cx="152400" cy="152400"/>
          </a:xfrm>
          <a:prstGeom prst="ellipse">
            <a:avLst/>
          </a:prstGeom>
          <a:solidFill>
            <a:srgbClr val="FFFF00"/>
          </a:solidFill>
          <a:ln w="9525">
            <a:solidFill>
              <a:schemeClr val="tx1"/>
            </a:solidFill>
            <a:round/>
            <a:headEnd/>
            <a:tailEnd/>
          </a:ln>
        </p:spPr>
        <p:txBody>
          <a:bodyPr wrap="none" anchor="ctr"/>
          <a:lstStyle/>
          <a:p>
            <a:endParaRPr lang="en-US"/>
          </a:p>
        </p:txBody>
      </p:sp>
      <p:sp>
        <p:nvSpPr>
          <p:cNvPr id="53266" name="Oval 18"/>
          <p:cNvSpPr>
            <a:spLocks noChangeArrowheads="1"/>
          </p:cNvSpPr>
          <p:nvPr/>
        </p:nvSpPr>
        <p:spPr bwMode="auto">
          <a:xfrm>
            <a:off x="762000" y="5562600"/>
            <a:ext cx="152400" cy="152400"/>
          </a:xfrm>
          <a:prstGeom prst="ellipse">
            <a:avLst/>
          </a:prstGeom>
          <a:solidFill>
            <a:srgbClr val="FFFF00"/>
          </a:solidFill>
          <a:ln w="9525">
            <a:solidFill>
              <a:schemeClr val="tx1"/>
            </a:solidFill>
            <a:round/>
            <a:headEnd/>
            <a:tailEnd/>
          </a:ln>
        </p:spPr>
        <p:txBody>
          <a:bodyPr wrap="none" anchor="ctr"/>
          <a:lstStyle/>
          <a:p>
            <a:endParaRPr lang="en-US"/>
          </a:p>
        </p:txBody>
      </p:sp>
      <p:sp>
        <p:nvSpPr>
          <p:cNvPr id="53267" name="Text Box 19"/>
          <p:cNvSpPr txBox="1">
            <a:spLocks noChangeArrowheads="1"/>
          </p:cNvSpPr>
          <p:nvPr/>
        </p:nvSpPr>
        <p:spPr bwMode="auto">
          <a:xfrm>
            <a:off x="1371600" y="1066800"/>
            <a:ext cx="304800" cy="307975"/>
          </a:xfrm>
          <a:prstGeom prst="rect">
            <a:avLst/>
          </a:prstGeom>
          <a:solidFill>
            <a:srgbClr val="FFFF99"/>
          </a:solidFill>
          <a:ln w="3175">
            <a:solidFill>
              <a:schemeClr val="tx1"/>
            </a:solidFill>
            <a:miter lim="800000"/>
            <a:headEnd/>
            <a:tailEnd/>
          </a:ln>
        </p:spPr>
        <p:txBody>
          <a:bodyPr>
            <a:spAutoFit/>
          </a:bodyPr>
          <a:lstStyle/>
          <a:p>
            <a:pPr>
              <a:spcBef>
                <a:spcPct val="50000"/>
              </a:spcBef>
            </a:pPr>
            <a:r>
              <a:rPr lang="en-US" sz="1400" b="1"/>
              <a:t>1</a:t>
            </a:r>
          </a:p>
        </p:txBody>
      </p:sp>
      <p:sp>
        <p:nvSpPr>
          <p:cNvPr id="53268" name="Text Box 20"/>
          <p:cNvSpPr txBox="1">
            <a:spLocks noChangeArrowheads="1"/>
          </p:cNvSpPr>
          <p:nvPr/>
        </p:nvSpPr>
        <p:spPr bwMode="auto">
          <a:xfrm>
            <a:off x="4343400" y="4876800"/>
            <a:ext cx="304800" cy="307975"/>
          </a:xfrm>
          <a:prstGeom prst="rect">
            <a:avLst/>
          </a:prstGeom>
          <a:solidFill>
            <a:srgbClr val="FFFF99"/>
          </a:solidFill>
          <a:ln w="3175">
            <a:solidFill>
              <a:schemeClr val="tx1"/>
            </a:solidFill>
            <a:miter lim="800000"/>
            <a:headEnd/>
            <a:tailEnd/>
          </a:ln>
        </p:spPr>
        <p:txBody>
          <a:bodyPr>
            <a:spAutoFit/>
          </a:bodyPr>
          <a:lstStyle/>
          <a:p>
            <a:pPr>
              <a:spcBef>
                <a:spcPct val="50000"/>
              </a:spcBef>
            </a:pPr>
            <a:r>
              <a:rPr lang="en-US" sz="1400" b="1"/>
              <a:t>2</a:t>
            </a:r>
          </a:p>
        </p:txBody>
      </p:sp>
      <p:sp>
        <p:nvSpPr>
          <p:cNvPr id="53269" name="Text Box 21"/>
          <p:cNvSpPr txBox="1">
            <a:spLocks noChangeArrowheads="1"/>
          </p:cNvSpPr>
          <p:nvPr/>
        </p:nvSpPr>
        <p:spPr bwMode="auto">
          <a:xfrm>
            <a:off x="2514600" y="5105400"/>
            <a:ext cx="304800" cy="307975"/>
          </a:xfrm>
          <a:prstGeom prst="rect">
            <a:avLst/>
          </a:prstGeom>
          <a:solidFill>
            <a:srgbClr val="FFFF99"/>
          </a:solidFill>
          <a:ln w="3175">
            <a:solidFill>
              <a:schemeClr val="tx1"/>
            </a:solidFill>
            <a:miter lim="800000"/>
            <a:headEnd/>
            <a:tailEnd/>
          </a:ln>
        </p:spPr>
        <p:txBody>
          <a:bodyPr>
            <a:spAutoFit/>
          </a:bodyPr>
          <a:lstStyle/>
          <a:p>
            <a:pPr>
              <a:spcBef>
                <a:spcPct val="50000"/>
              </a:spcBef>
            </a:pPr>
            <a:r>
              <a:rPr lang="en-US" sz="1400" b="1"/>
              <a:t>4</a:t>
            </a:r>
          </a:p>
        </p:txBody>
      </p:sp>
      <p:sp>
        <p:nvSpPr>
          <p:cNvPr id="53270" name="Text Box 22"/>
          <p:cNvSpPr txBox="1">
            <a:spLocks noChangeArrowheads="1"/>
          </p:cNvSpPr>
          <p:nvPr/>
        </p:nvSpPr>
        <p:spPr bwMode="auto">
          <a:xfrm>
            <a:off x="3581400" y="4724400"/>
            <a:ext cx="304800" cy="307975"/>
          </a:xfrm>
          <a:prstGeom prst="rect">
            <a:avLst/>
          </a:prstGeom>
          <a:solidFill>
            <a:srgbClr val="FFFF99"/>
          </a:solidFill>
          <a:ln w="3175">
            <a:solidFill>
              <a:schemeClr val="tx1"/>
            </a:solidFill>
            <a:miter lim="800000"/>
            <a:headEnd/>
            <a:tailEnd/>
          </a:ln>
        </p:spPr>
        <p:txBody>
          <a:bodyPr>
            <a:spAutoFit/>
          </a:bodyPr>
          <a:lstStyle/>
          <a:p>
            <a:pPr>
              <a:spcBef>
                <a:spcPct val="50000"/>
              </a:spcBef>
            </a:pPr>
            <a:r>
              <a:rPr lang="en-US" sz="1400" b="1"/>
              <a:t>3</a:t>
            </a:r>
          </a:p>
        </p:txBody>
      </p:sp>
      <p:sp>
        <p:nvSpPr>
          <p:cNvPr id="53271" name="Text Box 23"/>
          <p:cNvSpPr txBox="1">
            <a:spLocks noChangeArrowheads="1"/>
          </p:cNvSpPr>
          <p:nvPr/>
        </p:nvSpPr>
        <p:spPr bwMode="auto">
          <a:xfrm>
            <a:off x="990600" y="5562600"/>
            <a:ext cx="304800" cy="307975"/>
          </a:xfrm>
          <a:prstGeom prst="rect">
            <a:avLst/>
          </a:prstGeom>
          <a:solidFill>
            <a:srgbClr val="FFFF99"/>
          </a:solidFill>
          <a:ln w="3175">
            <a:solidFill>
              <a:schemeClr val="tx1"/>
            </a:solidFill>
            <a:miter lim="800000"/>
            <a:headEnd/>
            <a:tailEnd/>
          </a:ln>
        </p:spPr>
        <p:txBody>
          <a:bodyPr>
            <a:spAutoFit/>
          </a:bodyPr>
          <a:lstStyle/>
          <a:p>
            <a:pPr>
              <a:spcBef>
                <a:spcPct val="50000"/>
              </a:spcBef>
            </a:pPr>
            <a:r>
              <a:rPr lang="en-US" sz="1400" b="1"/>
              <a:t>5</a:t>
            </a:r>
          </a:p>
        </p:txBody>
      </p:sp>
      <p:sp>
        <p:nvSpPr>
          <p:cNvPr id="53272" name="Text Box 24"/>
          <p:cNvSpPr txBox="1">
            <a:spLocks noChangeArrowheads="1"/>
          </p:cNvSpPr>
          <p:nvPr/>
        </p:nvSpPr>
        <p:spPr bwMode="auto">
          <a:xfrm>
            <a:off x="2438400" y="3048000"/>
            <a:ext cx="1447800" cy="320675"/>
          </a:xfrm>
          <a:prstGeom prst="rect">
            <a:avLst/>
          </a:prstGeom>
          <a:solidFill>
            <a:srgbClr val="CCFFFF"/>
          </a:solidFill>
          <a:ln w="15875">
            <a:solidFill>
              <a:schemeClr val="tx1"/>
            </a:solidFill>
            <a:miter lim="800000"/>
            <a:headEnd/>
            <a:tailEnd/>
          </a:ln>
        </p:spPr>
        <p:txBody>
          <a:bodyPr>
            <a:spAutoFit/>
          </a:bodyPr>
          <a:lstStyle/>
          <a:p>
            <a:pPr>
              <a:spcBef>
                <a:spcPct val="50000"/>
              </a:spcBef>
            </a:pPr>
            <a:r>
              <a:rPr lang="en-US" sz="1400" b="1"/>
              <a:t>SHREVEPORT</a:t>
            </a:r>
          </a:p>
        </p:txBody>
      </p:sp>
      <p:sp>
        <p:nvSpPr>
          <p:cNvPr id="53273" name="Rectangle 25"/>
          <p:cNvSpPr>
            <a:spLocks noChangeArrowheads="1"/>
          </p:cNvSpPr>
          <p:nvPr/>
        </p:nvSpPr>
        <p:spPr bwMode="auto">
          <a:xfrm>
            <a:off x="5486400" y="609600"/>
            <a:ext cx="3429000" cy="1373188"/>
          </a:xfrm>
          <a:prstGeom prst="rect">
            <a:avLst/>
          </a:prstGeom>
          <a:noFill/>
          <a:ln w="9525">
            <a:noFill/>
            <a:miter lim="800000"/>
            <a:headEnd/>
            <a:tailEnd/>
          </a:ln>
        </p:spPr>
        <p:txBody>
          <a:bodyPr>
            <a:spAutoFit/>
          </a:bodyPr>
          <a:lstStyle/>
          <a:p>
            <a:pPr algn="ctr">
              <a:spcBef>
                <a:spcPct val="50000"/>
              </a:spcBef>
            </a:pPr>
            <a:r>
              <a:rPr lang="en-US" sz="2800" b="1">
                <a:solidFill>
                  <a:schemeClr val="bg1"/>
                </a:solidFill>
              </a:rPr>
              <a:t>Caddo Parish/ LSUS Monitoring Well Project</a:t>
            </a:r>
          </a:p>
        </p:txBody>
      </p:sp>
      <p:sp>
        <p:nvSpPr>
          <p:cNvPr id="386074" name="Text Box 26"/>
          <p:cNvSpPr txBox="1">
            <a:spLocks noChangeArrowheads="1"/>
          </p:cNvSpPr>
          <p:nvPr/>
        </p:nvSpPr>
        <p:spPr bwMode="auto">
          <a:xfrm>
            <a:off x="1295400" y="6324600"/>
            <a:ext cx="3124200" cy="457200"/>
          </a:xfrm>
          <a:prstGeom prst="rect">
            <a:avLst/>
          </a:prstGeom>
          <a:noFill/>
          <a:ln w="12700">
            <a:noFill/>
            <a:miter lim="800000"/>
            <a:headEnd/>
            <a:tailEnd/>
          </a:ln>
          <a:effectLst/>
        </p:spPr>
        <p:txBody>
          <a:bodyPr>
            <a:spAutoFit/>
          </a:bodyPr>
          <a:lstStyle/>
          <a:p>
            <a:pPr algn="ctr" eaLnBrk="0" hangingPunct="0">
              <a:spcBef>
                <a:spcPct val="50000"/>
              </a:spcBef>
              <a:defRPr/>
            </a:pPr>
            <a:r>
              <a:rPr lang="en-US" sz="1200" b="1">
                <a:solidFill>
                  <a:srgbClr val="CCECFF"/>
                </a:solidFill>
                <a:effectLst>
                  <a:outerShdw blurRad="38100" dist="38100" dir="2700000" algn="tl">
                    <a:srgbClr val="000000"/>
                  </a:outerShdw>
                </a:effectLst>
              </a:rPr>
              <a:t>Red River Watershed Management Institute   LSU Shreveport</a:t>
            </a:r>
          </a:p>
        </p:txBody>
      </p:sp>
      <p:sp>
        <p:nvSpPr>
          <p:cNvPr id="386075" name="Text Box 27"/>
          <p:cNvSpPr txBox="1">
            <a:spLocks noChangeArrowheads="1"/>
          </p:cNvSpPr>
          <p:nvPr/>
        </p:nvSpPr>
        <p:spPr bwMode="auto">
          <a:xfrm>
            <a:off x="6400800" y="6324600"/>
            <a:ext cx="2819400" cy="457200"/>
          </a:xfrm>
          <a:prstGeom prst="rect">
            <a:avLst/>
          </a:prstGeom>
          <a:noFill/>
          <a:ln w="12700">
            <a:noFill/>
            <a:miter lim="800000"/>
            <a:headEnd/>
            <a:tailEnd/>
          </a:ln>
          <a:effectLst/>
        </p:spPr>
        <p:txBody>
          <a:bodyPr>
            <a:spAutoFit/>
          </a:bodyPr>
          <a:lstStyle/>
          <a:p>
            <a:pPr algn="ctr" eaLnBrk="0" hangingPunct="0">
              <a:spcBef>
                <a:spcPct val="50000"/>
              </a:spcBef>
              <a:defRPr/>
            </a:pPr>
            <a:r>
              <a:rPr lang="en-US" sz="1200" b="1">
                <a:solidFill>
                  <a:srgbClr val="CCECFF"/>
                </a:solidFill>
                <a:effectLst>
                  <a:outerShdw blurRad="38100" dist="38100" dir="2700000" algn="tl">
                    <a:srgbClr val="000000"/>
                  </a:outerShdw>
                </a:effectLst>
                <a:latin typeface="Arial" pitchFamily="34" charset="0"/>
              </a:rPr>
              <a:t>Water Resources Committee of Northwest Louisiana</a:t>
            </a:r>
          </a:p>
        </p:txBody>
      </p:sp>
      <p:sp>
        <p:nvSpPr>
          <p:cNvPr id="53276" name="Rectangle 28"/>
          <p:cNvSpPr>
            <a:spLocks noChangeArrowheads="1"/>
          </p:cNvSpPr>
          <p:nvPr/>
        </p:nvSpPr>
        <p:spPr bwMode="auto">
          <a:xfrm>
            <a:off x="609600" y="6019800"/>
            <a:ext cx="152400" cy="152400"/>
          </a:xfrm>
          <a:prstGeom prst="rect">
            <a:avLst/>
          </a:prstGeom>
          <a:solidFill>
            <a:srgbClr val="FF00FF"/>
          </a:solidFill>
          <a:ln w="19050">
            <a:solidFill>
              <a:schemeClr val="tx1"/>
            </a:solidFill>
            <a:miter lim="800000"/>
            <a:headEnd/>
            <a:tailEnd/>
          </a:ln>
        </p:spPr>
        <p:txBody>
          <a:bodyPr wrap="none" anchor="ctr"/>
          <a:lstStyle/>
          <a:p>
            <a:pPr algn="ctr"/>
            <a:endParaRPr lang="en-US">
              <a:solidFill>
                <a:srgbClr val="FF3300"/>
              </a:solidFill>
            </a:endParaRPr>
          </a:p>
        </p:txBody>
      </p:sp>
      <p:sp>
        <p:nvSpPr>
          <p:cNvPr id="53277" name="Rectangle 29"/>
          <p:cNvSpPr>
            <a:spLocks noChangeArrowheads="1"/>
          </p:cNvSpPr>
          <p:nvPr/>
        </p:nvSpPr>
        <p:spPr bwMode="auto">
          <a:xfrm>
            <a:off x="4419600" y="3505200"/>
            <a:ext cx="152400" cy="152400"/>
          </a:xfrm>
          <a:prstGeom prst="rect">
            <a:avLst/>
          </a:prstGeom>
          <a:solidFill>
            <a:srgbClr val="FF00FF"/>
          </a:solidFill>
          <a:ln w="19050">
            <a:solidFill>
              <a:schemeClr val="tx1"/>
            </a:solidFill>
            <a:miter lim="800000"/>
            <a:headEnd/>
            <a:tailEnd/>
          </a:ln>
        </p:spPr>
        <p:txBody>
          <a:bodyPr wrap="none" anchor="ctr"/>
          <a:lstStyle/>
          <a:p>
            <a:pPr algn="ctr"/>
            <a:endParaRPr lang="en-US"/>
          </a:p>
        </p:txBody>
      </p:sp>
      <p:sp>
        <p:nvSpPr>
          <p:cNvPr id="53278" name="Rectangle 30"/>
          <p:cNvSpPr>
            <a:spLocks noChangeArrowheads="1"/>
          </p:cNvSpPr>
          <p:nvPr/>
        </p:nvSpPr>
        <p:spPr bwMode="auto">
          <a:xfrm>
            <a:off x="685800" y="2819400"/>
            <a:ext cx="152400" cy="152400"/>
          </a:xfrm>
          <a:prstGeom prst="rect">
            <a:avLst/>
          </a:prstGeom>
          <a:solidFill>
            <a:srgbClr val="FF00FF"/>
          </a:solidFill>
          <a:ln w="19050">
            <a:solidFill>
              <a:schemeClr val="tx1"/>
            </a:solidFill>
            <a:miter lim="800000"/>
            <a:headEnd/>
            <a:tailEnd/>
          </a:ln>
        </p:spPr>
        <p:txBody>
          <a:bodyPr wrap="none" anchor="ctr"/>
          <a:lstStyle/>
          <a:p>
            <a:pPr algn="ctr"/>
            <a:endParaRPr lang="en-US"/>
          </a:p>
        </p:txBody>
      </p:sp>
      <p:sp>
        <p:nvSpPr>
          <p:cNvPr id="53279" name="Rectangle 30"/>
          <p:cNvSpPr>
            <a:spLocks noChangeArrowheads="1"/>
          </p:cNvSpPr>
          <p:nvPr/>
        </p:nvSpPr>
        <p:spPr bwMode="auto">
          <a:xfrm>
            <a:off x="1447800" y="609600"/>
            <a:ext cx="152400" cy="152400"/>
          </a:xfrm>
          <a:prstGeom prst="rect">
            <a:avLst/>
          </a:prstGeom>
          <a:solidFill>
            <a:srgbClr val="FF00FF"/>
          </a:solidFill>
          <a:ln w="19050">
            <a:solidFill>
              <a:schemeClr val="tx1"/>
            </a:solidFill>
            <a:miter lim="800000"/>
            <a:headEnd/>
            <a:tailEnd/>
          </a:ln>
        </p:spPr>
        <p:txBody>
          <a:bodyPr wrap="none" anchor="ctr"/>
          <a:lstStyle/>
          <a:p>
            <a:pPr algn="ctr"/>
            <a:endParaRPr lang="en-US"/>
          </a:p>
        </p:txBody>
      </p:sp>
      <p:sp>
        <p:nvSpPr>
          <p:cNvPr id="53280" name="Rectangle 30"/>
          <p:cNvSpPr>
            <a:spLocks noChangeArrowheads="1"/>
          </p:cNvSpPr>
          <p:nvPr/>
        </p:nvSpPr>
        <p:spPr bwMode="auto">
          <a:xfrm>
            <a:off x="5562600" y="5867400"/>
            <a:ext cx="228600" cy="228600"/>
          </a:xfrm>
          <a:prstGeom prst="rect">
            <a:avLst/>
          </a:prstGeom>
          <a:solidFill>
            <a:srgbClr val="FF00FF"/>
          </a:solidFill>
          <a:ln w="19050">
            <a:solidFill>
              <a:schemeClr val="tx1"/>
            </a:solidFill>
            <a:miter lim="800000"/>
            <a:headEnd/>
            <a:tailEnd/>
          </a:ln>
        </p:spPr>
        <p:txBody>
          <a:bodyPr wrap="none" anchor="ctr"/>
          <a:lstStyle/>
          <a:p>
            <a:pPr algn="ctr"/>
            <a:endParaRPr lang="en-US"/>
          </a:p>
        </p:txBody>
      </p:sp>
      <p:sp>
        <p:nvSpPr>
          <p:cNvPr id="53281" name="Rectangle 33"/>
          <p:cNvSpPr>
            <a:spLocks noChangeArrowheads="1"/>
          </p:cNvSpPr>
          <p:nvPr/>
        </p:nvSpPr>
        <p:spPr bwMode="auto">
          <a:xfrm>
            <a:off x="6096000" y="5791200"/>
            <a:ext cx="2479675" cy="336550"/>
          </a:xfrm>
          <a:prstGeom prst="rect">
            <a:avLst/>
          </a:prstGeom>
          <a:noFill/>
          <a:ln w="9525">
            <a:noFill/>
            <a:miter lim="800000"/>
            <a:headEnd/>
            <a:tailEnd/>
          </a:ln>
        </p:spPr>
        <p:txBody>
          <a:bodyPr wrap="none">
            <a:spAutoFit/>
          </a:bodyPr>
          <a:lstStyle/>
          <a:p>
            <a:pPr>
              <a:spcBef>
                <a:spcPct val="50000"/>
              </a:spcBef>
            </a:pPr>
            <a:r>
              <a:rPr lang="en-US" sz="1600" b="1">
                <a:solidFill>
                  <a:schemeClr val="bg1"/>
                </a:solidFill>
              </a:rPr>
              <a:t>Phase II Wells (2009-10)</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graphicFrame>
        <p:nvGraphicFramePr>
          <p:cNvPr id="135170" name="Object 2"/>
          <p:cNvGraphicFramePr>
            <a:graphicFrameLocks noGrp="1" noChangeAspect="1"/>
          </p:cNvGraphicFramePr>
          <p:nvPr>
            <p:ph sz="quarter" idx="1"/>
          </p:nvPr>
        </p:nvGraphicFramePr>
        <p:xfrm>
          <a:off x="381000" y="0"/>
          <a:ext cx="4005263" cy="2185988"/>
        </p:xfrm>
        <a:graphic>
          <a:graphicData uri="http://schemas.openxmlformats.org/presentationml/2006/ole">
            <mc:AlternateContent xmlns:mc="http://schemas.openxmlformats.org/markup-compatibility/2006">
              <mc:Choice xmlns:v="urn:schemas-microsoft-com:vml" Requires="v">
                <p:oleObj spid="_x0000_s344071" name="Chart" r:id="rId4" imgW="4676851" imgH="2552700" progId="Excel.Sheet.8">
                  <p:embed/>
                </p:oleObj>
              </mc:Choice>
              <mc:Fallback>
                <p:oleObj name="Chart" r:id="rId4" imgW="4676851" imgH="2552700" progId="Excel.Shee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0"/>
                        <a:ext cx="4005263" cy="218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5171" name="Object 3"/>
          <p:cNvGraphicFramePr>
            <a:graphicFrameLocks noGrp="1" noChangeAspect="1"/>
          </p:cNvGraphicFramePr>
          <p:nvPr>
            <p:ph sz="quarter" idx="2"/>
          </p:nvPr>
        </p:nvGraphicFramePr>
        <p:xfrm>
          <a:off x="4833938" y="0"/>
          <a:ext cx="4005262" cy="2185988"/>
        </p:xfrm>
        <a:graphic>
          <a:graphicData uri="http://schemas.openxmlformats.org/presentationml/2006/ole">
            <mc:AlternateContent xmlns:mc="http://schemas.openxmlformats.org/markup-compatibility/2006">
              <mc:Choice xmlns:v="urn:schemas-microsoft-com:vml" Requires="v">
                <p:oleObj spid="_x0000_s344072" name="Chart" r:id="rId7" imgW="4676851" imgH="2552700" progId="Excel.Sheet.8">
                  <p:embed/>
                </p:oleObj>
              </mc:Choice>
              <mc:Fallback>
                <p:oleObj name="Chart" r:id="rId7" imgW="4676851" imgH="2552700" progId="Excel.Sheet.8">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33938" y="0"/>
                        <a:ext cx="4005262" cy="218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5172" name="Object 4"/>
          <p:cNvGraphicFramePr>
            <a:graphicFrameLocks noGrp="1" noChangeAspect="1"/>
          </p:cNvGraphicFramePr>
          <p:nvPr>
            <p:ph sz="quarter" idx="3"/>
          </p:nvPr>
        </p:nvGraphicFramePr>
        <p:xfrm>
          <a:off x="487363" y="4670425"/>
          <a:ext cx="4008437" cy="2187575"/>
        </p:xfrm>
        <a:graphic>
          <a:graphicData uri="http://schemas.openxmlformats.org/presentationml/2006/ole">
            <mc:AlternateContent xmlns:mc="http://schemas.openxmlformats.org/markup-compatibility/2006">
              <mc:Choice xmlns:v="urn:schemas-microsoft-com:vml" Requires="v">
                <p:oleObj spid="_x0000_s344073" name="Chart" r:id="rId10" imgW="4676851" imgH="2552700" progId="Excel.Sheet.8">
                  <p:embed/>
                </p:oleObj>
              </mc:Choice>
              <mc:Fallback>
                <p:oleObj name="Chart" r:id="rId10" imgW="4676851" imgH="2552700" progId="Excel.Sheet.8">
                  <p:embed/>
                  <p:pic>
                    <p:nvPicPr>
                      <p:cNvPr id="0" name="Object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7363" y="4670425"/>
                        <a:ext cx="4008437" cy="218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5173" name="Object 5"/>
          <p:cNvGraphicFramePr>
            <a:graphicFrameLocks noGrp="1" noChangeAspect="1"/>
          </p:cNvGraphicFramePr>
          <p:nvPr>
            <p:ph sz="quarter" idx="4"/>
          </p:nvPr>
        </p:nvGraphicFramePr>
        <p:xfrm>
          <a:off x="4830763" y="4670425"/>
          <a:ext cx="4008437" cy="2187575"/>
        </p:xfrm>
        <a:graphic>
          <a:graphicData uri="http://schemas.openxmlformats.org/presentationml/2006/ole">
            <mc:AlternateContent xmlns:mc="http://schemas.openxmlformats.org/markup-compatibility/2006">
              <mc:Choice xmlns:v="urn:schemas-microsoft-com:vml" Requires="v">
                <p:oleObj spid="_x0000_s344074" name="Chart" r:id="rId13" imgW="4676851" imgH="2552700" progId="Excel.Sheet.8">
                  <p:embed/>
                </p:oleObj>
              </mc:Choice>
              <mc:Fallback>
                <p:oleObj name="Chart" r:id="rId13" imgW="4676851" imgH="2552700" progId="Excel.Sheet.8">
                  <p:embed/>
                  <p:pic>
                    <p:nvPicPr>
                      <p:cNvPr id="0" name="Object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830763" y="4670425"/>
                        <a:ext cx="4008437" cy="218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5174" name="Object 6"/>
          <p:cNvGraphicFramePr>
            <a:graphicFrameLocks noChangeAspect="1"/>
          </p:cNvGraphicFramePr>
          <p:nvPr/>
        </p:nvGraphicFramePr>
        <p:xfrm>
          <a:off x="2514600" y="2133600"/>
          <a:ext cx="4676775" cy="2552700"/>
        </p:xfrm>
        <a:graphic>
          <a:graphicData uri="http://schemas.openxmlformats.org/presentationml/2006/ole">
            <mc:AlternateContent xmlns:mc="http://schemas.openxmlformats.org/markup-compatibility/2006">
              <mc:Choice xmlns:v="urn:schemas-microsoft-com:vml" Requires="v">
                <p:oleObj spid="_x0000_s344075" name="Chart" r:id="rId16" imgW="4676851" imgH="2552700" progId="Excel.Sheet.8">
                  <p:embed/>
                </p:oleObj>
              </mc:Choice>
              <mc:Fallback>
                <p:oleObj name="Chart" r:id="rId16" imgW="4676851" imgH="2552700" progId="Excel.Sheet.8">
                  <p:embed/>
                  <p:pic>
                    <p:nvPicPr>
                      <p:cNvPr id="0" name="Object 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514600" y="2133600"/>
                        <a:ext cx="4676775" cy="255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5175" name="Text Box 3"/>
          <p:cNvSpPr txBox="1">
            <a:spLocks noChangeArrowheads="1"/>
          </p:cNvSpPr>
          <p:nvPr/>
        </p:nvSpPr>
        <p:spPr bwMode="auto">
          <a:xfrm>
            <a:off x="4114800" y="4724400"/>
            <a:ext cx="304800" cy="307975"/>
          </a:xfrm>
          <a:prstGeom prst="rect">
            <a:avLst/>
          </a:prstGeom>
          <a:solidFill>
            <a:srgbClr val="FFFF99"/>
          </a:solidFill>
          <a:ln w="3175">
            <a:solidFill>
              <a:schemeClr val="tx1"/>
            </a:solidFill>
            <a:miter lim="800000"/>
            <a:headEnd/>
            <a:tailEnd/>
          </a:ln>
        </p:spPr>
        <p:txBody>
          <a:bodyPr>
            <a:spAutoFit/>
          </a:bodyPr>
          <a:lstStyle/>
          <a:p>
            <a:pPr>
              <a:spcBef>
                <a:spcPct val="50000"/>
              </a:spcBef>
            </a:pPr>
            <a:r>
              <a:rPr lang="en-US" sz="1400" b="1"/>
              <a:t>1</a:t>
            </a:r>
          </a:p>
        </p:txBody>
      </p:sp>
      <p:sp>
        <p:nvSpPr>
          <p:cNvPr id="135176" name="Text Box 8"/>
          <p:cNvSpPr txBox="1">
            <a:spLocks noChangeArrowheads="1"/>
          </p:cNvSpPr>
          <p:nvPr/>
        </p:nvSpPr>
        <p:spPr bwMode="auto">
          <a:xfrm>
            <a:off x="6934200" y="2759075"/>
            <a:ext cx="2362200" cy="1004888"/>
          </a:xfrm>
          <a:prstGeom prst="rect">
            <a:avLst/>
          </a:prstGeom>
          <a:noFill/>
          <a:ln w="9525">
            <a:noFill/>
            <a:miter lim="800000"/>
            <a:headEnd/>
            <a:tailEnd/>
          </a:ln>
          <a:effectLst/>
        </p:spPr>
        <p:txBody>
          <a:bodyPr>
            <a:spAutoFit/>
          </a:bodyPr>
          <a:lstStyle/>
          <a:p>
            <a:pPr algn="ctr">
              <a:spcBef>
                <a:spcPct val="50000"/>
              </a:spcBef>
            </a:pPr>
            <a:r>
              <a:rPr lang="en-US" sz="2400" b="1">
                <a:solidFill>
                  <a:schemeClr val="bg1"/>
                </a:solidFill>
              </a:rPr>
              <a:t>Water Levels</a:t>
            </a:r>
          </a:p>
          <a:p>
            <a:pPr algn="ctr">
              <a:spcBef>
                <a:spcPct val="50000"/>
              </a:spcBef>
            </a:pPr>
            <a:r>
              <a:rPr lang="en-US" sz="2400" b="1">
                <a:solidFill>
                  <a:schemeClr val="bg1"/>
                </a:solidFill>
              </a:rPr>
              <a:t>(Monthly)</a:t>
            </a:r>
          </a:p>
        </p:txBody>
      </p:sp>
      <p:sp>
        <p:nvSpPr>
          <p:cNvPr id="135177" name="Rectangle 9"/>
          <p:cNvSpPr>
            <a:spLocks noChangeArrowheads="1"/>
          </p:cNvSpPr>
          <p:nvPr/>
        </p:nvSpPr>
        <p:spPr bwMode="auto">
          <a:xfrm>
            <a:off x="0" y="2438400"/>
            <a:ext cx="2590800" cy="1524000"/>
          </a:xfrm>
          <a:prstGeom prst="rect">
            <a:avLst/>
          </a:prstGeom>
          <a:noFill/>
          <a:ln w="9525">
            <a:noFill/>
            <a:miter lim="800000"/>
            <a:headEnd/>
            <a:tailEnd/>
          </a:ln>
        </p:spPr>
        <p:txBody>
          <a:bodyPr anchor="ctr"/>
          <a:lstStyle/>
          <a:p>
            <a:pPr algn="ctr" eaLnBrk="0" hangingPunct="0"/>
            <a:r>
              <a:rPr lang="en-US" sz="2400">
                <a:solidFill>
                  <a:schemeClr val="bg1"/>
                </a:solidFill>
              </a:rPr>
              <a:t>Caddo Ph./LSUS Monitoring Wells</a:t>
            </a:r>
          </a:p>
        </p:txBody>
      </p:sp>
      <p:sp>
        <p:nvSpPr>
          <p:cNvPr id="135178" name="Text Box 13"/>
          <p:cNvSpPr txBox="1">
            <a:spLocks noChangeArrowheads="1"/>
          </p:cNvSpPr>
          <p:nvPr/>
        </p:nvSpPr>
        <p:spPr bwMode="auto">
          <a:xfrm>
            <a:off x="8458200" y="73025"/>
            <a:ext cx="304800" cy="307975"/>
          </a:xfrm>
          <a:prstGeom prst="rect">
            <a:avLst/>
          </a:prstGeom>
          <a:solidFill>
            <a:srgbClr val="FFFF99"/>
          </a:solidFill>
          <a:ln w="3175">
            <a:solidFill>
              <a:schemeClr val="tx1"/>
            </a:solidFill>
            <a:miter lim="800000"/>
            <a:headEnd/>
            <a:tailEnd/>
          </a:ln>
        </p:spPr>
        <p:txBody>
          <a:bodyPr>
            <a:spAutoFit/>
          </a:bodyPr>
          <a:lstStyle/>
          <a:p>
            <a:pPr>
              <a:spcBef>
                <a:spcPct val="50000"/>
              </a:spcBef>
            </a:pPr>
            <a:r>
              <a:rPr lang="en-US" sz="1400" b="1"/>
              <a:t>2</a:t>
            </a:r>
          </a:p>
        </p:txBody>
      </p:sp>
      <p:sp>
        <p:nvSpPr>
          <p:cNvPr id="135179" name="Text Box 4"/>
          <p:cNvSpPr txBox="1">
            <a:spLocks noChangeArrowheads="1"/>
          </p:cNvSpPr>
          <p:nvPr/>
        </p:nvSpPr>
        <p:spPr bwMode="auto">
          <a:xfrm>
            <a:off x="6781800" y="2209800"/>
            <a:ext cx="304800" cy="307975"/>
          </a:xfrm>
          <a:prstGeom prst="rect">
            <a:avLst/>
          </a:prstGeom>
          <a:solidFill>
            <a:srgbClr val="FFFF99"/>
          </a:solidFill>
          <a:ln w="3175">
            <a:solidFill>
              <a:schemeClr val="tx1"/>
            </a:solidFill>
            <a:miter lim="800000"/>
            <a:headEnd/>
            <a:tailEnd/>
          </a:ln>
        </p:spPr>
        <p:txBody>
          <a:bodyPr>
            <a:spAutoFit/>
          </a:bodyPr>
          <a:lstStyle/>
          <a:p>
            <a:pPr>
              <a:spcBef>
                <a:spcPct val="50000"/>
              </a:spcBef>
            </a:pPr>
            <a:r>
              <a:rPr lang="en-US" sz="1400" b="1"/>
              <a:t>3</a:t>
            </a:r>
          </a:p>
        </p:txBody>
      </p:sp>
      <p:sp>
        <p:nvSpPr>
          <p:cNvPr id="135180" name="Text Box 5"/>
          <p:cNvSpPr txBox="1">
            <a:spLocks noChangeArrowheads="1"/>
          </p:cNvSpPr>
          <p:nvPr/>
        </p:nvSpPr>
        <p:spPr bwMode="auto">
          <a:xfrm>
            <a:off x="3962400" y="152400"/>
            <a:ext cx="304800" cy="307975"/>
          </a:xfrm>
          <a:prstGeom prst="rect">
            <a:avLst/>
          </a:prstGeom>
          <a:solidFill>
            <a:srgbClr val="FFFF99"/>
          </a:solidFill>
          <a:ln w="3175">
            <a:solidFill>
              <a:schemeClr val="tx1"/>
            </a:solidFill>
            <a:miter lim="800000"/>
            <a:headEnd/>
            <a:tailEnd/>
          </a:ln>
        </p:spPr>
        <p:txBody>
          <a:bodyPr>
            <a:spAutoFit/>
          </a:bodyPr>
          <a:lstStyle/>
          <a:p>
            <a:pPr>
              <a:spcBef>
                <a:spcPct val="50000"/>
              </a:spcBef>
            </a:pPr>
            <a:r>
              <a:rPr lang="en-US" sz="1400" b="1"/>
              <a:t>4</a:t>
            </a:r>
          </a:p>
        </p:txBody>
      </p:sp>
      <p:sp>
        <p:nvSpPr>
          <p:cNvPr id="135181" name="Text Box 6"/>
          <p:cNvSpPr txBox="1">
            <a:spLocks noChangeArrowheads="1"/>
          </p:cNvSpPr>
          <p:nvPr/>
        </p:nvSpPr>
        <p:spPr bwMode="auto">
          <a:xfrm>
            <a:off x="8458200" y="4800600"/>
            <a:ext cx="304800" cy="307975"/>
          </a:xfrm>
          <a:prstGeom prst="rect">
            <a:avLst/>
          </a:prstGeom>
          <a:solidFill>
            <a:srgbClr val="FFFF99"/>
          </a:solidFill>
          <a:ln w="3175">
            <a:solidFill>
              <a:schemeClr val="tx1"/>
            </a:solidFill>
            <a:miter lim="800000"/>
            <a:headEnd/>
            <a:tailEnd/>
          </a:ln>
        </p:spPr>
        <p:txBody>
          <a:bodyPr>
            <a:spAutoFit/>
          </a:bodyPr>
          <a:lstStyle/>
          <a:p>
            <a:pPr>
              <a:spcBef>
                <a:spcPct val="50000"/>
              </a:spcBef>
            </a:pPr>
            <a:r>
              <a:rPr lang="en-US" sz="1400" b="1"/>
              <a:t>5</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a:blip r:embed="rId2"/>
          <a:srcRect/>
          <a:stretch>
            <a:fillRect/>
          </a:stretch>
        </p:blipFill>
        <p:spPr bwMode="auto">
          <a:xfrm>
            <a:off x="609600" y="381000"/>
            <a:ext cx="4546600" cy="5867400"/>
          </a:xfrm>
          <a:prstGeom prst="rect">
            <a:avLst/>
          </a:prstGeom>
          <a:noFill/>
          <a:ln w="12700">
            <a:solidFill>
              <a:schemeClr val="tx1"/>
            </a:solidFill>
            <a:miter lim="800000"/>
            <a:headEnd/>
            <a:tailEnd/>
          </a:ln>
        </p:spPr>
      </p:pic>
      <p:sp>
        <p:nvSpPr>
          <p:cNvPr id="137219" name="Text Box 3"/>
          <p:cNvSpPr txBox="1">
            <a:spLocks noChangeArrowheads="1"/>
          </p:cNvSpPr>
          <p:nvPr/>
        </p:nvSpPr>
        <p:spPr bwMode="auto">
          <a:xfrm>
            <a:off x="5562600" y="3505200"/>
            <a:ext cx="304800" cy="307975"/>
          </a:xfrm>
          <a:prstGeom prst="rect">
            <a:avLst/>
          </a:prstGeom>
          <a:solidFill>
            <a:srgbClr val="FFFF99"/>
          </a:solidFill>
          <a:ln w="3175">
            <a:solidFill>
              <a:schemeClr val="tx1"/>
            </a:solidFill>
            <a:miter lim="800000"/>
            <a:headEnd/>
            <a:tailEnd/>
          </a:ln>
        </p:spPr>
        <p:txBody>
          <a:bodyPr>
            <a:spAutoFit/>
          </a:bodyPr>
          <a:lstStyle/>
          <a:p>
            <a:pPr>
              <a:spcBef>
                <a:spcPct val="50000"/>
              </a:spcBef>
            </a:pPr>
            <a:r>
              <a:rPr lang="en-US" sz="1400" b="1"/>
              <a:t>1</a:t>
            </a:r>
          </a:p>
        </p:txBody>
      </p:sp>
      <p:sp>
        <p:nvSpPr>
          <p:cNvPr id="137220" name="Text Box 4"/>
          <p:cNvSpPr txBox="1">
            <a:spLocks noChangeArrowheads="1"/>
          </p:cNvSpPr>
          <p:nvPr/>
        </p:nvSpPr>
        <p:spPr bwMode="auto">
          <a:xfrm>
            <a:off x="5562600" y="4419600"/>
            <a:ext cx="304800" cy="307975"/>
          </a:xfrm>
          <a:prstGeom prst="rect">
            <a:avLst/>
          </a:prstGeom>
          <a:solidFill>
            <a:srgbClr val="FFFF99"/>
          </a:solidFill>
          <a:ln w="3175">
            <a:solidFill>
              <a:schemeClr val="tx1"/>
            </a:solidFill>
            <a:miter lim="800000"/>
            <a:headEnd/>
            <a:tailEnd/>
          </a:ln>
        </p:spPr>
        <p:txBody>
          <a:bodyPr>
            <a:spAutoFit/>
          </a:bodyPr>
          <a:lstStyle/>
          <a:p>
            <a:pPr>
              <a:spcBef>
                <a:spcPct val="50000"/>
              </a:spcBef>
            </a:pPr>
            <a:r>
              <a:rPr lang="en-US" sz="1400" b="1"/>
              <a:t>3</a:t>
            </a:r>
          </a:p>
        </p:txBody>
      </p:sp>
      <p:sp>
        <p:nvSpPr>
          <p:cNvPr id="137221" name="Text Box 5"/>
          <p:cNvSpPr txBox="1">
            <a:spLocks noChangeArrowheads="1"/>
          </p:cNvSpPr>
          <p:nvPr/>
        </p:nvSpPr>
        <p:spPr bwMode="auto">
          <a:xfrm>
            <a:off x="5562600" y="4876800"/>
            <a:ext cx="304800" cy="307975"/>
          </a:xfrm>
          <a:prstGeom prst="rect">
            <a:avLst/>
          </a:prstGeom>
          <a:solidFill>
            <a:srgbClr val="FFFF99"/>
          </a:solidFill>
          <a:ln w="3175">
            <a:solidFill>
              <a:schemeClr val="tx1"/>
            </a:solidFill>
            <a:miter lim="800000"/>
            <a:headEnd/>
            <a:tailEnd/>
          </a:ln>
        </p:spPr>
        <p:txBody>
          <a:bodyPr>
            <a:spAutoFit/>
          </a:bodyPr>
          <a:lstStyle/>
          <a:p>
            <a:pPr>
              <a:spcBef>
                <a:spcPct val="50000"/>
              </a:spcBef>
            </a:pPr>
            <a:r>
              <a:rPr lang="en-US" sz="1400" b="1"/>
              <a:t>4</a:t>
            </a:r>
          </a:p>
        </p:txBody>
      </p:sp>
      <p:sp>
        <p:nvSpPr>
          <p:cNvPr id="137222" name="Text Box 6"/>
          <p:cNvSpPr txBox="1">
            <a:spLocks noChangeArrowheads="1"/>
          </p:cNvSpPr>
          <p:nvPr/>
        </p:nvSpPr>
        <p:spPr bwMode="auto">
          <a:xfrm>
            <a:off x="5562600" y="5334000"/>
            <a:ext cx="304800" cy="307975"/>
          </a:xfrm>
          <a:prstGeom prst="rect">
            <a:avLst/>
          </a:prstGeom>
          <a:solidFill>
            <a:srgbClr val="FFFF99"/>
          </a:solidFill>
          <a:ln w="3175">
            <a:solidFill>
              <a:schemeClr val="tx1"/>
            </a:solidFill>
            <a:miter lim="800000"/>
            <a:headEnd/>
            <a:tailEnd/>
          </a:ln>
        </p:spPr>
        <p:txBody>
          <a:bodyPr>
            <a:spAutoFit/>
          </a:bodyPr>
          <a:lstStyle/>
          <a:p>
            <a:pPr>
              <a:spcBef>
                <a:spcPct val="50000"/>
              </a:spcBef>
            </a:pPr>
            <a:r>
              <a:rPr lang="en-US" sz="1400" b="1"/>
              <a:t>5</a:t>
            </a:r>
          </a:p>
        </p:txBody>
      </p:sp>
      <p:sp>
        <p:nvSpPr>
          <p:cNvPr id="137223" name="Text Box 7"/>
          <p:cNvSpPr txBox="1">
            <a:spLocks noChangeArrowheads="1"/>
          </p:cNvSpPr>
          <p:nvPr/>
        </p:nvSpPr>
        <p:spPr bwMode="auto">
          <a:xfrm>
            <a:off x="6096000" y="3505200"/>
            <a:ext cx="2209800" cy="304800"/>
          </a:xfrm>
          <a:prstGeom prst="rect">
            <a:avLst/>
          </a:prstGeom>
          <a:noFill/>
          <a:ln w="9525">
            <a:noFill/>
            <a:miter lim="800000"/>
            <a:headEnd/>
            <a:tailEnd/>
          </a:ln>
        </p:spPr>
        <p:txBody>
          <a:bodyPr>
            <a:spAutoFit/>
          </a:bodyPr>
          <a:lstStyle/>
          <a:p>
            <a:pPr>
              <a:spcBef>
                <a:spcPct val="50000"/>
              </a:spcBef>
            </a:pPr>
            <a:r>
              <a:rPr lang="en-US" sz="1400" b="1">
                <a:solidFill>
                  <a:schemeClr val="bg1"/>
                </a:solidFill>
              </a:rPr>
              <a:t>Walter Jacobs Park</a:t>
            </a:r>
          </a:p>
        </p:txBody>
      </p:sp>
      <p:sp>
        <p:nvSpPr>
          <p:cNvPr id="137224" name="Text Box 8"/>
          <p:cNvSpPr txBox="1">
            <a:spLocks noChangeArrowheads="1"/>
          </p:cNvSpPr>
          <p:nvPr/>
        </p:nvSpPr>
        <p:spPr bwMode="auto">
          <a:xfrm>
            <a:off x="6096000" y="3962400"/>
            <a:ext cx="2209800" cy="304800"/>
          </a:xfrm>
          <a:prstGeom prst="rect">
            <a:avLst/>
          </a:prstGeom>
          <a:noFill/>
          <a:ln w="9525">
            <a:noFill/>
            <a:miter lim="800000"/>
            <a:headEnd/>
            <a:tailEnd/>
          </a:ln>
        </p:spPr>
        <p:txBody>
          <a:bodyPr>
            <a:spAutoFit/>
          </a:bodyPr>
          <a:lstStyle/>
          <a:p>
            <a:pPr>
              <a:spcBef>
                <a:spcPct val="50000"/>
              </a:spcBef>
            </a:pPr>
            <a:r>
              <a:rPr lang="en-US" sz="1400" b="1">
                <a:solidFill>
                  <a:schemeClr val="bg1"/>
                </a:solidFill>
              </a:rPr>
              <a:t>Hannah’s Park</a:t>
            </a:r>
          </a:p>
        </p:txBody>
      </p:sp>
      <p:sp>
        <p:nvSpPr>
          <p:cNvPr id="137225" name="Text Box 9"/>
          <p:cNvSpPr txBox="1">
            <a:spLocks noChangeArrowheads="1"/>
          </p:cNvSpPr>
          <p:nvPr/>
        </p:nvSpPr>
        <p:spPr bwMode="auto">
          <a:xfrm>
            <a:off x="6096000" y="4419600"/>
            <a:ext cx="2209800" cy="304800"/>
          </a:xfrm>
          <a:prstGeom prst="rect">
            <a:avLst/>
          </a:prstGeom>
          <a:noFill/>
          <a:ln w="9525">
            <a:noFill/>
            <a:miter lim="800000"/>
            <a:headEnd/>
            <a:tailEnd/>
          </a:ln>
        </p:spPr>
        <p:txBody>
          <a:bodyPr>
            <a:spAutoFit/>
          </a:bodyPr>
          <a:lstStyle/>
          <a:p>
            <a:pPr>
              <a:spcBef>
                <a:spcPct val="50000"/>
              </a:spcBef>
            </a:pPr>
            <a:r>
              <a:rPr lang="en-US" sz="1400" b="1">
                <a:solidFill>
                  <a:schemeClr val="bg1"/>
                </a:solidFill>
              </a:rPr>
              <a:t>Mayo Road</a:t>
            </a:r>
          </a:p>
        </p:txBody>
      </p:sp>
      <p:sp>
        <p:nvSpPr>
          <p:cNvPr id="137226" name="Text Box 10"/>
          <p:cNvSpPr txBox="1">
            <a:spLocks noChangeArrowheads="1"/>
          </p:cNvSpPr>
          <p:nvPr/>
        </p:nvSpPr>
        <p:spPr bwMode="auto">
          <a:xfrm>
            <a:off x="6096000" y="4876800"/>
            <a:ext cx="2209800" cy="304800"/>
          </a:xfrm>
          <a:prstGeom prst="rect">
            <a:avLst/>
          </a:prstGeom>
          <a:noFill/>
          <a:ln w="9525">
            <a:noFill/>
            <a:miter lim="800000"/>
            <a:headEnd/>
            <a:tailEnd/>
          </a:ln>
        </p:spPr>
        <p:txBody>
          <a:bodyPr>
            <a:spAutoFit/>
          </a:bodyPr>
          <a:lstStyle/>
          <a:p>
            <a:pPr>
              <a:spcBef>
                <a:spcPct val="50000"/>
              </a:spcBef>
            </a:pPr>
            <a:r>
              <a:rPr lang="en-US" sz="1400" b="1">
                <a:solidFill>
                  <a:schemeClr val="bg1"/>
                </a:solidFill>
              </a:rPr>
              <a:t>Keithville</a:t>
            </a:r>
          </a:p>
        </p:txBody>
      </p:sp>
      <p:sp>
        <p:nvSpPr>
          <p:cNvPr id="137227" name="Text Box 11"/>
          <p:cNvSpPr txBox="1">
            <a:spLocks noChangeArrowheads="1"/>
          </p:cNvSpPr>
          <p:nvPr/>
        </p:nvSpPr>
        <p:spPr bwMode="auto">
          <a:xfrm>
            <a:off x="6096000" y="5334000"/>
            <a:ext cx="2209800" cy="304800"/>
          </a:xfrm>
          <a:prstGeom prst="rect">
            <a:avLst/>
          </a:prstGeom>
          <a:noFill/>
          <a:ln w="9525">
            <a:noFill/>
            <a:miter lim="800000"/>
            <a:headEnd/>
            <a:tailEnd/>
          </a:ln>
        </p:spPr>
        <p:txBody>
          <a:bodyPr>
            <a:spAutoFit/>
          </a:bodyPr>
          <a:lstStyle/>
          <a:p>
            <a:pPr>
              <a:spcBef>
                <a:spcPct val="50000"/>
              </a:spcBef>
            </a:pPr>
            <a:r>
              <a:rPr lang="en-US" sz="1400" b="1">
                <a:solidFill>
                  <a:schemeClr val="bg1"/>
                </a:solidFill>
              </a:rPr>
              <a:t>Springridge</a:t>
            </a:r>
          </a:p>
        </p:txBody>
      </p:sp>
      <p:sp>
        <p:nvSpPr>
          <p:cNvPr id="137228" name="Text Box 12"/>
          <p:cNvSpPr txBox="1">
            <a:spLocks noChangeArrowheads="1"/>
          </p:cNvSpPr>
          <p:nvPr/>
        </p:nvSpPr>
        <p:spPr bwMode="auto">
          <a:xfrm>
            <a:off x="5486400" y="2971800"/>
            <a:ext cx="2514600" cy="366713"/>
          </a:xfrm>
          <a:prstGeom prst="rect">
            <a:avLst/>
          </a:prstGeom>
          <a:noFill/>
          <a:ln w="9525">
            <a:noFill/>
            <a:miter lim="800000"/>
            <a:headEnd/>
            <a:tailEnd/>
          </a:ln>
        </p:spPr>
        <p:txBody>
          <a:bodyPr>
            <a:spAutoFit/>
          </a:bodyPr>
          <a:lstStyle/>
          <a:p>
            <a:pPr>
              <a:spcBef>
                <a:spcPct val="50000"/>
              </a:spcBef>
            </a:pPr>
            <a:r>
              <a:rPr lang="en-US" b="1">
                <a:solidFill>
                  <a:schemeClr val="bg1"/>
                </a:solidFill>
              </a:rPr>
              <a:t>Monitoring Well Sites</a:t>
            </a:r>
          </a:p>
        </p:txBody>
      </p:sp>
      <p:sp>
        <p:nvSpPr>
          <p:cNvPr id="137229" name="Text Box 13"/>
          <p:cNvSpPr txBox="1">
            <a:spLocks noChangeArrowheads="1"/>
          </p:cNvSpPr>
          <p:nvPr/>
        </p:nvSpPr>
        <p:spPr bwMode="auto">
          <a:xfrm>
            <a:off x="5562600" y="3962400"/>
            <a:ext cx="304800" cy="307975"/>
          </a:xfrm>
          <a:prstGeom prst="rect">
            <a:avLst/>
          </a:prstGeom>
          <a:solidFill>
            <a:srgbClr val="FFFF99"/>
          </a:solidFill>
          <a:ln w="3175">
            <a:solidFill>
              <a:schemeClr val="tx1"/>
            </a:solidFill>
            <a:miter lim="800000"/>
            <a:headEnd/>
            <a:tailEnd/>
          </a:ln>
        </p:spPr>
        <p:txBody>
          <a:bodyPr>
            <a:spAutoFit/>
          </a:bodyPr>
          <a:lstStyle/>
          <a:p>
            <a:pPr>
              <a:spcBef>
                <a:spcPct val="50000"/>
              </a:spcBef>
            </a:pPr>
            <a:r>
              <a:rPr lang="en-US" sz="1400" b="1"/>
              <a:t>2</a:t>
            </a:r>
          </a:p>
        </p:txBody>
      </p:sp>
      <p:sp>
        <p:nvSpPr>
          <p:cNvPr id="137230" name="Oval 14"/>
          <p:cNvSpPr>
            <a:spLocks noChangeArrowheads="1"/>
          </p:cNvSpPr>
          <p:nvPr/>
        </p:nvSpPr>
        <p:spPr bwMode="auto">
          <a:xfrm>
            <a:off x="1143000" y="1219200"/>
            <a:ext cx="152400" cy="152400"/>
          </a:xfrm>
          <a:prstGeom prst="ellipse">
            <a:avLst/>
          </a:prstGeom>
          <a:solidFill>
            <a:srgbClr val="FFFF00"/>
          </a:solidFill>
          <a:ln w="9525">
            <a:solidFill>
              <a:schemeClr val="tx1"/>
            </a:solidFill>
            <a:round/>
            <a:headEnd/>
            <a:tailEnd/>
          </a:ln>
        </p:spPr>
        <p:txBody>
          <a:bodyPr wrap="none" anchor="ctr"/>
          <a:lstStyle/>
          <a:p>
            <a:endParaRPr lang="en-US"/>
          </a:p>
        </p:txBody>
      </p:sp>
      <p:sp>
        <p:nvSpPr>
          <p:cNvPr id="137231" name="Oval 15"/>
          <p:cNvSpPr>
            <a:spLocks noChangeArrowheads="1"/>
          </p:cNvSpPr>
          <p:nvPr/>
        </p:nvSpPr>
        <p:spPr bwMode="auto">
          <a:xfrm>
            <a:off x="2286000" y="5105400"/>
            <a:ext cx="152400" cy="152400"/>
          </a:xfrm>
          <a:prstGeom prst="ellipse">
            <a:avLst/>
          </a:prstGeom>
          <a:solidFill>
            <a:srgbClr val="FFFF00"/>
          </a:solidFill>
          <a:ln w="9525">
            <a:solidFill>
              <a:schemeClr val="tx1"/>
            </a:solidFill>
            <a:round/>
            <a:headEnd/>
            <a:tailEnd/>
          </a:ln>
        </p:spPr>
        <p:txBody>
          <a:bodyPr wrap="none" anchor="ctr"/>
          <a:lstStyle/>
          <a:p>
            <a:endParaRPr lang="en-US"/>
          </a:p>
        </p:txBody>
      </p:sp>
      <p:sp>
        <p:nvSpPr>
          <p:cNvPr id="137232" name="Oval 16"/>
          <p:cNvSpPr>
            <a:spLocks noChangeArrowheads="1"/>
          </p:cNvSpPr>
          <p:nvPr/>
        </p:nvSpPr>
        <p:spPr bwMode="auto">
          <a:xfrm>
            <a:off x="4267200" y="4648200"/>
            <a:ext cx="152400" cy="152400"/>
          </a:xfrm>
          <a:prstGeom prst="ellipse">
            <a:avLst/>
          </a:prstGeom>
          <a:solidFill>
            <a:srgbClr val="FFFF00"/>
          </a:solidFill>
          <a:ln w="9525">
            <a:solidFill>
              <a:schemeClr val="tx1"/>
            </a:solidFill>
            <a:round/>
            <a:headEnd/>
            <a:tailEnd/>
          </a:ln>
        </p:spPr>
        <p:txBody>
          <a:bodyPr wrap="none" anchor="ctr"/>
          <a:lstStyle/>
          <a:p>
            <a:endParaRPr lang="en-US"/>
          </a:p>
        </p:txBody>
      </p:sp>
      <p:sp>
        <p:nvSpPr>
          <p:cNvPr id="137233" name="Oval 17"/>
          <p:cNvSpPr>
            <a:spLocks noChangeArrowheads="1"/>
          </p:cNvSpPr>
          <p:nvPr/>
        </p:nvSpPr>
        <p:spPr bwMode="auto">
          <a:xfrm>
            <a:off x="3657600" y="4495800"/>
            <a:ext cx="152400" cy="152400"/>
          </a:xfrm>
          <a:prstGeom prst="ellipse">
            <a:avLst/>
          </a:prstGeom>
          <a:solidFill>
            <a:srgbClr val="FFFF00"/>
          </a:solidFill>
          <a:ln w="9525">
            <a:solidFill>
              <a:schemeClr val="tx1"/>
            </a:solidFill>
            <a:round/>
            <a:headEnd/>
            <a:tailEnd/>
          </a:ln>
        </p:spPr>
        <p:txBody>
          <a:bodyPr wrap="none" anchor="ctr"/>
          <a:lstStyle/>
          <a:p>
            <a:endParaRPr lang="en-US"/>
          </a:p>
        </p:txBody>
      </p:sp>
      <p:sp>
        <p:nvSpPr>
          <p:cNvPr id="137234" name="Oval 18"/>
          <p:cNvSpPr>
            <a:spLocks noChangeArrowheads="1"/>
          </p:cNvSpPr>
          <p:nvPr/>
        </p:nvSpPr>
        <p:spPr bwMode="auto">
          <a:xfrm>
            <a:off x="762000" y="5562600"/>
            <a:ext cx="152400" cy="152400"/>
          </a:xfrm>
          <a:prstGeom prst="ellipse">
            <a:avLst/>
          </a:prstGeom>
          <a:solidFill>
            <a:srgbClr val="FFFF00"/>
          </a:solidFill>
          <a:ln w="9525">
            <a:solidFill>
              <a:schemeClr val="tx1"/>
            </a:solidFill>
            <a:round/>
            <a:headEnd/>
            <a:tailEnd/>
          </a:ln>
        </p:spPr>
        <p:txBody>
          <a:bodyPr wrap="none" anchor="ctr"/>
          <a:lstStyle/>
          <a:p>
            <a:endParaRPr lang="en-US"/>
          </a:p>
        </p:txBody>
      </p:sp>
      <p:sp>
        <p:nvSpPr>
          <p:cNvPr id="137235" name="Text Box 19"/>
          <p:cNvSpPr txBox="1">
            <a:spLocks noChangeArrowheads="1"/>
          </p:cNvSpPr>
          <p:nvPr/>
        </p:nvSpPr>
        <p:spPr bwMode="auto">
          <a:xfrm>
            <a:off x="1371600" y="1066800"/>
            <a:ext cx="304800" cy="307975"/>
          </a:xfrm>
          <a:prstGeom prst="rect">
            <a:avLst/>
          </a:prstGeom>
          <a:solidFill>
            <a:srgbClr val="FFFF99"/>
          </a:solidFill>
          <a:ln w="3175">
            <a:solidFill>
              <a:schemeClr val="tx1"/>
            </a:solidFill>
            <a:miter lim="800000"/>
            <a:headEnd/>
            <a:tailEnd/>
          </a:ln>
        </p:spPr>
        <p:txBody>
          <a:bodyPr>
            <a:spAutoFit/>
          </a:bodyPr>
          <a:lstStyle/>
          <a:p>
            <a:pPr>
              <a:spcBef>
                <a:spcPct val="50000"/>
              </a:spcBef>
            </a:pPr>
            <a:r>
              <a:rPr lang="en-US" sz="1400" b="1"/>
              <a:t>1</a:t>
            </a:r>
          </a:p>
        </p:txBody>
      </p:sp>
      <p:sp>
        <p:nvSpPr>
          <p:cNvPr id="137236" name="Text Box 20"/>
          <p:cNvSpPr txBox="1">
            <a:spLocks noChangeArrowheads="1"/>
          </p:cNvSpPr>
          <p:nvPr/>
        </p:nvSpPr>
        <p:spPr bwMode="auto">
          <a:xfrm>
            <a:off x="4343400" y="4876800"/>
            <a:ext cx="304800" cy="307975"/>
          </a:xfrm>
          <a:prstGeom prst="rect">
            <a:avLst/>
          </a:prstGeom>
          <a:solidFill>
            <a:srgbClr val="FFFF99"/>
          </a:solidFill>
          <a:ln w="3175">
            <a:solidFill>
              <a:schemeClr val="tx1"/>
            </a:solidFill>
            <a:miter lim="800000"/>
            <a:headEnd/>
            <a:tailEnd/>
          </a:ln>
        </p:spPr>
        <p:txBody>
          <a:bodyPr>
            <a:spAutoFit/>
          </a:bodyPr>
          <a:lstStyle/>
          <a:p>
            <a:pPr>
              <a:spcBef>
                <a:spcPct val="50000"/>
              </a:spcBef>
            </a:pPr>
            <a:r>
              <a:rPr lang="en-US" sz="1400" b="1"/>
              <a:t>2</a:t>
            </a:r>
          </a:p>
        </p:txBody>
      </p:sp>
      <p:sp>
        <p:nvSpPr>
          <p:cNvPr id="137237" name="Text Box 21"/>
          <p:cNvSpPr txBox="1">
            <a:spLocks noChangeArrowheads="1"/>
          </p:cNvSpPr>
          <p:nvPr/>
        </p:nvSpPr>
        <p:spPr bwMode="auto">
          <a:xfrm>
            <a:off x="2514600" y="5105400"/>
            <a:ext cx="304800" cy="307975"/>
          </a:xfrm>
          <a:prstGeom prst="rect">
            <a:avLst/>
          </a:prstGeom>
          <a:solidFill>
            <a:srgbClr val="FFFF99"/>
          </a:solidFill>
          <a:ln w="3175">
            <a:solidFill>
              <a:schemeClr val="tx1"/>
            </a:solidFill>
            <a:miter lim="800000"/>
            <a:headEnd/>
            <a:tailEnd/>
          </a:ln>
        </p:spPr>
        <p:txBody>
          <a:bodyPr>
            <a:spAutoFit/>
          </a:bodyPr>
          <a:lstStyle/>
          <a:p>
            <a:pPr>
              <a:spcBef>
                <a:spcPct val="50000"/>
              </a:spcBef>
            </a:pPr>
            <a:r>
              <a:rPr lang="en-US" sz="1400" b="1"/>
              <a:t>4</a:t>
            </a:r>
          </a:p>
        </p:txBody>
      </p:sp>
      <p:sp>
        <p:nvSpPr>
          <p:cNvPr id="137238" name="Text Box 22"/>
          <p:cNvSpPr txBox="1">
            <a:spLocks noChangeArrowheads="1"/>
          </p:cNvSpPr>
          <p:nvPr/>
        </p:nvSpPr>
        <p:spPr bwMode="auto">
          <a:xfrm>
            <a:off x="3581400" y="4724400"/>
            <a:ext cx="304800" cy="307975"/>
          </a:xfrm>
          <a:prstGeom prst="rect">
            <a:avLst/>
          </a:prstGeom>
          <a:solidFill>
            <a:srgbClr val="FFFF99"/>
          </a:solidFill>
          <a:ln w="3175">
            <a:solidFill>
              <a:schemeClr val="tx1"/>
            </a:solidFill>
            <a:miter lim="800000"/>
            <a:headEnd/>
            <a:tailEnd/>
          </a:ln>
        </p:spPr>
        <p:txBody>
          <a:bodyPr>
            <a:spAutoFit/>
          </a:bodyPr>
          <a:lstStyle/>
          <a:p>
            <a:pPr>
              <a:spcBef>
                <a:spcPct val="50000"/>
              </a:spcBef>
            </a:pPr>
            <a:r>
              <a:rPr lang="en-US" sz="1400" b="1"/>
              <a:t>3</a:t>
            </a:r>
          </a:p>
        </p:txBody>
      </p:sp>
      <p:sp>
        <p:nvSpPr>
          <p:cNvPr id="137239" name="Text Box 23"/>
          <p:cNvSpPr txBox="1">
            <a:spLocks noChangeArrowheads="1"/>
          </p:cNvSpPr>
          <p:nvPr/>
        </p:nvSpPr>
        <p:spPr bwMode="auto">
          <a:xfrm>
            <a:off x="990600" y="5562600"/>
            <a:ext cx="304800" cy="307975"/>
          </a:xfrm>
          <a:prstGeom prst="rect">
            <a:avLst/>
          </a:prstGeom>
          <a:solidFill>
            <a:srgbClr val="FFFF99"/>
          </a:solidFill>
          <a:ln w="3175">
            <a:solidFill>
              <a:schemeClr val="tx1"/>
            </a:solidFill>
            <a:miter lim="800000"/>
            <a:headEnd/>
            <a:tailEnd/>
          </a:ln>
        </p:spPr>
        <p:txBody>
          <a:bodyPr>
            <a:spAutoFit/>
          </a:bodyPr>
          <a:lstStyle/>
          <a:p>
            <a:pPr>
              <a:spcBef>
                <a:spcPct val="50000"/>
              </a:spcBef>
            </a:pPr>
            <a:r>
              <a:rPr lang="en-US" sz="1400" b="1"/>
              <a:t>5</a:t>
            </a:r>
          </a:p>
        </p:txBody>
      </p:sp>
      <p:sp>
        <p:nvSpPr>
          <p:cNvPr id="137240" name="Text Box 24"/>
          <p:cNvSpPr txBox="1">
            <a:spLocks noChangeArrowheads="1"/>
          </p:cNvSpPr>
          <p:nvPr/>
        </p:nvSpPr>
        <p:spPr bwMode="auto">
          <a:xfrm>
            <a:off x="2438400" y="3048000"/>
            <a:ext cx="1447800" cy="320675"/>
          </a:xfrm>
          <a:prstGeom prst="rect">
            <a:avLst/>
          </a:prstGeom>
          <a:solidFill>
            <a:srgbClr val="CCFFFF"/>
          </a:solidFill>
          <a:ln w="15875">
            <a:solidFill>
              <a:schemeClr val="tx1"/>
            </a:solidFill>
            <a:miter lim="800000"/>
            <a:headEnd/>
            <a:tailEnd/>
          </a:ln>
        </p:spPr>
        <p:txBody>
          <a:bodyPr>
            <a:spAutoFit/>
          </a:bodyPr>
          <a:lstStyle/>
          <a:p>
            <a:pPr>
              <a:spcBef>
                <a:spcPct val="50000"/>
              </a:spcBef>
            </a:pPr>
            <a:r>
              <a:rPr lang="en-US" sz="1400" b="1"/>
              <a:t>SHREVEPORT</a:t>
            </a:r>
          </a:p>
        </p:txBody>
      </p:sp>
      <p:sp>
        <p:nvSpPr>
          <p:cNvPr id="137241" name="Rectangle 25"/>
          <p:cNvSpPr>
            <a:spLocks noChangeArrowheads="1"/>
          </p:cNvSpPr>
          <p:nvPr/>
        </p:nvSpPr>
        <p:spPr bwMode="auto">
          <a:xfrm>
            <a:off x="5486400" y="609600"/>
            <a:ext cx="3429000" cy="1373188"/>
          </a:xfrm>
          <a:prstGeom prst="rect">
            <a:avLst/>
          </a:prstGeom>
          <a:noFill/>
          <a:ln w="9525">
            <a:noFill/>
            <a:miter lim="800000"/>
            <a:headEnd/>
            <a:tailEnd/>
          </a:ln>
        </p:spPr>
        <p:txBody>
          <a:bodyPr>
            <a:spAutoFit/>
          </a:bodyPr>
          <a:lstStyle/>
          <a:p>
            <a:pPr algn="ctr">
              <a:spcBef>
                <a:spcPct val="50000"/>
              </a:spcBef>
            </a:pPr>
            <a:r>
              <a:rPr lang="en-US" sz="2800" b="1">
                <a:solidFill>
                  <a:schemeClr val="bg1"/>
                </a:solidFill>
              </a:rPr>
              <a:t>Caddo Parish/ LSUS Monitoring Well Project</a:t>
            </a:r>
          </a:p>
        </p:txBody>
      </p:sp>
      <p:sp>
        <p:nvSpPr>
          <p:cNvPr id="386074" name="Text Box 26"/>
          <p:cNvSpPr txBox="1">
            <a:spLocks noChangeArrowheads="1"/>
          </p:cNvSpPr>
          <p:nvPr/>
        </p:nvSpPr>
        <p:spPr bwMode="auto">
          <a:xfrm>
            <a:off x="1295400" y="6324600"/>
            <a:ext cx="3124200" cy="457200"/>
          </a:xfrm>
          <a:prstGeom prst="rect">
            <a:avLst/>
          </a:prstGeom>
          <a:noFill/>
          <a:ln w="12700">
            <a:noFill/>
            <a:miter lim="800000"/>
            <a:headEnd/>
            <a:tailEnd/>
          </a:ln>
          <a:effectLst/>
        </p:spPr>
        <p:txBody>
          <a:bodyPr>
            <a:spAutoFit/>
          </a:bodyPr>
          <a:lstStyle/>
          <a:p>
            <a:pPr algn="ctr" eaLnBrk="0" hangingPunct="0">
              <a:spcBef>
                <a:spcPct val="50000"/>
              </a:spcBef>
              <a:defRPr/>
            </a:pPr>
            <a:r>
              <a:rPr lang="en-US" sz="1200" b="1">
                <a:solidFill>
                  <a:srgbClr val="CCECFF"/>
                </a:solidFill>
                <a:effectLst>
                  <a:outerShdw blurRad="38100" dist="38100" dir="2700000" algn="tl">
                    <a:srgbClr val="000000"/>
                  </a:outerShdw>
                </a:effectLst>
              </a:rPr>
              <a:t>Red River Watershed Management Institute   LSU Shreveport</a:t>
            </a:r>
          </a:p>
        </p:txBody>
      </p:sp>
      <p:sp>
        <p:nvSpPr>
          <p:cNvPr id="386075" name="Text Box 27"/>
          <p:cNvSpPr txBox="1">
            <a:spLocks noChangeArrowheads="1"/>
          </p:cNvSpPr>
          <p:nvPr/>
        </p:nvSpPr>
        <p:spPr bwMode="auto">
          <a:xfrm>
            <a:off x="6400800" y="6324600"/>
            <a:ext cx="2819400" cy="457200"/>
          </a:xfrm>
          <a:prstGeom prst="rect">
            <a:avLst/>
          </a:prstGeom>
          <a:noFill/>
          <a:ln w="12700">
            <a:noFill/>
            <a:miter lim="800000"/>
            <a:headEnd/>
            <a:tailEnd/>
          </a:ln>
          <a:effectLst/>
        </p:spPr>
        <p:txBody>
          <a:bodyPr>
            <a:spAutoFit/>
          </a:bodyPr>
          <a:lstStyle/>
          <a:p>
            <a:pPr algn="ctr" eaLnBrk="0" hangingPunct="0">
              <a:spcBef>
                <a:spcPct val="50000"/>
              </a:spcBef>
              <a:defRPr/>
            </a:pPr>
            <a:r>
              <a:rPr lang="en-US" sz="1200" b="1">
                <a:solidFill>
                  <a:srgbClr val="CCECFF"/>
                </a:solidFill>
                <a:effectLst>
                  <a:outerShdw blurRad="38100" dist="38100" dir="2700000" algn="tl">
                    <a:srgbClr val="000000"/>
                  </a:outerShdw>
                </a:effectLst>
                <a:latin typeface="Arial" pitchFamily="34" charset="0"/>
              </a:rPr>
              <a:t>Water Resources Committee of Northwest Louisiana</a:t>
            </a:r>
          </a:p>
        </p:txBody>
      </p:sp>
      <p:sp>
        <p:nvSpPr>
          <p:cNvPr id="137244" name="Rectangle 28"/>
          <p:cNvSpPr>
            <a:spLocks noChangeArrowheads="1"/>
          </p:cNvSpPr>
          <p:nvPr/>
        </p:nvSpPr>
        <p:spPr bwMode="auto">
          <a:xfrm>
            <a:off x="609600" y="6019800"/>
            <a:ext cx="152400" cy="152400"/>
          </a:xfrm>
          <a:prstGeom prst="rect">
            <a:avLst/>
          </a:prstGeom>
          <a:solidFill>
            <a:srgbClr val="FF00FF"/>
          </a:solidFill>
          <a:ln w="19050">
            <a:solidFill>
              <a:schemeClr val="tx1"/>
            </a:solidFill>
            <a:miter lim="800000"/>
            <a:headEnd/>
            <a:tailEnd/>
          </a:ln>
        </p:spPr>
        <p:txBody>
          <a:bodyPr wrap="none" anchor="ctr"/>
          <a:lstStyle/>
          <a:p>
            <a:pPr algn="ctr"/>
            <a:endParaRPr lang="en-US">
              <a:solidFill>
                <a:srgbClr val="FF3300"/>
              </a:solidFill>
            </a:endParaRPr>
          </a:p>
        </p:txBody>
      </p:sp>
      <p:sp>
        <p:nvSpPr>
          <p:cNvPr id="137245" name="Rectangle 29"/>
          <p:cNvSpPr>
            <a:spLocks noChangeArrowheads="1"/>
          </p:cNvSpPr>
          <p:nvPr/>
        </p:nvSpPr>
        <p:spPr bwMode="auto">
          <a:xfrm>
            <a:off x="4419600" y="3505200"/>
            <a:ext cx="152400" cy="152400"/>
          </a:xfrm>
          <a:prstGeom prst="rect">
            <a:avLst/>
          </a:prstGeom>
          <a:solidFill>
            <a:srgbClr val="FF00FF"/>
          </a:solidFill>
          <a:ln w="19050">
            <a:solidFill>
              <a:schemeClr val="tx1"/>
            </a:solidFill>
            <a:miter lim="800000"/>
            <a:headEnd/>
            <a:tailEnd/>
          </a:ln>
        </p:spPr>
        <p:txBody>
          <a:bodyPr wrap="none" anchor="ctr"/>
          <a:lstStyle/>
          <a:p>
            <a:pPr algn="ctr"/>
            <a:endParaRPr lang="en-US"/>
          </a:p>
        </p:txBody>
      </p:sp>
      <p:sp>
        <p:nvSpPr>
          <p:cNvPr id="137246" name="Rectangle 30"/>
          <p:cNvSpPr>
            <a:spLocks noChangeArrowheads="1"/>
          </p:cNvSpPr>
          <p:nvPr/>
        </p:nvSpPr>
        <p:spPr bwMode="auto">
          <a:xfrm>
            <a:off x="685800" y="2819400"/>
            <a:ext cx="152400" cy="152400"/>
          </a:xfrm>
          <a:prstGeom prst="rect">
            <a:avLst/>
          </a:prstGeom>
          <a:solidFill>
            <a:srgbClr val="FF00FF"/>
          </a:solidFill>
          <a:ln w="19050">
            <a:solidFill>
              <a:schemeClr val="tx1"/>
            </a:solidFill>
            <a:miter lim="800000"/>
            <a:headEnd/>
            <a:tailEnd/>
          </a:ln>
        </p:spPr>
        <p:txBody>
          <a:bodyPr wrap="none" anchor="ctr"/>
          <a:lstStyle/>
          <a:p>
            <a:pPr algn="ctr"/>
            <a:endParaRPr lang="en-US"/>
          </a:p>
        </p:txBody>
      </p:sp>
      <p:sp>
        <p:nvSpPr>
          <p:cNvPr id="137247" name="Rectangle 30"/>
          <p:cNvSpPr>
            <a:spLocks noChangeArrowheads="1"/>
          </p:cNvSpPr>
          <p:nvPr/>
        </p:nvSpPr>
        <p:spPr bwMode="auto">
          <a:xfrm>
            <a:off x="1447800" y="609600"/>
            <a:ext cx="152400" cy="152400"/>
          </a:xfrm>
          <a:prstGeom prst="rect">
            <a:avLst/>
          </a:prstGeom>
          <a:solidFill>
            <a:srgbClr val="FF00FF"/>
          </a:solidFill>
          <a:ln w="19050">
            <a:solidFill>
              <a:schemeClr val="tx1"/>
            </a:solidFill>
            <a:miter lim="800000"/>
            <a:headEnd/>
            <a:tailEnd/>
          </a:ln>
        </p:spPr>
        <p:txBody>
          <a:bodyPr wrap="none" anchor="ctr"/>
          <a:lstStyle/>
          <a:p>
            <a:pPr algn="ctr"/>
            <a:endParaRPr lang="en-US"/>
          </a:p>
        </p:txBody>
      </p:sp>
      <p:sp>
        <p:nvSpPr>
          <p:cNvPr id="137248" name="Rectangle 30"/>
          <p:cNvSpPr>
            <a:spLocks noChangeArrowheads="1"/>
          </p:cNvSpPr>
          <p:nvPr/>
        </p:nvSpPr>
        <p:spPr bwMode="auto">
          <a:xfrm>
            <a:off x="5562600" y="5867400"/>
            <a:ext cx="228600" cy="228600"/>
          </a:xfrm>
          <a:prstGeom prst="rect">
            <a:avLst/>
          </a:prstGeom>
          <a:solidFill>
            <a:srgbClr val="FF00FF"/>
          </a:solidFill>
          <a:ln w="19050">
            <a:solidFill>
              <a:schemeClr val="tx1"/>
            </a:solidFill>
            <a:miter lim="800000"/>
            <a:headEnd/>
            <a:tailEnd/>
          </a:ln>
        </p:spPr>
        <p:txBody>
          <a:bodyPr wrap="none" anchor="ctr"/>
          <a:lstStyle/>
          <a:p>
            <a:pPr algn="ctr"/>
            <a:endParaRPr lang="en-US"/>
          </a:p>
        </p:txBody>
      </p:sp>
      <p:sp>
        <p:nvSpPr>
          <p:cNvPr id="137249" name="Rectangle 33"/>
          <p:cNvSpPr>
            <a:spLocks noChangeArrowheads="1"/>
          </p:cNvSpPr>
          <p:nvPr/>
        </p:nvSpPr>
        <p:spPr bwMode="auto">
          <a:xfrm>
            <a:off x="6096000" y="5791200"/>
            <a:ext cx="2479675" cy="336550"/>
          </a:xfrm>
          <a:prstGeom prst="rect">
            <a:avLst/>
          </a:prstGeom>
          <a:noFill/>
          <a:ln w="9525">
            <a:noFill/>
            <a:miter lim="800000"/>
            <a:headEnd/>
            <a:tailEnd/>
          </a:ln>
        </p:spPr>
        <p:txBody>
          <a:bodyPr wrap="none">
            <a:spAutoFit/>
          </a:bodyPr>
          <a:lstStyle/>
          <a:p>
            <a:pPr>
              <a:spcBef>
                <a:spcPct val="50000"/>
              </a:spcBef>
            </a:pPr>
            <a:r>
              <a:rPr lang="en-US" sz="1600" b="1">
                <a:solidFill>
                  <a:schemeClr val="bg1"/>
                </a:solidFill>
              </a:rPr>
              <a:t>Phase II Wells (2009-10)</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graphicFrame>
        <p:nvGraphicFramePr>
          <p:cNvPr id="136195" name="Object 3"/>
          <p:cNvGraphicFramePr>
            <a:graphicFrameLocks noGrp="1" noChangeAspect="1"/>
          </p:cNvGraphicFramePr>
          <p:nvPr>
            <p:ph sz="quarter" idx="1"/>
          </p:nvPr>
        </p:nvGraphicFramePr>
        <p:xfrm>
          <a:off x="0" y="0"/>
          <a:ext cx="3962400" cy="2360613"/>
        </p:xfrm>
        <a:graphic>
          <a:graphicData uri="http://schemas.openxmlformats.org/presentationml/2006/ole">
            <mc:AlternateContent xmlns:mc="http://schemas.openxmlformats.org/markup-compatibility/2006">
              <mc:Choice xmlns:v="urn:schemas-microsoft-com:vml" Requires="v">
                <p:oleObj spid="_x0000_s345095" name="Chart" r:id="rId4" imgW="5181600" imgH="3086100" progId="Excel.Sheet.8">
                  <p:embed/>
                </p:oleObj>
              </mc:Choice>
              <mc:Fallback>
                <p:oleObj name="Chart" r:id="rId4" imgW="5181600" imgH="3086100" progId="Excel.Shee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962400" cy="236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6196" name="Object 4"/>
          <p:cNvGraphicFramePr>
            <a:graphicFrameLocks noGrp="1" noChangeAspect="1"/>
          </p:cNvGraphicFramePr>
          <p:nvPr>
            <p:ph sz="quarter" idx="2"/>
          </p:nvPr>
        </p:nvGraphicFramePr>
        <p:xfrm>
          <a:off x="2590800" y="1905000"/>
          <a:ext cx="3962400" cy="2568575"/>
        </p:xfrm>
        <a:graphic>
          <a:graphicData uri="http://schemas.openxmlformats.org/presentationml/2006/ole">
            <mc:AlternateContent xmlns:mc="http://schemas.openxmlformats.org/markup-compatibility/2006">
              <mc:Choice xmlns:v="urn:schemas-microsoft-com:vml" Requires="v">
                <p:oleObj spid="_x0000_s345096" name="Chart" r:id="rId7" imgW="5495849" imgH="3562502" progId="Excel.Sheet.8">
                  <p:embed/>
                </p:oleObj>
              </mc:Choice>
              <mc:Fallback>
                <p:oleObj name="Chart" r:id="rId7" imgW="5495849" imgH="3562502" progId="Excel.Sheet.8">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90800" y="1905000"/>
                        <a:ext cx="3962400" cy="256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6197" name="Object 5"/>
          <p:cNvGraphicFramePr>
            <a:graphicFrameLocks noGrp="1" noChangeAspect="1"/>
          </p:cNvGraphicFramePr>
          <p:nvPr>
            <p:ph sz="quarter" idx="3"/>
          </p:nvPr>
        </p:nvGraphicFramePr>
        <p:xfrm>
          <a:off x="5246688" y="0"/>
          <a:ext cx="3897312" cy="2187575"/>
        </p:xfrm>
        <a:graphic>
          <a:graphicData uri="http://schemas.openxmlformats.org/presentationml/2006/ole">
            <mc:AlternateContent xmlns:mc="http://schemas.openxmlformats.org/markup-compatibility/2006">
              <mc:Choice xmlns:v="urn:schemas-microsoft-com:vml" Requires="v">
                <p:oleObj spid="_x0000_s345097" name="Chart" r:id="rId10" imgW="5515051" imgH="3095549" progId="Excel.Sheet.8">
                  <p:embed/>
                </p:oleObj>
              </mc:Choice>
              <mc:Fallback>
                <p:oleObj name="Chart" r:id="rId10" imgW="5515051" imgH="3095549" progId="Excel.Sheet.8">
                  <p:embed/>
                  <p:pic>
                    <p:nvPicPr>
                      <p:cNvPr id="0"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46688" y="0"/>
                        <a:ext cx="3897312" cy="218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6198" name="Object 6"/>
          <p:cNvGraphicFramePr>
            <a:graphicFrameLocks noGrp="1" noChangeAspect="1"/>
          </p:cNvGraphicFramePr>
          <p:nvPr>
            <p:ph sz="quarter" idx="4"/>
          </p:nvPr>
        </p:nvGraphicFramePr>
        <p:xfrm>
          <a:off x="0" y="4310063"/>
          <a:ext cx="4267200" cy="2547937"/>
        </p:xfrm>
        <a:graphic>
          <a:graphicData uri="http://schemas.openxmlformats.org/presentationml/2006/ole">
            <mc:AlternateContent xmlns:mc="http://schemas.openxmlformats.org/markup-compatibility/2006">
              <mc:Choice xmlns:v="urn:schemas-microsoft-com:vml" Requires="v">
                <p:oleObj spid="_x0000_s345098" name="Chart" r:id="rId13" imgW="5200802" imgH="3105302" progId="Excel.Sheet.8">
                  <p:embed/>
                </p:oleObj>
              </mc:Choice>
              <mc:Fallback>
                <p:oleObj name="Chart" r:id="rId13" imgW="5200802" imgH="3105302" progId="Excel.Sheet.8">
                  <p:embed/>
                  <p:pic>
                    <p:nvPicPr>
                      <p:cNvPr id="0"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4310063"/>
                        <a:ext cx="4267200" cy="2547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6199" name="Object 7"/>
          <p:cNvGraphicFramePr>
            <a:graphicFrameLocks noChangeAspect="1"/>
          </p:cNvGraphicFramePr>
          <p:nvPr/>
        </p:nvGraphicFramePr>
        <p:xfrm>
          <a:off x="5410200" y="3784600"/>
          <a:ext cx="3733800" cy="3073400"/>
        </p:xfrm>
        <a:graphic>
          <a:graphicData uri="http://schemas.openxmlformats.org/presentationml/2006/ole">
            <mc:AlternateContent xmlns:mc="http://schemas.openxmlformats.org/markup-compatibility/2006">
              <mc:Choice xmlns:v="urn:schemas-microsoft-com:vml" Requires="v">
                <p:oleObj spid="_x0000_s345099" name="Chart" r:id="rId16" imgW="5486400" imgH="4515002" progId="Excel.Sheet.8">
                  <p:embed/>
                </p:oleObj>
              </mc:Choice>
              <mc:Fallback>
                <p:oleObj name="Chart" r:id="rId16" imgW="5486400" imgH="4515002" progId="Excel.Sheet.8">
                  <p:embed/>
                  <p:pic>
                    <p:nvPicPr>
                      <p:cNvPr id="0" name="Object 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410200" y="3784600"/>
                        <a:ext cx="3733800" cy="307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6200" name="Text Box 3"/>
          <p:cNvSpPr txBox="1">
            <a:spLocks noChangeArrowheads="1"/>
          </p:cNvSpPr>
          <p:nvPr/>
        </p:nvSpPr>
        <p:spPr bwMode="auto">
          <a:xfrm>
            <a:off x="3886200" y="4419600"/>
            <a:ext cx="304800" cy="307975"/>
          </a:xfrm>
          <a:prstGeom prst="rect">
            <a:avLst/>
          </a:prstGeom>
          <a:solidFill>
            <a:srgbClr val="FFFF99"/>
          </a:solidFill>
          <a:ln w="3175">
            <a:solidFill>
              <a:schemeClr val="tx1"/>
            </a:solidFill>
            <a:miter lim="800000"/>
            <a:headEnd/>
            <a:tailEnd/>
          </a:ln>
        </p:spPr>
        <p:txBody>
          <a:bodyPr>
            <a:spAutoFit/>
          </a:bodyPr>
          <a:lstStyle/>
          <a:p>
            <a:pPr>
              <a:spcBef>
                <a:spcPct val="50000"/>
              </a:spcBef>
            </a:pPr>
            <a:r>
              <a:rPr lang="en-US" sz="1400" b="1"/>
              <a:t>1</a:t>
            </a:r>
          </a:p>
        </p:txBody>
      </p:sp>
      <p:sp>
        <p:nvSpPr>
          <p:cNvPr id="136201" name="Text Box 9"/>
          <p:cNvSpPr txBox="1">
            <a:spLocks noChangeArrowheads="1"/>
          </p:cNvSpPr>
          <p:nvPr/>
        </p:nvSpPr>
        <p:spPr bwMode="auto">
          <a:xfrm>
            <a:off x="6553200" y="2514600"/>
            <a:ext cx="2590800" cy="1004888"/>
          </a:xfrm>
          <a:prstGeom prst="rect">
            <a:avLst/>
          </a:prstGeom>
          <a:noFill/>
          <a:ln w="9525">
            <a:noFill/>
            <a:miter lim="800000"/>
            <a:headEnd/>
            <a:tailEnd/>
          </a:ln>
          <a:effectLst/>
        </p:spPr>
        <p:txBody>
          <a:bodyPr>
            <a:spAutoFit/>
          </a:bodyPr>
          <a:lstStyle/>
          <a:p>
            <a:pPr algn="ctr">
              <a:spcBef>
                <a:spcPct val="50000"/>
              </a:spcBef>
            </a:pPr>
            <a:r>
              <a:rPr lang="en-US" sz="2400" b="1">
                <a:solidFill>
                  <a:schemeClr val="bg1"/>
                </a:solidFill>
              </a:rPr>
              <a:t>Water Quality</a:t>
            </a:r>
          </a:p>
          <a:p>
            <a:pPr algn="ctr">
              <a:spcBef>
                <a:spcPct val="50000"/>
              </a:spcBef>
            </a:pPr>
            <a:r>
              <a:rPr lang="en-US" sz="2400" b="1">
                <a:solidFill>
                  <a:schemeClr val="bg1"/>
                </a:solidFill>
              </a:rPr>
              <a:t>Quarterly</a:t>
            </a:r>
          </a:p>
        </p:txBody>
      </p:sp>
      <p:sp>
        <p:nvSpPr>
          <p:cNvPr id="136203" name="Rectangle 11"/>
          <p:cNvSpPr>
            <a:spLocks noChangeArrowheads="1"/>
          </p:cNvSpPr>
          <p:nvPr/>
        </p:nvSpPr>
        <p:spPr bwMode="auto">
          <a:xfrm>
            <a:off x="0" y="2438400"/>
            <a:ext cx="2590800" cy="1524000"/>
          </a:xfrm>
          <a:prstGeom prst="rect">
            <a:avLst/>
          </a:prstGeom>
          <a:noFill/>
          <a:ln w="9525">
            <a:noFill/>
            <a:miter lim="800000"/>
            <a:headEnd/>
            <a:tailEnd/>
          </a:ln>
        </p:spPr>
        <p:txBody>
          <a:bodyPr anchor="ctr"/>
          <a:lstStyle/>
          <a:p>
            <a:pPr algn="ctr" eaLnBrk="0" hangingPunct="0"/>
            <a:r>
              <a:rPr lang="en-US" sz="2400">
                <a:solidFill>
                  <a:schemeClr val="bg1"/>
                </a:solidFill>
              </a:rPr>
              <a:t>Caddo Ph./LSUS Monitoring Wells</a:t>
            </a:r>
          </a:p>
        </p:txBody>
      </p:sp>
      <p:sp>
        <p:nvSpPr>
          <p:cNvPr id="136204" name="Text Box 13"/>
          <p:cNvSpPr txBox="1">
            <a:spLocks noChangeArrowheads="1"/>
          </p:cNvSpPr>
          <p:nvPr/>
        </p:nvSpPr>
        <p:spPr bwMode="auto">
          <a:xfrm>
            <a:off x="8763000" y="73025"/>
            <a:ext cx="304800" cy="307975"/>
          </a:xfrm>
          <a:prstGeom prst="rect">
            <a:avLst/>
          </a:prstGeom>
          <a:solidFill>
            <a:srgbClr val="FFFF99"/>
          </a:solidFill>
          <a:ln w="3175">
            <a:solidFill>
              <a:schemeClr val="tx1"/>
            </a:solidFill>
            <a:miter lim="800000"/>
            <a:headEnd/>
            <a:tailEnd/>
          </a:ln>
        </p:spPr>
        <p:txBody>
          <a:bodyPr>
            <a:spAutoFit/>
          </a:bodyPr>
          <a:lstStyle/>
          <a:p>
            <a:pPr>
              <a:spcBef>
                <a:spcPct val="50000"/>
              </a:spcBef>
            </a:pPr>
            <a:r>
              <a:rPr lang="en-US" sz="1400" b="1"/>
              <a:t>2</a:t>
            </a:r>
          </a:p>
        </p:txBody>
      </p:sp>
      <p:sp>
        <p:nvSpPr>
          <p:cNvPr id="136205" name="Text Box 4"/>
          <p:cNvSpPr txBox="1">
            <a:spLocks noChangeArrowheads="1"/>
          </p:cNvSpPr>
          <p:nvPr/>
        </p:nvSpPr>
        <p:spPr bwMode="auto">
          <a:xfrm>
            <a:off x="5867400" y="2206625"/>
            <a:ext cx="304800" cy="307975"/>
          </a:xfrm>
          <a:prstGeom prst="rect">
            <a:avLst/>
          </a:prstGeom>
          <a:solidFill>
            <a:srgbClr val="FFFF99"/>
          </a:solidFill>
          <a:ln w="3175">
            <a:solidFill>
              <a:schemeClr val="tx1"/>
            </a:solidFill>
            <a:miter lim="800000"/>
            <a:headEnd/>
            <a:tailEnd/>
          </a:ln>
        </p:spPr>
        <p:txBody>
          <a:bodyPr>
            <a:spAutoFit/>
          </a:bodyPr>
          <a:lstStyle/>
          <a:p>
            <a:pPr>
              <a:spcBef>
                <a:spcPct val="50000"/>
              </a:spcBef>
            </a:pPr>
            <a:r>
              <a:rPr lang="en-US" sz="1400" b="1"/>
              <a:t>3</a:t>
            </a:r>
          </a:p>
        </p:txBody>
      </p:sp>
      <p:sp>
        <p:nvSpPr>
          <p:cNvPr id="136206" name="Text Box 5"/>
          <p:cNvSpPr txBox="1">
            <a:spLocks noChangeArrowheads="1"/>
          </p:cNvSpPr>
          <p:nvPr/>
        </p:nvSpPr>
        <p:spPr bwMode="auto">
          <a:xfrm>
            <a:off x="3505200" y="73025"/>
            <a:ext cx="304800" cy="307975"/>
          </a:xfrm>
          <a:prstGeom prst="rect">
            <a:avLst/>
          </a:prstGeom>
          <a:solidFill>
            <a:srgbClr val="FFFF99"/>
          </a:solidFill>
          <a:ln w="3175">
            <a:solidFill>
              <a:schemeClr val="tx1"/>
            </a:solidFill>
            <a:miter lim="800000"/>
            <a:headEnd/>
            <a:tailEnd/>
          </a:ln>
        </p:spPr>
        <p:txBody>
          <a:bodyPr>
            <a:spAutoFit/>
          </a:bodyPr>
          <a:lstStyle/>
          <a:p>
            <a:pPr>
              <a:spcBef>
                <a:spcPct val="50000"/>
              </a:spcBef>
            </a:pPr>
            <a:r>
              <a:rPr lang="en-US" sz="1400" b="1"/>
              <a:t>4</a:t>
            </a:r>
          </a:p>
        </p:txBody>
      </p:sp>
      <p:sp>
        <p:nvSpPr>
          <p:cNvPr id="136207" name="Text Box 6"/>
          <p:cNvSpPr txBox="1">
            <a:spLocks noChangeArrowheads="1"/>
          </p:cNvSpPr>
          <p:nvPr/>
        </p:nvSpPr>
        <p:spPr bwMode="auto">
          <a:xfrm>
            <a:off x="8686800" y="3886200"/>
            <a:ext cx="304800" cy="307975"/>
          </a:xfrm>
          <a:prstGeom prst="rect">
            <a:avLst/>
          </a:prstGeom>
          <a:solidFill>
            <a:srgbClr val="FFFF99"/>
          </a:solidFill>
          <a:ln w="3175">
            <a:solidFill>
              <a:schemeClr val="tx1"/>
            </a:solidFill>
            <a:miter lim="800000"/>
            <a:headEnd/>
            <a:tailEnd/>
          </a:ln>
        </p:spPr>
        <p:txBody>
          <a:bodyPr>
            <a:spAutoFit/>
          </a:bodyPr>
          <a:lstStyle/>
          <a:p>
            <a:pPr>
              <a:spcBef>
                <a:spcPct val="50000"/>
              </a:spcBef>
            </a:pPr>
            <a:r>
              <a:rPr lang="en-US" sz="1400" b="1"/>
              <a:t>5</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34147" name="Rectangle 3"/>
          <p:cNvSpPr>
            <a:spLocks noGrp="1" noChangeArrowheads="1"/>
          </p:cNvSpPr>
          <p:nvPr>
            <p:ph type="subTitle" idx="1"/>
          </p:nvPr>
        </p:nvSpPr>
        <p:spPr/>
        <p:txBody>
          <a:bodyPr/>
          <a:lstStyle/>
          <a:p>
            <a:endParaRPr lang="en-US" smtClean="0"/>
          </a:p>
        </p:txBody>
      </p:sp>
      <p:graphicFrame>
        <p:nvGraphicFramePr>
          <p:cNvPr id="134148" name="Object 4"/>
          <p:cNvGraphicFramePr>
            <a:graphicFrameLocks noChangeAspect="1"/>
          </p:cNvGraphicFramePr>
          <p:nvPr/>
        </p:nvGraphicFramePr>
        <p:xfrm>
          <a:off x="1143000" y="0"/>
          <a:ext cx="7239000" cy="6805613"/>
        </p:xfrm>
        <a:graphic>
          <a:graphicData uri="http://schemas.openxmlformats.org/presentationml/2006/ole">
            <mc:AlternateContent xmlns:mc="http://schemas.openxmlformats.org/markup-compatibility/2006">
              <mc:Choice xmlns:v="urn:schemas-microsoft-com:vml" Requires="v">
                <p:oleObj spid="_x0000_s346115" name="Chart" r:id="rId4" imgW="6210300" imgH="5838749" progId="Excel.Sheet.8">
                  <p:embed/>
                </p:oleObj>
              </mc:Choice>
              <mc:Fallback>
                <p:oleObj name="Chart" r:id="rId4" imgW="6210300" imgH="5838749" progId="Excel.Sheet.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0"/>
                        <a:ext cx="7239000" cy="680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4149" name="Text Box 5"/>
          <p:cNvSpPr txBox="1">
            <a:spLocks noChangeArrowheads="1"/>
          </p:cNvSpPr>
          <p:nvPr/>
        </p:nvSpPr>
        <p:spPr bwMode="auto">
          <a:xfrm>
            <a:off x="0" y="2409825"/>
            <a:ext cx="1143000" cy="1552575"/>
          </a:xfrm>
          <a:prstGeom prst="rect">
            <a:avLst/>
          </a:prstGeom>
          <a:noFill/>
          <a:ln w="9525">
            <a:noFill/>
            <a:miter lim="800000"/>
            <a:headEnd/>
            <a:tailEnd/>
          </a:ln>
          <a:effectLst/>
        </p:spPr>
        <p:txBody>
          <a:bodyPr>
            <a:spAutoFit/>
          </a:bodyPr>
          <a:lstStyle/>
          <a:p>
            <a:pPr algn="ctr">
              <a:spcBef>
                <a:spcPct val="50000"/>
              </a:spcBef>
            </a:pPr>
            <a:r>
              <a:rPr lang="en-US" sz="2400">
                <a:solidFill>
                  <a:schemeClr val="bg1"/>
                </a:solidFill>
              </a:rPr>
              <a:t>1.5 Years of Data</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99"/>
            </a:gs>
            <a:gs pos="50000">
              <a:srgbClr val="000047"/>
            </a:gs>
            <a:gs pos="100000">
              <a:srgbClr val="000099"/>
            </a:gs>
          </a:gsLst>
          <a:lin ang="5400000" scaled="1"/>
        </a:gradFill>
        <a:effectLst/>
      </p:bgPr>
    </p:bg>
    <p:spTree>
      <p:nvGrpSpPr>
        <p:cNvPr id="1" name=""/>
        <p:cNvGrpSpPr/>
        <p:nvPr/>
      </p:nvGrpSpPr>
      <p:grpSpPr>
        <a:xfrm>
          <a:off x="0" y="0"/>
          <a:ext cx="0" cy="0"/>
          <a:chOff x="0" y="0"/>
          <a:chExt cx="0" cy="0"/>
        </a:xfrm>
      </p:grpSpPr>
      <p:pic>
        <p:nvPicPr>
          <p:cNvPr id="57346" name="Picture 2" descr="LSUSaerial"/>
          <p:cNvPicPr>
            <a:picLocks noChangeAspect="1" noChangeArrowheads="1"/>
          </p:cNvPicPr>
          <p:nvPr/>
        </p:nvPicPr>
        <p:blipFill>
          <a:blip r:embed="rId2"/>
          <a:srcRect/>
          <a:stretch>
            <a:fillRect/>
          </a:stretch>
        </p:blipFill>
        <p:spPr bwMode="auto">
          <a:xfrm>
            <a:off x="838200" y="685800"/>
            <a:ext cx="7543800" cy="5611813"/>
          </a:xfrm>
          <a:prstGeom prst="rect">
            <a:avLst/>
          </a:prstGeom>
          <a:noFill/>
          <a:ln w="22225">
            <a:solidFill>
              <a:schemeClr val="tx1"/>
            </a:solidFill>
            <a:miter lim="800000"/>
            <a:headEnd/>
            <a:tailEnd/>
          </a:ln>
        </p:spPr>
      </p:pic>
      <p:sp>
        <p:nvSpPr>
          <p:cNvPr id="5123" name="Text Box 3"/>
          <p:cNvSpPr txBox="1">
            <a:spLocks noChangeArrowheads="1"/>
          </p:cNvSpPr>
          <p:nvPr/>
        </p:nvSpPr>
        <p:spPr bwMode="auto">
          <a:xfrm>
            <a:off x="0" y="90488"/>
            <a:ext cx="9144000" cy="519112"/>
          </a:xfrm>
          <a:prstGeom prst="rect">
            <a:avLst/>
          </a:prstGeom>
          <a:noFill/>
          <a:ln w="9525">
            <a:noFill/>
            <a:miter lim="800000"/>
            <a:headEnd/>
            <a:tailEnd/>
          </a:ln>
          <a:effectLst/>
        </p:spPr>
        <p:txBody>
          <a:bodyPr>
            <a:spAutoFit/>
          </a:bodyPr>
          <a:lstStyle/>
          <a:p>
            <a:pPr algn="ctr">
              <a:spcBef>
                <a:spcPct val="50000"/>
              </a:spcBef>
              <a:defRPr/>
            </a:pPr>
            <a:r>
              <a:rPr lang="en-US" sz="2800" b="1" dirty="0">
                <a:solidFill>
                  <a:schemeClr val="bg1"/>
                </a:solidFill>
                <a:effectLst>
                  <a:outerShdw blurRad="38100" dist="38100" dir="2700000" algn="tl">
                    <a:srgbClr val="000000"/>
                  </a:outerShdw>
                </a:effectLst>
              </a:rPr>
              <a:t>LSUS Red River Watershed Management Institute</a:t>
            </a:r>
          </a:p>
        </p:txBody>
      </p:sp>
      <p:sp>
        <p:nvSpPr>
          <p:cNvPr id="57348" name="Oval 4"/>
          <p:cNvSpPr>
            <a:spLocks noChangeArrowheads="1"/>
          </p:cNvSpPr>
          <p:nvPr/>
        </p:nvSpPr>
        <p:spPr bwMode="auto">
          <a:xfrm>
            <a:off x="4651375" y="3022600"/>
            <a:ext cx="149225" cy="101600"/>
          </a:xfrm>
          <a:prstGeom prst="ellipse">
            <a:avLst/>
          </a:prstGeom>
          <a:solidFill>
            <a:srgbClr val="FF9900"/>
          </a:solidFill>
          <a:ln w="9525">
            <a:solidFill>
              <a:srgbClr val="FFFF00"/>
            </a:solidFill>
            <a:round/>
            <a:headEnd/>
            <a:tailEnd/>
          </a:ln>
        </p:spPr>
        <p:txBody>
          <a:bodyPr wrap="none" anchor="ctr"/>
          <a:lstStyle/>
          <a:p>
            <a:pPr algn="ctr"/>
            <a:endParaRPr lang="en-US">
              <a:solidFill>
                <a:srgbClr val="FFFF00"/>
              </a:solidFill>
            </a:endParaRPr>
          </a:p>
        </p:txBody>
      </p:sp>
      <p:sp>
        <p:nvSpPr>
          <p:cNvPr id="5125" name="Rectangle 5"/>
          <p:cNvSpPr>
            <a:spLocks noChangeArrowheads="1"/>
          </p:cNvSpPr>
          <p:nvPr/>
        </p:nvSpPr>
        <p:spPr bwMode="auto">
          <a:xfrm>
            <a:off x="228600" y="6324600"/>
            <a:ext cx="8686800" cy="457200"/>
          </a:xfrm>
          <a:prstGeom prst="rect">
            <a:avLst/>
          </a:prstGeom>
          <a:noFill/>
          <a:ln w="9525">
            <a:noFill/>
            <a:miter lim="800000"/>
            <a:headEnd/>
            <a:tailEnd/>
          </a:ln>
          <a:effectLst/>
        </p:spPr>
        <p:txBody>
          <a:bodyPr wrap="none">
            <a:spAutoFit/>
          </a:bodyPr>
          <a:lstStyle/>
          <a:p>
            <a:pPr>
              <a:spcBef>
                <a:spcPct val="50000"/>
              </a:spcBef>
              <a:defRPr/>
            </a:pPr>
            <a:r>
              <a:rPr lang="en-US" sz="2400" b="1">
                <a:solidFill>
                  <a:schemeClr val="bg1"/>
                </a:solidFill>
                <a:effectLst>
                  <a:outerShdw blurRad="38100" dist="38100" dir="2700000" algn="tl">
                    <a:srgbClr val="000000"/>
                  </a:outerShdw>
                </a:effectLst>
              </a:rPr>
              <a:t>LSU Shreveport and Red River Education &amp; Research Park</a:t>
            </a:r>
          </a:p>
        </p:txBody>
      </p:sp>
      <p:sp>
        <p:nvSpPr>
          <p:cNvPr id="57350" name="Text Box 6"/>
          <p:cNvSpPr txBox="1">
            <a:spLocks noChangeArrowheads="1"/>
          </p:cNvSpPr>
          <p:nvPr/>
        </p:nvSpPr>
        <p:spPr bwMode="auto">
          <a:xfrm>
            <a:off x="2133600" y="1420813"/>
            <a:ext cx="2286000" cy="581025"/>
          </a:xfrm>
          <a:prstGeom prst="rect">
            <a:avLst/>
          </a:prstGeom>
          <a:solidFill>
            <a:srgbClr val="FFFF99"/>
          </a:solidFill>
          <a:ln w="9525">
            <a:noFill/>
            <a:miter lim="800000"/>
            <a:headEnd/>
            <a:tailEnd/>
          </a:ln>
        </p:spPr>
        <p:txBody>
          <a:bodyPr>
            <a:spAutoFit/>
          </a:bodyPr>
          <a:lstStyle/>
          <a:p>
            <a:pPr algn="ctr">
              <a:spcBef>
                <a:spcPct val="50000"/>
              </a:spcBef>
            </a:pPr>
            <a:r>
              <a:rPr lang="en-US" sz="1600" b="1">
                <a:solidFill>
                  <a:schemeClr val="accent2"/>
                </a:solidFill>
              </a:rPr>
              <a:t>Red River Education &amp; Research Park</a:t>
            </a:r>
          </a:p>
        </p:txBody>
      </p:sp>
      <p:sp>
        <p:nvSpPr>
          <p:cNvPr id="57351" name="Line 7"/>
          <p:cNvSpPr>
            <a:spLocks noChangeShapeType="1"/>
          </p:cNvSpPr>
          <p:nvPr/>
        </p:nvSpPr>
        <p:spPr bwMode="auto">
          <a:xfrm>
            <a:off x="3352800" y="3249613"/>
            <a:ext cx="609600" cy="457200"/>
          </a:xfrm>
          <a:prstGeom prst="line">
            <a:avLst/>
          </a:prstGeom>
          <a:noFill/>
          <a:ln w="57150">
            <a:solidFill>
              <a:srgbClr val="FFFF66"/>
            </a:solidFill>
            <a:round/>
            <a:headEnd/>
            <a:tailEnd type="triangle" w="med" len="med"/>
          </a:ln>
        </p:spPr>
        <p:txBody>
          <a:bodyPr/>
          <a:lstStyle/>
          <a:p>
            <a:endParaRPr lang="en-US"/>
          </a:p>
        </p:txBody>
      </p:sp>
      <p:sp>
        <p:nvSpPr>
          <p:cNvPr id="57352" name="Line 8"/>
          <p:cNvSpPr>
            <a:spLocks noChangeShapeType="1"/>
          </p:cNvSpPr>
          <p:nvPr/>
        </p:nvSpPr>
        <p:spPr bwMode="auto">
          <a:xfrm>
            <a:off x="4343400" y="1878013"/>
            <a:ext cx="838200" cy="609600"/>
          </a:xfrm>
          <a:prstGeom prst="line">
            <a:avLst/>
          </a:prstGeom>
          <a:noFill/>
          <a:ln w="57150">
            <a:solidFill>
              <a:srgbClr val="FFFF66"/>
            </a:solidFill>
            <a:round/>
            <a:headEnd/>
            <a:tailEnd type="triangle" w="med" len="med"/>
          </a:ln>
        </p:spPr>
        <p:txBody>
          <a:bodyPr/>
          <a:lstStyle/>
          <a:p>
            <a:endParaRPr lang="en-US"/>
          </a:p>
        </p:txBody>
      </p:sp>
      <p:sp>
        <p:nvSpPr>
          <p:cNvPr id="57353" name="Text Box 9"/>
          <p:cNvSpPr txBox="1">
            <a:spLocks noChangeArrowheads="1"/>
          </p:cNvSpPr>
          <p:nvPr/>
        </p:nvSpPr>
        <p:spPr bwMode="auto">
          <a:xfrm>
            <a:off x="1524000" y="2944813"/>
            <a:ext cx="2286000" cy="366712"/>
          </a:xfrm>
          <a:prstGeom prst="rect">
            <a:avLst/>
          </a:prstGeom>
          <a:solidFill>
            <a:srgbClr val="FFFF99"/>
          </a:solidFill>
          <a:ln w="9525">
            <a:noFill/>
            <a:miter lim="800000"/>
            <a:headEnd/>
            <a:tailEnd/>
          </a:ln>
        </p:spPr>
        <p:txBody>
          <a:bodyPr>
            <a:spAutoFit/>
          </a:bodyPr>
          <a:lstStyle/>
          <a:p>
            <a:pPr algn="ctr">
              <a:spcBef>
                <a:spcPct val="50000"/>
              </a:spcBef>
            </a:pPr>
            <a:r>
              <a:rPr lang="en-US" b="1">
                <a:solidFill>
                  <a:schemeClr val="accent2"/>
                </a:solidFill>
              </a:rPr>
              <a:t>LSU Shreveport</a:t>
            </a:r>
          </a:p>
        </p:txBody>
      </p:sp>
      <p:sp>
        <p:nvSpPr>
          <p:cNvPr id="57354" name="Text Box 10"/>
          <p:cNvSpPr txBox="1">
            <a:spLocks noChangeArrowheads="1"/>
          </p:cNvSpPr>
          <p:nvPr/>
        </p:nvSpPr>
        <p:spPr bwMode="auto">
          <a:xfrm>
            <a:off x="6553200" y="1039813"/>
            <a:ext cx="1143000" cy="336550"/>
          </a:xfrm>
          <a:prstGeom prst="rect">
            <a:avLst/>
          </a:prstGeom>
          <a:solidFill>
            <a:srgbClr val="FFFF99"/>
          </a:solidFill>
          <a:ln w="9525">
            <a:noFill/>
            <a:miter lim="800000"/>
            <a:headEnd/>
            <a:tailEnd/>
          </a:ln>
        </p:spPr>
        <p:txBody>
          <a:bodyPr>
            <a:spAutoFit/>
          </a:bodyPr>
          <a:lstStyle/>
          <a:p>
            <a:pPr algn="ctr">
              <a:spcBef>
                <a:spcPct val="50000"/>
              </a:spcBef>
            </a:pPr>
            <a:r>
              <a:rPr lang="en-US" sz="1600" b="1">
                <a:solidFill>
                  <a:schemeClr val="accent2"/>
                </a:solidFill>
              </a:rPr>
              <a:t>Red River</a:t>
            </a:r>
          </a:p>
        </p:txBody>
      </p:sp>
      <p:sp>
        <p:nvSpPr>
          <p:cNvPr id="57355" name="Line 11"/>
          <p:cNvSpPr>
            <a:spLocks noChangeShapeType="1"/>
          </p:cNvSpPr>
          <p:nvPr/>
        </p:nvSpPr>
        <p:spPr bwMode="auto">
          <a:xfrm flipH="1">
            <a:off x="6629400" y="1344613"/>
            <a:ext cx="609600" cy="533400"/>
          </a:xfrm>
          <a:prstGeom prst="line">
            <a:avLst/>
          </a:prstGeom>
          <a:noFill/>
          <a:ln w="57150">
            <a:solidFill>
              <a:srgbClr val="FFFF66"/>
            </a:solidFill>
            <a:round/>
            <a:headEnd/>
            <a:tailEnd type="triangle" w="med" len="med"/>
          </a:ln>
        </p:spPr>
        <p:txBody>
          <a:bodyPr/>
          <a:lstStyle/>
          <a:p>
            <a:endParaRPr lang="en-US"/>
          </a:p>
        </p:txBody>
      </p:sp>
      <p:sp>
        <p:nvSpPr>
          <p:cNvPr id="57356" name="Line 12"/>
          <p:cNvSpPr>
            <a:spLocks noChangeShapeType="1"/>
          </p:cNvSpPr>
          <p:nvPr/>
        </p:nvSpPr>
        <p:spPr bwMode="auto">
          <a:xfrm flipH="1" flipV="1">
            <a:off x="4800600" y="3124200"/>
            <a:ext cx="838200" cy="1143000"/>
          </a:xfrm>
          <a:prstGeom prst="line">
            <a:avLst/>
          </a:prstGeom>
          <a:noFill/>
          <a:ln w="57150">
            <a:solidFill>
              <a:srgbClr val="FFFF99"/>
            </a:solidFill>
            <a:round/>
            <a:headEnd/>
            <a:tailEnd type="triangle" w="med" len="med"/>
          </a:ln>
        </p:spPr>
        <p:txBody>
          <a:bodyPr/>
          <a:lstStyle/>
          <a:p>
            <a:endParaRPr lang="en-US"/>
          </a:p>
        </p:txBody>
      </p:sp>
      <p:sp>
        <p:nvSpPr>
          <p:cNvPr id="57357" name="Text Box 10"/>
          <p:cNvSpPr txBox="1">
            <a:spLocks noChangeArrowheads="1"/>
          </p:cNvSpPr>
          <p:nvPr/>
        </p:nvSpPr>
        <p:spPr bwMode="auto">
          <a:xfrm>
            <a:off x="4724400" y="4114800"/>
            <a:ext cx="2438400" cy="581025"/>
          </a:xfrm>
          <a:prstGeom prst="rect">
            <a:avLst/>
          </a:prstGeom>
          <a:solidFill>
            <a:srgbClr val="FFFF99"/>
          </a:solidFill>
          <a:ln w="9525">
            <a:noFill/>
            <a:miter lim="800000"/>
            <a:headEnd/>
            <a:tailEnd/>
          </a:ln>
        </p:spPr>
        <p:txBody>
          <a:bodyPr>
            <a:spAutoFit/>
          </a:bodyPr>
          <a:lstStyle/>
          <a:p>
            <a:pPr algn="ctr">
              <a:spcBef>
                <a:spcPct val="50000"/>
              </a:spcBef>
            </a:pPr>
            <a:r>
              <a:rPr lang="en-US" sz="1600" b="1">
                <a:solidFill>
                  <a:schemeClr val="accent2"/>
                </a:solidFill>
              </a:rPr>
              <a:t>Anderson Watershed Research Station</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DSC00013"/>
          <p:cNvPicPr>
            <a:picLocks noChangeAspect="1" noChangeArrowheads="1"/>
          </p:cNvPicPr>
          <p:nvPr/>
        </p:nvPicPr>
        <p:blipFill>
          <a:blip r:embed="rId2"/>
          <a:srcRect/>
          <a:stretch>
            <a:fillRect/>
          </a:stretch>
        </p:blipFill>
        <p:spPr bwMode="auto">
          <a:xfrm>
            <a:off x="838200" y="381000"/>
            <a:ext cx="7696200" cy="5772150"/>
          </a:xfrm>
          <a:prstGeom prst="rect">
            <a:avLst/>
          </a:prstGeom>
          <a:noFill/>
        </p:spPr>
      </p:pic>
      <p:sp>
        <p:nvSpPr>
          <p:cNvPr id="124931" name="Rectangle 3"/>
          <p:cNvSpPr>
            <a:spLocks noGrp="1" noChangeArrowheads="1"/>
          </p:cNvSpPr>
          <p:nvPr>
            <p:ph type="title" idx="4294967295"/>
          </p:nvPr>
        </p:nvSpPr>
        <p:spPr>
          <a:xfrm>
            <a:off x="609600" y="6248400"/>
            <a:ext cx="7696200" cy="381000"/>
          </a:xfrm>
        </p:spPr>
        <p:txBody>
          <a:bodyPr/>
          <a:lstStyle/>
          <a:p>
            <a:r>
              <a:rPr lang="en-US" sz="2800" b="1" smtClean="0">
                <a:solidFill>
                  <a:schemeClr val="accent2"/>
                </a:solidFill>
                <a:effectLst>
                  <a:outerShdw blurRad="38100" dist="38100" dir="2700000" algn="tl">
                    <a:srgbClr val="C0C0C0"/>
                  </a:outerShdw>
                </a:effectLst>
              </a:rPr>
              <a:t>LSUS Surface Water Monitoring Station</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1371600" y="1981200"/>
            <a:ext cx="7543800" cy="4057650"/>
          </a:xfrm>
          <a:prstGeom prst="rect">
            <a:avLst/>
          </a:prstGeom>
          <a:noFill/>
          <a:ln w="9525">
            <a:noFill/>
            <a:miter lim="800000"/>
            <a:headEnd/>
            <a:tailEnd/>
          </a:ln>
        </p:spPr>
        <p:txBody>
          <a:bodyPr>
            <a:spAutoFit/>
          </a:bodyPr>
          <a:lstStyle/>
          <a:p>
            <a:pPr>
              <a:spcBef>
                <a:spcPct val="50000"/>
              </a:spcBef>
              <a:buFont typeface="Wingdings" pitchFamily="2" charset="2"/>
              <a:buChar char="Ø"/>
            </a:pPr>
            <a:r>
              <a:rPr lang="en-US" sz="3200" b="1"/>
              <a:t>Groundwater</a:t>
            </a:r>
          </a:p>
          <a:p>
            <a:pPr lvl="1">
              <a:spcBef>
                <a:spcPct val="50000"/>
              </a:spcBef>
              <a:buFont typeface="Wingdings" pitchFamily="2" charset="2"/>
              <a:buChar char="Ø"/>
            </a:pPr>
            <a:r>
              <a:rPr lang="en-US" sz="3200" b="1"/>
              <a:t> Carrizo-Wilcox Aquifer</a:t>
            </a:r>
          </a:p>
          <a:p>
            <a:pPr lvl="1">
              <a:spcBef>
                <a:spcPct val="50000"/>
              </a:spcBef>
              <a:buFont typeface="Wingdings" pitchFamily="2" charset="2"/>
              <a:buChar char="Ø"/>
            </a:pPr>
            <a:r>
              <a:rPr lang="en-US" sz="3200" b="1"/>
              <a:t> </a:t>
            </a:r>
            <a:r>
              <a:rPr lang="en-US" sz="3200" b="1">
                <a:solidFill>
                  <a:srgbClr val="FF0000"/>
                </a:solidFill>
              </a:rPr>
              <a:t>Red River Alluvial Aquifer</a:t>
            </a:r>
          </a:p>
          <a:p>
            <a:pPr lvl="2">
              <a:spcBef>
                <a:spcPct val="50000"/>
              </a:spcBef>
              <a:buFont typeface="Wingdings" pitchFamily="2" charset="2"/>
              <a:buChar char="Ø"/>
            </a:pPr>
            <a:r>
              <a:rPr lang="en-US" sz="2800" b="1">
                <a:solidFill>
                  <a:srgbClr val="FF0000"/>
                </a:solidFill>
              </a:rPr>
              <a:t> Not in competition with public use</a:t>
            </a:r>
          </a:p>
          <a:p>
            <a:pPr>
              <a:spcBef>
                <a:spcPct val="50000"/>
              </a:spcBef>
              <a:buFont typeface="Wingdings" pitchFamily="2" charset="2"/>
              <a:buNone/>
            </a:pPr>
            <a:endParaRPr lang="en-US" sz="2800" b="1"/>
          </a:p>
          <a:p>
            <a:pPr>
              <a:spcBef>
                <a:spcPct val="50000"/>
              </a:spcBef>
              <a:buFont typeface="Wingdings" pitchFamily="2" charset="2"/>
              <a:buChar char="Ø"/>
            </a:pPr>
            <a:endParaRPr lang="en-US" sz="3200" b="1"/>
          </a:p>
        </p:txBody>
      </p:sp>
      <p:sp>
        <p:nvSpPr>
          <p:cNvPr id="58371" name="Text Box 4"/>
          <p:cNvSpPr txBox="1">
            <a:spLocks noChangeArrowheads="1"/>
          </p:cNvSpPr>
          <p:nvPr/>
        </p:nvSpPr>
        <p:spPr bwMode="auto">
          <a:xfrm>
            <a:off x="685800" y="762000"/>
            <a:ext cx="7924800" cy="641350"/>
          </a:xfrm>
          <a:prstGeom prst="rect">
            <a:avLst/>
          </a:prstGeom>
          <a:noFill/>
          <a:ln w="9525">
            <a:noFill/>
            <a:miter lim="800000"/>
            <a:headEnd/>
            <a:tailEnd/>
          </a:ln>
        </p:spPr>
        <p:txBody>
          <a:bodyPr>
            <a:spAutoFit/>
          </a:bodyPr>
          <a:lstStyle/>
          <a:p>
            <a:pPr algn="ctr">
              <a:spcBef>
                <a:spcPct val="50000"/>
              </a:spcBef>
              <a:buFont typeface="Wingdings" pitchFamily="2" charset="2"/>
              <a:buNone/>
            </a:pPr>
            <a:r>
              <a:rPr lang="en-US" sz="3600" b="1"/>
              <a:t>Water Sources for Haynesville Play</a:t>
            </a:r>
          </a:p>
        </p:txBody>
      </p:sp>
      <p:sp>
        <p:nvSpPr>
          <p:cNvPr id="58372" name="Text Box 5"/>
          <p:cNvSpPr txBox="1">
            <a:spLocks noChangeArrowheads="1"/>
          </p:cNvSpPr>
          <p:nvPr/>
        </p:nvSpPr>
        <p:spPr bwMode="auto">
          <a:xfrm>
            <a:off x="6553200" y="6324600"/>
            <a:ext cx="2590800" cy="457200"/>
          </a:xfrm>
          <a:prstGeom prst="rect">
            <a:avLst/>
          </a:prstGeom>
          <a:noFill/>
          <a:ln w="9525">
            <a:noFill/>
            <a:miter lim="800000"/>
            <a:headEnd/>
            <a:tailEnd/>
          </a:ln>
        </p:spPr>
        <p:txBody>
          <a:bodyPr>
            <a:spAutoFit/>
          </a:bodyPr>
          <a:lstStyle/>
          <a:p>
            <a:pPr algn="ctr">
              <a:spcBef>
                <a:spcPct val="50000"/>
              </a:spcBef>
            </a:pPr>
            <a:r>
              <a:rPr lang="en-US" sz="1200" b="1"/>
              <a:t>LSUS Red River Watershed Management Institute</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4"/>
          <p:cNvPicPr>
            <a:picLocks noChangeAspect="1" noChangeArrowheads="1"/>
          </p:cNvPicPr>
          <p:nvPr/>
        </p:nvPicPr>
        <p:blipFill>
          <a:blip r:embed="rId2"/>
          <a:srcRect/>
          <a:stretch>
            <a:fillRect/>
          </a:stretch>
        </p:blipFill>
        <p:spPr bwMode="auto">
          <a:xfrm>
            <a:off x="228600" y="1524000"/>
            <a:ext cx="6248400" cy="1006475"/>
          </a:xfrm>
          <a:prstGeom prst="rect">
            <a:avLst/>
          </a:prstGeom>
          <a:noFill/>
          <a:ln w="9525">
            <a:noFill/>
            <a:miter lim="800000"/>
            <a:headEnd/>
            <a:tailEnd/>
          </a:ln>
        </p:spPr>
      </p:pic>
      <p:pic>
        <p:nvPicPr>
          <p:cNvPr id="6147" name="Picture 5"/>
          <p:cNvPicPr>
            <a:picLocks noChangeAspect="1" noChangeArrowheads="1"/>
          </p:cNvPicPr>
          <p:nvPr/>
        </p:nvPicPr>
        <p:blipFill>
          <a:blip r:embed="rId3"/>
          <a:srcRect/>
          <a:stretch>
            <a:fillRect/>
          </a:stretch>
        </p:blipFill>
        <p:spPr bwMode="auto">
          <a:xfrm>
            <a:off x="6705600" y="447675"/>
            <a:ext cx="2209800" cy="1762125"/>
          </a:xfrm>
          <a:prstGeom prst="rect">
            <a:avLst/>
          </a:prstGeom>
          <a:noFill/>
          <a:ln w="9525">
            <a:solidFill>
              <a:schemeClr val="tx1"/>
            </a:solidFill>
            <a:miter lim="800000"/>
            <a:headEnd/>
            <a:tailEnd/>
          </a:ln>
        </p:spPr>
      </p:pic>
      <p:pic>
        <p:nvPicPr>
          <p:cNvPr id="6148" name="Picture 6"/>
          <p:cNvPicPr>
            <a:picLocks noChangeAspect="1" noChangeArrowheads="1"/>
          </p:cNvPicPr>
          <p:nvPr/>
        </p:nvPicPr>
        <p:blipFill>
          <a:blip r:embed="rId4"/>
          <a:srcRect/>
          <a:stretch>
            <a:fillRect/>
          </a:stretch>
        </p:blipFill>
        <p:spPr bwMode="auto">
          <a:xfrm>
            <a:off x="228600" y="2722563"/>
            <a:ext cx="7391400" cy="3906837"/>
          </a:xfrm>
          <a:prstGeom prst="rect">
            <a:avLst/>
          </a:prstGeom>
          <a:noFill/>
          <a:ln w="9525">
            <a:noFill/>
            <a:miter lim="800000"/>
            <a:headEnd/>
            <a:tailEnd/>
          </a:ln>
        </p:spPr>
      </p:pic>
      <p:pic>
        <p:nvPicPr>
          <p:cNvPr id="6149" name="Picture 7"/>
          <p:cNvPicPr>
            <a:picLocks noChangeAspect="1" noChangeArrowheads="1"/>
          </p:cNvPicPr>
          <p:nvPr/>
        </p:nvPicPr>
        <p:blipFill>
          <a:blip r:embed="rId5"/>
          <a:srcRect/>
          <a:stretch>
            <a:fillRect/>
          </a:stretch>
        </p:blipFill>
        <p:spPr bwMode="auto">
          <a:xfrm>
            <a:off x="228600" y="228600"/>
            <a:ext cx="3048000" cy="960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s>
            <a:gs pos="50000">
              <a:schemeClr val="accent2">
                <a:gamma/>
                <a:shade val="46275"/>
                <a:invGamma/>
              </a:schemeClr>
            </a:gs>
            <a:gs pos="100000">
              <a:schemeClr val="accent2"/>
            </a:gs>
          </a:gsLst>
          <a:lin ang="5400000" scaled="1"/>
        </a:gradFill>
        <a:effectLst/>
      </p:bgPr>
    </p:bg>
    <p:spTree>
      <p:nvGrpSpPr>
        <p:cNvPr id="1" name=""/>
        <p:cNvGrpSpPr/>
        <p:nvPr/>
      </p:nvGrpSpPr>
      <p:grpSpPr>
        <a:xfrm>
          <a:off x="0" y="0"/>
          <a:ext cx="0" cy="0"/>
          <a:chOff x="0" y="0"/>
          <a:chExt cx="0" cy="0"/>
        </a:xfrm>
      </p:grpSpPr>
      <p:sp>
        <p:nvSpPr>
          <p:cNvPr id="389122" name="Rectangle 2"/>
          <p:cNvSpPr>
            <a:spLocks noChangeArrowheads="1"/>
          </p:cNvSpPr>
          <p:nvPr/>
        </p:nvSpPr>
        <p:spPr bwMode="auto">
          <a:xfrm>
            <a:off x="3657600" y="1524000"/>
            <a:ext cx="2667000" cy="762000"/>
          </a:xfrm>
          <a:prstGeom prst="rect">
            <a:avLst/>
          </a:prstGeom>
          <a:noFill/>
          <a:ln w="9525">
            <a:noFill/>
            <a:miter lim="800000"/>
            <a:headEnd/>
            <a:tailEnd/>
          </a:ln>
          <a:effectLst/>
        </p:spPr>
        <p:txBody>
          <a:bodyPr anchor="ctr"/>
          <a:lstStyle/>
          <a:p>
            <a:pPr algn="ctr">
              <a:defRPr/>
            </a:pPr>
            <a:r>
              <a:rPr lang="en-US" sz="2400" b="1">
                <a:solidFill>
                  <a:srgbClr val="CCECFF"/>
                </a:solidFill>
                <a:effectLst>
                  <a:outerShdw blurRad="38100" dist="38100" dir="2700000" algn="tl">
                    <a:srgbClr val="000000"/>
                  </a:outerShdw>
                </a:effectLst>
              </a:rPr>
              <a:t>Magnetic Resonance Imaging Log (MRIL)</a:t>
            </a:r>
          </a:p>
        </p:txBody>
      </p:sp>
      <p:sp>
        <p:nvSpPr>
          <p:cNvPr id="389123" name="Text Box 3"/>
          <p:cNvSpPr txBox="1">
            <a:spLocks noChangeArrowheads="1"/>
          </p:cNvSpPr>
          <p:nvPr/>
        </p:nvSpPr>
        <p:spPr bwMode="auto">
          <a:xfrm>
            <a:off x="4038600" y="3886200"/>
            <a:ext cx="1828800" cy="581025"/>
          </a:xfrm>
          <a:prstGeom prst="rect">
            <a:avLst/>
          </a:prstGeom>
          <a:noFill/>
          <a:ln w="9525">
            <a:noFill/>
            <a:miter lim="800000"/>
            <a:headEnd/>
            <a:tailEnd/>
          </a:ln>
          <a:effectLst/>
        </p:spPr>
        <p:txBody>
          <a:bodyPr>
            <a:spAutoFit/>
          </a:bodyPr>
          <a:lstStyle/>
          <a:p>
            <a:pPr>
              <a:spcBef>
                <a:spcPct val="50000"/>
              </a:spcBef>
              <a:defRPr/>
            </a:pPr>
            <a:r>
              <a:rPr lang="en-US" sz="1600" b="1">
                <a:solidFill>
                  <a:srgbClr val="CCECFF"/>
                </a:solidFill>
                <a:effectLst>
                  <a:outerShdw blurRad="38100" dist="38100" dir="2700000" algn="tl">
                    <a:srgbClr val="000000"/>
                  </a:outerShdw>
                </a:effectLst>
              </a:rPr>
              <a:t>Red River Alluvial Aquifer</a:t>
            </a:r>
          </a:p>
        </p:txBody>
      </p:sp>
      <p:sp>
        <p:nvSpPr>
          <p:cNvPr id="389124" name="Text Box 4"/>
          <p:cNvSpPr txBox="1">
            <a:spLocks noChangeArrowheads="1"/>
          </p:cNvSpPr>
          <p:nvPr/>
        </p:nvSpPr>
        <p:spPr bwMode="auto">
          <a:xfrm>
            <a:off x="4038600" y="5181600"/>
            <a:ext cx="1524000" cy="581025"/>
          </a:xfrm>
          <a:prstGeom prst="rect">
            <a:avLst/>
          </a:prstGeom>
          <a:noFill/>
          <a:ln w="9525">
            <a:noFill/>
            <a:miter lim="800000"/>
            <a:headEnd/>
            <a:tailEnd/>
          </a:ln>
          <a:effectLst/>
        </p:spPr>
        <p:txBody>
          <a:bodyPr>
            <a:spAutoFit/>
          </a:bodyPr>
          <a:lstStyle/>
          <a:p>
            <a:pPr>
              <a:spcBef>
                <a:spcPct val="50000"/>
              </a:spcBef>
              <a:defRPr/>
            </a:pPr>
            <a:r>
              <a:rPr lang="en-US" sz="1600" b="1">
                <a:solidFill>
                  <a:srgbClr val="CCECFF"/>
                </a:solidFill>
                <a:effectLst>
                  <a:outerShdw blurRad="38100" dist="38100" dir="2700000" algn="tl">
                    <a:srgbClr val="000000"/>
                  </a:outerShdw>
                </a:effectLst>
              </a:rPr>
              <a:t>Wilcox Aquifer</a:t>
            </a:r>
          </a:p>
        </p:txBody>
      </p:sp>
      <p:pic>
        <p:nvPicPr>
          <p:cNvPr id="3079" name="Picture 5" descr="MVC-003F"/>
          <p:cNvPicPr>
            <a:picLocks noChangeAspect="1" noChangeArrowheads="1"/>
          </p:cNvPicPr>
          <p:nvPr/>
        </p:nvPicPr>
        <p:blipFill>
          <a:blip r:embed="rId3" cstate="print"/>
          <a:srcRect/>
          <a:stretch>
            <a:fillRect/>
          </a:stretch>
        </p:blipFill>
        <p:spPr bwMode="auto">
          <a:xfrm>
            <a:off x="6172200" y="4267200"/>
            <a:ext cx="2743200" cy="2057400"/>
          </a:xfrm>
          <a:prstGeom prst="rect">
            <a:avLst/>
          </a:prstGeom>
          <a:noFill/>
          <a:ln w="9525">
            <a:solidFill>
              <a:schemeClr val="tx1"/>
            </a:solidFill>
            <a:miter lim="800000"/>
            <a:headEnd/>
            <a:tailEnd/>
          </a:ln>
        </p:spPr>
      </p:pic>
      <p:sp>
        <p:nvSpPr>
          <p:cNvPr id="3080" name="Text Box 6"/>
          <p:cNvSpPr txBox="1">
            <a:spLocks noChangeArrowheads="1"/>
          </p:cNvSpPr>
          <p:nvPr/>
        </p:nvSpPr>
        <p:spPr bwMode="auto">
          <a:xfrm>
            <a:off x="304800" y="76200"/>
            <a:ext cx="8991600" cy="457200"/>
          </a:xfrm>
          <a:prstGeom prst="rect">
            <a:avLst/>
          </a:prstGeom>
          <a:noFill/>
          <a:ln w="9525">
            <a:noFill/>
            <a:miter lim="800000"/>
            <a:headEnd/>
            <a:tailEnd/>
          </a:ln>
        </p:spPr>
        <p:txBody>
          <a:bodyPr>
            <a:spAutoFit/>
          </a:bodyPr>
          <a:lstStyle/>
          <a:p>
            <a:pPr>
              <a:spcBef>
                <a:spcPct val="50000"/>
              </a:spcBef>
              <a:tabLst>
                <a:tab pos="3541713" algn="l"/>
              </a:tabLst>
            </a:pPr>
            <a:r>
              <a:rPr lang="en-US" sz="2400" b="1">
                <a:solidFill>
                  <a:srgbClr val="CCECFF"/>
                </a:solidFill>
              </a:rPr>
              <a:t>LSUS 001 Monitoring Well Project - Wilcox/Alluvial Aquifer</a:t>
            </a:r>
          </a:p>
        </p:txBody>
      </p:sp>
      <p:graphicFrame>
        <p:nvGraphicFramePr>
          <p:cNvPr id="3074" name="Object 7"/>
          <p:cNvGraphicFramePr>
            <a:graphicFrameLocks noChangeAspect="1"/>
          </p:cNvGraphicFramePr>
          <p:nvPr/>
        </p:nvGraphicFramePr>
        <p:xfrm>
          <a:off x="76200" y="3732213"/>
          <a:ext cx="3810000" cy="3049587"/>
        </p:xfrm>
        <a:graphic>
          <a:graphicData uri="http://schemas.openxmlformats.org/presentationml/2006/ole">
            <mc:AlternateContent xmlns:mc="http://schemas.openxmlformats.org/markup-compatibility/2006">
              <mc:Choice xmlns:v="urn:schemas-microsoft-com:vml" Requires="v">
                <p:oleObj spid="_x0000_s347139" name="Bitmap Image" r:id="rId4" imgW="7485714" imgH="5990476" progId="PBrush">
                  <p:embed/>
                </p:oleObj>
              </mc:Choice>
              <mc:Fallback>
                <p:oleObj name="Bitmap Image" r:id="rId4" imgW="7485714" imgH="5990476" progId="PBrush">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732213"/>
                        <a:ext cx="3810000" cy="30495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081" name="Picture 8"/>
          <p:cNvPicPr>
            <a:picLocks noChangeAspect="1" noChangeArrowheads="1"/>
          </p:cNvPicPr>
          <p:nvPr/>
        </p:nvPicPr>
        <p:blipFill>
          <a:blip r:embed="rId6"/>
          <a:srcRect/>
          <a:stretch>
            <a:fillRect/>
          </a:stretch>
        </p:blipFill>
        <p:spPr bwMode="auto">
          <a:xfrm>
            <a:off x="6172200" y="1014413"/>
            <a:ext cx="2590800" cy="2490787"/>
          </a:xfrm>
          <a:prstGeom prst="rect">
            <a:avLst/>
          </a:prstGeom>
          <a:noFill/>
          <a:ln w="22225">
            <a:solidFill>
              <a:schemeClr val="tx1"/>
            </a:solidFill>
            <a:miter lim="800000"/>
            <a:headEnd/>
            <a:tailEnd/>
          </a:ln>
        </p:spPr>
      </p:pic>
      <p:pic>
        <p:nvPicPr>
          <p:cNvPr id="3082" name="Picture 9"/>
          <p:cNvPicPr>
            <a:picLocks noChangeAspect="1" noChangeArrowheads="1"/>
          </p:cNvPicPr>
          <p:nvPr/>
        </p:nvPicPr>
        <p:blipFill>
          <a:blip r:embed="rId7"/>
          <a:srcRect/>
          <a:stretch>
            <a:fillRect/>
          </a:stretch>
        </p:blipFill>
        <p:spPr bwMode="auto">
          <a:xfrm>
            <a:off x="76200" y="608013"/>
            <a:ext cx="3810000" cy="3165475"/>
          </a:xfrm>
          <a:prstGeom prst="rect">
            <a:avLst/>
          </a:prstGeom>
          <a:noFill/>
          <a:ln w="9525">
            <a:noFill/>
            <a:miter lim="800000"/>
            <a:headEnd/>
            <a:tailEnd/>
          </a:ln>
        </p:spPr>
      </p:pic>
      <p:sp>
        <p:nvSpPr>
          <p:cNvPr id="3083" name="Text Box 10"/>
          <p:cNvSpPr txBox="1">
            <a:spLocks noChangeArrowheads="1"/>
          </p:cNvSpPr>
          <p:nvPr/>
        </p:nvSpPr>
        <p:spPr bwMode="auto">
          <a:xfrm>
            <a:off x="6096000" y="3581400"/>
            <a:ext cx="3124200" cy="366713"/>
          </a:xfrm>
          <a:prstGeom prst="rect">
            <a:avLst/>
          </a:prstGeom>
          <a:noFill/>
          <a:ln w="9525">
            <a:noFill/>
            <a:miter lim="800000"/>
            <a:headEnd/>
            <a:tailEnd/>
          </a:ln>
        </p:spPr>
        <p:txBody>
          <a:bodyPr>
            <a:spAutoFit/>
          </a:bodyPr>
          <a:lstStyle/>
          <a:p>
            <a:pPr>
              <a:spcBef>
                <a:spcPct val="50000"/>
              </a:spcBef>
            </a:pPr>
            <a:r>
              <a:rPr lang="en-US" b="1">
                <a:solidFill>
                  <a:srgbClr val="CCECFF"/>
                </a:solidFill>
              </a:rPr>
              <a:t>Halliburton Logging Well</a:t>
            </a:r>
          </a:p>
        </p:txBody>
      </p:sp>
      <p:sp>
        <p:nvSpPr>
          <p:cNvPr id="3084" name="Line 11"/>
          <p:cNvSpPr>
            <a:spLocks noChangeShapeType="1"/>
          </p:cNvSpPr>
          <p:nvPr/>
        </p:nvSpPr>
        <p:spPr bwMode="auto">
          <a:xfrm>
            <a:off x="76200" y="4570413"/>
            <a:ext cx="3810000" cy="0"/>
          </a:xfrm>
          <a:prstGeom prst="line">
            <a:avLst/>
          </a:prstGeom>
          <a:noFill/>
          <a:ln w="38100">
            <a:solidFill>
              <a:srgbClr val="FF3300"/>
            </a:solidFill>
            <a:round/>
            <a:headEnd/>
            <a:tailEnd/>
          </a:ln>
        </p:spPr>
        <p:txBody>
          <a:bodyPr/>
          <a:lstStyle/>
          <a:p>
            <a:endParaRPr lang="en-US"/>
          </a:p>
        </p:txBody>
      </p:sp>
      <p:sp>
        <p:nvSpPr>
          <p:cNvPr id="3085" name="Text Box 12"/>
          <p:cNvSpPr txBox="1">
            <a:spLocks noChangeArrowheads="1"/>
          </p:cNvSpPr>
          <p:nvPr/>
        </p:nvSpPr>
        <p:spPr bwMode="auto">
          <a:xfrm>
            <a:off x="6248400" y="6384925"/>
            <a:ext cx="2667000" cy="457200"/>
          </a:xfrm>
          <a:prstGeom prst="rect">
            <a:avLst/>
          </a:prstGeom>
          <a:noFill/>
          <a:ln w="9525">
            <a:noFill/>
            <a:miter lim="800000"/>
            <a:headEnd/>
            <a:tailEnd/>
          </a:ln>
        </p:spPr>
        <p:txBody>
          <a:bodyPr>
            <a:spAutoFit/>
          </a:bodyPr>
          <a:lstStyle/>
          <a:p>
            <a:pPr algn="ctr">
              <a:spcBef>
                <a:spcPct val="50000"/>
              </a:spcBef>
            </a:pPr>
            <a:r>
              <a:rPr lang="en-US" sz="1200" b="1">
                <a:solidFill>
                  <a:schemeClr val="accent1"/>
                </a:solidFill>
              </a:rPr>
              <a:t>LSUS Red River Watershed Management Institute</a:t>
            </a:r>
          </a:p>
        </p:txBody>
      </p:sp>
      <p:sp>
        <p:nvSpPr>
          <p:cNvPr id="3086" name="Text Box 10"/>
          <p:cNvSpPr txBox="1">
            <a:spLocks noChangeArrowheads="1"/>
          </p:cNvSpPr>
          <p:nvPr/>
        </p:nvSpPr>
        <p:spPr bwMode="auto">
          <a:xfrm>
            <a:off x="5943600" y="547688"/>
            <a:ext cx="3124200" cy="366712"/>
          </a:xfrm>
          <a:prstGeom prst="rect">
            <a:avLst/>
          </a:prstGeom>
          <a:noFill/>
          <a:ln w="9525">
            <a:noFill/>
            <a:miter lim="800000"/>
            <a:headEnd/>
            <a:tailEnd/>
          </a:ln>
        </p:spPr>
        <p:txBody>
          <a:bodyPr>
            <a:spAutoFit/>
          </a:bodyPr>
          <a:lstStyle/>
          <a:p>
            <a:pPr algn="ctr">
              <a:spcBef>
                <a:spcPct val="50000"/>
              </a:spcBef>
            </a:pPr>
            <a:r>
              <a:rPr lang="en-US" b="1">
                <a:solidFill>
                  <a:srgbClr val="CCECFF"/>
                </a:solidFill>
              </a:rPr>
              <a:t>LSUS Research Park</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6978" name="Object 2"/>
          <p:cNvGraphicFramePr>
            <a:graphicFrameLocks noChangeAspect="1"/>
          </p:cNvGraphicFramePr>
          <p:nvPr/>
        </p:nvGraphicFramePr>
        <p:xfrm>
          <a:off x="838200" y="1143000"/>
          <a:ext cx="7315200" cy="4837113"/>
        </p:xfrm>
        <a:graphic>
          <a:graphicData uri="http://schemas.openxmlformats.org/presentationml/2006/ole">
            <mc:AlternateContent xmlns:mc="http://schemas.openxmlformats.org/markup-compatibility/2006">
              <mc:Choice xmlns:v="urn:schemas-microsoft-com:vml" Requires="v">
                <p:oleObj spid="_x0000_s348163" name="Image Document" r:id="rId3" imgW="6972480" imgH="4610160" progId="">
                  <p:embed/>
                </p:oleObj>
              </mc:Choice>
              <mc:Fallback>
                <p:oleObj name="Image Document" r:id="rId3" imgW="6972480" imgH="4610160"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143000"/>
                        <a:ext cx="7315200" cy="483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6979" name="Text Box 3"/>
          <p:cNvSpPr txBox="1">
            <a:spLocks noChangeArrowheads="1"/>
          </p:cNvSpPr>
          <p:nvPr/>
        </p:nvSpPr>
        <p:spPr bwMode="auto">
          <a:xfrm>
            <a:off x="1524000" y="6096000"/>
            <a:ext cx="6477000" cy="457200"/>
          </a:xfrm>
          <a:prstGeom prst="rect">
            <a:avLst/>
          </a:prstGeom>
          <a:noFill/>
          <a:ln w="9525">
            <a:noFill/>
            <a:miter lim="800000"/>
            <a:headEnd/>
            <a:tailEnd/>
          </a:ln>
          <a:effectLst/>
        </p:spPr>
        <p:txBody>
          <a:bodyPr>
            <a:spAutoFit/>
          </a:bodyPr>
          <a:lstStyle/>
          <a:p>
            <a:pPr>
              <a:spcBef>
                <a:spcPct val="50000"/>
              </a:spcBef>
            </a:pPr>
            <a:endParaRPr lang="en-US" sz="2400">
              <a:latin typeface="Times New Roman" pitchFamily="16" charset="0"/>
            </a:endParaRPr>
          </a:p>
        </p:txBody>
      </p:sp>
      <p:sp>
        <p:nvSpPr>
          <p:cNvPr id="126980" name="Text Box 4"/>
          <p:cNvSpPr txBox="1">
            <a:spLocks noChangeArrowheads="1"/>
          </p:cNvSpPr>
          <p:nvPr/>
        </p:nvSpPr>
        <p:spPr bwMode="auto">
          <a:xfrm>
            <a:off x="1828800" y="6096000"/>
            <a:ext cx="6553200" cy="1066800"/>
          </a:xfrm>
          <a:prstGeom prst="rect">
            <a:avLst/>
          </a:prstGeom>
          <a:noFill/>
          <a:ln w="9525">
            <a:noFill/>
            <a:miter lim="800000"/>
            <a:headEnd/>
            <a:tailEnd/>
          </a:ln>
          <a:effectLst/>
        </p:spPr>
        <p:txBody>
          <a:bodyPr>
            <a:spAutoFit/>
          </a:bodyPr>
          <a:lstStyle/>
          <a:p>
            <a:pPr>
              <a:spcBef>
                <a:spcPct val="50000"/>
              </a:spcBef>
            </a:pPr>
            <a:r>
              <a:rPr lang="en-US" sz="2800" b="1">
                <a:solidFill>
                  <a:schemeClr val="accent2"/>
                </a:solidFill>
                <a:effectLst>
                  <a:outerShdw blurRad="38100" dist="38100" dir="2700000" algn="tl">
                    <a:srgbClr val="C0C0C0"/>
                  </a:outerShdw>
                </a:effectLst>
              </a:rPr>
              <a:t>Monitoring Well Instrumentation</a:t>
            </a:r>
          </a:p>
          <a:p>
            <a:pPr>
              <a:spcBef>
                <a:spcPct val="50000"/>
              </a:spcBef>
            </a:pPr>
            <a:endParaRPr lang="en-US" sz="2400">
              <a:solidFill>
                <a:schemeClr val="accent2"/>
              </a:solidFill>
              <a:latin typeface="Times New Roman" pitchFamily="16" charset="0"/>
            </a:endParaRPr>
          </a:p>
        </p:txBody>
      </p:sp>
      <p:sp>
        <p:nvSpPr>
          <p:cNvPr id="126981" name="Text Box 5"/>
          <p:cNvSpPr txBox="1">
            <a:spLocks noChangeArrowheads="1"/>
          </p:cNvSpPr>
          <p:nvPr/>
        </p:nvSpPr>
        <p:spPr bwMode="auto">
          <a:xfrm>
            <a:off x="914400" y="381000"/>
            <a:ext cx="7772400" cy="519113"/>
          </a:xfrm>
          <a:prstGeom prst="rect">
            <a:avLst/>
          </a:prstGeom>
          <a:noFill/>
          <a:ln w="9525">
            <a:noFill/>
            <a:miter lim="800000"/>
            <a:headEnd/>
            <a:tailEnd/>
          </a:ln>
          <a:effectLst/>
        </p:spPr>
        <p:txBody>
          <a:bodyPr>
            <a:spAutoFit/>
          </a:bodyPr>
          <a:lstStyle/>
          <a:p>
            <a:pPr>
              <a:spcBef>
                <a:spcPct val="50000"/>
              </a:spcBef>
            </a:pPr>
            <a:r>
              <a:rPr lang="en-US" sz="2800" b="1">
                <a:solidFill>
                  <a:schemeClr val="accent2"/>
                </a:solidFill>
                <a:effectLst>
                  <a:outerShdw blurRad="38100" dist="38100" dir="2700000" algn="tl">
                    <a:srgbClr val="C0C0C0"/>
                  </a:outerShdw>
                </a:effectLst>
              </a:rPr>
              <a:t>Surface water - ground water interaction</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NaturalLevees"/>
          <p:cNvPicPr>
            <a:picLocks noChangeAspect="1" noChangeArrowheads="1"/>
          </p:cNvPicPr>
          <p:nvPr/>
        </p:nvPicPr>
        <p:blipFill>
          <a:blip r:embed="rId2"/>
          <a:srcRect/>
          <a:stretch>
            <a:fillRect/>
          </a:stretch>
        </p:blipFill>
        <p:spPr bwMode="auto">
          <a:xfrm>
            <a:off x="838200" y="628650"/>
            <a:ext cx="7467600" cy="5772150"/>
          </a:xfrm>
          <a:prstGeom prst="rect">
            <a:avLst/>
          </a:prstGeom>
          <a:noFill/>
          <a:ln w="9525">
            <a:noFill/>
            <a:miter lim="800000"/>
            <a:headEnd/>
            <a:tailEnd/>
          </a:ln>
        </p:spPr>
      </p:pic>
      <p:sp>
        <p:nvSpPr>
          <p:cNvPr id="59395" name="Text Box 3"/>
          <p:cNvSpPr txBox="1">
            <a:spLocks noChangeArrowheads="1"/>
          </p:cNvSpPr>
          <p:nvPr/>
        </p:nvSpPr>
        <p:spPr bwMode="auto">
          <a:xfrm>
            <a:off x="2286000" y="152400"/>
            <a:ext cx="4724400" cy="457200"/>
          </a:xfrm>
          <a:prstGeom prst="rect">
            <a:avLst/>
          </a:prstGeom>
          <a:noFill/>
          <a:ln w="9525">
            <a:noFill/>
            <a:miter lim="800000"/>
            <a:headEnd/>
            <a:tailEnd/>
          </a:ln>
        </p:spPr>
        <p:txBody>
          <a:bodyPr>
            <a:spAutoFit/>
          </a:bodyPr>
          <a:lstStyle/>
          <a:p>
            <a:pPr algn="ctr">
              <a:spcBef>
                <a:spcPct val="50000"/>
              </a:spcBef>
            </a:pPr>
            <a:r>
              <a:rPr lang="en-US" sz="2400" b="1">
                <a:solidFill>
                  <a:srgbClr val="996600"/>
                </a:solidFill>
              </a:rPr>
              <a:t>Red River Alluvial Aquifer</a:t>
            </a:r>
          </a:p>
        </p:txBody>
      </p:sp>
      <p:sp>
        <p:nvSpPr>
          <p:cNvPr id="59396" name="Text Box 4"/>
          <p:cNvSpPr txBox="1">
            <a:spLocks noChangeArrowheads="1"/>
          </p:cNvSpPr>
          <p:nvPr/>
        </p:nvSpPr>
        <p:spPr bwMode="auto">
          <a:xfrm>
            <a:off x="6705600" y="6477000"/>
            <a:ext cx="2057400" cy="274638"/>
          </a:xfrm>
          <a:prstGeom prst="rect">
            <a:avLst/>
          </a:prstGeom>
          <a:noFill/>
          <a:ln w="9525">
            <a:noFill/>
            <a:miter lim="800000"/>
            <a:headEnd/>
            <a:tailEnd/>
          </a:ln>
        </p:spPr>
        <p:txBody>
          <a:bodyPr>
            <a:spAutoFit/>
          </a:bodyPr>
          <a:lstStyle/>
          <a:p>
            <a:pPr>
              <a:spcBef>
                <a:spcPct val="50000"/>
              </a:spcBef>
            </a:pPr>
            <a:r>
              <a:rPr lang="en-US" sz="1200" b="1"/>
              <a:t>LSUS RRWMI, 2008</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32098" name="Text Box 2"/>
          <p:cNvSpPr txBox="1">
            <a:spLocks noChangeArrowheads="1"/>
          </p:cNvSpPr>
          <p:nvPr/>
        </p:nvSpPr>
        <p:spPr bwMode="auto">
          <a:xfrm>
            <a:off x="609600" y="6019800"/>
            <a:ext cx="3200400" cy="641350"/>
          </a:xfrm>
          <a:prstGeom prst="rect">
            <a:avLst/>
          </a:prstGeom>
          <a:noFill/>
          <a:ln w="9525">
            <a:noFill/>
            <a:miter lim="800000"/>
            <a:headEnd/>
            <a:tailEnd/>
          </a:ln>
          <a:effectLst/>
        </p:spPr>
        <p:txBody>
          <a:bodyPr>
            <a:spAutoFit/>
          </a:bodyPr>
          <a:lstStyle/>
          <a:p>
            <a:pPr algn="ctr">
              <a:spcBef>
                <a:spcPct val="50000"/>
              </a:spcBef>
            </a:pPr>
            <a:r>
              <a:rPr lang="en-US" b="1">
                <a:solidFill>
                  <a:schemeClr val="bg1"/>
                </a:solidFill>
              </a:rPr>
              <a:t>Red River Alluvial Aquifer near Dixie, La.</a:t>
            </a:r>
          </a:p>
        </p:txBody>
      </p:sp>
      <p:sp>
        <p:nvSpPr>
          <p:cNvPr id="132099" name="Text Box 3"/>
          <p:cNvSpPr txBox="1">
            <a:spLocks noChangeArrowheads="1"/>
          </p:cNvSpPr>
          <p:nvPr/>
        </p:nvSpPr>
        <p:spPr bwMode="auto">
          <a:xfrm>
            <a:off x="152400" y="685800"/>
            <a:ext cx="762000" cy="336550"/>
          </a:xfrm>
          <a:prstGeom prst="rect">
            <a:avLst/>
          </a:prstGeom>
          <a:noFill/>
          <a:ln w="9525">
            <a:noFill/>
            <a:miter lim="800000"/>
            <a:headEnd/>
            <a:tailEnd/>
          </a:ln>
          <a:effectLst/>
        </p:spPr>
        <p:txBody>
          <a:bodyPr>
            <a:spAutoFit/>
          </a:bodyPr>
          <a:lstStyle/>
          <a:p>
            <a:pPr>
              <a:spcBef>
                <a:spcPct val="50000"/>
              </a:spcBef>
            </a:pPr>
            <a:r>
              <a:rPr lang="en-US" sz="1600" b="1">
                <a:solidFill>
                  <a:schemeClr val="bg1"/>
                </a:solidFill>
              </a:rPr>
              <a:t>West</a:t>
            </a:r>
          </a:p>
        </p:txBody>
      </p:sp>
      <p:sp>
        <p:nvSpPr>
          <p:cNvPr id="132100" name="Text Box 4"/>
          <p:cNvSpPr txBox="1">
            <a:spLocks noChangeArrowheads="1"/>
          </p:cNvSpPr>
          <p:nvPr/>
        </p:nvSpPr>
        <p:spPr bwMode="auto">
          <a:xfrm>
            <a:off x="7924800" y="685800"/>
            <a:ext cx="762000" cy="336550"/>
          </a:xfrm>
          <a:prstGeom prst="rect">
            <a:avLst/>
          </a:prstGeom>
          <a:noFill/>
          <a:ln w="9525">
            <a:noFill/>
            <a:miter lim="800000"/>
            <a:headEnd/>
            <a:tailEnd/>
          </a:ln>
          <a:effectLst/>
        </p:spPr>
        <p:txBody>
          <a:bodyPr>
            <a:spAutoFit/>
          </a:bodyPr>
          <a:lstStyle/>
          <a:p>
            <a:pPr>
              <a:spcBef>
                <a:spcPct val="50000"/>
              </a:spcBef>
            </a:pPr>
            <a:r>
              <a:rPr lang="en-US" sz="1600" b="1">
                <a:solidFill>
                  <a:schemeClr val="bg1"/>
                </a:solidFill>
              </a:rPr>
              <a:t>East</a:t>
            </a:r>
          </a:p>
        </p:txBody>
      </p:sp>
      <p:pic>
        <p:nvPicPr>
          <p:cNvPr id="132101" name="Picture 5"/>
          <p:cNvPicPr>
            <a:picLocks noChangeAspect="1" noChangeArrowheads="1"/>
          </p:cNvPicPr>
          <p:nvPr/>
        </p:nvPicPr>
        <p:blipFill>
          <a:blip r:embed="rId2"/>
          <a:srcRect/>
          <a:stretch>
            <a:fillRect/>
          </a:stretch>
        </p:blipFill>
        <p:spPr bwMode="auto">
          <a:xfrm>
            <a:off x="914400" y="808038"/>
            <a:ext cx="6894513" cy="5135562"/>
          </a:xfrm>
          <a:prstGeom prst="rect">
            <a:avLst/>
          </a:prstGeom>
          <a:noFill/>
        </p:spPr>
      </p:pic>
      <p:pic>
        <p:nvPicPr>
          <p:cNvPr id="132102" name="Picture 6"/>
          <p:cNvPicPr>
            <a:picLocks noChangeAspect="1" noChangeArrowheads="1"/>
          </p:cNvPicPr>
          <p:nvPr/>
        </p:nvPicPr>
        <p:blipFill>
          <a:blip r:embed="rId3"/>
          <a:srcRect/>
          <a:stretch>
            <a:fillRect/>
          </a:stretch>
        </p:blipFill>
        <p:spPr bwMode="auto">
          <a:xfrm>
            <a:off x="5486400" y="5032375"/>
            <a:ext cx="3657600" cy="1825625"/>
          </a:xfrm>
          <a:prstGeom prst="rect">
            <a:avLst/>
          </a:prstGeom>
          <a:noFill/>
          <a:ln w="19050">
            <a:solidFill>
              <a:schemeClr val="tx1"/>
            </a:solidFill>
            <a:miter lim="800000"/>
            <a:headEnd/>
            <a:tailEnd/>
          </a:ln>
        </p:spPr>
      </p:pic>
      <p:sp>
        <p:nvSpPr>
          <p:cNvPr id="132103" name="Text Box 7"/>
          <p:cNvSpPr txBox="1">
            <a:spLocks noChangeArrowheads="1"/>
          </p:cNvSpPr>
          <p:nvPr/>
        </p:nvSpPr>
        <p:spPr bwMode="auto">
          <a:xfrm>
            <a:off x="2514600" y="228600"/>
            <a:ext cx="4114800" cy="457200"/>
          </a:xfrm>
          <a:prstGeom prst="rect">
            <a:avLst/>
          </a:prstGeom>
          <a:noFill/>
          <a:ln w="9525">
            <a:noFill/>
            <a:miter lim="800000"/>
            <a:headEnd/>
            <a:tailEnd/>
          </a:ln>
          <a:effectLst/>
        </p:spPr>
        <p:txBody>
          <a:bodyPr>
            <a:spAutoFit/>
          </a:bodyPr>
          <a:lstStyle/>
          <a:p>
            <a:pPr>
              <a:spcBef>
                <a:spcPct val="50000"/>
              </a:spcBef>
            </a:pPr>
            <a:r>
              <a:rPr lang="en-US" sz="2400" b="1">
                <a:solidFill>
                  <a:schemeClr val="bg1"/>
                </a:solidFill>
              </a:rPr>
              <a:t>Red River Alluvial Aquifer</a:t>
            </a:r>
          </a:p>
        </p:txBody>
      </p:sp>
      <p:sp>
        <p:nvSpPr>
          <p:cNvPr id="132104" name="Text Box 8"/>
          <p:cNvSpPr txBox="1">
            <a:spLocks noChangeArrowheads="1"/>
          </p:cNvSpPr>
          <p:nvPr/>
        </p:nvSpPr>
        <p:spPr bwMode="auto">
          <a:xfrm>
            <a:off x="3429000" y="1905000"/>
            <a:ext cx="1905000" cy="396875"/>
          </a:xfrm>
          <a:prstGeom prst="rect">
            <a:avLst/>
          </a:prstGeom>
          <a:solidFill>
            <a:srgbClr val="FFFFFF"/>
          </a:solidFill>
          <a:ln w="9525">
            <a:noFill/>
            <a:miter lim="800000"/>
            <a:headEnd/>
            <a:tailEnd/>
          </a:ln>
          <a:effectLst/>
        </p:spPr>
        <p:txBody>
          <a:bodyPr>
            <a:spAutoFit/>
          </a:bodyPr>
          <a:lstStyle/>
          <a:p>
            <a:pPr algn="ctr">
              <a:spcBef>
                <a:spcPct val="50000"/>
              </a:spcBef>
            </a:pPr>
            <a:r>
              <a:rPr lang="en-US" sz="2000" b="1"/>
              <a:t>Floodplain</a:t>
            </a:r>
          </a:p>
        </p:txBody>
      </p:sp>
      <p:sp>
        <p:nvSpPr>
          <p:cNvPr id="132105" name="Text Box 9"/>
          <p:cNvSpPr txBox="1">
            <a:spLocks noChangeArrowheads="1"/>
          </p:cNvSpPr>
          <p:nvPr/>
        </p:nvSpPr>
        <p:spPr bwMode="auto">
          <a:xfrm>
            <a:off x="4038600" y="6613525"/>
            <a:ext cx="1371600" cy="244475"/>
          </a:xfrm>
          <a:prstGeom prst="rect">
            <a:avLst/>
          </a:prstGeom>
          <a:noFill/>
          <a:ln w="9525">
            <a:noFill/>
            <a:miter lim="800000"/>
            <a:headEnd/>
            <a:tailEnd/>
          </a:ln>
          <a:effectLst/>
        </p:spPr>
        <p:txBody>
          <a:bodyPr>
            <a:spAutoFit/>
          </a:bodyPr>
          <a:lstStyle/>
          <a:p>
            <a:pPr>
              <a:spcBef>
                <a:spcPct val="50000"/>
              </a:spcBef>
            </a:pPr>
            <a:r>
              <a:rPr lang="en-US" sz="1000" b="1">
                <a:solidFill>
                  <a:schemeClr val="bg1"/>
                </a:solidFill>
              </a:rPr>
              <a:t>After USGS, 1993</a:t>
            </a:r>
          </a:p>
        </p:txBody>
      </p:sp>
      <p:sp>
        <p:nvSpPr>
          <p:cNvPr id="132106" name="Text Box 10"/>
          <p:cNvSpPr txBox="1">
            <a:spLocks noChangeArrowheads="1"/>
          </p:cNvSpPr>
          <p:nvPr/>
        </p:nvSpPr>
        <p:spPr bwMode="auto">
          <a:xfrm>
            <a:off x="5867400" y="3429000"/>
            <a:ext cx="685800" cy="304800"/>
          </a:xfrm>
          <a:prstGeom prst="rect">
            <a:avLst/>
          </a:prstGeom>
          <a:noFill/>
          <a:ln w="9525">
            <a:noFill/>
            <a:miter lim="800000"/>
            <a:headEnd/>
            <a:tailEnd/>
          </a:ln>
          <a:effectLst/>
        </p:spPr>
        <p:txBody>
          <a:bodyPr>
            <a:spAutoFit/>
          </a:bodyPr>
          <a:lstStyle/>
          <a:p>
            <a:pPr>
              <a:spcBef>
                <a:spcPct val="50000"/>
              </a:spcBef>
            </a:pPr>
            <a:r>
              <a:rPr lang="en-US" sz="1400" b="1"/>
              <a:t>Sand</a:t>
            </a:r>
          </a:p>
        </p:txBody>
      </p:sp>
      <p:sp>
        <p:nvSpPr>
          <p:cNvPr id="132107" name="Rectangle 11"/>
          <p:cNvSpPr>
            <a:spLocks noChangeArrowheads="1"/>
          </p:cNvSpPr>
          <p:nvPr/>
        </p:nvSpPr>
        <p:spPr bwMode="auto">
          <a:xfrm>
            <a:off x="7753350" y="3441700"/>
            <a:ext cx="1390650" cy="825500"/>
          </a:xfrm>
          <a:prstGeom prst="rect">
            <a:avLst/>
          </a:prstGeom>
          <a:noFill/>
          <a:ln w="9525">
            <a:noFill/>
            <a:miter lim="800000"/>
            <a:headEnd/>
            <a:tailEnd/>
          </a:ln>
          <a:effectLst/>
        </p:spPr>
        <p:txBody>
          <a:bodyPr>
            <a:spAutoFit/>
          </a:bodyPr>
          <a:lstStyle/>
          <a:p>
            <a:pPr algn="ctr">
              <a:spcBef>
                <a:spcPct val="50000"/>
              </a:spcBef>
            </a:pPr>
            <a:r>
              <a:rPr lang="en-US" sz="1600" b="1">
                <a:solidFill>
                  <a:schemeClr val="bg1"/>
                </a:solidFill>
              </a:rPr>
              <a:t>Red River Alluvial Aquifer</a:t>
            </a:r>
          </a:p>
        </p:txBody>
      </p:sp>
      <p:sp>
        <p:nvSpPr>
          <p:cNvPr id="132108" name="Line 12"/>
          <p:cNvSpPr>
            <a:spLocks noChangeShapeType="1"/>
          </p:cNvSpPr>
          <p:nvPr/>
        </p:nvSpPr>
        <p:spPr bwMode="auto">
          <a:xfrm flipH="1" flipV="1">
            <a:off x="6858000" y="3657600"/>
            <a:ext cx="990600" cy="152400"/>
          </a:xfrm>
          <a:prstGeom prst="line">
            <a:avLst/>
          </a:prstGeom>
          <a:noFill/>
          <a:ln w="38100">
            <a:solidFill>
              <a:srgbClr val="996600"/>
            </a:solidFill>
            <a:round/>
            <a:headEnd/>
            <a:tailEnd type="triangle" w="med" len="med"/>
          </a:ln>
          <a:effectLst/>
        </p:spPr>
        <p:txBody>
          <a:bodyPr/>
          <a:lstStyle/>
          <a:p>
            <a:endParaRPr 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a:srcRect/>
          <a:stretch>
            <a:fillRect/>
          </a:stretch>
        </p:blipFill>
        <p:spPr bwMode="auto">
          <a:xfrm>
            <a:off x="563563" y="1184275"/>
            <a:ext cx="7970837" cy="3244850"/>
          </a:xfrm>
          <a:prstGeom prst="rect">
            <a:avLst/>
          </a:prstGeom>
          <a:noFill/>
          <a:ln w="28575">
            <a:solidFill>
              <a:schemeClr val="tx1"/>
            </a:solidFill>
            <a:miter lim="800000"/>
            <a:headEnd/>
            <a:tailEnd/>
          </a:ln>
        </p:spPr>
      </p:pic>
      <p:pic>
        <p:nvPicPr>
          <p:cNvPr id="60419" name="Picture 3"/>
          <p:cNvPicPr>
            <a:picLocks noChangeAspect="1" noChangeArrowheads="1"/>
          </p:cNvPicPr>
          <p:nvPr/>
        </p:nvPicPr>
        <p:blipFill>
          <a:blip r:embed="rId3"/>
          <a:srcRect/>
          <a:stretch>
            <a:fillRect/>
          </a:stretch>
        </p:blipFill>
        <p:spPr bwMode="auto">
          <a:xfrm>
            <a:off x="1828800" y="3106738"/>
            <a:ext cx="5410200" cy="3751262"/>
          </a:xfrm>
          <a:prstGeom prst="rect">
            <a:avLst/>
          </a:prstGeom>
          <a:noFill/>
          <a:ln w="28575">
            <a:solidFill>
              <a:schemeClr val="tx1"/>
            </a:solidFill>
            <a:miter lim="800000"/>
            <a:headEnd/>
            <a:tailEnd/>
          </a:ln>
        </p:spPr>
      </p:pic>
      <p:sp>
        <p:nvSpPr>
          <p:cNvPr id="60420" name="Text Box 4"/>
          <p:cNvSpPr txBox="1">
            <a:spLocks noChangeArrowheads="1"/>
          </p:cNvSpPr>
          <p:nvPr/>
        </p:nvSpPr>
        <p:spPr bwMode="auto">
          <a:xfrm>
            <a:off x="0" y="152400"/>
            <a:ext cx="9144000" cy="822325"/>
          </a:xfrm>
          <a:prstGeom prst="rect">
            <a:avLst/>
          </a:prstGeom>
          <a:noFill/>
          <a:ln w="9525">
            <a:noFill/>
            <a:miter lim="800000"/>
            <a:headEnd/>
            <a:tailEnd/>
          </a:ln>
        </p:spPr>
        <p:txBody>
          <a:bodyPr>
            <a:spAutoFit/>
          </a:bodyPr>
          <a:lstStyle/>
          <a:p>
            <a:pPr algn="ctr">
              <a:spcBef>
                <a:spcPct val="50000"/>
              </a:spcBef>
            </a:pPr>
            <a:r>
              <a:rPr lang="en-US" sz="2400" b="1">
                <a:solidFill>
                  <a:schemeClr val="bg1"/>
                </a:solidFill>
              </a:rPr>
              <a:t>The Times (Shreveport) - This article is a good example of how the press can inform and educate the public</a:t>
            </a:r>
          </a:p>
        </p:txBody>
      </p:sp>
      <p:sp>
        <p:nvSpPr>
          <p:cNvPr id="60421" name="Line 5"/>
          <p:cNvSpPr>
            <a:spLocks noChangeShapeType="1"/>
          </p:cNvSpPr>
          <p:nvPr/>
        </p:nvSpPr>
        <p:spPr bwMode="auto">
          <a:xfrm flipV="1">
            <a:off x="1828800" y="2098675"/>
            <a:ext cx="1371600" cy="990600"/>
          </a:xfrm>
          <a:prstGeom prst="line">
            <a:avLst/>
          </a:prstGeom>
          <a:noFill/>
          <a:ln w="38100">
            <a:solidFill>
              <a:schemeClr val="tx1"/>
            </a:solidFill>
            <a:round/>
            <a:headEnd/>
            <a:tailEnd/>
          </a:ln>
        </p:spPr>
        <p:txBody>
          <a:bodyPr/>
          <a:lstStyle/>
          <a:p>
            <a:endParaRPr lang="en-US"/>
          </a:p>
        </p:txBody>
      </p:sp>
      <p:sp>
        <p:nvSpPr>
          <p:cNvPr id="60422" name="Line 6"/>
          <p:cNvSpPr>
            <a:spLocks noChangeShapeType="1"/>
          </p:cNvSpPr>
          <p:nvPr/>
        </p:nvSpPr>
        <p:spPr bwMode="auto">
          <a:xfrm flipH="1" flipV="1">
            <a:off x="5867400" y="2174875"/>
            <a:ext cx="1295400" cy="914400"/>
          </a:xfrm>
          <a:prstGeom prst="line">
            <a:avLst/>
          </a:prstGeom>
          <a:noFill/>
          <a:ln w="38100">
            <a:solidFill>
              <a:schemeClr val="tx1"/>
            </a:solidFill>
            <a:round/>
            <a:headEnd/>
            <a:tailEnd/>
          </a:ln>
        </p:spPr>
        <p:txBody>
          <a:bodyPr/>
          <a:lstStyle/>
          <a:p>
            <a:endParaRPr lang="en-US"/>
          </a:p>
        </p:txBody>
      </p:sp>
      <p:sp>
        <p:nvSpPr>
          <p:cNvPr id="60423" name="Text Box 7"/>
          <p:cNvSpPr txBox="1">
            <a:spLocks noChangeArrowheads="1"/>
          </p:cNvSpPr>
          <p:nvPr/>
        </p:nvSpPr>
        <p:spPr bwMode="auto">
          <a:xfrm>
            <a:off x="7162800" y="6477000"/>
            <a:ext cx="2133600" cy="274638"/>
          </a:xfrm>
          <a:prstGeom prst="rect">
            <a:avLst/>
          </a:prstGeom>
          <a:noFill/>
          <a:ln w="9525">
            <a:noFill/>
            <a:miter lim="800000"/>
            <a:headEnd/>
            <a:tailEnd/>
          </a:ln>
        </p:spPr>
        <p:txBody>
          <a:bodyPr>
            <a:spAutoFit/>
          </a:bodyPr>
          <a:lstStyle/>
          <a:p>
            <a:pPr algn="ctr">
              <a:spcBef>
                <a:spcPct val="50000"/>
              </a:spcBef>
            </a:pPr>
            <a:r>
              <a:rPr lang="en-US" sz="1200">
                <a:solidFill>
                  <a:srgbClr val="C0C0C0"/>
                </a:solidFill>
              </a:rPr>
              <a:t>Vickie Welborn, 2009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15875">
            <a:solidFill>
              <a:schemeClr val="tx1"/>
            </a:solidFill>
            <a:miter lim="800000"/>
            <a:headEnd/>
            <a:tailEnd/>
          </a:ln>
        </p:spPr>
      </p:pic>
      <p:pic>
        <p:nvPicPr>
          <p:cNvPr id="61443" name="Picture 3"/>
          <p:cNvPicPr>
            <a:picLocks noChangeAspect="1" noChangeArrowheads="1"/>
          </p:cNvPicPr>
          <p:nvPr/>
        </p:nvPicPr>
        <p:blipFill>
          <a:blip r:embed="rId3"/>
          <a:srcRect/>
          <a:stretch>
            <a:fillRect/>
          </a:stretch>
        </p:blipFill>
        <p:spPr bwMode="auto">
          <a:xfrm>
            <a:off x="1676400" y="1905000"/>
            <a:ext cx="5943600" cy="4953000"/>
          </a:xfrm>
          <a:prstGeom prst="rect">
            <a:avLst/>
          </a:prstGeom>
          <a:noFill/>
          <a:ln w="9525">
            <a:noFill/>
            <a:miter lim="800000"/>
            <a:headEnd/>
            <a:tailEnd/>
          </a:ln>
        </p:spPr>
      </p:pic>
      <p:sp>
        <p:nvSpPr>
          <p:cNvPr id="61444" name="Text Box 4"/>
          <p:cNvSpPr txBox="1">
            <a:spLocks noChangeArrowheads="1"/>
          </p:cNvSpPr>
          <p:nvPr/>
        </p:nvSpPr>
        <p:spPr bwMode="auto">
          <a:xfrm>
            <a:off x="3124200" y="3581400"/>
            <a:ext cx="3581400" cy="1917700"/>
          </a:xfrm>
          <a:prstGeom prst="rect">
            <a:avLst/>
          </a:prstGeom>
          <a:solidFill>
            <a:srgbClr val="FFFFCC">
              <a:alpha val="72940"/>
            </a:srgbClr>
          </a:solidFill>
          <a:ln w="9525">
            <a:noFill/>
            <a:miter lim="800000"/>
            <a:headEnd/>
            <a:tailEnd/>
          </a:ln>
        </p:spPr>
        <p:txBody>
          <a:bodyPr>
            <a:spAutoFit/>
          </a:bodyPr>
          <a:lstStyle/>
          <a:p>
            <a:pPr algn="ctr">
              <a:spcBef>
                <a:spcPct val="50000"/>
              </a:spcBef>
            </a:pPr>
            <a:r>
              <a:rPr lang="en-US" sz="2400" b="1">
                <a:solidFill>
                  <a:srgbClr val="FF3300"/>
                </a:solidFill>
              </a:rPr>
              <a:t>Office of Conservation recommends that operators use the Red River Alluvial Aquifer for fracing wells</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a:srcRect/>
          <a:stretch>
            <a:fillRect/>
          </a:stretch>
        </p:blipFill>
        <p:spPr bwMode="auto">
          <a:xfrm>
            <a:off x="981075" y="533400"/>
            <a:ext cx="7183438" cy="5792788"/>
          </a:xfrm>
          <a:prstGeom prst="rect">
            <a:avLst/>
          </a:prstGeom>
          <a:noFill/>
          <a:ln w="9525">
            <a:noFill/>
            <a:miter lim="800000"/>
            <a:headEnd/>
            <a:tailEnd/>
          </a:ln>
        </p:spPr>
      </p:pic>
      <p:sp>
        <p:nvSpPr>
          <p:cNvPr id="62467" name="Oval 3"/>
          <p:cNvSpPr>
            <a:spLocks noChangeArrowheads="1"/>
          </p:cNvSpPr>
          <p:nvPr/>
        </p:nvSpPr>
        <p:spPr bwMode="auto">
          <a:xfrm>
            <a:off x="228600" y="685800"/>
            <a:ext cx="1752600" cy="1295400"/>
          </a:xfrm>
          <a:prstGeom prst="ellipse">
            <a:avLst/>
          </a:prstGeom>
          <a:solidFill>
            <a:srgbClr val="FFCC66"/>
          </a:solidFill>
          <a:ln w="22225">
            <a:solidFill>
              <a:schemeClr val="tx2"/>
            </a:solidFill>
            <a:round/>
            <a:headEnd/>
            <a:tailEnd/>
          </a:ln>
        </p:spPr>
        <p:txBody>
          <a:bodyPr wrap="none" anchor="ctr"/>
          <a:lstStyle/>
          <a:p>
            <a:pPr algn="ctr"/>
            <a:r>
              <a:rPr lang="en-US" b="1"/>
              <a:t>Gas Industry </a:t>
            </a:r>
          </a:p>
          <a:p>
            <a:pPr algn="ctr"/>
            <a:r>
              <a:rPr lang="en-US" b="1"/>
              <a:t>Use</a:t>
            </a:r>
          </a:p>
        </p:txBody>
      </p:sp>
      <p:sp>
        <p:nvSpPr>
          <p:cNvPr id="62468" name="Line 4"/>
          <p:cNvSpPr>
            <a:spLocks noChangeShapeType="1"/>
          </p:cNvSpPr>
          <p:nvPr/>
        </p:nvSpPr>
        <p:spPr bwMode="auto">
          <a:xfrm>
            <a:off x="6019800" y="6172200"/>
            <a:ext cx="0" cy="304800"/>
          </a:xfrm>
          <a:prstGeom prst="line">
            <a:avLst/>
          </a:prstGeom>
          <a:noFill/>
          <a:ln w="38100">
            <a:solidFill>
              <a:schemeClr val="tx1"/>
            </a:solidFill>
            <a:round/>
            <a:headEnd/>
            <a:tailEnd type="triangle" w="med" len="med"/>
          </a:ln>
        </p:spPr>
        <p:txBody>
          <a:bodyPr/>
          <a:lstStyle/>
          <a:p>
            <a:endParaRPr lang="en-US"/>
          </a:p>
        </p:txBody>
      </p:sp>
      <p:sp>
        <p:nvSpPr>
          <p:cNvPr id="62469" name="Rectangle 5"/>
          <p:cNvSpPr>
            <a:spLocks noChangeArrowheads="1"/>
          </p:cNvSpPr>
          <p:nvPr/>
        </p:nvSpPr>
        <p:spPr bwMode="auto">
          <a:xfrm flipH="1">
            <a:off x="5410200" y="6400800"/>
            <a:ext cx="1143000" cy="457200"/>
          </a:xfrm>
          <a:prstGeom prst="rect">
            <a:avLst/>
          </a:prstGeom>
          <a:noFill/>
          <a:ln w="9525">
            <a:noFill/>
            <a:miter lim="800000"/>
            <a:headEnd/>
            <a:tailEnd/>
          </a:ln>
        </p:spPr>
        <p:txBody>
          <a:bodyPr wrap="none" anchor="ctr"/>
          <a:lstStyle/>
          <a:p>
            <a:pPr algn="ctr"/>
            <a:r>
              <a:rPr lang="en-US" sz="1400" b="1"/>
              <a:t>Water Loss</a:t>
            </a:r>
          </a:p>
        </p:txBody>
      </p:sp>
      <p:sp>
        <p:nvSpPr>
          <p:cNvPr id="62470" name="Text Box 6"/>
          <p:cNvSpPr txBox="1">
            <a:spLocks noChangeArrowheads="1"/>
          </p:cNvSpPr>
          <p:nvPr/>
        </p:nvSpPr>
        <p:spPr bwMode="auto">
          <a:xfrm>
            <a:off x="3581400" y="3810000"/>
            <a:ext cx="2286000" cy="825500"/>
          </a:xfrm>
          <a:prstGeom prst="rect">
            <a:avLst/>
          </a:prstGeom>
          <a:solidFill>
            <a:schemeClr val="bg1"/>
          </a:solidFill>
          <a:ln w="9525">
            <a:noFill/>
            <a:miter lim="800000"/>
            <a:headEnd/>
            <a:tailEnd/>
          </a:ln>
        </p:spPr>
        <p:txBody>
          <a:bodyPr>
            <a:spAutoFit/>
          </a:bodyPr>
          <a:lstStyle/>
          <a:p>
            <a:pPr algn="ctr">
              <a:spcBef>
                <a:spcPct val="50000"/>
              </a:spcBef>
            </a:pPr>
            <a:r>
              <a:rPr lang="en-US" sz="1600" b="1"/>
              <a:t>Main source of frac water at start of Haynesville Play</a:t>
            </a:r>
          </a:p>
        </p:txBody>
      </p:sp>
      <p:sp>
        <p:nvSpPr>
          <p:cNvPr id="62471" name="Text Box 7"/>
          <p:cNvSpPr txBox="1">
            <a:spLocks noChangeArrowheads="1"/>
          </p:cNvSpPr>
          <p:nvPr/>
        </p:nvSpPr>
        <p:spPr bwMode="auto">
          <a:xfrm>
            <a:off x="7467600" y="6477000"/>
            <a:ext cx="1295400" cy="274638"/>
          </a:xfrm>
          <a:prstGeom prst="rect">
            <a:avLst/>
          </a:prstGeom>
          <a:noFill/>
          <a:ln w="9525">
            <a:noFill/>
            <a:miter lim="800000"/>
            <a:headEnd/>
            <a:tailEnd/>
          </a:ln>
        </p:spPr>
        <p:txBody>
          <a:bodyPr>
            <a:spAutoFit/>
          </a:bodyPr>
          <a:lstStyle/>
          <a:p>
            <a:pPr algn="ctr">
              <a:spcBef>
                <a:spcPct val="50000"/>
              </a:spcBef>
            </a:pPr>
            <a:r>
              <a:rPr lang="en-US" sz="1200">
                <a:solidFill>
                  <a:schemeClr val="bg2"/>
                </a:solidFill>
              </a:rPr>
              <a:t>G. Hanson</a:t>
            </a:r>
          </a:p>
        </p:txBody>
      </p:sp>
      <p:sp>
        <p:nvSpPr>
          <p:cNvPr id="62472" name="Text Box 8"/>
          <p:cNvSpPr txBox="1">
            <a:spLocks noChangeArrowheads="1"/>
          </p:cNvSpPr>
          <p:nvPr/>
        </p:nvSpPr>
        <p:spPr bwMode="auto">
          <a:xfrm>
            <a:off x="304800" y="136525"/>
            <a:ext cx="8458200" cy="396875"/>
          </a:xfrm>
          <a:prstGeom prst="rect">
            <a:avLst/>
          </a:prstGeom>
          <a:noFill/>
          <a:ln w="9525">
            <a:noFill/>
            <a:miter lim="800000"/>
            <a:headEnd/>
            <a:tailEnd/>
          </a:ln>
        </p:spPr>
        <p:txBody>
          <a:bodyPr>
            <a:spAutoFit/>
          </a:bodyPr>
          <a:lstStyle/>
          <a:p>
            <a:pPr algn="ctr">
              <a:spcBef>
                <a:spcPct val="50000"/>
              </a:spcBef>
            </a:pPr>
            <a:r>
              <a:rPr lang="en-US" sz="2000" b="1">
                <a:solidFill>
                  <a:schemeClr val="accent2"/>
                </a:solidFill>
              </a:rPr>
              <a:t>LSUS Red River Watershed Management Institute - Shale Gas Plays</a:t>
            </a:r>
          </a:p>
        </p:txBody>
      </p:sp>
      <p:sp>
        <p:nvSpPr>
          <p:cNvPr id="62473" name="Text Box 9"/>
          <p:cNvSpPr txBox="1">
            <a:spLocks noChangeArrowheads="1"/>
          </p:cNvSpPr>
          <p:nvPr/>
        </p:nvSpPr>
        <p:spPr bwMode="auto">
          <a:xfrm>
            <a:off x="6781800" y="2590800"/>
            <a:ext cx="2133600" cy="366713"/>
          </a:xfrm>
          <a:prstGeom prst="rect">
            <a:avLst/>
          </a:prstGeom>
          <a:noFill/>
          <a:ln w="9525">
            <a:noFill/>
            <a:miter lim="800000"/>
            <a:headEnd/>
            <a:tailEnd/>
          </a:ln>
        </p:spPr>
        <p:txBody>
          <a:bodyPr>
            <a:spAutoFit/>
          </a:bodyPr>
          <a:lstStyle/>
          <a:p>
            <a:pPr>
              <a:spcBef>
                <a:spcPct val="50000"/>
              </a:spcBef>
            </a:pPr>
            <a:r>
              <a:rPr lang="en-US" b="1"/>
              <a:t>&lt; 800,000 gallons</a:t>
            </a:r>
          </a:p>
        </p:txBody>
      </p:sp>
      <p:sp>
        <p:nvSpPr>
          <p:cNvPr id="62474" name="Text Box 10"/>
          <p:cNvSpPr txBox="1">
            <a:spLocks noChangeArrowheads="1"/>
          </p:cNvSpPr>
          <p:nvPr/>
        </p:nvSpPr>
        <p:spPr bwMode="auto">
          <a:xfrm>
            <a:off x="6858000" y="5562600"/>
            <a:ext cx="2438400" cy="366713"/>
          </a:xfrm>
          <a:prstGeom prst="rect">
            <a:avLst/>
          </a:prstGeom>
          <a:noFill/>
          <a:ln w="9525">
            <a:noFill/>
            <a:miter lim="800000"/>
            <a:headEnd/>
            <a:tailEnd/>
          </a:ln>
        </p:spPr>
        <p:txBody>
          <a:bodyPr>
            <a:spAutoFit/>
          </a:bodyPr>
          <a:lstStyle/>
          <a:p>
            <a:pPr>
              <a:spcBef>
                <a:spcPct val="50000"/>
              </a:spcBef>
            </a:pPr>
            <a:r>
              <a:rPr lang="en-US" b="1"/>
              <a:t>7,000,000 gallons</a:t>
            </a:r>
          </a:p>
        </p:txBody>
      </p:sp>
      <p:sp>
        <p:nvSpPr>
          <p:cNvPr id="62475" name="Line 11"/>
          <p:cNvSpPr>
            <a:spLocks noChangeShapeType="1"/>
          </p:cNvSpPr>
          <p:nvPr/>
        </p:nvSpPr>
        <p:spPr bwMode="auto">
          <a:xfrm flipH="1">
            <a:off x="5867400" y="2819400"/>
            <a:ext cx="838200" cy="0"/>
          </a:xfrm>
          <a:prstGeom prst="line">
            <a:avLst/>
          </a:prstGeom>
          <a:noFill/>
          <a:ln w="28575">
            <a:solidFill>
              <a:schemeClr val="tx1"/>
            </a:solidFill>
            <a:round/>
            <a:headEnd/>
            <a:tailEnd type="triangle" w="med" len="med"/>
          </a:ln>
        </p:spPr>
        <p:txBody>
          <a:bodyPr/>
          <a:lstStyle/>
          <a:p>
            <a:endParaRPr lang="en-US"/>
          </a:p>
        </p:txBody>
      </p:sp>
      <p:sp>
        <p:nvSpPr>
          <p:cNvPr id="62476" name="Line 12"/>
          <p:cNvSpPr>
            <a:spLocks noChangeShapeType="1"/>
          </p:cNvSpPr>
          <p:nvPr/>
        </p:nvSpPr>
        <p:spPr bwMode="auto">
          <a:xfrm flipH="1">
            <a:off x="6553200" y="5715000"/>
            <a:ext cx="304800" cy="0"/>
          </a:xfrm>
          <a:prstGeom prst="line">
            <a:avLst/>
          </a:prstGeom>
          <a:noFill/>
          <a:ln w="28575">
            <a:solidFill>
              <a:schemeClr val="tx1"/>
            </a:solidFill>
            <a:round/>
            <a:headEnd/>
            <a:tailEnd type="triangle" w="med" len="med"/>
          </a:ln>
        </p:spPr>
        <p:txBody>
          <a:bodyPr/>
          <a:lstStyle/>
          <a:p>
            <a:endParaRPr lang="en-US"/>
          </a:p>
        </p:txBody>
      </p:sp>
      <p:pic>
        <p:nvPicPr>
          <p:cNvPr id="62477" name="Picture 13"/>
          <p:cNvPicPr>
            <a:picLocks noChangeAspect="1" noChangeArrowheads="1"/>
          </p:cNvPicPr>
          <p:nvPr/>
        </p:nvPicPr>
        <p:blipFill>
          <a:blip r:embed="rId3"/>
          <a:srcRect/>
          <a:stretch>
            <a:fillRect/>
          </a:stretch>
        </p:blipFill>
        <p:spPr bwMode="auto">
          <a:xfrm>
            <a:off x="228600" y="3200400"/>
            <a:ext cx="2297113" cy="2743200"/>
          </a:xfrm>
          <a:prstGeom prst="rect">
            <a:avLst/>
          </a:prstGeom>
          <a:noFill/>
          <a:ln w="9525">
            <a:noFill/>
            <a:miter lim="800000"/>
            <a:headEnd/>
            <a:tailEnd/>
          </a:ln>
        </p:spPr>
      </p:pic>
      <p:sp>
        <p:nvSpPr>
          <p:cNvPr id="62478" name="Line 15"/>
          <p:cNvSpPr>
            <a:spLocks noChangeShapeType="1"/>
          </p:cNvSpPr>
          <p:nvPr/>
        </p:nvSpPr>
        <p:spPr bwMode="auto">
          <a:xfrm>
            <a:off x="2971800" y="4191000"/>
            <a:ext cx="533400" cy="0"/>
          </a:xfrm>
          <a:prstGeom prst="line">
            <a:avLst/>
          </a:prstGeom>
          <a:noFill/>
          <a:ln w="76200">
            <a:solidFill>
              <a:schemeClr val="tx1"/>
            </a:solidFill>
            <a:round/>
            <a:headEnd/>
            <a:tailEnd type="triangle" w="med" len="med"/>
          </a:ln>
        </p:spPr>
        <p:txBody>
          <a:bodyPr/>
          <a:lstStyle/>
          <a:p>
            <a:endParaRPr lang="en-US"/>
          </a:p>
        </p:txBody>
      </p:sp>
      <p:sp>
        <p:nvSpPr>
          <p:cNvPr id="62479" name="TextBox 19"/>
          <p:cNvSpPr txBox="1">
            <a:spLocks noChangeArrowheads="1"/>
          </p:cNvSpPr>
          <p:nvPr/>
        </p:nvSpPr>
        <p:spPr bwMode="auto">
          <a:xfrm>
            <a:off x="9144000" y="4343400"/>
            <a:ext cx="184150" cy="369888"/>
          </a:xfrm>
          <a:prstGeom prst="rect">
            <a:avLst/>
          </a:prstGeom>
          <a:noFill/>
          <a:ln w="9525">
            <a:noFill/>
            <a:miter lim="800000"/>
            <a:headEnd/>
            <a:tailEnd/>
          </a:ln>
        </p:spPr>
        <p:txBody>
          <a:bodyPr wrap="none">
            <a:spAutoFit/>
          </a:bodyPr>
          <a:lstStyle/>
          <a:p>
            <a:endParaRPr lang="en-US"/>
          </a:p>
        </p:txBody>
      </p:sp>
      <p:sp>
        <p:nvSpPr>
          <p:cNvPr id="62480" name="Text Box 17"/>
          <p:cNvSpPr txBox="1">
            <a:spLocks noChangeArrowheads="1"/>
          </p:cNvSpPr>
          <p:nvPr/>
        </p:nvSpPr>
        <p:spPr bwMode="auto">
          <a:xfrm>
            <a:off x="0" y="2362200"/>
            <a:ext cx="1981200" cy="1384300"/>
          </a:xfrm>
          <a:prstGeom prst="rect">
            <a:avLst/>
          </a:prstGeom>
          <a:noFill/>
          <a:ln w="9525">
            <a:noFill/>
            <a:miter lim="800000"/>
            <a:headEnd/>
            <a:tailEnd/>
          </a:ln>
        </p:spPr>
        <p:txBody>
          <a:bodyPr>
            <a:spAutoFit/>
          </a:bodyPr>
          <a:lstStyle/>
          <a:p>
            <a:pPr algn="ctr">
              <a:spcBef>
                <a:spcPct val="50000"/>
              </a:spcBef>
            </a:pPr>
            <a:r>
              <a:rPr lang="en-US" sz="2800" b="1">
                <a:latin typeface="Georgia" pitchFamily="18" charset="0"/>
              </a:rPr>
              <a:t>Do operators use</a:t>
            </a:r>
          </a:p>
        </p:txBody>
      </p:sp>
      <p:sp>
        <p:nvSpPr>
          <p:cNvPr id="62481" name="Text Box 14"/>
          <p:cNvSpPr txBox="1">
            <a:spLocks noChangeArrowheads="1"/>
          </p:cNvSpPr>
          <p:nvPr/>
        </p:nvSpPr>
        <p:spPr bwMode="auto">
          <a:xfrm>
            <a:off x="304800" y="5867400"/>
            <a:ext cx="3581400" cy="946150"/>
          </a:xfrm>
          <a:prstGeom prst="rect">
            <a:avLst/>
          </a:prstGeom>
          <a:noFill/>
          <a:ln w="9525">
            <a:noFill/>
            <a:miter lim="800000"/>
            <a:headEnd/>
            <a:tailEnd/>
          </a:ln>
        </p:spPr>
        <p:txBody>
          <a:bodyPr>
            <a:spAutoFit/>
          </a:bodyPr>
          <a:lstStyle/>
          <a:p>
            <a:pPr>
              <a:spcBef>
                <a:spcPct val="50000"/>
              </a:spcBef>
            </a:pPr>
            <a:r>
              <a:rPr lang="en-US" sz="2800" b="1">
                <a:latin typeface="Georgia" pitchFamily="18" charset="0"/>
              </a:rPr>
              <a:t>the 800 pound Gorilla Approach?</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a:srcRect/>
          <a:stretch>
            <a:fillRect/>
          </a:stretch>
        </p:blipFill>
        <p:spPr bwMode="auto">
          <a:xfrm>
            <a:off x="981075" y="533400"/>
            <a:ext cx="7183438" cy="5792788"/>
          </a:xfrm>
          <a:prstGeom prst="rect">
            <a:avLst/>
          </a:prstGeom>
          <a:noFill/>
          <a:ln w="9525">
            <a:noFill/>
            <a:miter lim="800000"/>
            <a:headEnd/>
            <a:tailEnd/>
          </a:ln>
        </p:spPr>
      </p:pic>
      <p:sp>
        <p:nvSpPr>
          <p:cNvPr id="63491" name="Oval 3"/>
          <p:cNvSpPr>
            <a:spLocks noChangeArrowheads="1"/>
          </p:cNvSpPr>
          <p:nvPr/>
        </p:nvSpPr>
        <p:spPr bwMode="auto">
          <a:xfrm>
            <a:off x="533400" y="990600"/>
            <a:ext cx="1752600" cy="1295400"/>
          </a:xfrm>
          <a:prstGeom prst="ellipse">
            <a:avLst/>
          </a:prstGeom>
          <a:solidFill>
            <a:srgbClr val="FFCC66"/>
          </a:solidFill>
          <a:ln w="22225">
            <a:solidFill>
              <a:schemeClr val="tx2"/>
            </a:solidFill>
            <a:round/>
            <a:headEnd/>
            <a:tailEnd/>
          </a:ln>
        </p:spPr>
        <p:txBody>
          <a:bodyPr wrap="none" anchor="ctr"/>
          <a:lstStyle/>
          <a:p>
            <a:pPr algn="ctr"/>
            <a:r>
              <a:rPr lang="en-US" b="1"/>
              <a:t>Gas Industry </a:t>
            </a:r>
          </a:p>
          <a:p>
            <a:pPr algn="ctr"/>
            <a:r>
              <a:rPr lang="en-US" b="1"/>
              <a:t>Use</a:t>
            </a:r>
          </a:p>
        </p:txBody>
      </p:sp>
      <p:sp>
        <p:nvSpPr>
          <p:cNvPr id="63492" name="Line 4"/>
          <p:cNvSpPr>
            <a:spLocks noChangeShapeType="1"/>
          </p:cNvSpPr>
          <p:nvPr/>
        </p:nvSpPr>
        <p:spPr bwMode="auto">
          <a:xfrm>
            <a:off x="6019800" y="6172200"/>
            <a:ext cx="0" cy="304800"/>
          </a:xfrm>
          <a:prstGeom prst="line">
            <a:avLst/>
          </a:prstGeom>
          <a:noFill/>
          <a:ln w="38100">
            <a:solidFill>
              <a:schemeClr val="tx1"/>
            </a:solidFill>
            <a:round/>
            <a:headEnd/>
            <a:tailEnd type="triangle" w="med" len="med"/>
          </a:ln>
        </p:spPr>
        <p:txBody>
          <a:bodyPr/>
          <a:lstStyle/>
          <a:p>
            <a:endParaRPr lang="en-US"/>
          </a:p>
        </p:txBody>
      </p:sp>
      <p:sp>
        <p:nvSpPr>
          <p:cNvPr id="63493" name="Rectangle 5"/>
          <p:cNvSpPr>
            <a:spLocks noChangeArrowheads="1"/>
          </p:cNvSpPr>
          <p:nvPr/>
        </p:nvSpPr>
        <p:spPr bwMode="auto">
          <a:xfrm flipH="1">
            <a:off x="5410200" y="6400800"/>
            <a:ext cx="1143000" cy="457200"/>
          </a:xfrm>
          <a:prstGeom prst="rect">
            <a:avLst/>
          </a:prstGeom>
          <a:noFill/>
          <a:ln w="9525">
            <a:noFill/>
            <a:miter lim="800000"/>
            <a:headEnd/>
            <a:tailEnd/>
          </a:ln>
        </p:spPr>
        <p:txBody>
          <a:bodyPr wrap="none" anchor="ctr"/>
          <a:lstStyle/>
          <a:p>
            <a:pPr algn="ctr"/>
            <a:r>
              <a:rPr lang="en-US" sz="1400" b="1"/>
              <a:t>Water Loss</a:t>
            </a:r>
          </a:p>
        </p:txBody>
      </p:sp>
      <p:sp>
        <p:nvSpPr>
          <p:cNvPr id="63494" name="Text Box 6"/>
          <p:cNvSpPr txBox="1">
            <a:spLocks noChangeArrowheads="1"/>
          </p:cNvSpPr>
          <p:nvPr/>
        </p:nvSpPr>
        <p:spPr bwMode="auto">
          <a:xfrm>
            <a:off x="3581400" y="3810000"/>
            <a:ext cx="2286000" cy="825500"/>
          </a:xfrm>
          <a:prstGeom prst="rect">
            <a:avLst/>
          </a:prstGeom>
          <a:solidFill>
            <a:schemeClr val="bg1"/>
          </a:solidFill>
          <a:ln w="9525">
            <a:noFill/>
            <a:miter lim="800000"/>
            <a:headEnd/>
            <a:tailEnd/>
          </a:ln>
        </p:spPr>
        <p:txBody>
          <a:bodyPr>
            <a:spAutoFit/>
          </a:bodyPr>
          <a:lstStyle/>
          <a:p>
            <a:pPr algn="ctr">
              <a:spcBef>
                <a:spcPct val="50000"/>
              </a:spcBef>
            </a:pPr>
            <a:r>
              <a:rPr lang="en-US" sz="1600" b="1"/>
              <a:t>Main source of frac water at start of Haynesville Play</a:t>
            </a:r>
          </a:p>
        </p:txBody>
      </p:sp>
      <p:sp>
        <p:nvSpPr>
          <p:cNvPr id="63495" name="Text Box 7"/>
          <p:cNvSpPr txBox="1">
            <a:spLocks noChangeArrowheads="1"/>
          </p:cNvSpPr>
          <p:nvPr/>
        </p:nvSpPr>
        <p:spPr bwMode="auto">
          <a:xfrm>
            <a:off x="7467600" y="6477000"/>
            <a:ext cx="1295400" cy="274638"/>
          </a:xfrm>
          <a:prstGeom prst="rect">
            <a:avLst/>
          </a:prstGeom>
          <a:noFill/>
          <a:ln w="9525">
            <a:noFill/>
            <a:miter lim="800000"/>
            <a:headEnd/>
            <a:tailEnd/>
          </a:ln>
        </p:spPr>
        <p:txBody>
          <a:bodyPr>
            <a:spAutoFit/>
          </a:bodyPr>
          <a:lstStyle/>
          <a:p>
            <a:pPr algn="ctr">
              <a:spcBef>
                <a:spcPct val="50000"/>
              </a:spcBef>
            </a:pPr>
            <a:r>
              <a:rPr lang="en-US" sz="1200">
                <a:solidFill>
                  <a:schemeClr val="bg2"/>
                </a:solidFill>
              </a:rPr>
              <a:t>G. Hanson</a:t>
            </a:r>
          </a:p>
        </p:txBody>
      </p:sp>
      <p:sp>
        <p:nvSpPr>
          <p:cNvPr id="63496" name="Text Box 8"/>
          <p:cNvSpPr txBox="1">
            <a:spLocks noChangeArrowheads="1"/>
          </p:cNvSpPr>
          <p:nvPr/>
        </p:nvSpPr>
        <p:spPr bwMode="auto">
          <a:xfrm>
            <a:off x="304800" y="136525"/>
            <a:ext cx="8458200" cy="396875"/>
          </a:xfrm>
          <a:prstGeom prst="rect">
            <a:avLst/>
          </a:prstGeom>
          <a:noFill/>
          <a:ln w="9525">
            <a:noFill/>
            <a:miter lim="800000"/>
            <a:headEnd/>
            <a:tailEnd/>
          </a:ln>
        </p:spPr>
        <p:txBody>
          <a:bodyPr>
            <a:spAutoFit/>
          </a:bodyPr>
          <a:lstStyle/>
          <a:p>
            <a:pPr algn="ctr">
              <a:spcBef>
                <a:spcPct val="50000"/>
              </a:spcBef>
            </a:pPr>
            <a:r>
              <a:rPr lang="en-US" sz="2000" b="1">
                <a:solidFill>
                  <a:schemeClr val="accent2"/>
                </a:solidFill>
              </a:rPr>
              <a:t>LSUS Red River Watershed Management Institute - Shale Gas Plays</a:t>
            </a:r>
          </a:p>
        </p:txBody>
      </p:sp>
      <p:sp>
        <p:nvSpPr>
          <p:cNvPr id="63497" name="Text Box 9"/>
          <p:cNvSpPr txBox="1">
            <a:spLocks noChangeArrowheads="1"/>
          </p:cNvSpPr>
          <p:nvPr/>
        </p:nvSpPr>
        <p:spPr bwMode="auto">
          <a:xfrm>
            <a:off x="6781800" y="2590800"/>
            <a:ext cx="2133600" cy="366713"/>
          </a:xfrm>
          <a:prstGeom prst="rect">
            <a:avLst/>
          </a:prstGeom>
          <a:noFill/>
          <a:ln w="9525">
            <a:noFill/>
            <a:miter lim="800000"/>
            <a:headEnd/>
            <a:tailEnd/>
          </a:ln>
        </p:spPr>
        <p:txBody>
          <a:bodyPr>
            <a:spAutoFit/>
          </a:bodyPr>
          <a:lstStyle/>
          <a:p>
            <a:pPr>
              <a:spcBef>
                <a:spcPct val="50000"/>
              </a:spcBef>
            </a:pPr>
            <a:r>
              <a:rPr lang="en-US" b="1"/>
              <a:t>&lt; 800,000 gallons</a:t>
            </a:r>
          </a:p>
        </p:txBody>
      </p:sp>
      <p:sp>
        <p:nvSpPr>
          <p:cNvPr id="63498" name="Text Box 10"/>
          <p:cNvSpPr txBox="1">
            <a:spLocks noChangeArrowheads="1"/>
          </p:cNvSpPr>
          <p:nvPr/>
        </p:nvSpPr>
        <p:spPr bwMode="auto">
          <a:xfrm>
            <a:off x="6858000" y="5562600"/>
            <a:ext cx="2438400" cy="366713"/>
          </a:xfrm>
          <a:prstGeom prst="rect">
            <a:avLst/>
          </a:prstGeom>
          <a:noFill/>
          <a:ln w="9525">
            <a:noFill/>
            <a:miter lim="800000"/>
            <a:headEnd/>
            <a:tailEnd/>
          </a:ln>
        </p:spPr>
        <p:txBody>
          <a:bodyPr>
            <a:spAutoFit/>
          </a:bodyPr>
          <a:lstStyle/>
          <a:p>
            <a:pPr>
              <a:spcBef>
                <a:spcPct val="50000"/>
              </a:spcBef>
            </a:pPr>
            <a:r>
              <a:rPr lang="en-US" b="1"/>
              <a:t>7,000,000 gallons</a:t>
            </a:r>
          </a:p>
        </p:txBody>
      </p:sp>
      <p:sp>
        <p:nvSpPr>
          <p:cNvPr id="63499" name="Line 11"/>
          <p:cNvSpPr>
            <a:spLocks noChangeShapeType="1"/>
          </p:cNvSpPr>
          <p:nvPr/>
        </p:nvSpPr>
        <p:spPr bwMode="auto">
          <a:xfrm flipH="1">
            <a:off x="5867400" y="2819400"/>
            <a:ext cx="838200" cy="0"/>
          </a:xfrm>
          <a:prstGeom prst="line">
            <a:avLst/>
          </a:prstGeom>
          <a:noFill/>
          <a:ln w="28575">
            <a:solidFill>
              <a:schemeClr val="tx1"/>
            </a:solidFill>
            <a:round/>
            <a:headEnd/>
            <a:tailEnd type="triangle" w="med" len="med"/>
          </a:ln>
        </p:spPr>
        <p:txBody>
          <a:bodyPr/>
          <a:lstStyle/>
          <a:p>
            <a:endParaRPr lang="en-US"/>
          </a:p>
        </p:txBody>
      </p:sp>
      <p:sp>
        <p:nvSpPr>
          <p:cNvPr id="63500" name="Line 12"/>
          <p:cNvSpPr>
            <a:spLocks noChangeShapeType="1"/>
          </p:cNvSpPr>
          <p:nvPr/>
        </p:nvSpPr>
        <p:spPr bwMode="auto">
          <a:xfrm flipH="1">
            <a:off x="6553200" y="5715000"/>
            <a:ext cx="304800" cy="0"/>
          </a:xfrm>
          <a:prstGeom prst="line">
            <a:avLst/>
          </a:prstGeom>
          <a:noFill/>
          <a:ln w="28575">
            <a:solidFill>
              <a:schemeClr val="tx1"/>
            </a:solidFill>
            <a:round/>
            <a:headEnd/>
            <a:tailEnd type="triangle" w="med" len="med"/>
          </a:ln>
        </p:spPr>
        <p:txBody>
          <a:bodyPr/>
          <a:lstStyle/>
          <a:p>
            <a:endParaRPr lang="en-US"/>
          </a:p>
        </p:txBody>
      </p:sp>
      <p:pic>
        <p:nvPicPr>
          <p:cNvPr id="63501" name="Picture 13"/>
          <p:cNvPicPr>
            <a:picLocks noChangeAspect="1" noChangeArrowheads="1"/>
          </p:cNvPicPr>
          <p:nvPr/>
        </p:nvPicPr>
        <p:blipFill>
          <a:blip r:embed="rId3"/>
          <a:srcRect/>
          <a:stretch>
            <a:fillRect/>
          </a:stretch>
        </p:blipFill>
        <p:spPr bwMode="auto">
          <a:xfrm>
            <a:off x="228600" y="3200400"/>
            <a:ext cx="2297113" cy="2743200"/>
          </a:xfrm>
          <a:prstGeom prst="rect">
            <a:avLst/>
          </a:prstGeom>
          <a:noFill/>
          <a:ln w="9525">
            <a:noFill/>
            <a:miter lim="800000"/>
            <a:headEnd/>
            <a:tailEnd/>
          </a:ln>
        </p:spPr>
      </p:pic>
      <p:sp>
        <p:nvSpPr>
          <p:cNvPr id="63502" name="Text Box 14"/>
          <p:cNvSpPr txBox="1">
            <a:spLocks noChangeArrowheads="1"/>
          </p:cNvSpPr>
          <p:nvPr/>
        </p:nvSpPr>
        <p:spPr bwMode="auto">
          <a:xfrm>
            <a:off x="304800" y="5867400"/>
            <a:ext cx="3581400" cy="946150"/>
          </a:xfrm>
          <a:prstGeom prst="rect">
            <a:avLst/>
          </a:prstGeom>
          <a:noFill/>
          <a:ln w="9525">
            <a:noFill/>
            <a:miter lim="800000"/>
            <a:headEnd/>
            <a:tailEnd/>
          </a:ln>
        </p:spPr>
        <p:txBody>
          <a:bodyPr>
            <a:spAutoFit/>
          </a:bodyPr>
          <a:lstStyle/>
          <a:p>
            <a:pPr>
              <a:spcBef>
                <a:spcPct val="50000"/>
              </a:spcBef>
            </a:pPr>
            <a:r>
              <a:rPr lang="en-US" sz="2800" b="1">
                <a:latin typeface="Georgia" pitchFamily="18" charset="0"/>
              </a:rPr>
              <a:t>The 800 pound Gorilla Approach</a:t>
            </a:r>
          </a:p>
        </p:txBody>
      </p:sp>
      <p:sp>
        <p:nvSpPr>
          <p:cNvPr id="63503" name="Line 15"/>
          <p:cNvSpPr>
            <a:spLocks noChangeShapeType="1"/>
          </p:cNvSpPr>
          <p:nvPr/>
        </p:nvSpPr>
        <p:spPr bwMode="auto">
          <a:xfrm>
            <a:off x="2971800" y="4191000"/>
            <a:ext cx="533400" cy="0"/>
          </a:xfrm>
          <a:prstGeom prst="line">
            <a:avLst/>
          </a:prstGeom>
          <a:noFill/>
          <a:ln w="76200">
            <a:solidFill>
              <a:schemeClr val="tx1"/>
            </a:solidFill>
            <a:round/>
            <a:headEnd/>
            <a:tailEnd type="triangle" w="med" len="med"/>
          </a:ln>
        </p:spPr>
        <p:txBody>
          <a:bodyPr/>
          <a:lstStyle/>
          <a:p>
            <a:endParaRPr lang="en-US"/>
          </a:p>
        </p:txBody>
      </p:sp>
      <p:sp>
        <p:nvSpPr>
          <p:cNvPr id="63504" name="Text Box 16"/>
          <p:cNvSpPr txBox="1">
            <a:spLocks noChangeArrowheads="1"/>
          </p:cNvSpPr>
          <p:nvPr/>
        </p:nvSpPr>
        <p:spPr bwMode="auto">
          <a:xfrm>
            <a:off x="6477000" y="3352800"/>
            <a:ext cx="2362200" cy="1562100"/>
          </a:xfrm>
          <a:prstGeom prst="rect">
            <a:avLst/>
          </a:prstGeom>
          <a:noFill/>
          <a:ln w="9525">
            <a:solidFill>
              <a:srgbClr val="002060"/>
            </a:solidFill>
            <a:miter lim="800000"/>
            <a:headEnd/>
            <a:tailEnd/>
          </a:ln>
        </p:spPr>
        <p:txBody>
          <a:bodyPr>
            <a:spAutoFit/>
          </a:bodyPr>
          <a:lstStyle/>
          <a:p>
            <a:pPr algn="ctr">
              <a:spcBef>
                <a:spcPct val="50000"/>
              </a:spcBef>
            </a:pPr>
            <a:r>
              <a:rPr lang="en-US" sz="2400" b="1">
                <a:solidFill>
                  <a:srgbClr val="FF3300"/>
                </a:solidFill>
              </a:rPr>
              <a:t>Can we work together to find alternative sources?</a:t>
            </a:r>
          </a:p>
        </p:txBody>
      </p:sp>
      <p:sp>
        <p:nvSpPr>
          <p:cNvPr id="63505" name="Line 15"/>
          <p:cNvSpPr>
            <a:spLocks noChangeShapeType="1"/>
          </p:cNvSpPr>
          <p:nvPr/>
        </p:nvSpPr>
        <p:spPr bwMode="auto">
          <a:xfrm flipV="1">
            <a:off x="4648200" y="4267200"/>
            <a:ext cx="1752600" cy="762000"/>
          </a:xfrm>
          <a:prstGeom prst="line">
            <a:avLst/>
          </a:prstGeom>
          <a:noFill/>
          <a:ln w="76200">
            <a:solidFill>
              <a:srgbClr val="0066FF"/>
            </a:solidFill>
            <a:round/>
            <a:headEnd/>
            <a:tailEnd type="triangle" w="med" len="med"/>
          </a:ln>
        </p:spPr>
        <p:txBody>
          <a:bodyPr/>
          <a:lstStyle/>
          <a:p>
            <a:endParaRPr lang="en-US"/>
          </a:p>
        </p:txBody>
      </p:sp>
      <p:sp>
        <p:nvSpPr>
          <p:cNvPr id="63506" name="TextBox 19"/>
          <p:cNvSpPr txBox="1">
            <a:spLocks noChangeArrowheads="1"/>
          </p:cNvSpPr>
          <p:nvPr/>
        </p:nvSpPr>
        <p:spPr bwMode="auto">
          <a:xfrm>
            <a:off x="9144000" y="4343400"/>
            <a:ext cx="184150" cy="369888"/>
          </a:xfrm>
          <a:prstGeom prst="rect">
            <a:avLst/>
          </a:prstGeom>
          <a:noFill/>
          <a:ln w="9525">
            <a:noFill/>
            <a:miter lim="800000"/>
            <a:headEnd/>
            <a:tailEnd/>
          </a:ln>
        </p:spPr>
        <p:txBody>
          <a:bodyPr wrap="none">
            <a:spAutoFit/>
          </a:bodyPr>
          <a:lstStyle/>
          <a:p>
            <a:endParaRPr lang="en-US"/>
          </a:p>
        </p:txBody>
      </p:sp>
      <p:cxnSp>
        <p:nvCxnSpPr>
          <p:cNvPr id="63507" name="Straight Connector 21"/>
          <p:cNvCxnSpPr>
            <a:cxnSpLocks noChangeShapeType="1"/>
          </p:cNvCxnSpPr>
          <p:nvPr/>
        </p:nvCxnSpPr>
        <p:spPr bwMode="auto">
          <a:xfrm flipV="1">
            <a:off x="3048000" y="5334000"/>
            <a:ext cx="914400" cy="381000"/>
          </a:xfrm>
          <a:prstGeom prst="line">
            <a:avLst/>
          </a:prstGeom>
          <a:noFill/>
          <a:ln w="69850" algn="ctr">
            <a:solidFill>
              <a:srgbClr val="0066FF"/>
            </a:solidFill>
            <a:round/>
            <a:headEnd/>
            <a:tailEnd/>
          </a:ln>
        </p:spPr>
      </p:cxnSp>
      <p:sp>
        <p:nvSpPr>
          <p:cNvPr id="63508" name="TextBox 26"/>
          <p:cNvSpPr txBox="1">
            <a:spLocks noChangeArrowheads="1"/>
          </p:cNvSpPr>
          <p:nvPr/>
        </p:nvSpPr>
        <p:spPr bwMode="auto">
          <a:xfrm>
            <a:off x="3962400" y="4876800"/>
            <a:ext cx="838200" cy="523875"/>
          </a:xfrm>
          <a:prstGeom prst="rect">
            <a:avLst/>
          </a:prstGeom>
          <a:noFill/>
          <a:ln w="9525">
            <a:noFill/>
            <a:miter lim="800000"/>
            <a:headEnd/>
            <a:tailEnd/>
          </a:ln>
        </p:spPr>
        <p:txBody>
          <a:bodyPr>
            <a:spAutoFit/>
          </a:bodyPr>
          <a:lstStyle/>
          <a:p>
            <a:r>
              <a:rPr lang="en-US" sz="2800" b="1">
                <a:solidFill>
                  <a:srgbClr val="FF0000"/>
                </a:solidFill>
              </a:rPr>
              <a:t>OR</a:t>
            </a:r>
          </a:p>
        </p:txBody>
      </p:sp>
      <p:sp>
        <p:nvSpPr>
          <p:cNvPr id="63509" name="Line 21"/>
          <p:cNvSpPr>
            <a:spLocks noChangeShapeType="1"/>
          </p:cNvSpPr>
          <p:nvPr/>
        </p:nvSpPr>
        <p:spPr bwMode="auto">
          <a:xfrm>
            <a:off x="4038600" y="3733800"/>
            <a:ext cx="914400" cy="990600"/>
          </a:xfrm>
          <a:prstGeom prst="line">
            <a:avLst/>
          </a:prstGeom>
          <a:noFill/>
          <a:ln w="57150">
            <a:solidFill>
              <a:srgbClr val="FF3300"/>
            </a:solidFill>
            <a:round/>
            <a:headEnd/>
            <a:tailEnd/>
          </a:ln>
        </p:spPr>
        <p:txBody>
          <a:bodyPr/>
          <a:lstStyle/>
          <a:p>
            <a:endParaRPr lang="en-US"/>
          </a:p>
        </p:txBody>
      </p:sp>
      <p:sp>
        <p:nvSpPr>
          <p:cNvPr id="63510" name="Line 22"/>
          <p:cNvSpPr>
            <a:spLocks noChangeShapeType="1"/>
          </p:cNvSpPr>
          <p:nvPr/>
        </p:nvSpPr>
        <p:spPr bwMode="auto">
          <a:xfrm flipH="1">
            <a:off x="4038600" y="3733800"/>
            <a:ext cx="838200" cy="990600"/>
          </a:xfrm>
          <a:prstGeom prst="line">
            <a:avLst/>
          </a:prstGeom>
          <a:noFill/>
          <a:ln w="57150">
            <a:solidFill>
              <a:srgbClr val="FF3300"/>
            </a:solidFill>
            <a:round/>
            <a:headEnd/>
            <a:tailEnd/>
          </a:ln>
        </p:spPr>
        <p:txBody>
          <a:bodyPr/>
          <a:lstStyle/>
          <a:p>
            <a:endParaRPr lang="en-US"/>
          </a:p>
        </p:txBody>
      </p:sp>
      <p:sp>
        <p:nvSpPr>
          <p:cNvPr id="63511" name="Line 22"/>
          <p:cNvSpPr>
            <a:spLocks noChangeShapeType="1"/>
          </p:cNvSpPr>
          <p:nvPr/>
        </p:nvSpPr>
        <p:spPr bwMode="auto">
          <a:xfrm flipH="1">
            <a:off x="1447800" y="3886200"/>
            <a:ext cx="838200" cy="990600"/>
          </a:xfrm>
          <a:prstGeom prst="line">
            <a:avLst/>
          </a:prstGeom>
          <a:noFill/>
          <a:ln w="57150">
            <a:solidFill>
              <a:srgbClr val="FF3300"/>
            </a:solidFill>
            <a:round/>
            <a:headEnd/>
            <a:tailEnd/>
          </a:ln>
        </p:spPr>
        <p:txBody>
          <a:bodyPr/>
          <a:lstStyle/>
          <a:p>
            <a:endParaRPr lang="en-US"/>
          </a:p>
        </p:txBody>
      </p:sp>
      <p:sp>
        <p:nvSpPr>
          <p:cNvPr id="63512" name="Line 21"/>
          <p:cNvSpPr>
            <a:spLocks noChangeShapeType="1"/>
          </p:cNvSpPr>
          <p:nvPr/>
        </p:nvSpPr>
        <p:spPr bwMode="auto">
          <a:xfrm>
            <a:off x="1447800" y="3962400"/>
            <a:ext cx="838200" cy="914400"/>
          </a:xfrm>
          <a:prstGeom prst="line">
            <a:avLst/>
          </a:prstGeom>
          <a:noFill/>
          <a:ln w="57150">
            <a:solidFill>
              <a:srgbClr val="FF3300"/>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179388" y="1136650"/>
            <a:ext cx="9144000" cy="0"/>
          </a:xfrm>
          <a:prstGeom prst="rect">
            <a:avLst/>
          </a:prstGeom>
          <a:noFill/>
          <a:ln w="9525">
            <a:noFill/>
            <a:miter lim="800000"/>
            <a:headEnd/>
            <a:tailEnd/>
          </a:ln>
        </p:spPr>
        <p:txBody>
          <a:bodyPr>
            <a:spAutoFit/>
          </a:bodyPr>
          <a:lstStyle/>
          <a:p>
            <a:endParaRPr lang="en-US"/>
          </a:p>
        </p:txBody>
      </p:sp>
      <p:sp>
        <p:nvSpPr>
          <p:cNvPr id="64515" name="Text Box 3"/>
          <p:cNvSpPr txBox="1">
            <a:spLocks noChangeArrowheads="1"/>
          </p:cNvSpPr>
          <p:nvPr/>
        </p:nvSpPr>
        <p:spPr bwMode="auto">
          <a:xfrm>
            <a:off x="1676400" y="2819400"/>
            <a:ext cx="914400" cy="366713"/>
          </a:xfrm>
          <a:prstGeom prst="rect">
            <a:avLst/>
          </a:prstGeom>
          <a:noFill/>
          <a:ln w="9525">
            <a:noFill/>
            <a:miter lim="800000"/>
            <a:headEnd/>
            <a:tailEnd/>
          </a:ln>
        </p:spPr>
        <p:txBody>
          <a:bodyPr>
            <a:spAutoFit/>
          </a:bodyPr>
          <a:lstStyle/>
          <a:p>
            <a:pPr>
              <a:spcBef>
                <a:spcPct val="50000"/>
              </a:spcBef>
            </a:pPr>
            <a:endParaRPr lang="en-US"/>
          </a:p>
        </p:txBody>
      </p:sp>
      <p:sp>
        <p:nvSpPr>
          <p:cNvPr id="64516" name="Rectangle 4"/>
          <p:cNvSpPr>
            <a:spLocks noChangeArrowheads="1"/>
          </p:cNvSpPr>
          <p:nvPr/>
        </p:nvSpPr>
        <p:spPr bwMode="auto">
          <a:xfrm>
            <a:off x="609600" y="228600"/>
            <a:ext cx="8096250" cy="519113"/>
          </a:xfrm>
          <a:prstGeom prst="rect">
            <a:avLst/>
          </a:prstGeom>
          <a:noFill/>
          <a:ln w="9525">
            <a:noFill/>
            <a:miter lim="800000"/>
            <a:headEnd/>
            <a:tailEnd/>
          </a:ln>
        </p:spPr>
        <p:txBody>
          <a:bodyPr wrap="none">
            <a:spAutoFit/>
          </a:bodyPr>
          <a:lstStyle/>
          <a:p>
            <a:r>
              <a:rPr lang="en-US" sz="2800" b="1"/>
              <a:t>Surface Water Sources – South Caddo, Desoto</a:t>
            </a:r>
          </a:p>
        </p:txBody>
      </p:sp>
      <p:sp>
        <p:nvSpPr>
          <p:cNvPr id="64517" name="Text Box 5"/>
          <p:cNvSpPr txBox="1">
            <a:spLocks noChangeArrowheads="1"/>
          </p:cNvSpPr>
          <p:nvPr/>
        </p:nvSpPr>
        <p:spPr bwMode="auto">
          <a:xfrm>
            <a:off x="5486400" y="914400"/>
            <a:ext cx="2514600" cy="396875"/>
          </a:xfrm>
          <a:prstGeom prst="rect">
            <a:avLst/>
          </a:prstGeom>
          <a:noFill/>
          <a:ln w="9525">
            <a:noFill/>
            <a:miter lim="800000"/>
            <a:headEnd/>
            <a:tailEnd/>
          </a:ln>
        </p:spPr>
        <p:txBody>
          <a:bodyPr>
            <a:spAutoFit/>
          </a:bodyPr>
          <a:lstStyle/>
          <a:p>
            <a:pPr algn="ctr">
              <a:spcBef>
                <a:spcPct val="50000"/>
              </a:spcBef>
            </a:pPr>
            <a:r>
              <a:rPr lang="en-US" sz="2000" b="1"/>
              <a:t>Red River</a:t>
            </a:r>
          </a:p>
        </p:txBody>
      </p:sp>
      <p:sp>
        <p:nvSpPr>
          <p:cNvPr id="64518" name="Text Box 6"/>
          <p:cNvSpPr txBox="1">
            <a:spLocks noChangeArrowheads="1"/>
          </p:cNvSpPr>
          <p:nvPr/>
        </p:nvSpPr>
        <p:spPr bwMode="auto">
          <a:xfrm>
            <a:off x="1143000" y="914400"/>
            <a:ext cx="2514600" cy="396875"/>
          </a:xfrm>
          <a:prstGeom prst="rect">
            <a:avLst/>
          </a:prstGeom>
          <a:noFill/>
          <a:ln w="9525">
            <a:noFill/>
            <a:miter lim="800000"/>
            <a:headEnd/>
            <a:tailEnd/>
          </a:ln>
        </p:spPr>
        <p:txBody>
          <a:bodyPr>
            <a:spAutoFit/>
          </a:bodyPr>
          <a:lstStyle/>
          <a:p>
            <a:pPr algn="ctr">
              <a:spcBef>
                <a:spcPct val="50000"/>
              </a:spcBef>
            </a:pPr>
            <a:r>
              <a:rPr lang="en-US" sz="2000" b="1"/>
              <a:t>Clear Lake (small)</a:t>
            </a:r>
          </a:p>
        </p:txBody>
      </p:sp>
      <p:sp>
        <p:nvSpPr>
          <p:cNvPr id="64519" name="Text Box 7"/>
          <p:cNvSpPr txBox="1">
            <a:spLocks noChangeArrowheads="1"/>
          </p:cNvSpPr>
          <p:nvPr/>
        </p:nvSpPr>
        <p:spPr bwMode="auto">
          <a:xfrm>
            <a:off x="838200" y="3810000"/>
            <a:ext cx="2971800" cy="396875"/>
          </a:xfrm>
          <a:prstGeom prst="rect">
            <a:avLst/>
          </a:prstGeom>
          <a:noFill/>
          <a:ln w="9525">
            <a:noFill/>
            <a:miter lim="800000"/>
            <a:headEnd/>
            <a:tailEnd/>
          </a:ln>
        </p:spPr>
        <p:txBody>
          <a:bodyPr>
            <a:spAutoFit/>
          </a:bodyPr>
          <a:lstStyle/>
          <a:p>
            <a:pPr>
              <a:spcBef>
                <a:spcPct val="50000"/>
              </a:spcBef>
            </a:pPr>
            <a:r>
              <a:rPr lang="en-US" sz="2000" b="1"/>
              <a:t>Toledo Bend Reservoir</a:t>
            </a:r>
          </a:p>
        </p:txBody>
      </p:sp>
      <p:pic>
        <p:nvPicPr>
          <p:cNvPr id="64520" name="Picture 8" descr="MVC-006F"/>
          <p:cNvPicPr>
            <a:picLocks noChangeAspect="1" noChangeArrowheads="1"/>
          </p:cNvPicPr>
          <p:nvPr/>
        </p:nvPicPr>
        <p:blipFill>
          <a:blip r:embed="rId2"/>
          <a:srcRect/>
          <a:stretch>
            <a:fillRect/>
          </a:stretch>
        </p:blipFill>
        <p:spPr bwMode="auto">
          <a:xfrm>
            <a:off x="5181600" y="1371600"/>
            <a:ext cx="3200400" cy="2120900"/>
          </a:xfrm>
          <a:prstGeom prst="rect">
            <a:avLst/>
          </a:prstGeom>
          <a:noFill/>
          <a:ln w="9525">
            <a:solidFill>
              <a:schemeClr val="tx1"/>
            </a:solidFill>
            <a:miter lim="800000"/>
            <a:headEnd/>
            <a:tailEnd/>
          </a:ln>
        </p:spPr>
      </p:pic>
      <p:pic>
        <p:nvPicPr>
          <p:cNvPr id="64521" name="Picture 9" descr="IMG_5992w"/>
          <p:cNvPicPr>
            <a:picLocks noChangeAspect="1" noChangeArrowheads="1"/>
          </p:cNvPicPr>
          <p:nvPr/>
        </p:nvPicPr>
        <p:blipFill>
          <a:blip r:embed="rId3"/>
          <a:srcRect/>
          <a:stretch>
            <a:fillRect/>
          </a:stretch>
        </p:blipFill>
        <p:spPr bwMode="auto">
          <a:xfrm>
            <a:off x="838200" y="4267200"/>
            <a:ext cx="3124200" cy="2084388"/>
          </a:xfrm>
          <a:prstGeom prst="rect">
            <a:avLst/>
          </a:prstGeom>
          <a:noFill/>
          <a:ln w="9525">
            <a:solidFill>
              <a:schemeClr val="tx1"/>
            </a:solidFill>
            <a:miter lim="800000"/>
            <a:headEnd/>
            <a:tailEnd/>
          </a:ln>
        </p:spPr>
      </p:pic>
      <p:pic>
        <p:nvPicPr>
          <p:cNvPr id="64522" name="Picture 10" descr="Louisiana  Off_the_Beaten_Path"/>
          <p:cNvPicPr>
            <a:picLocks noChangeAspect="1" noChangeArrowheads="1"/>
          </p:cNvPicPr>
          <p:nvPr/>
        </p:nvPicPr>
        <p:blipFill>
          <a:blip r:embed="rId4"/>
          <a:srcRect/>
          <a:stretch>
            <a:fillRect/>
          </a:stretch>
        </p:blipFill>
        <p:spPr bwMode="auto">
          <a:xfrm>
            <a:off x="762000" y="1368425"/>
            <a:ext cx="3124200" cy="2125663"/>
          </a:xfrm>
          <a:prstGeom prst="rect">
            <a:avLst/>
          </a:prstGeom>
          <a:noFill/>
          <a:ln w="9525">
            <a:solidFill>
              <a:schemeClr val="tx1"/>
            </a:solidFill>
            <a:miter lim="800000"/>
            <a:headEnd/>
            <a:tailEnd/>
          </a:ln>
        </p:spPr>
      </p:pic>
      <p:pic>
        <p:nvPicPr>
          <p:cNvPr id="64523" name="Picture 11"/>
          <p:cNvPicPr>
            <a:picLocks noChangeAspect="1" noChangeArrowheads="1"/>
          </p:cNvPicPr>
          <p:nvPr/>
        </p:nvPicPr>
        <p:blipFill>
          <a:blip r:embed="rId5" cstate="print"/>
          <a:srcRect/>
          <a:stretch>
            <a:fillRect/>
          </a:stretch>
        </p:blipFill>
        <p:spPr bwMode="auto">
          <a:xfrm>
            <a:off x="5257800" y="4191000"/>
            <a:ext cx="3124200" cy="2076450"/>
          </a:xfrm>
          <a:prstGeom prst="rect">
            <a:avLst/>
          </a:prstGeom>
          <a:noFill/>
          <a:ln w="9525">
            <a:solidFill>
              <a:schemeClr val="tx1"/>
            </a:solidFill>
            <a:miter lim="800000"/>
            <a:headEnd/>
            <a:tailEnd/>
          </a:ln>
        </p:spPr>
      </p:pic>
      <p:sp>
        <p:nvSpPr>
          <p:cNvPr id="64524" name="Text Box 12"/>
          <p:cNvSpPr txBox="1">
            <a:spLocks noChangeArrowheads="1"/>
          </p:cNvSpPr>
          <p:nvPr/>
        </p:nvSpPr>
        <p:spPr bwMode="auto">
          <a:xfrm>
            <a:off x="5943600" y="3810000"/>
            <a:ext cx="2971800" cy="396875"/>
          </a:xfrm>
          <a:prstGeom prst="rect">
            <a:avLst/>
          </a:prstGeom>
          <a:noFill/>
          <a:ln w="9525">
            <a:noFill/>
            <a:miter lim="800000"/>
            <a:headEnd/>
            <a:tailEnd/>
          </a:ln>
        </p:spPr>
        <p:txBody>
          <a:bodyPr>
            <a:spAutoFit/>
          </a:bodyPr>
          <a:lstStyle/>
          <a:p>
            <a:pPr>
              <a:spcBef>
                <a:spcPct val="50000"/>
              </a:spcBef>
            </a:pPr>
            <a:r>
              <a:rPr lang="en-US" sz="2000" b="1"/>
              <a:t>Sabine River</a:t>
            </a:r>
          </a:p>
        </p:txBody>
      </p:sp>
      <p:sp>
        <p:nvSpPr>
          <p:cNvPr id="64525" name="Text Box 13"/>
          <p:cNvSpPr txBox="1">
            <a:spLocks noChangeArrowheads="1"/>
          </p:cNvSpPr>
          <p:nvPr/>
        </p:nvSpPr>
        <p:spPr bwMode="auto">
          <a:xfrm>
            <a:off x="6553200" y="6324600"/>
            <a:ext cx="2667000" cy="457200"/>
          </a:xfrm>
          <a:prstGeom prst="rect">
            <a:avLst/>
          </a:prstGeom>
          <a:noFill/>
          <a:ln w="9525">
            <a:noFill/>
            <a:miter lim="800000"/>
            <a:headEnd/>
            <a:tailEnd/>
          </a:ln>
        </p:spPr>
        <p:txBody>
          <a:bodyPr>
            <a:spAutoFit/>
          </a:bodyPr>
          <a:lstStyle/>
          <a:p>
            <a:pPr algn="ctr">
              <a:spcBef>
                <a:spcPct val="50000"/>
              </a:spcBef>
            </a:pPr>
            <a:r>
              <a:rPr lang="en-US" sz="1200" b="1"/>
              <a:t>LSUS Red River Watershed Management Institute</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990600" y="152400"/>
            <a:ext cx="7162800" cy="1190625"/>
          </a:xfrm>
          <a:prstGeom prst="rect">
            <a:avLst/>
          </a:prstGeom>
          <a:noFill/>
          <a:ln w="9525">
            <a:noFill/>
            <a:miter lim="800000"/>
            <a:headEnd/>
            <a:tailEnd/>
          </a:ln>
        </p:spPr>
        <p:txBody>
          <a:bodyPr>
            <a:spAutoFit/>
          </a:bodyPr>
          <a:lstStyle/>
          <a:p>
            <a:pPr algn="ctr">
              <a:spcBef>
                <a:spcPct val="50000"/>
              </a:spcBef>
              <a:buFont typeface="Wingdings" pitchFamily="2" charset="2"/>
              <a:buNone/>
            </a:pPr>
            <a:r>
              <a:rPr lang="en-US" sz="3600" b="1">
                <a:solidFill>
                  <a:srgbClr val="FF3300"/>
                </a:solidFill>
              </a:rPr>
              <a:t>Water Resources Committee of Northwest Louisiana</a:t>
            </a:r>
          </a:p>
        </p:txBody>
      </p:sp>
      <p:sp>
        <p:nvSpPr>
          <p:cNvPr id="65539" name="Text Box 3"/>
          <p:cNvSpPr txBox="1">
            <a:spLocks noChangeArrowheads="1"/>
          </p:cNvSpPr>
          <p:nvPr/>
        </p:nvSpPr>
        <p:spPr bwMode="auto">
          <a:xfrm>
            <a:off x="533400" y="1379538"/>
            <a:ext cx="8458200" cy="5859462"/>
          </a:xfrm>
          <a:prstGeom prst="rect">
            <a:avLst/>
          </a:prstGeom>
          <a:noFill/>
          <a:ln w="9525">
            <a:noFill/>
            <a:miter lim="800000"/>
            <a:headEnd/>
            <a:tailEnd/>
          </a:ln>
        </p:spPr>
        <p:txBody>
          <a:bodyPr>
            <a:spAutoFit/>
          </a:bodyPr>
          <a:lstStyle/>
          <a:p>
            <a:pPr>
              <a:spcBef>
                <a:spcPct val="50000"/>
              </a:spcBef>
              <a:buFont typeface="Wingdings" pitchFamily="2" charset="2"/>
              <a:buChar char="Ø"/>
            </a:pPr>
            <a:r>
              <a:rPr lang="en-US" sz="2800" b="1"/>
              <a:t> Established prior to Haynesville in 2003</a:t>
            </a:r>
          </a:p>
          <a:p>
            <a:pPr>
              <a:spcBef>
                <a:spcPct val="50000"/>
              </a:spcBef>
              <a:buFont typeface="Wingdings" pitchFamily="2" charset="2"/>
              <a:buChar char="Ø"/>
            </a:pPr>
            <a:r>
              <a:rPr lang="en-US" sz="2800" b="1"/>
              <a:t> Members: Bossier, Caddo, Desoto, &amp;       	Webster Parish Administrators, 	Shreveport, MPC, LSUS, Sabine 	River 	Authority, local mayor, Red River 	Valley Authority, Red River Waterway 	Commission, community representatives, 	an oil &amp; gas co.</a:t>
            </a:r>
          </a:p>
          <a:p>
            <a:pPr>
              <a:spcBef>
                <a:spcPct val="50000"/>
              </a:spcBef>
              <a:buFont typeface="Wingdings" pitchFamily="2" charset="2"/>
              <a:buChar char="Ø"/>
            </a:pPr>
            <a:r>
              <a:rPr lang="en-US" sz="2800" b="1"/>
              <a:t> Dedicated to insuring the supply of good 	quality water surface &amp; groundwater for 	Northwest La.</a:t>
            </a:r>
          </a:p>
          <a:p>
            <a:pPr>
              <a:spcBef>
                <a:spcPct val="50000"/>
              </a:spcBef>
              <a:buFont typeface="Wingdings" pitchFamily="2" charset="2"/>
              <a:buNone/>
            </a:pPr>
            <a:endParaRPr lang="en-US" sz="2800" b="1"/>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4"/>
          <p:cNvPicPr>
            <a:picLocks noChangeAspect="1" noChangeArrowheads="1"/>
          </p:cNvPicPr>
          <p:nvPr/>
        </p:nvPicPr>
        <p:blipFill>
          <a:blip r:embed="rId2"/>
          <a:srcRect/>
          <a:stretch>
            <a:fillRect/>
          </a:stretch>
        </p:blipFill>
        <p:spPr bwMode="auto">
          <a:xfrm>
            <a:off x="1600200" y="1371600"/>
            <a:ext cx="5830888" cy="5057775"/>
          </a:xfrm>
          <a:prstGeom prst="rect">
            <a:avLst/>
          </a:prstGeom>
          <a:noFill/>
          <a:ln w="9525">
            <a:noFill/>
            <a:miter lim="800000"/>
            <a:headEnd/>
            <a:tailEnd/>
          </a:ln>
        </p:spPr>
      </p:pic>
      <p:pic>
        <p:nvPicPr>
          <p:cNvPr id="7171" name="Picture 5"/>
          <p:cNvPicPr>
            <a:picLocks noChangeAspect="1" noChangeArrowheads="1"/>
          </p:cNvPicPr>
          <p:nvPr/>
        </p:nvPicPr>
        <p:blipFill>
          <a:blip r:embed="rId3"/>
          <a:srcRect/>
          <a:stretch>
            <a:fillRect/>
          </a:stretch>
        </p:blipFill>
        <p:spPr bwMode="auto">
          <a:xfrm>
            <a:off x="1676400" y="457200"/>
            <a:ext cx="4038600" cy="8461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a:srcRect/>
          <a:stretch>
            <a:fillRect/>
          </a:stretch>
        </p:blipFill>
        <p:spPr bwMode="auto">
          <a:xfrm>
            <a:off x="0" y="0"/>
            <a:ext cx="9144000" cy="6899275"/>
          </a:xfrm>
          <a:prstGeom prst="rect">
            <a:avLst/>
          </a:prstGeom>
          <a:noFill/>
          <a:ln w="9525">
            <a:noFill/>
            <a:miter lim="800000"/>
            <a:headEnd/>
            <a:tailEnd/>
          </a:ln>
        </p:spPr>
      </p:pic>
      <p:sp>
        <p:nvSpPr>
          <p:cNvPr id="66563" name="Text Box 3"/>
          <p:cNvSpPr txBox="1">
            <a:spLocks noChangeArrowheads="1"/>
          </p:cNvSpPr>
          <p:nvPr/>
        </p:nvSpPr>
        <p:spPr bwMode="auto">
          <a:xfrm>
            <a:off x="5410200" y="5638800"/>
            <a:ext cx="3048000" cy="915988"/>
          </a:xfrm>
          <a:prstGeom prst="rect">
            <a:avLst/>
          </a:prstGeom>
          <a:noFill/>
          <a:ln w="9525">
            <a:noFill/>
            <a:miter lim="800000"/>
            <a:headEnd/>
            <a:tailEnd/>
          </a:ln>
        </p:spPr>
        <p:txBody>
          <a:bodyPr>
            <a:spAutoFit/>
          </a:bodyPr>
          <a:lstStyle/>
          <a:p>
            <a:pPr>
              <a:spcBef>
                <a:spcPct val="50000"/>
              </a:spcBef>
            </a:pPr>
            <a:r>
              <a:rPr lang="en-US" b="1" i="1">
                <a:solidFill>
                  <a:srgbClr val="996600"/>
                </a:solidFill>
              </a:rPr>
              <a:t>Water Resources Committee of Northwest Louisiana (WRCNL)</a:t>
            </a:r>
          </a:p>
        </p:txBody>
      </p:sp>
      <p:sp>
        <p:nvSpPr>
          <p:cNvPr id="66564" name="Line 4"/>
          <p:cNvSpPr>
            <a:spLocks noChangeShapeType="1"/>
          </p:cNvSpPr>
          <p:nvPr/>
        </p:nvSpPr>
        <p:spPr bwMode="auto">
          <a:xfrm flipV="1">
            <a:off x="2895600" y="5257800"/>
            <a:ext cx="914400" cy="304800"/>
          </a:xfrm>
          <a:prstGeom prst="line">
            <a:avLst/>
          </a:prstGeom>
          <a:noFill/>
          <a:ln w="57150">
            <a:solidFill>
              <a:schemeClr val="tx1"/>
            </a:solidFill>
            <a:round/>
            <a:headEnd type="triangle" w="med" len="med"/>
            <a:tailEnd/>
          </a:ln>
        </p:spPr>
        <p:txBody>
          <a:bodyPr/>
          <a:lstStyle/>
          <a:p>
            <a:endParaRPr lang="en-US"/>
          </a:p>
        </p:txBody>
      </p:sp>
      <p:sp>
        <p:nvSpPr>
          <p:cNvPr id="66565" name="Text Box 5"/>
          <p:cNvSpPr txBox="1">
            <a:spLocks noChangeArrowheads="1"/>
          </p:cNvSpPr>
          <p:nvPr/>
        </p:nvSpPr>
        <p:spPr bwMode="auto">
          <a:xfrm>
            <a:off x="3581400" y="4800600"/>
            <a:ext cx="2667000" cy="641350"/>
          </a:xfrm>
          <a:prstGeom prst="rect">
            <a:avLst/>
          </a:prstGeom>
          <a:noFill/>
          <a:ln w="9525">
            <a:noFill/>
            <a:miter lim="800000"/>
            <a:headEnd/>
            <a:tailEnd/>
          </a:ln>
        </p:spPr>
        <p:txBody>
          <a:bodyPr>
            <a:spAutoFit/>
          </a:bodyPr>
          <a:lstStyle/>
          <a:p>
            <a:pPr algn="ctr">
              <a:spcBef>
                <a:spcPct val="50000"/>
              </a:spcBef>
            </a:pPr>
            <a:r>
              <a:rPr lang="en-US" b="1" i="1">
                <a:solidFill>
                  <a:srgbClr val="996600"/>
                </a:solidFill>
              </a:rPr>
              <a:t>Sabine River Authority (Member)</a:t>
            </a:r>
          </a:p>
        </p:txBody>
      </p:sp>
      <p:sp>
        <p:nvSpPr>
          <p:cNvPr id="66566" name="Text Box 6"/>
          <p:cNvSpPr txBox="1">
            <a:spLocks noChangeArrowheads="1"/>
          </p:cNvSpPr>
          <p:nvPr/>
        </p:nvSpPr>
        <p:spPr bwMode="auto">
          <a:xfrm>
            <a:off x="152400" y="6400800"/>
            <a:ext cx="2590800" cy="457200"/>
          </a:xfrm>
          <a:prstGeom prst="rect">
            <a:avLst/>
          </a:prstGeom>
          <a:noFill/>
          <a:ln w="9525">
            <a:noFill/>
            <a:miter lim="800000"/>
            <a:headEnd/>
            <a:tailEnd/>
          </a:ln>
        </p:spPr>
        <p:txBody>
          <a:bodyPr>
            <a:spAutoFit/>
          </a:bodyPr>
          <a:lstStyle/>
          <a:p>
            <a:pPr algn="ctr">
              <a:spcBef>
                <a:spcPct val="50000"/>
              </a:spcBef>
            </a:pPr>
            <a:r>
              <a:rPr lang="en-US" sz="1200" b="1"/>
              <a:t>LSUS Red River Watershed Management Institute</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2"/>
          <a:srcRect/>
          <a:stretch>
            <a:fillRect/>
          </a:stretch>
        </p:blipFill>
        <p:spPr bwMode="auto">
          <a:xfrm>
            <a:off x="1295400" y="152400"/>
            <a:ext cx="6529388" cy="6553200"/>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ChangeArrowheads="1"/>
          </p:cNvSpPr>
          <p:nvPr/>
        </p:nvSpPr>
        <p:spPr bwMode="auto">
          <a:xfrm>
            <a:off x="533400" y="-152400"/>
            <a:ext cx="8229600" cy="1143000"/>
          </a:xfrm>
          <a:prstGeom prst="rect">
            <a:avLst/>
          </a:prstGeom>
          <a:noFill/>
          <a:ln w="9525">
            <a:noFill/>
            <a:miter lim="800000"/>
            <a:headEnd/>
            <a:tailEnd/>
          </a:ln>
        </p:spPr>
        <p:txBody>
          <a:bodyPr anchor="ctr"/>
          <a:lstStyle/>
          <a:p>
            <a:pPr algn="ctr"/>
            <a:r>
              <a:rPr lang="en-US" sz="3600">
                <a:solidFill>
                  <a:srgbClr val="A50021"/>
                </a:solidFill>
              </a:rPr>
              <a:t>Recent Article in "The Land Rig"</a:t>
            </a:r>
          </a:p>
        </p:txBody>
      </p:sp>
      <p:graphicFrame>
        <p:nvGraphicFramePr>
          <p:cNvPr id="122883" name="Object 3"/>
          <p:cNvGraphicFramePr>
            <a:graphicFrameLocks noChangeAspect="1"/>
          </p:cNvGraphicFramePr>
          <p:nvPr/>
        </p:nvGraphicFramePr>
        <p:xfrm>
          <a:off x="153988" y="914400"/>
          <a:ext cx="4418012" cy="5715000"/>
        </p:xfrm>
        <a:graphic>
          <a:graphicData uri="http://schemas.openxmlformats.org/presentationml/2006/ole">
            <mc:AlternateContent xmlns:mc="http://schemas.openxmlformats.org/markup-compatibility/2006">
              <mc:Choice xmlns:v="urn:schemas-microsoft-com:vml" Requires="v">
                <p:oleObj spid="_x0000_s349187" name="Acrobat Document" r:id="rId3" imgW="5830114" imgH="7542857" progId="AcroExch.Document.7">
                  <p:embed/>
                </p:oleObj>
              </mc:Choice>
              <mc:Fallback>
                <p:oleObj name="Acrobat Document" r:id="rId3" imgW="5830114" imgH="7542857" progId="AcroExch.Document.7">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988" y="914400"/>
                        <a:ext cx="4418012" cy="5715000"/>
                      </a:xfrm>
                      <a:prstGeom prst="rect">
                        <a:avLst/>
                      </a:prstGeom>
                      <a:noFill/>
                      <a:ln w="12700">
                        <a:solidFill>
                          <a:srgbClr val="99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22884" name="Picture 4"/>
          <p:cNvPicPr>
            <a:picLocks noChangeAspect="1" noChangeArrowheads="1"/>
          </p:cNvPicPr>
          <p:nvPr/>
        </p:nvPicPr>
        <p:blipFill>
          <a:blip r:embed="rId5"/>
          <a:srcRect/>
          <a:stretch>
            <a:fillRect/>
          </a:stretch>
        </p:blipFill>
        <p:spPr bwMode="auto">
          <a:xfrm>
            <a:off x="4572000" y="914400"/>
            <a:ext cx="4430713" cy="5715000"/>
          </a:xfrm>
          <a:prstGeom prst="rect">
            <a:avLst/>
          </a:prstGeom>
          <a:noFill/>
          <a:ln w="12700">
            <a:solidFill>
              <a:srgbClr val="993300"/>
            </a:solid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p:cNvPicPr>
            <a:picLocks noChangeAspect="1" noChangeArrowheads="1"/>
          </p:cNvPicPr>
          <p:nvPr/>
        </p:nvPicPr>
        <p:blipFill>
          <a:blip r:embed="rId2"/>
          <a:srcRect/>
          <a:stretch>
            <a:fillRect/>
          </a:stretch>
        </p:blipFill>
        <p:spPr bwMode="auto">
          <a:xfrm>
            <a:off x="685800" y="265113"/>
            <a:ext cx="7772400" cy="6440487"/>
          </a:xfrm>
          <a:prstGeom prst="rect">
            <a:avLst/>
          </a:prstGeom>
          <a:noFill/>
          <a:ln w="22225">
            <a:solidFill>
              <a:srgbClr val="A50021"/>
            </a:solid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2"/>
          <p:cNvSpPr txBox="1">
            <a:spLocks noChangeArrowheads="1"/>
          </p:cNvSpPr>
          <p:nvPr/>
        </p:nvSpPr>
        <p:spPr bwMode="auto">
          <a:xfrm>
            <a:off x="304800" y="106363"/>
            <a:ext cx="8458200" cy="579437"/>
          </a:xfrm>
          <a:prstGeom prst="rect">
            <a:avLst/>
          </a:prstGeom>
          <a:noFill/>
          <a:ln w="9525">
            <a:noFill/>
            <a:miter lim="800000"/>
            <a:headEnd/>
            <a:tailEnd/>
          </a:ln>
        </p:spPr>
        <p:txBody>
          <a:bodyPr>
            <a:spAutoFit/>
          </a:bodyPr>
          <a:lstStyle/>
          <a:p>
            <a:pPr algn="ctr">
              <a:spcBef>
                <a:spcPct val="50000"/>
              </a:spcBef>
              <a:buFont typeface="Wingdings" pitchFamily="2" charset="2"/>
              <a:buNone/>
            </a:pPr>
            <a:r>
              <a:rPr lang="en-US" sz="3200" b="1">
                <a:solidFill>
                  <a:srgbClr val="FF3300"/>
                </a:solidFill>
              </a:rPr>
              <a:t>Alternate Water Sources for Frac Water</a:t>
            </a:r>
          </a:p>
        </p:txBody>
      </p:sp>
      <p:sp>
        <p:nvSpPr>
          <p:cNvPr id="67587" name="Text Box 3"/>
          <p:cNvSpPr txBox="1">
            <a:spLocks noChangeArrowheads="1"/>
          </p:cNvSpPr>
          <p:nvPr/>
        </p:nvSpPr>
        <p:spPr bwMode="auto">
          <a:xfrm>
            <a:off x="5715000" y="6643688"/>
            <a:ext cx="1066800" cy="214312"/>
          </a:xfrm>
          <a:prstGeom prst="rect">
            <a:avLst/>
          </a:prstGeom>
          <a:noFill/>
          <a:ln w="9525">
            <a:noFill/>
            <a:miter lim="800000"/>
            <a:headEnd/>
            <a:tailEnd/>
          </a:ln>
        </p:spPr>
        <p:txBody>
          <a:bodyPr>
            <a:spAutoFit/>
          </a:bodyPr>
          <a:lstStyle/>
          <a:p>
            <a:pPr algn="ctr">
              <a:spcBef>
                <a:spcPct val="50000"/>
              </a:spcBef>
            </a:pPr>
            <a:r>
              <a:rPr lang="en-US" sz="800" b="1"/>
              <a:t>The Times</a:t>
            </a:r>
          </a:p>
        </p:txBody>
      </p:sp>
      <p:pic>
        <p:nvPicPr>
          <p:cNvPr id="67588" name="Picture 4"/>
          <p:cNvPicPr>
            <a:picLocks noChangeAspect="1" noChangeArrowheads="1"/>
          </p:cNvPicPr>
          <p:nvPr/>
        </p:nvPicPr>
        <p:blipFill>
          <a:blip r:embed="rId2"/>
          <a:srcRect/>
          <a:stretch>
            <a:fillRect/>
          </a:stretch>
        </p:blipFill>
        <p:spPr bwMode="auto">
          <a:xfrm>
            <a:off x="1817688" y="838200"/>
            <a:ext cx="4937125" cy="5791200"/>
          </a:xfrm>
          <a:prstGeom prst="rect">
            <a:avLst/>
          </a:prstGeom>
          <a:noFill/>
          <a:ln w="9525">
            <a:solidFill>
              <a:schemeClr val="tx1"/>
            </a:solidFill>
            <a:miter lim="800000"/>
            <a:headEnd/>
            <a:tailEnd/>
          </a:ln>
        </p:spPr>
      </p:pic>
      <p:sp>
        <p:nvSpPr>
          <p:cNvPr id="67589" name="Text Box 5"/>
          <p:cNvSpPr txBox="1">
            <a:spLocks noChangeArrowheads="1"/>
          </p:cNvSpPr>
          <p:nvPr/>
        </p:nvSpPr>
        <p:spPr bwMode="auto">
          <a:xfrm>
            <a:off x="6705600" y="6324600"/>
            <a:ext cx="2590800" cy="457200"/>
          </a:xfrm>
          <a:prstGeom prst="rect">
            <a:avLst/>
          </a:prstGeom>
          <a:noFill/>
          <a:ln w="9525">
            <a:noFill/>
            <a:miter lim="800000"/>
            <a:headEnd/>
            <a:tailEnd/>
          </a:ln>
        </p:spPr>
        <p:txBody>
          <a:bodyPr>
            <a:spAutoFit/>
          </a:bodyPr>
          <a:lstStyle/>
          <a:p>
            <a:pPr algn="ctr">
              <a:spcBef>
                <a:spcPct val="50000"/>
              </a:spcBef>
            </a:pPr>
            <a:r>
              <a:rPr lang="en-US" sz="1200" b="1"/>
              <a:t>LSUS Red River Watershed Management Institute</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a:srcRect/>
          <a:stretch>
            <a:fillRect/>
          </a:stretch>
        </p:blipFill>
        <p:spPr bwMode="auto">
          <a:xfrm>
            <a:off x="381000" y="838200"/>
            <a:ext cx="4081463" cy="5791200"/>
          </a:xfrm>
          <a:prstGeom prst="rect">
            <a:avLst/>
          </a:prstGeom>
          <a:noFill/>
          <a:ln w="25400">
            <a:solidFill>
              <a:schemeClr val="tx1"/>
            </a:solidFill>
            <a:miter lim="800000"/>
            <a:headEnd/>
            <a:tailEnd/>
          </a:ln>
        </p:spPr>
      </p:pic>
      <p:sp>
        <p:nvSpPr>
          <p:cNvPr id="68611" name="Text Box 3"/>
          <p:cNvSpPr txBox="1">
            <a:spLocks noChangeArrowheads="1"/>
          </p:cNvSpPr>
          <p:nvPr/>
        </p:nvSpPr>
        <p:spPr bwMode="auto">
          <a:xfrm>
            <a:off x="4953000" y="990600"/>
            <a:ext cx="4191000" cy="2289175"/>
          </a:xfrm>
          <a:prstGeom prst="rect">
            <a:avLst/>
          </a:prstGeom>
          <a:noFill/>
          <a:ln w="9525">
            <a:noFill/>
            <a:miter lim="800000"/>
            <a:headEnd/>
            <a:tailEnd/>
          </a:ln>
        </p:spPr>
        <p:txBody>
          <a:bodyPr>
            <a:spAutoFit/>
          </a:bodyPr>
          <a:lstStyle/>
          <a:p>
            <a:pPr>
              <a:spcBef>
                <a:spcPct val="50000"/>
              </a:spcBef>
            </a:pPr>
            <a:r>
              <a:rPr lang="en-US" sz="3600" b="1">
                <a:latin typeface="Bradley Hand ITC" pitchFamily="66" charset="0"/>
              </a:rPr>
              <a:t>Get Rich Quick ?– Don’t sell the farm, just sell the pond water…</a:t>
            </a:r>
          </a:p>
        </p:txBody>
      </p:sp>
      <p:sp>
        <p:nvSpPr>
          <p:cNvPr id="68612" name="Text Box 4"/>
          <p:cNvSpPr txBox="1">
            <a:spLocks noChangeArrowheads="1"/>
          </p:cNvSpPr>
          <p:nvPr/>
        </p:nvSpPr>
        <p:spPr bwMode="auto">
          <a:xfrm>
            <a:off x="5029200" y="3657600"/>
            <a:ext cx="3810000" cy="1373188"/>
          </a:xfrm>
          <a:prstGeom prst="rect">
            <a:avLst/>
          </a:prstGeom>
          <a:noFill/>
          <a:ln w="9525">
            <a:noFill/>
            <a:miter lim="800000"/>
            <a:headEnd/>
            <a:tailEnd/>
          </a:ln>
        </p:spPr>
        <p:txBody>
          <a:bodyPr>
            <a:spAutoFit/>
          </a:bodyPr>
          <a:lstStyle/>
          <a:p>
            <a:pPr>
              <a:spcBef>
                <a:spcPct val="50000"/>
              </a:spcBef>
            </a:pPr>
            <a:r>
              <a:rPr lang="en-US" sz="2800" b="1"/>
              <a:t>Private ponds have become an important source of frac water</a:t>
            </a:r>
          </a:p>
        </p:txBody>
      </p:sp>
      <p:sp>
        <p:nvSpPr>
          <p:cNvPr id="68613" name="Text Box 2"/>
          <p:cNvSpPr txBox="1">
            <a:spLocks noChangeArrowheads="1"/>
          </p:cNvSpPr>
          <p:nvPr/>
        </p:nvSpPr>
        <p:spPr bwMode="auto">
          <a:xfrm>
            <a:off x="304800" y="106363"/>
            <a:ext cx="8458200" cy="579437"/>
          </a:xfrm>
          <a:prstGeom prst="rect">
            <a:avLst/>
          </a:prstGeom>
          <a:noFill/>
          <a:ln w="9525">
            <a:noFill/>
            <a:miter lim="800000"/>
            <a:headEnd/>
            <a:tailEnd/>
          </a:ln>
        </p:spPr>
        <p:txBody>
          <a:bodyPr>
            <a:spAutoFit/>
          </a:bodyPr>
          <a:lstStyle/>
          <a:p>
            <a:pPr algn="ctr">
              <a:spcBef>
                <a:spcPct val="50000"/>
              </a:spcBef>
              <a:buFont typeface="Wingdings" pitchFamily="2" charset="2"/>
              <a:buNone/>
            </a:pPr>
            <a:r>
              <a:rPr lang="en-US" sz="3200" b="1">
                <a:solidFill>
                  <a:srgbClr val="FF3300"/>
                </a:solidFill>
              </a:rPr>
              <a:t>Alternate Water Sources for Frac Water</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tower_buzzards">
            <a:hlinkClick r:id="rId3"/>
          </p:cNvPr>
          <p:cNvPicPr>
            <a:picLocks noChangeAspect="1" noChangeArrowheads="1"/>
          </p:cNvPicPr>
          <p:nvPr/>
        </p:nvPicPr>
        <p:blipFill>
          <a:blip r:embed="rId4"/>
          <a:srcRect/>
          <a:stretch>
            <a:fillRect/>
          </a:stretch>
        </p:blipFill>
        <p:spPr bwMode="auto">
          <a:xfrm>
            <a:off x="685800" y="762000"/>
            <a:ext cx="7772400" cy="5311775"/>
          </a:xfrm>
          <a:prstGeom prst="rect">
            <a:avLst/>
          </a:prstGeom>
          <a:noFill/>
          <a:ln w="15875">
            <a:solidFill>
              <a:schemeClr val="tx1"/>
            </a:solidFill>
            <a:miter lim="800000"/>
            <a:headEnd/>
            <a:tailEnd/>
          </a:ln>
        </p:spPr>
      </p:pic>
      <p:sp>
        <p:nvSpPr>
          <p:cNvPr id="69635" name="Rectangle 3"/>
          <p:cNvSpPr>
            <a:spLocks noChangeArrowheads="1"/>
          </p:cNvSpPr>
          <p:nvPr/>
        </p:nvSpPr>
        <p:spPr bwMode="auto">
          <a:xfrm>
            <a:off x="914400" y="-228600"/>
            <a:ext cx="7543800" cy="1219200"/>
          </a:xfrm>
          <a:prstGeom prst="rect">
            <a:avLst/>
          </a:prstGeom>
          <a:solidFill>
            <a:schemeClr val="bg1">
              <a:alpha val="0"/>
            </a:schemeClr>
          </a:solidFill>
          <a:ln w="9525">
            <a:noFill/>
            <a:miter lim="800000"/>
            <a:headEnd/>
            <a:tailEnd/>
          </a:ln>
        </p:spPr>
        <p:txBody>
          <a:bodyPr anchor="ctr"/>
          <a:lstStyle/>
          <a:p>
            <a:pPr algn="ctr"/>
            <a:r>
              <a:rPr lang="en-US" sz="3600" b="1">
                <a:solidFill>
                  <a:schemeClr val="tx2"/>
                </a:solidFill>
                <a:latin typeface="Bradley Hand ITC" pitchFamily="66" charset="0"/>
              </a:rPr>
              <a:t>You guys seen any unleased ponds?</a:t>
            </a:r>
          </a:p>
        </p:txBody>
      </p:sp>
      <p:sp>
        <p:nvSpPr>
          <p:cNvPr id="69636" name="Text Box 4"/>
          <p:cNvSpPr txBox="1">
            <a:spLocks noChangeArrowheads="1"/>
          </p:cNvSpPr>
          <p:nvPr/>
        </p:nvSpPr>
        <p:spPr bwMode="auto">
          <a:xfrm>
            <a:off x="1219200" y="6172200"/>
            <a:ext cx="6934200" cy="519113"/>
          </a:xfrm>
          <a:prstGeom prst="rect">
            <a:avLst/>
          </a:prstGeom>
          <a:noFill/>
          <a:ln w="9525">
            <a:noFill/>
            <a:miter lim="800000"/>
            <a:headEnd/>
            <a:tailEnd/>
          </a:ln>
        </p:spPr>
        <p:txBody>
          <a:bodyPr>
            <a:spAutoFit/>
          </a:bodyPr>
          <a:lstStyle/>
          <a:p>
            <a:pPr>
              <a:spcBef>
                <a:spcPct val="50000"/>
              </a:spcBef>
            </a:pPr>
            <a:r>
              <a:rPr lang="en-US" sz="2800" b="1"/>
              <a:t>A Whole New Type of Lease Market…</a:t>
            </a: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762000" y="152400"/>
            <a:ext cx="7924800" cy="641350"/>
          </a:xfrm>
          <a:prstGeom prst="rect">
            <a:avLst/>
          </a:prstGeom>
          <a:noFill/>
          <a:ln w="9525">
            <a:noFill/>
            <a:miter lim="800000"/>
            <a:headEnd/>
            <a:tailEnd/>
          </a:ln>
        </p:spPr>
        <p:txBody>
          <a:bodyPr>
            <a:spAutoFit/>
          </a:bodyPr>
          <a:lstStyle/>
          <a:p>
            <a:pPr algn="ctr">
              <a:spcBef>
                <a:spcPct val="50000"/>
              </a:spcBef>
              <a:buFont typeface="Wingdings" pitchFamily="2" charset="2"/>
              <a:buNone/>
            </a:pPr>
            <a:r>
              <a:rPr lang="en-US" sz="3600" b="1"/>
              <a:t>Water Sources for Haynesville Play</a:t>
            </a:r>
          </a:p>
        </p:txBody>
      </p:sp>
      <p:pic>
        <p:nvPicPr>
          <p:cNvPr id="70659" name="Picture 3"/>
          <p:cNvPicPr>
            <a:picLocks noChangeAspect="1" noChangeArrowheads="1"/>
          </p:cNvPicPr>
          <p:nvPr/>
        </p:nvPicPr>
        <p:blipFill>
          <a:blip r:embed="rId2"/>
          <a:srcRect/>
          <a:stretch>
            <a:fillRect/>
          </a:stretch>
        </p:blipFill>
        <p:spPr bwMode="auto">
          <a:xfrm>
            <a:off x="1295400" y="1447800"/>
            <a:ext cx="6705600" cy="5224463"/>
          </a:xfrm>
          <a:prstGeom prst="rect">
            <a:avLst/>
          </a:prstGeom>
          <a:noFill/>
          <a:ln w="12700">
            <a:solidFill>
              <a:schemeClr val="tx1"/>
            </a:solidFill>
            <a:miter lim="800000"/>
            <a:headEnd/>
            <a:tailEnd/>
          </a:ln>
        </p:spPr>
      </p:pic>
      <p:sp>
        <p:nvSpPr>
          <p:cNvPr id="70660" name="Line 6"/>
          <p:cNvSpPr>
            <a:spLocks noChangeShapeType="1"/>
          </p:cNvSpPr>
          <p:nvPr/>
        </p:nvSpPr>
        <p:spPr bwMode="auto">
          <a:xfrm flipV="1">
            <a:off x="2971800" y="2286000"/>
            <a:ext cx="1143000" cy="228600"/>
          </a:xfrm>
          <a:prstGeom prst="line">
            <a:avLst/>
          </a:prstGeom>
          <a:noFill/>
          <a:ln w="38100">
            <a:solidFill>
              <a:srgbClr val="3399FF"/>
            </a:solidFill>
            <a:round/>
            <a:headEnd type="triangle" w="med" len="med"/>
            <a:tailEnd/>
          </a:ln>
        </p:spPr>
        <p:txBody>
          <a:bodyPr/>
          <a:lstStyle/>
          <a:p>
            <a:endParaRPr lang="en-US"/>
          </a:p>
        </p:txBody>
      </p:sp>
      <p:pic>
        <p:nvPicPr>
          <p:cNvPr id="70661" name="Picture 9"/>
          <p:cNvPicPr>
            <a:picLocks noChangeAspect="1" noChangeArrowheads="1"/>
          </p:cNvPicPr>
          <p:nvPr/>
        </p:nvPicPr>
        <p:blipFill>
          <a:blip r:embed="rId3"/>
          <a:srcRect/>
          <a:stretch>
            <a:fillRect/>
          </a:stretch>
        </p:blipFill>
        <p:spPr bwMode="auto">
          <a:xfrm>
            <a:off x="3733800" y="2613025"/>
            <a:ext cx="990600" cy="358775"/>
          </a:xfrm>
          <a:prstGeom prst="rect">
            <a:avLst/>
          </a:prstGeom>
          <a:noFill/>
          <a:ln w="9525">
            <a:noFill/>
            <a:miter lim="800000"/>
            <a:headEnd/>
            <a:tailEnd/>
          </a:ln>
        </p:spPr>
      </p:pic>
      <p:sp>
        <p:nvSpPr>
          <p:cNvPr id="70662" name="Line 10"/>
          <p:cNvSpPr>
            <a:spLocks noChangeShapeType="1"/>
          </p:cNvSpPr>
          <p:nvPr/>
        </p:nvSpPr>
        <p:spPr bwMode="auto">
          <a:xfrm>
            <a:off x="4114800" y="2286000"/>
            <a:ext cx="0" cy="533400"/>
          </a:xfrm>
          <a:prstGeom prst="line">
            <a:avLst/>
          </a:prstGeom>
          <a:noFill/>
          <a:ln w="38100">
            <a:solidFill>
              <a:srgbClr val="3399FF"/>
            </a:solidFill>
            <a:round/>
            <a:headEnd/>
            <a:tailEnd/>
          </a:ln>
        </p:spPr>
        <p:txBody>
          <a:bodyPr/>
          <a:lstStyle/>
          <a:p>
            <a:endParaRPr lang="en-US"/>
          </a:p>
        </p:txBody>
      </p:sp>
      <p:sp>
        <p:nvSpPr>
          <p:cNvPr id="70663" name="Text Box 15"/>
          <p:cNvSpPr txBox="1">
            <a:spLocks noChangeArrowheads="1"/>
          </p:cNvSpPr>
          <p:nvPr/>
        </p:nvSpPr>
        <p:spPr bwMode="auto">
          <a:xfrm>
            <a:off x="990600" y="760413"/>
            <a:ext cx="8382000" cy="1160462"/>
          </a:xfrm>
          <a:prstGeom prst="rect">
            <a:avLst/>
          </a:prstGeom>
          <a:noFill/>
          <a:ln w="9525">
            <a:noFill/>
            <a:miter lim="800000"/>
            <a:headEnd/>
            <a:tailEnd/>
          </a:ln>
        </p:spPr>
        <p:txBody>
          <a:bodyPr>
            <a:spAutoFit/>
          </a:bodyPr>
          <a:lstStyle/>
          <a:p>
            <a:pPr>
              <a:spcBef>
                <a:spcPct val="50000"/>
              </a:spcBef>
              <a:buFont typeface="Wingdings" pitchFamily="2" charset="2"/>
              <a:buChar char="Ø"/>
            </a:pPr>
            <a:r>
              <a:rPr lang="en-US" sz="2800" b="1"/>
              <a:t> Surface runoff      ponds       frac water</a:t>
            </a:r>
          </a:p>
          <a:p>
            <a:pPr>
              <a:spcBef>
                <a:spcPct val="50000"/>
              </a:spcBef>
              <a:buFont typeface="Wingdings" pitchFamily="2" charset="2"/>
              <a:buNone/>
            </a:pPr>
            <a:endParaRPr lang="en-US" sz="2800" b="1"/>
          </a:p>
        </p:txBody>
      </p:sp>
      <p:sp>
        <p:nvSpPr>
          <p:cNvPr id="70664" name="Line 16"/>
          <p:cNvSpPr>
            <a:spLocks noChangeShapeType="1"/>
          </p:cNvSpPr>
          <p:nvPr/>
        </p:nvSpPr>
        <p:spPr bwMode="auto">
          <a:xfrm>
            <a:off x="4038600" y="1066800"/>
            <a:ext cx="304800" cy="0"/>
          </a:xfrm>
          <a:prstGeom prst="line">
            <a:avLst/>
          </a:prstGeom>
          <a:noFill/>
          <a:ln w="57150">
            <a:solidFill>
              <a:srgbClr val="FF3300"/>
            </a:solidFill>
            <a:round/>
            <a:headEnd/>
            <a:tailEnd type="triangle" w="med" len="med"/>
          </a:ln>
        </p:spPr>
        <p:txBody>
          <a:bodyPr/>
          <a:lstStyle/>
          <a:p>
            <a:endParaRPr lang="en-US"/>
          </a:p>
        </p:txBody>
      </p:sp>
      <p:sp>
        <p:nvSpPr>
          <p:cNvPr id="70665" name="Line 17"/>
          <p:cNvSpPr>
            <a:spLocks noChangeShapeType="1"/>
          </p:cNvSpPr>
          <p:nvPr/>
        </p:nvSpPr>
        <p:spPr bwMode="auto">
          <a:xfrm>
            <a:off x="5562600" y="1066800"/>
            <a:ext cx="304800" cy="0"/>
          </a:xfrm>
          <a:prstGeom prst="line">
            <a:avLst/>
          </a:prstGeom>
          <a:noFill/>
          <a:ln w="57150">
            <a:solidFill>
              <a:srgbClr val="FF3300"/>
            </a:solidFill>
            <a:round/>
            <a:headEnd/>
            <a:tailEnd type="triangle" w="med" len="med"/>
          </a:ln>
        </p:spPr>
        <p:txBody>
          <a:bodyPr/>
          <a:lstStyle/>
          <a:p>
            <a:endParaRPr lang="en-US"/>
          </a:p>
        </p:txBody>
      </p:sp>
      <p:pic>
        <p:nvPicPr>
          <p:cNvPr id="70666" name="Picture 22"/>
          <p:cNvPicPr>
            <a:picLocks noChangeAspect="1" noChangeArrowheads="1"/>
          </p:cNvPicPr>
          <p:nvPr/>
        </p:nvPicPr>
        <p:blipFill>
          <a:blip r:embed="rId4"/>
          <a:srcRect/>
          <a:stretch>
            <a:fillRect/>
          </a:stretch>
        </p:blipFill>
        <p:spPr bwMode="auto">
          <a:xfrm>
            <a:off x="1905000" y="1828800"/>
            <a:ext cx="762000" cy="990600"/>
          </a:xfrm>
          <a:prstGeom prst="rect">
            <a:avLst/>
          </a:prstGeom>
          <a:noFill/>
          <a:ln w="9525">
            <a:noFill/>
            <a:miter lim="800000"/>
            <a:headEnd/>
            <a:tailEnd/>
          </a:ln>
        </p:spPr>
      </p:pic>
      <p:pic>
        <p:nvPicPr>
          <p:cNvPr id="70667" name="Picture 23"/>
          <p:cNvPicPr>
            <a:picLocks noChangeAspect="1" noChangeArrowheads="1"/>
          </p:cNvPicPr>
          <p:nvPr/>
        </p:nvPicPr>
        <p:blipFill>
          <a:blip r:embed="rId5"/>
          <a:srcRect/>
          <a:stretch>
            <a:fillRect/>
          </a:stretch>
        </p:blipFill>
        <p:spPr bwMode="auto">
          <a:xfrm>
            <a:off x="1905000" y="1752600"/>
            <a:ext cx="838200" cy="1066800"/>
          </a:xfrm>
          <a:prstGeom prst="rect">
            <a:avLst/>
          </a:prstGeom>
          <a:noFill/>
          <a:ln w="9525">
            <a:noFill/>
            <a:miter lim="800000"/>
            <a:headEnd/>
            <a:tailEnd/>
          </a:ln>
        </p:spPr>
      </p:pic>
      <p:sp>
        <p:nvSpPr>
          <p:cNvPr id="70668" name="Line 4"/>
          <p:cNvSpPr>
            <a:spLocks noChangeShapeType="1"/>
          </p:cNvSpPr>
          <p:nvPr/>
        </p:nvSpPr>
        <p:spPr bwMode="auto">
          <a:xfrm flipH="1">
            <a:off x="4800600" y="2438400"/>
            <a:ext cx="533400" cy="76200"/>
          </a:xfrm>
          <a:prstGeom prst="line">
            <a:avLst/>
          </a:prstGeom>
          <a:noFill/>
          <a:ln w="57150">
            <a:solidFill>
              <a:srgbClr val="3399FF"/>
            </a:solidFill>
            <a:round/>
            <a:headEnd/>
            <a:tailEnd type="triangle" w="med" len="med"/>
          </a:ln>
        </p:spPr>
        <p:txBody>
          <a:bodyPr/>
          <a:lstStyle/>
          <a:p>
            <a:endParaRPr lang="en-US"/>
          </a:p>
        </p:txBody>
      </p:sp>
      <p:sp>
        <p:nvSpPr>
          <p:cNvPr id="70669" name="Line 15"/>
          <p:cNvSpPr>
            <a:spLocks noChangeShapeType="1"/>
          </p:cNvSpPr>
          <p:nvPr/>
        </p:nvSpPr>
        <p:spPr bwMode="auto">
          <a:xfrm>
            <a:off x="5638800" y="1600200"/>
            <a:ext cx="0" cy="152400"/>
          </a:xfrm>
          <a:prstGeom prst="line">
            <a:avLst/>
          </a:prstGeom>
          <a:noFill/>
          <a:ln w="9525">
            <a:solidFill>
              <a:srgbClr val="6600FF"/>
            </a:solidFill>
            <a:round/>
            <a:headEnd/>
            <a:tailEnd/>
          </a:ln>
        </p:spPr>
        <p:txBody>
          <a:bodyPr/>
          <a:lstStyle/>
          <a:p>
            <a:endParaRPr lang="en-US"/>
          </a:p>
        </p:txBody>
      </p:sp>
      <p:sp>
        <p:nvSpPr>
          <p:cNvPr id="70670" name="Line 16"/>
          <p:cNvSpPr>
            <a:spLocks noChangeShapeType="1"/>
          </p:cNvSpPr>
          <p:nvPr/>
        </p:nvSpPr>
        <p:spPr bwMode="auto">
          <a:xfrm>
            <a:off x="5791200" y="1752600"/>
            <a:ext cx="0" cy="152400"/>
          </a:xfrm>
          <a:prstGeom prst="line">
            <a:avLst/>
          </a:prstGeom>
          <a:noFill/>
          <a:ln w="9525">
            <a:solidFill>
              <a:srgbClr val="6600FF"/>
            </a:solidFill>
            <a:round/>
            <a:headEnd/>
            <a:tailEnd/>
          </a:ln>
        </p:spPr>
        <p:txBody>
          <a:bodyPr/>
          <a:lstStyle/>
          <a:p>
            <a:endParaRPr lang="en-US"/>
          </a:p>
        </p:txBody>
      </p:sp>
      <p:sp>
        <p:nvSpPr>
          <p:cNvPr id="70671" name="Line 17"/>
          <p:cNvSpPr>
            <a:spLocks noChangeShapeType="1"/>
          </p:cNvSpPr>
          <p:nvPr/>
        </p:nvSpPr>
        <p:spPr bwMode="auto">
          <a:xfrm>
            <a:off x="5943600" y="1600200"/>
            <a:ext cx="0" cy="152400"/>
          </a:xfrm>
          <a:prstGeom prst="line">
            <a:avLst/>
          </a:prstGeom>
          <a:noFill/>
          <a:ln w="9525">
            <a:solidFill>
              <a:srgbClr val="6600FF"/>
            </a:solidFill>
            <a:round/>
            <a:headEnd/>
            <a:tailEnd/>
          </a:ln>
        </p:spPr>
        <p:txBody>
          <a:bodyPr/>
          <a:lstStyle/>
          <a:p>
            <a:endParaRPr lang="en-US"/>
          </a:p>
        </p:txBody>
      </p:sp>
      <p:sp>
        <p:nvSpPr>
          <p:cNvPr id="70672" name="Line 18"/>
          <p:cNvSpPr>
            <a:spLocks noChangeShapeType="1"/>
          </p:cNvSpPr>
          <p:nvPr/>
        </p:nvSpPr>
        <p:spPr bwMode="auto">
          <a:xfrm flipV="1">
            <a:off x="6248400" y="1676400"/>
            <a:ext cx="0" cy="228600"/>
          </a:xfrm>
          <a:prstGeom prst="line">
            <a:avLst/>
          </a:prstGeom>
          <a:noFill/>
          <a:ln w="9525">
            <a:solidFill>
              <a:srgbClr val="6600FF"/>
            </a:solidFill>
            <a:round/>
            <a:headEnd/>
            <a:tailEnd/>
          </a:ln>
        </p:spPr>
        <p:txBody>
          <a:bodyPr/>
          <a:lstStyle/>
          <a:p>
            <a:endParaRPr lang="en-US"/>
          </a:p>
        </p:txBody>
      </p:sp>
      <p:sp>
        <p:nvSpPr>
          <p:cNvPr id="70673" name="Line 19"/>
          <p:cNvSpPr>
            <a:spLocks noChangeShapeType="1"/>
          </p:cNvSpPr>
          <p:nvPr/>
        </p:nvSpPr>
        <p:spPr bwMode="auto">
          <a:xfrm>
            <a:off x="6096000" y="1524000"/>
            <a:ext cx="0" cy="152400"/>
          </a:xfrm>
          <a:prstGeom prst="line">
            <a:avLst/>
          </a:prstGeom>
          <a:noFill/>
          <a:ln w="9525">
            <a:solidFill>
              <a:srgbClr val="6600FF"/>
            </a:solidFill>
            <a:round/>
            <a:headEnd/>
            <a:tailEnd/>
          </a:ln>
        </p:spPr>
        <p:txBody>
          <a:bodyPr/>
          <a:lstStyle/>
          <a:p>
            <a:endParaRPr lang="en-US"/>
          </a:p>
        </p:txBody>
      </p:sp>
      <p:sp>
        <p:nvSpPr>
          <p:cNvPr id="70674" name="Line 20"/>
          <p:cNvSpPr>
            <a:spLocks noChangeShapeType="1"/>
          </p:cNvSpPr>
          <p:nvPr/>
        </p:nvSpPr>
        <p:spPr bwMode="auto">
          <a:xfrm>
            <a:off x="7162800" y="1524000"/>
            <a:ext cx="0" cy="152400"/>
          </a:xfrm>
          <a:prstGeom prst="line">
            <a:avLst/>
          </a:prstGeom>
          <a:noFill/>
          <a:ln w="9525">
            <a:solidFill>
              <a:srgbClr val="6600FF"/>
            </a:solidFill>
            <a:round/>
            <a:headEnd/>
            <a:tailEnd/>
          </a:ln>
        </p:spPr>
        <p:txBody>
          <a:bodyPr/>
          <a:lstStyle/>
          <a:p>
            <a:endParaRPr lang="en-US"/>
          </a:p>
        </p:txBody>
      </p:sp>
      <p:sp>
        <p:nvSpPr>
          <p:cNvPr id="70675" name="Line 21"/>
          <p:cNvSpPr>
            <a:spLocks noChangeShapeType="1"/>
          </p:cNvSpPr>
          <p:nvPr/>
        </p:nvSpPr>
        <p:spPr bwMode="auto">
          <a:xfrm>
            <a:off x="6400800" y="1524000"/>
            <a:ext cx="0" cy="152400"/>
          </a:xfrm>
          <a:prstGeom prst="line">
            <a:avLst/>
          </a:prstGeom>
          <a:noFill/>
          <a:ln w="9525">
            <a:solidFill>
              <a:srgbClr val="6600FF"/>
            </a:solidFill>
            <a:round/>
            <a:headEnd/>
            <a:tailEnd/>
          </a:ln>
        </p:spPr>
        <p:txBody>
          <a:bodyPr/>
          <a:lstStyle/>
          <a:p>
            <a:endParaRPr lang="en-US"/>
          </a:p>
        </p:txBody>
      </p:sp>
      <p:sp>
        <p:nvSpPr>
          <p:cNvPr id="70676" name="Line 22"/>
          <p:cNvSpPr>
            <a:spLocks noChangeShapeType="1"/>
          </p:cNvSpPr>
          <p:nvPr/>
        </p:nvSpPr>
        <p:spPr bwMode="auto">
          <a:xfrm>
            <a:off x="5410200" y="1905000"/>
            <a:ext cx="0" cy="152400"/>
          </a:xfrm>
          <a:prstGeom prst="line">
            <a:avLst/>
          </a:prstGeom>
          <a:noFill/>
          <a:ln w="9525">
            <a:solidFill>
              <a:srgbClr val="6600FF"/>
            </a:solidFill>
            <a:round/>
            <a:headEnd/>
            <a:tailEnd/>
          </a:ln>
        </p:spPr>
        <p:txBody>
          <a:bodyPr/>
          <a:lstStyle/>
          <a:p>
            <a:endParaRPr lang="en-US"/>
          </a:p>
        </p:txBody>
      </p:sp>
      <p:sp>
        <p:nvSpPr>
          <p:cNvPr id="70677" name="Line 23"/>
          <p:cNvSpPr>
            <a:spLocks noChangeShapeType="1"/>
          </p:cNvSpPr>
          <p:nvPr/>
        </p:nvSpPr>
        <p:spPr bwMode="auto">
          <a:xfrm>
            <a:off x="5562600" y="1981200"/>
            <a:ext cx="0" cy="152400"/>
          </a:xfrm>
          <a:prstGeom prst="line">
            <a:avLst/>
          </a:prstGeom>
          <a:noFill/>
          <a:ln w="9525">
            <a:solidFill>
              <a:srgbClr val="6600FF"/>
            </a:solidFill>
            <a:round/>
            <a:headEnd/>
            <a:tailEnd/>
          </a:ln>
        </p:spPr>
        <p:txBody>
          <a:bodyPr/>
          <a:lstStyle/>
          <a:p>
            <a:endParaRPr lang="en-US"/>
          </a:p>
        </p:txBody>
      </p:sp>
      <p:sp>
        <p:nvSpPr>
          <p:cNvPr id="70678" name="Line 24"/>
          <p:cNvSpPr>
            <a:spLocks noChangeShapeType="1"/>
          </p:cNvSpPr>
          <p:nvPr/>
        </p:nvSpPr>
        <p:spPr bwMode="auto">
          <a:xfrm>
            <a:off x="5486400" y="2362200"/>
            <a:ext cx="0" cy="152400"/>
          </a:xfrm>
          <a:prstGeom prst="line">
            <a:avLst/>
          </a:prstGeom>
          <a:noFill/>
          <a:ln w="9525">
            <a:solidFill>
              <a:srgbClr val="6600FF"/>
            </a:solidFill>
            <a:round/>
            <a:headEnd/>
            <a:tailEnd/>
          </a:ln>
        </p:spPr>
        <p:txBody>
          <a:bodyPr/>
          <a:lstStyle/>
          <a:p>
            <a:endParaRPr lang="en-US"/>
          </a:p>
        </p:txBody>
      </p:sp>
      <p:sp>
        <p:nvSpPr>
          <p:cNvPr id="70679" name="Line 25"/>
          <p:cNvSpPr>
            <a:spLocks noChangeShapeType="1"/>
          </p:cNvSpPr>
          <p:nvPr/>
        </p:nvSpPr>
        <p:spPr bwMode="auto">
          <a:xfrm>
            <a:off x="5638800" y="2133600"/>
            <a:ext cx="0" cy="152400"/>
          </a:xfrm>
          <a:prstGeom prst="line">
            <a:avLst/>
          </a:prstGeom>
          <a:noFill/>
          <a:ln w="9525">
            <a:solidFill>
              <a:srgbClr val="6600FF"/>
            </a:solidFill>
            <a:round/>
            <a:headEnd/>
            <a:tailEnd/>
          </a:ln>
        </p:spPr>
        <p:txBody>
          <a:bodyPr/>
          <a:lstStyle/>
          <a:p>
            <a:endParaRPr lang="en-US"/>
          </a:p>
        </p:txBody>
      </p:sp>
      <p:sp>
        <p:nvSpPr>
          <p:cNvPr id="70680" name="Line 26"/>
          <p:cNvSpPr>
            <a:spLocks noChangeShapeType="1"/>
          </p:cNvSpPr>
          <p:nvPr/>
        </p:nvSpPr>
        <p:spPr bwMode="auto">
          <a:xfrm>
            <a:off x="7315200" y="1676400"/>
            <a:ext cx="0" cy="152400"/>
          </a:xfrm>
          <a:prstGeom prst="line">
            <a:avLst/>
          </a:prstGeom>
          <a:noFill/>
          <a:ln w="9525">
            <a:solidFill>
              <a:srgbClr val="6600FF"/>
            </a:solidFill>
            <a:round/>
            <a:headEnd/>
            <a:tailEnd/>
          </a:ln>
        </p:spPr>
        <p:txBody>
          <a:bodyPr/>
          <a:lstStyle/>
          <a:p>
            <a:endParaRPr lang="en-US"/>
          </a:p>
        </p:txBody>
      </p:sp>
      <p:sp>
        <p:nvSpPr>
          <p:cNvPr id="70681" name="Line 27"/>
          <p:cNvSpPr>
            <a:spLocks noChangeShapeType="1"/>
          </p:cNvSpPr>
          <p:nvPr/>
        </p:nvSpPr>
        <p:spPr bwMode="auto">
          <a:xfrm>
            <a:off x="7467600" y="1524000"/>
            <a:ext cx="0" cy="152400"/>
          </a:xfrm>
          <a:prstGeom prst="line">
            <a:avLst/>
          </a:prstGeom>
          <a:noFill/>
          <a:ln w="9525">
            <a:solidFill>
              <a:srgbClr val="6600FF"/>
            </a:solidFill>
            <a:round/>
            <a:headEnd/>
            <a:tailEnd/>
          </a:ln>
        </p:spPr>
        <p:txBody>
          <a:bodyPr/>
          <a:lstStyle/>
          <a:p>
            <a:endParaRPr lang="en-US"/>
          </a:p>
        </p:txBody>
      </p:sp>
      <p:sp>
        <p:nvSpPr>
          <p:cNvPr id="70682" name="Line 28"/>
          <p:cNvSpPr>
            <a:spLocks noChangeShapeType="1"/>
          </p:cNvSpPr>
          <p:nvPr/>
        </p:nvSpPr>
        <p:spPr bwMode="auto">
          <a:xfrm>
            <a:off x="7239000" y="1981200"/>
            <a:ext cx="0" cy="152400"/>
          </a:xfrm>
          <a:prstGeom prst="line">
            <a:avLst/>
          </a:prstGeom>
          <a:noFill/>
          <a:ln w="9525">
            <a:solidFill>
              <a:srgbClr val="6600FF"/>
            </a:solidFill>
            <a:round/>
            <a:headEnd/>
            <a:tailEnd/>
          </a:ln>
        </p:spPr>
        <p:txBody>
          <a:bodyPr/>
          <a:lstStyle/>
          <a:p>
            <a:endParaRPr lang="en-US"/>
          </a:p>
        </p:txBody>
      </p:sp>
      <p:sp>
        <p:nvSpPr>
          <p:cNvPr id="70683" name="Line 29"/>
          <p:cNvSpPr>
            <a:spLocks noChangeShapeType="1"/>
          </p:cNvSpPr>
          <p:nvPr/>
        </p:nvSpPr>
        <p:spPr bwMode="auto">
          <a:xfrm>
            <a:off x="7467600" y="1828800"/>
            <a:ext cx="0" cy="152400"/>
          </a:xfrm>
          <a:prstGeom prst="line">
            <a:avLst/>
          </a:prstGeom>
          <a:noFill/>
          <a:ln w="9525">
            <a:solidFill>
              <a:srgbClr val="6600FF"/>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762000" y="152400"/>
            <a:ext cx="7924800" cy="641350"/>
          </a:xfrm>
          <a:prstGeom prst="rect">
            <a:avLst/>
          </a:prstGeom>
          <a:noFill/>
          <a:ln w="9525">
            <a:noFill/>
            <a:miter lim="800000"/>
            <a:headEnd/>
            <a:tailEnd/>
          </a:ln>
        </p:spPr>
        <p:txBody>
          <a:bodyPr>
            <a:spAutoFit/>
          </a:bodyPr>
          <a:lstStyle/>
          <a:p>
            <a:pPr algn="ctr">
              <a:spcBef>
                <a:spcPct val="50000"/>
              </a:spcBef>
              <a:buFont typeface="Wingdings" pitchFamily="2" charset="2"/>
              <a:buNone/>
            </a:pPr>
            <a:r>
              <a:rPr lang="en-US" sz="3600" b="1"/>
              <a:t>Water Sources for Haynesville Play</a:t>
            </a:r>
          </a:p>
        </p:txBody>
      </p:sp>
      <p:pic>
        <p:nvPicPr>
          <p:cNvPr id="71683" name="Picture 3"/>
          <p:cNvPicPr>
            <a:picLocks noChangeAspect="1" noChangeArrowheads="1"/>
          </p:cNvPicPr>
          <p:nvPr/>
        </p:nvPicPr>
        <p:blipFill>
          <a:blip r:embed="rId2"/>
          <a:srcRect/>
          <a:stretch>
            <a:fillRect/>
          </a:stretch>
        </p:blipFill>
        <p:spPr bwMode="auto">
          <a:xfrm>
            <a:off x="1295400" y="1447800"/>
            <a:ext cx="6705600" cy="5224463"/>
          </a:xfrm>
          <a:prstGeom prst="rect">
            <a:avLst/>
          </a:prstGeom>
          <a:noFill/>
          <a:ln w="31750">
            <a:solidFill>
              <a:schemeClr val="tx1"/>
            </a:solidFill>
            <a:miter lim="800000"/>
            <a:headEnd/>
            <a:tailEnd/>
          </a:ln>
        </p:spPr>
      </p:pic>
      <p:sp>
        <p:nvSpPr>
          <p:cNvPr id="71684" name="Line 4"/>
          <p:cNvSpPr>
            <a:spLocks noChangeShapeType="1"/>
          </p:cNvSpPr>
          <p:nvPr/>
        </p:nvSpPr>
        <p:spPr bwMode="auto">
          <a:xfrm flipH="1" flipV="1">
            <a:off x="3810000" y="3810000"/>
            <a:ext cx="457200" cy="0"/>
          </a:xfrm>
          <a:prstGeom prst="line">
            <a:avLst/>
          </a:prstGeom>
          <a:noFill/>
          <a:ln w="38100">
            <a:solidFill>
              <a:srgbClr val="3399FF"/>
            </a:solidFill>
            <a:round/>
            <a:headEnd/>
            <a:tailEnd type="triangle" w="med" len="med"/>
          </a:ln>
        </p:spPr>
        <p:txBody>
          <a:bodyPr/>
          <a:lstStyle/>
          <a:p>
            <a:endParaRPr lang="en-US"/>
          </a:p>
        </p:txBody>
      </p:sp>
      <p:sp>
        <p:nvSpPr>
          <p:cNvPr id="71685" name="Line 5"/>
          <p:cNvSpPr>
            <a:spLocks noChangeShapeType="1"/>
          </p:cNvSpPr>
          <p:nvPr/>
        </p:nvSpPr>
        <p:spPr bwMode="auto">
          <a:xfrm flipH="1">
            <a:off x="3048000" y="3810000"/>
            <a:ext cx="381000" cy="0"/>
          </a:xfrm>
          <a:prstGeom prst="line">
            <a:avLst/>
          </a:prstGeom>
          <a:noFill/>
          <a:ln w="38100">
            <a:solidFill>
              <a:srgbClr val="3399FF"/>
            </a:solidFill>
            <a:round/>
            <a:headEnd type="triangle" w="med" len="med"/>
            <a:tailEnd/>
          </a:ln>
        </p:spPr>
        <p:txBody>
          <a:bodyPr/>
          <a:lstStyle/>
          <a:p>
            <a:endParaRPr lang="en-US"/>
          </a:p>
        </p:txBody>
      </p:sp>
      <p:sp>
        <p:nvSpPr>
          <p:cNvPr id="71686" name="Line 6"/>
          <p:cNvSpPr>
            <a:spLocks noChangeShapeType="1"/>
          </p:cNvSpPr>
          <p:nvPr/>
        </p:nvSpPr>
        <p:spPr bwMode="auto">
          <a:xfrm flipV="1">
            <a:off x="2971800" y="2286000"/>
            <a:ext cx="1143000" cy="228600"/>
          </a:xfrm>
          <a:prstGeom prst="line">
            <a:avLst/>
          </a:prstGeom>
          <a:noFill/>
          <a:ln w="38100">
            <a:solidFill>
              <a:srgbClr val="3399FF"/>
            </a:solidFill>
            <a:round/>
            <a:headEnd type="triangle" w="med" len="med"/>
            <a:tailEnd/>
          </a:ln>
        </p:spPr>
        <p:txBody>
          <a:bodyPr/>
          <a:lstStyle/>
          <a:p>
            <a:endParaRPr lang="en-US"/>
          </a:p>
        </p:txBody>
      </p:sp>
      <p:sp>
        <p:nvSpPr>
          <p:cNvPr id="71687" name="Line 7"/>
          <p:cNvSpPr>
            <a:spLocks noChangeShapeType="1"/>
          </p:cNvSpPr>
          <p:nvPr/>
        </p:nvSpPr>
        <p:spPr bwMode="auto">
          <a:xfrm flipH="1" flipV="1">
            <a:off x="4648200" y="3810000"/>
            <a:ext cx="381000" cy="0"/>
          </a:xfrm>
          <a:prstGeom prst="line">
            <a:avLst/>
          </a:prstGeom>
          <a:noFill/>
          <a:ln w="38100">
            <a:solidFill>
              <a:srgbClr val="3399FF"/>
            </a:solidFill>
            <a:round/>
            <a:headEnd/>
            <a:tailEnd type="triangle" w="med" len="med"/>
          </a:ln>
        </p:spPr>
        <p:txBody>
          <a:bodyPr/>
          <a:lstStyle/>
          <a:p>
            <a:endParaRPr lang="en-US"/>
          </a:p>
        </p:txBody>
      </p:sp>
      <p:sp>
        <p:nvSpPr>
          <p:cNvPr id="71688" name="Line 8"/>
          <p:cNvSpPr>
            <a:spLocks noChangeShapeType="1"/>
          </p:cNvSpPr>
          <p:nvPr/>
        </p:nvSpPr>
        <p:spPr bwMode="auto">
          <a:xfrm flipH="1" flipV="1">
            <a:off x="1905000" y="3810000"/>
            <a:ext cx="381000" cy="0"/>
          </a:xfrm>
          <a:prstGeom prst="line">
            <a:avLst/>
          </a:prstGeom>
          <a:noFill/>
          <a:ln w="38100">
            <a:solidFill>
              <a:srgbClr val="3399FF"/>
            </a:solidFill>
            <a:round/>
            <a:headEnd type="triangle" w="med" len="med"/>
            <a:tailEnd/>
          </a:ln>
        </p:spPr>
        <p:txBody>
          <a:bodyPr/>
          <a:lstStyle/>
          <a:p>
            <a:endParaRPr lang="en-US"/>
          </a:p>
        </p:txBody>
      </p:sp>
      <p:pic>
        <p:nvPicPr>
          <p:cNvPr id="71689" name="Picture 9"/>
          <p:cNvPicPr>
            <a:picLocks noChangeAspect="1" noChangeArrowheads="1"/>
          </p:cNvPicPr>
          <p:nvPr/>
        </p:nvPicPr>
        <p:blipFill>
          <a:blip r:embed="rId3"/>
          <a:srcRect/>
          <a:stretch>
            <a:fillRect/>
          </a:stretch>
        </p:blipFill>
        <p:spPr bwMode="auto">
          <a:xfrm>
            <a:off x="3733800" y="2613025"/>
            <a:ext cx="990600" cy="358775"/>
          </a:xfrm>
          <a:prstGeom prst="rect">
            <a:avLst/>
          </a:prstGeom>
          <a:noFill/>
          <a:ln w="9525">
            <a:noFill/>
            <a:miter lim="800000"/>
            <a:headEnd/>
            <a:tailEnd/>
          </a:ln>
        </p:spPr>
      </p:pic>
      <p:sp>
        <p:nvSpPr>
          <p:cNvPr id="71690" name="Line 10"/>
          <p:cNvSpPr>
            <a:spLocks noChangeShapeType="1"/>
          </p:cNvSpPr>
          <p:nvPr/>
        </p:nvSpPr>
        <p:spPr bwMode="auto">
          <a:xfrm>
            <a:off x="4114800" y="2286000"/>
            <a:ext cx="0" cy="533400"/>
          </a:xfrm>
          <a:prstGeom prst="line">
            <a:avLst/>
          </a:prstGeom>
          <a:noFill/>
          <a:ln w="38100">
            <a:solidFill>
              <a:srgbClr val="3399FF"/>
            </a:solidFill>
            <a:round/>
            <a:headEnd/>
            <a:tailEnd/>
          </a:ln>
        </p:spPr>
        <p:txBody>
          <a:bodyPr/>
          <a:lstStyle/>
          <a:p>
            <a:endParaRPr lang="en-US"/>
          </a:p>
        </p:txBody>
      </p:sp>
      <p:sp>
        <p:nvSpPr>
          <p:cNvPr id="71691" name="Line 11"/>
          <p:cNvSpPr>
            <a:spLocks noChangeShapeType="1"/>
          </p:cNvSpPr>
          <p:nvPr/>
        </p:nvSpPr>
        <p:spPr bwMode="auto">
          <a:xfrm>
            <a:off x="3581400" y="2514600"/>
            <a:ext cx="228600" cy="152400"/>
          </a:xfrm>
          <a:prstGeom prst="line">
            <a:avLst/>
          </a:prstGeom>
          <a:noFill/>
          <a:ln w="38100">
            <a:solidFill>
              <a:srgbClr val="3399FF"/>
            </a:solidFill>
            <a:round/>
            <a:headEnd/>
            <a:tailEnd type="triangle" w="med" len="med"/>
          </a:ln>
        </p:spPr>
        <p:txBody>
          <a:bodyPr/>
          <a:lstStyle/>
          <a:p>
            <a:endParaRPr lang="en-US"/>
          </a:p>
        </p:txBody>
      </p:sp>
      <p:sp>
        <p:nvSpPr>
          <p:cNvPr id="71692" name="Text Box 15"/>
          <p:cNvSpPr txBox="1">
            <a:spLocks noChangeArrowheads="1"/>
          </p:cNvSpPr>
          <p:nvPr/>
        </p:nvSpPr>
        <p:spPr bwMode="auto">
          <a:xfrm>
            <a:off x="1143000" y="760413"/>
            <a:ext cx="7315200" cy="1220787"/>
          </a:xfrm>
          <a:prstGeom prst="rect">
            <a:avLst/>
          </a:prstGeom>
          <a:noFill/>
          <a:ln w="9525">
            <a:noFill/>
            <a:miter lim="800000"/>
            <a:headEnd/>
            <a:tailEnd/>
          </a:ln>
        </p:spPr>
        <p:txBody>
          <a:bodyPr>
            <a:spAutoFit/>
          </a:bodyPr>
          <a:lstStyle/>
          <a:p>
            <a:pPr>
              <a:spcBef>
                <a:spcPct val="50000"/>
              </a:spcBef>
              <a:buFont typeface="Wingdings" pitchFamily="2" charset="2"/>
              <a:buChar char="Ø"/>
            </a:pPr>
            <a:r>
              <a:rPr lang="en-US" sz="3200" b="1"/>
              <a:t> </a:t>
            </a:r>
            <a:r>
              <a:rPr lang="en-US" sz="2800" b="1"/>
              <a:t>Groundwater     ponds     frac water</a:t>
            </a:r>
          </a:p>
          <a:p>
            <a:pPr>
              <a:spcBef>
                <a:spcPct val="50000"/>
              </a:spcBef>
              <a:buFont typeface="Wingdings" pitchFamily="2" charset="2"/>
              <a:buNone/>
            </a:pPr>
            <a:endParaRPr lang="en-US" sz="2800" b="1"/>
          </a:p>
        </p:txBody>
      </p:sp>
      <p:sp>
        <p:nvSpPr>
          <p:cNvPr id="71693" name="Line 16"/>
          <p:cNvSpPr>
            <a:spLocks noChangeShapeType="1"/>
          </p:cNvSpPr>
          <p:nvPr/>
        </p:nvSpPr>
        <p:spPr bwMode="auto">
          <a:xfrm>
            <a:off x="3962400" y="1066800"/>
            <a:ext cx="304800" cy="0"/>
          </a:xfrm>
          <a:prstGeom prst="line">
            <a:avLst/>
          </a:prstGeom>
          <a:noFill/>
          <a:ln w="57150">
            <a:solidFill>
              <a:srgbClr val="FF3300"/>
            </a:solidFill>
            <a:round/>
            <a:headEnd/>
            <a:tailEnd type="triangle" w="med" len="med"/>
          </a:ln>
        </p:spPr>
        <p:txBody>
          <a:bodyPr/>
          <a:lstStyle/>
          <a:p>
            <a:endParaRPr lang="en-US"/>
          </a:p>
        </p:txBody>
      </p:sp>
      <p:sp>
        <p:nvSpPr>
          <p:cNvPr id="71694" name="Line 17"/>
          <p:cNvSpPr>
            <a:spLocks noChangeShapeType="1"/>
          </p:cNvSpPr>
          <p:nvPr/>
        </p:nvSpPr>
        <p:spPr bwMode="auto">
          <a:xfrm>
            <a:off x="5562600" y="1066800"/>
            <a:ext cx="304800" cy="0"/>
          </a:xfrm>
          <a:prstGeom prst="line">
            <a:avLst/>
          </a:prstGeom>
          <a:noFill/>
          <a:ln w="57150">
            <a:solidFill>
              <a:srgbClr val="FF3300"/>
            </a:solidFill>
            <a:round/>
            <a:headEnd/>
            <a:tailEnd type="triangle" w="med" len="med"/>
          </a:ln>
        </p:spPr>
        <p:txBody>
          <a:bodyPr/>
          <a:lstStyle/>
          <a:p>
            <a:endParaRPr lang="en-US"/>
          </a:p>
        </p:txBody>
      </p:sp>
      <p:pic>
        <p:nvPicPr>
          <p:cNvPr id="71695" name="Picture 20"/>
          <p:cNvPicPr>
            <a:picLocks noChangeAspect="1" noChangeArrowheads="1"/>
          </p:cNvPicPr>
          <p:nvPr/>
        </p:nvPicPr>
        <p:blipFill>
          <a:blip r:embed="rId4"/>
          <a:srcRect/>
          <a:stretch>
            <a:fillRect/>
          </a:stretch>
        </p:blipFill>
        <p:spPr bwMode="auto">
          <a:xfrm>
            <a:off x="1905000" y="1828800"/>
            <a:ext cx="762000" cy="990600"/>
          </a:xfrm>
          <a:prstGeom prst="rect">
            <a:avLst/>
          </a:prstGeom>
          <a:noFill/>
          <a:ln w="9525">
            <a:noFill/>
            <a:miter lim="800000"/>
            <a:headEnd/>
            <a:tailEnd/>
          </a:ln>
        </p:spPr>
      </p:pic>
      <p:pic>
        <p:nvPicPr>
          <p:cNvPr id="71696" name="Picture 21"/>
          <p:cNvPicPr>
            <a:picLocks noChangeAspect="1" noChangeArrowheads="1"/>
          </p:cNvPicPr>
          <p:nvPr/>
        </p:nvPicPr>
        <p:blipFill>
          <a:blip r:embed="rId5"/>
          <a:srcRect/>
          <a:stretch>
            <a:fillRect/>
          </a:stretch>
        </p:blipFill>
        <p:spPr bwMode="auto">
          <a:xfrm>
            <a:off x="1905000" y="1752600"/>
            <a:ext cx="838200" cy="1066800"/>
          </a:xfrm>
          <a:prstGeom prst="rect">
            <a:avLst/>
          </a:prstGeom>
          <a:noFill/>
          <a:ln w="9525">
            <a:noFill/>
            <a:miter lim="800000"/>
            <a:headEnd/>
            <a:tailEnd/>
          </a:ln>
        </p:spPr>
      </p:pic>
      <p:sp>
        <p:nvSpPr>
          <p:cNvPr id="71697" name="Line 12"/>
          <p:cNvSpPr>
            <a:spLocks noChangeShapeType="1"/>
          </p:cNvSpPr>
          <p:nvPr/>
        </p:nvSpPr>
        <p:spPr bwMode="auto">
          <a:xfrm>
            <a:off x="3581400" y="2514600"/>
            <a:ext cx="0" cy="152400"/>
          </a:xfrm>
          <a:prstGeom prst="line">
            <a:avLst/>
          </a:prstGeom>
          <a:noFill/>
          <a:ln w="76200">
            <a:solidFill>
              <a:srgbClr val="3399FF"/>
            </a:solidFill>
            <a:round/>
            <a:headEnd/>
            <a:tailEnd/>
          </a:ln>
        </p:spPr>
        <p:txBody>
          <a:bodyPr/>
          <a:lstStyle/>
          <a:p>
            <a:endParaRPr lang="en-US"/>
          </a:p>
        </p:txBody>
      </p:sp>
      <p:sp>
        <p:nvSpPr>
          <p:cNvPr id="71698" name="Text Box 13"/>
          <p:cNvSpPr txBox="1">
            <a:spLocks noChangeArrowheads="1"/>
          </p:cNvSpPr>
          <p:nvPr/>
        </p:nvSpPr>
        <p:spPr bwMode="auto">
          <a:xfrm>
            <a:off x="4114800" y="3062288"/>
            <a:ext cx="2667000" cy="366712"/>
          </a:xfrm>
          <a:prstGeom prst="rect">
            <a:avLst/>
          </a:prstGeom>
          <a:solidFill>
            <a:srgbClr val="FFFFCC"/>
          </a:solidFill>
          <a:ln w="9525">
            <a:noFill/>
            <a:miter lim="800000"/>
            <a:headEnd/>
            <a:tailEnd/>
          </a:ln>
        </p:spPr>
        <p:txBody>
          <a:bodyPr>
            <a:spAutoFit/>
          </a:bodyPr>
          <a:lstStyle/>
          <a:p>
            <a:pPr algn="ctr">
              <a:spcBef>
                <a:spcPct val="50000"/>
              </a:spcBef>
            </a:pPr>
            <a:r>
              <a:rPr lang="en-US" b="1">
                <a:solidFill>
                  <a:srgbClr val="FF3300"/>
                </a:solidFill>
              </a:rPr>
              <a:t>"Industrial Water Well"</a:t>
            </a:r>
            <a:endParaRPr lang="en-US" sz="2000" b="1">
              <a:solidFill>
                <a:srgbClr val="FF3300"/>
              </a:solidFill>
            </a:endParaRPr>
          </a:p>
        </p:txBody>
      </p:sp>
      <p:sp>
        <p:nvSpPr>
          <p:cNvPr id="71699" name="Line 13"/>
          <p:cNvSpPr>
            <a:spLocks noChangeShapeType="1"/>
          </p:cNvSpPr>
          <p:nvPr/>
        </p:nvSpPr>
        <p:spPr bwMode="auto">
          <a:xfrm>
            <a:off x="2743200" y="1981200"/>
            <a:ext cx="1600200" cy="2209800"/>
          </a:xfrm>
          <a:prstGeom prst="line">
            <a:avLst/>
          </a:prstGeom>
          <a:noFill/>
          <a:ln w="104775">
            <a:solidFill>
              <a:srgbClr val="FF3300"/>
            </a:solidFill>
            <a:round/>
            <a:headEnd/>
            <a:tailEnd/>
          </a:ln>
        </p:spPr>
        <p:txBody>
          <a:bodyPr/>
          <a:lstStyle/>
          <a:p>
            <a:endParaRPr lang="en-US"/>
          </a:p>
        </p:txBody>
      </p:sp>
      <p:sp>
        <p:nvSpPr>
          <p:cNvPr id="71700" name="Line 14"/>
          <p:cNvSpPr>
            <a:spLocks noChangeShapeType="1"/>
          </p:cNvSpPr>
          <p:nvPr/>
        </p:nvSpPr>
        <p:spPr bwMode="auto">
          <a:xfrm flipH="1">
            <a:off x="2590800" y="1981200"/>
            <a:ext cx="1905000" cy="2209800"/>
          </a:xfrm>
          <a:prstGeom prst="line">
            <a:avLst/>
          </a:prstGeom>
          <a:noFill/>
          <a:ln w="104775">
            <a:solidFill>
              <a:srgbClr val="FF3300"/>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a:srcRect/>
          <a:stretch>
            <a:fillRect/>
          </a:stretch>
        </p:blipFill>
        <p:spPr bwMode="auto">
          <a:xfrm>
            <a:off x="1009650" y="514350"/>
            <a:ext cx="7126288" cy="5830888"/>
          </a:xfrm>
          <a:prstGeom prst="rect">
            <a:avLst/>
          </a:prstGeom>
          <a:noFill/>
          <a:ln w="9525">
            <a:noFill/>
            <a:miter lim="800000"/>
            <a:headEnd/>
            <a:tailEnd/>
          </a:ln>
        </p:spPr>
      </p:pic>
      <p:sp>
        <p:nvSpPr>
          <p:cNvPr id="72707" name="Oval 3"/>
          <p:cNvSpPr>
            <a:spLocks noChangeArrowheads="1"/>
          </p:cNvSpPr>
          <p:nvPr/>
        </p:nvSpPr>
        <p:spPr bwMode="auto">
          <a:xfrm>
            <a:off x="533400" y="1219200"/>
            <a:ext cx="1752600" cy="1295400"/>
          </a:xfrm>
          <a:prstGeom prst="ellipse">
            <a:avLst/>
          </a:prstGeom>
          <a:solidFill>
            <a:srgbClr val="FFCC66"/>
          </a:solidFill>
          <a:ln w="22225">
            <a:solidFill>
              <a:schemeClr val="tx2"/>
            </a:solidFill>
            <a:round/>
            <a:headEnd/>
            <a:tailEnd/>
          </a:ln>
        </p:spPr>
        <p:txBody>
          <a:bodyPr wrap="none" anchor="ctr"/>
          <a:lstStyle/>
          <a:p>
            <a:pPr algn="ctr"/>
            <a:r>
              <a:rPr lang="en-US" b="1"/>
              <a:t>Gas Industry </a:t>
            </a:r>
          </a:p>
          <a:p>
            <a:pPr algn="ctr"/>
            <a:r>
              <a:rPr lang="en-US" b="1"/>
              <a:t>Use</a:t>
            </a:r>
          </a:p>
        </p:txBody>
      </p:sp>
      <p:sp>
        <p:nvSpPr>
          <p:cNvPr id="72708" name="Line 4"/>
          <p:cNvSpPr>
            <a:spLocks noChangeShapeType="1"/>
          </p:cNvSpPr>
          <p:nvPr/>
        </p:nvSpPr>
        <p:spPr bwMode="auto">
          <a:xfrm>
            <a:off x="4114800" y="3124200"/>
            <a:ext cx="0" cy="1752600"/>
          </a:xfrm>
          <a:prstGeom prst="line">
            <a:avLst/>
          </a:prstGeom>
          <a:noFill/>
          <a:ln w="57150">
            <a:solidFill>
              <a:srgbClr val="996633"/>
            </a:solidFill>
            <a:round/>
            <a:headEnd/>
            <a:tailEnd type="triangle" w="med" len="med"/>
          </a:ln>
        </p:spPr>
        <p:txBody>
          <a:bodyPr/>
          <a:lstStyle/>
          <a:p>
            <a:endParaRPr lang="en-US"/>
          </a:p>
        </p:txBody>
      </p:sp>
      <p:sp>
        <p:nvSpPr>
          <p:cNvPr id="72709" name="Line 5"/>
          <p:cNvSpPr>
            <a:spLocks noChangeShapeType="1"/>
          </p:cNvSpPr>
          <p:nvPr/>
        </p:nvSpPr>
        <p:spPr bwMode="auto">
          <a:xfrm>
            <a:off x="3962400" y="3581400"/>
            <a:ext cx="304800" cy="304800"/>
          </a:xfrm>
          <a:prstGeom prst="line">
            <a:avLst/>
          </a:prstGeom>
          <a:noFill/>
          <a:ln w="38100">
            <a:solidFill>
              <a:srgbClr val="FF3300"/>
            </a:solidFill>
            <a:round/>
            <a:headEnd/>
            <a:tailEnd/>
          </a:ln>
        </p:spPr>
        <p:txBody>
          <a:bodyPr/>
          <a:lstStyle/>
          <a:p>
            <a:endParaRPr lang="en-US"/>
          </a:p>
        </p:txBody>
      </p:sp>
      <p:sp>
        <p:nvSpPr>
          <p:cNvPr id="72710" name="Line 6"/>
          <p:cNvSpPr>
            <a:spLocks noChangeShapeType="1"/>
          </p:cNvSpPr>
          <p:nvPr/>
        </p:nvSpPr>
        <p:spPr bwMode="auto">
          <a:xfrm flipH="1">
            <a:off x="3962400" y="3581400"/>
            <a:ext cx="304800" cy="304800"/>
          </a:xfrm>
          <a:prstGeom prst="line">
            <a:avLst/>
          </a:prstGeom>
          <a:noFill/>
          <a:ln w="38100">
            <a:solidFill>
              <a:srgbClr val="FF3300"/>
            </a:solidFill>
            <a:round/>
            <a:headEnd/>
            <a:tailEnd/>
          </a:ln>
        </p:spPr>
        <p:txBody>
          <a:bodyPr/>
          <a:lstStyle/>
          <a:p>
            <a:endParaRPr lang="en-US"/>
          </a:p>
        </p:txBody>
      </p:sp>
      <p:sp>
        <p:nvSpPr>
          <p:cNvPr id="72711" name="Line 7"/>
          <p:cNvSpPr>
            <a:spLocks noChangeShapeType="1"/>
          </p:cNvSpPr>
          <p:nvPr/>
        </p:nvSpPr>
        <p:spPr bwMode="auto">
          <a:xfrm>
            <a:off x="6248400" y="6172200"/>
            <a:ext cx="0" cy="304800"/>
          </a:xfrm>
          <a:prstGeom prst="line">
            <a:avLst/>
          </a:prstGeom>
          <a:noFill/>
          <a:ln w="38100">
            <a:solidFill>
              <a:schemeClr val="tx1"/>
            </a:solidFill>
            <a:round/>
            <a:headEnd/>
            <a:tailEnd type="triangle" w="med" len="med"/>
          </a:ln>
        </p:spPr>
        <p:txBody>
          <a:bodyPr/>
          <a:lstStyle/>
          <a:p>
            <a:endParaRPr lang="en-US"/>
          </a:p>
        </p:txBody>
      </p:sp>
      <p:sp>
        <p:nvSpPr>
          <p:cNvPr id="72712" name="Rectangle 8"/>
          <p:cNvSpPr>
            <a:spLocks noChangeArrowheads="1"/>
          </p:cNvSpPr>
          <p:nvPr/>
        </p:nvSpPr>
        <p:spPr bwMode="auto">
          <a:xfrm flipH="1">
            <a:off x="5638800" y="6400800"/>
            <a:ext cx="1143000" cy="457200"/>
          </a:xfrm>
          <a:prstGeom prst="rect">
            <a:avLst/>
          </a:prstGeom>
          <a:noFill/>
          <a:ln w="9525">
            <a:noFill/>
            <a:miter lim="800000"/>
            <a:headEnd/>
            <a:tailEnd/>
          </a:ln>
        </p:spPr>
        <p:txBody>
          <a:bodyPr wrap="none" anchor="ctr"/>
          <a:lstStyle/>
          <a:p>
            <a:pPr algn="ctr"/>
            <a:r>
              <a:rPr lang="en-US" sz="2000" b="1"/>
              <a:t>Water Loss</a:t>
            </a:r>
          </a:p>
        </p:txBody>
      </p:sp>
      <p:sp>
        <p:nvSpPr>
          <p:cNvPr id="72713" name="Text Box 9"/>
          <p:cNvSpPr txBox="1">
            <a:spLocks noChangeArrowheads="1"/>
          </p:cNvSpPr>
          <p:nvPr/>
        </p:nvSpPr>
        <p:spPr bwMode="auto">
          <a:xfrm>
            <a:off x="6629400" y="2590800"/>
            <a:ext cx="2667000" cy="2530475"/>
          </a:xfrm>
          <a:prstGeom prst="rect">
            <a:avLst/>
          </a:prstGeom>
          <a:noFill/>
          <a:ln w="9525">
            <a:noFill/>
            <a:miter lim="800000"/>
            <a:headEnd/>
            <a:tailEnd/>
          </a:ln>
        </p:spPr>
        <p:txBody>
          <a:bodyPr>
            <a:spAutoFit/>
          </a:bodyPr>
          <a:lstStyle/>
          <a:p>
            <a:pPr>
              <a:spcBef>
                <a:spcPct val="50000"/>
              </a:spcBef>
            </a:pPr>
            <a:r>
              <a:rPr lang="en-US" sz="2000" b="1"/>
              <a:t>La. Office of Conservation Commissioner states drilling domestic wells to supply ponds for frac water may be illegal</a:t>
            </a:r>
          </a:p>
        </p:txBody>
      </p:sp>
      <p:sp>
        <p:nvSpPr>
          <p:cNvPr id="72714" name="Text Box 10"/>
          <p:cNvSpPr txBox="1">
            <a:spLocks noChangeArrowheads="1"/>
          </p:cNvSpPr>
          <p:nvPr/>
        </p:nvSpPr>
        <p:spPr bwMode="auto">
          <a:xfrm>
            <a:off x="7467600" y="6477000"/>
            <a:ext cx="1295400" cy="274638"/>
          </a:xfrm>
          <a:prstGeom prst="rect">
            <a:avLst/>
          </a:prstGeom>
          <a:noFill/>
          <a:ln w="9525">
            <a:noFill/>
            <a:miter lim="800000"/>
            <a:headEnd/>
            <a:tailEnd/>
          </a:ln>
        </p:spPr>
        <p:txBody>
          <a:bodyPr>
            <a:spAutoFit/>
          </a:bodyPr>
          <a:lstStyle/>
          <a:p>
            <a:pPr algn="ctr">
              <a:spcBef>
                <a:spcPct val="50000"/>
              </a:spcBef>
            </a:pPr>
            <a:r>
              <a:rPr lang="en-US" sz="1200">
                <a:solidFill>
                  <a:schemeClr val="bg2"/>
                </a:solidFill>
              </a:rPr>
              <a:t>G. Hanson</a:t>
            </a:r>
          </a:p>
        </p:txBody>
      </p:sp>
      <p:sp>
        <p:nvSpPr>
          <p:cNvPr id="72715" name="Text Box 11"/>
          <p:cNvSpPr txBox="1">
            <a:spLocks noChangeArrowheads="1"/>
          </p:cNvSpPr>
          <p:nvPr/>
        </p:nvSpPr>
        <p:spPr bwMode="auto">
          <a:xfrm>
            <a:off x="304800" y="136525"/>
            <a:ext cx="8458200" cy="396875"/>
          </a:xfrm>
          <a:prstGeom prst="rect">
            <a:avLst/>
          </a:prstGeom>
          <a:noFill/>
          <a:ln w="9525">
            <a:noFill/>
            <a:miter lim="800000"/>
            <a:headEnd/>
            <a:tailEnd/>
          </a:ln>
        </p:spPr>
        <p:txBody>
          <a:bodyPr>
            <a:spAutoFit/>
          </a:bodyPr>
          <a:lstStyle/>
          <a:p>
            <a:pPr algn="ctr">
              <a:spcBef>
                <a:spcPct val="50000"/>
              </a:spcBef>
            </a:pPr>
            <a:r>
              <a:rPr lang="en-US" sz="2000" b="1">
                <a:solidFill>
                  <a:schemeClr val="accent2"/>
                </a:solidFill>
              </a:rPr>
              <a:t>LSUS Red River Watershed Management Institute - Shale Gas Plays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4"/>
          <p:cNvPicPr>
            <a:picLocks noChangeAspect="1" noChangeArrowheads="1"/>
          </p:cNvPicPr>
          <p:nvPr/>
        </p:nvPicPr>
        <p:blipFill>
          <a:blip r:embed="rId2"/>
          <a:srcRect/>
          <a:stretch>
            <a:fillRect/>
          </a:stretch>
        </p:blipFill>
        <p:spPr bwMode="auto">
          <a:xfrm>
            <a:off x="1600200" y="1371600"/>
            <a:ext cx="5830888" cy="5057775"/>
          </a:xfrm>
          <a:prstGeom prst="rect">
            <a:avLst/>
          </a:prstGeom>
          <a:noFill/>
          <a:ln w="9525">
            <a:noFill/>
            <a:miter lim="800000"/>
            <a:headEnd/>
            <a:tailEnd/>
          </a:ln>
        </p:spPr>
      </p:pic>
      <p:pic>
        <p:nvPicPr>
          <p:cNvPr id="7171" name="Picture 5"/>
          <p:cNvPicPr>
            <a:picLocks noChangeAspect="1" noChangeArrowheads="1"/>
          </p:cNvPicPr>
          <p:nvPr/>
        </p:nvPicPr>
        <p:blipFill>
          <a:blip r:embed="rId3"/>
          <a:srcRect/>
          <a:stretch>
            <a:fillRect/>
          </a:stretch>
        </p:blipFill>
        <p:spPr bwMode="auto">
          <a:xfrm>
            <a:off x="1676400" y="457200"/>
            <a:ext cx="4038600" cy="8461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a:lum bright="82000" contrast="-70000"/>
          </a:blip>
          <a:srcRect/>
          <a:stretch>
            <a:fillRect/>
          </a:stretch>
        </p:blipFill>
        <p:spPr bwMode="auto">
          <a:xfrm>
            <a:off x="990600" y="334963"/>
            <a:ext cx="6934200" cy="6523037"/>
          </a:xfrm>
          <a:prstGeom prst="rect">
            <a:avLst/>
          </a:prstGeom>
          <a:solidFill>
            <a:schemeClr val="bg1">
              <a:alpha val="59999"/>
            </a:schemeClr>
          </a:solidFill>
          <a:ln w="12700">
            <a:noFill/>
            <a:miter lim="800000"/>
            <a:headEnd/>
            <a:tailEnd/>
          </a:ln>
        </p:spPr>
      </p:pic>
      <p:sp>
        <p:nvSpPr>
          <p:cNvPr id="73731" name="Text Box 3"/>
          <p:cNvSpPr txBox="1">
            <a:spLocks noChangeArrowheads="1"/>
          </p:cNvSpPr>
          <p:nvPr/>
        </p:nvSpPr>
        <p:spPr bwMode="auto">
          <a:xfrm>
            <a:off x="1447800" y="2667000"/>
            <a:ext cx="6324600" cy="396875"/>
          </a:xfrm>
          <a:prstGeom prst="rect">
            <a:avLst/>
          </a:prstGeom>
          <a:noFill/>
          <a:ln w="9525">
            <a:noFill/>
            <a:miter lim="800000"/>
            <a:headEnd/>
            <a:tailEnd/>
          </a:ln>
        </p:spPr>
        <p:txBody>
          <a:bodyPr>
            <a:spAutoFit/>
          </a:bodyPr>
          <a:lstStyle/>
          <a:p>
            <a:pPr algn="ctr">
              <a:spcBef>
                <a:spcPct val="50000"/>
              </a:spcBef>
            </a:pPr>
            <a:endParaRPr lang="en-US" sz="2000" b="1"/>
          </a:p>
        </p:txBody>
      </p:sp>
      <p:sp>
        <p:nvSpPr>
          <p:cNvPr id="73732" name="Rectangle 4"/>
          <p:cNvSpPr>
            <a:spLocks noChangeArrowheads="1"/>
          </p:cNvSpPr>
          <p:nvPr/>
        </p:nvSpPr>
        <p:spPr bwMode="auto">
          <a:xfrm>
            <a:off x="990600" y="762000"/>
            <a:ext cx="7467600" cy="1068388"/>
          </a:xfrm>
          <a:prstGeom prst="rect">
            <a:avLst/>
          </a:prstGeom>
          <a:noFill/>
          <a:ln w="9525">
            <a:noFill/>
            <a:miter lim="800000"/>
            <a:headEnd/>
            <a:tailEnd/>
          </a:ln>
        </p:spPr>
        <p:txBody>
          <a:bodyPr anchor="ctr">
            <a:spAutoFit/>
          </a:bodyPr>
          <a:lstStyle/>
          <a:p>
            <a:pPr algn="ctr">
              <a:tabLst>
                <a:tab pos="800100" algn="l"/>
              </a:tabLst>
            </a:pPr>
            <a:endParaRPr lang="en-US" sz="3600"/>
          </a:p>
          <a:p>
            <a:pPr algn="ctr">
              <a:tabLst>
                <a:tab pos="800100" algn="l"/>
              </a:tabLst>
            </a:pPr>
            <a:endParaRPr lang="en-US" sz="2800" b="1"/>
          </a:p>
        </p:txBody>
      </p:sp>
      <p:sp>
        <p:nvSpPr>
          <p:cNvPr id="73733" name="Text Box 7"/>
          <p:cNvSpPr txBox="1">
            <a:spLocks noChangeArrowheads="1"/>
          </p:cNvSpPr>
          <p:nvPr/>
        </p:nvSpPr>
        <p:spPr bwMode="auto">
          <a:xfrm>
            <a:off x="6553200" y="6400800"/>
            <a:ext cx="2667000" cy="457200"/>
          </a:xfrm>
          <a:prstGeom prst="rect">
            <a:avLst/>
          </a:prstGeom>
          <a:noFill/>
          <a:ln w="9525">
            <a:noFill/>
            <a:miter lim="800000"/>
            <a:headEnd/>
            <a:tailEnd/>
          </a:ln>
        </p:spPr>
        <p:txBody>
          <a:bodyPr>
            <a:spAutoFit/>
          </a:bodyPr>
          <a:lstStyle/>
          <a:p>
            <a:pPr algn="ctr">
              <a:spcBef>
                <a:spcPct val="50000"/>
              </a:spcBef>
            </a:pPr>
            <a:r>
              <a:rPr lang="en-US" sz="1200" b="1"/>
              <a:t>LSUS Red River Watershed Management Institute</a:t>
            </a:r>
          </a:p>
        </p:txBody>
      </p:sp>
      <p:sp>
        <p:nvSpPr>
          <p:cNvPr id="73734" name="Text Box 6"/>
          <p:cNvSpPr txBox="1">
            <a:spLocks noChangeArrowheads="1"/>
          </p:cNvSpPr>
          <p:nvPr/>
        </p:nvSpPr>
        <p:spPr bwMode="auto">
          <a:xfrm>
            <a:off x="838200" y="1143000"/>
            <a:ext cx="7620000" cy="5386388"/>
          </a:xfrm>
          <a:prstGeom prst="rect">
            <a:avLst/>
          </a:prstGeom>
          <a:noFill/>
          <a:ln w="9525">
            <a:noFill/>
            <a:miter lim="800000"/>
            <a:headEnd/>
            <a:tailEnd/>
          </a:ln>
        </p:spPr>
        <p:txBody>
          <a:bodyPr>
            <a:spAutoFit/>
          </a:bodyPr>
          <a:lstStyle/>
          <a:p>
            <a:pPr>
              <a:spcBef>
                <a:spcPct val="50000"/>
              </a:spcBef>
            </a:pPr>
            <a:r>
              <a:rPr lang="en-US" sz="2400" b="1"/>
              <a:t>As the gas industry started to </a:t>
            </a:r>
            <a:r>
              <a:rPr lang="en-US" sz="2400" b="1">
                <a:solidFill>
                  <a:srgbClr val="FF3300"/>
                </a:solidFill>
              </a:rPr>
              <a:t>move from groundwater to surface water</a:t>
            </a:r>
            <a:r>
              <a:rPr lang="en-US" sz="2400" b="1"/>
              <a:t> for frac supply water, </a:t>
            </a:r>
            <a:r>
              <a:rPr lang="en-US" sz="2400" b="1">
                <a:solidFill>
                  <a:srgbClr val="FF3300"/>
                </a:solidFill>
              </a:rPr>
              <a:t>surface water sources began to dry up</a:t>
            </a:r>
            <a:r>
              <a:rPr lang="en-US" sz="2400" b="1"/>
              <a:t>. Initially small bayous, streams and private ponds were used. </a:t>
            </a:r>
          </a:p>
          <a:p>
            <a:pPr>
              <a:spcBef>
                <a:spcPct val="50000"/>
              </a:spcBef>
            </a:pPr>
            <a:r>
              <a:rPr lang="en-US" sz="2400" b="1">
                <a:solidFill>
                  <a:srgbClr val="FF3300"/>
                </a:solidFill>
              </a:rPr>
              <a:t>Initial contact with US Corps of Engineers</a:t>
            </a:r>
            <a:r>
              <a:rPr lang="en-US" sz="2400" b="1"/>
              <a:t> led to the understanding that the </a:t>
            </a:r>
            <a:r>
              <a:rPr lang="en-US" sz="2400" b="1">
                <a:solidFill>
                  <a:srgbClr val="FF3300"/>
                </a:solidFill>
              </a:rPr>
              <a:t>Red River</a:t>
            </a:r>
            <a:r>
              <a:rPr lang="en-US" sz="2400" b="1"/>
              <a:t> could be used </a:t>
            </a:r>
            <a:r>
              <a:rPr lang="en-US" sz="2400" b="1">
                <a:solidFill>
                  <a:srgbClr val="FF3300"/>
                </a:solidFill>
              </a:rPr>
              <a:t>without any permits</a:t>
            </a:r>
            <a:r>
              <a:rPr lang="en-US" sz="2400" b="1"/>
              <a:t>.</a:t>
            </a:r>
          </a:p>
          <a:p>
            <a:pPr>
              <a:spcBef>
                <a:spcPct val="50000"/>
              </a:spcBef>
            </a:pPr>
            <a:r>
              <a:rPr lang="en-US" sz="2400" b="1"/>
              <a:t>As natural gas operators started to use the river, the Corps informed them and me that a </a:t>
            </a:r>
            <a:r>
              <a:rPr lang="en-US" sz="2400" b="1">
                <a:solidFill>
                  <a:srgbClr val="FF3300"/>
                </a:solidFill>
              </a:rPr>
              <a:t>Section 10 permit was required for withdrawal.</a:t>
            </a:r>
          </a:p>
          <a:p>
            <a:pPr>
              <a:spcBef>
                <a:spcPct val="50000"/>
              </a:spcBef>
            </a:pPr>
            <a:r>
              <a:rPr lang="en-US" sz="2400" b="1"/>
              <a:t>Initially operators were met with </a:t>
            </a:r>
            <a:r>
              <a:rPr lang="en-US" sz="2400" b="1">
                <a:solidFill>
                  <a:srgbClr val="FF3300"/>
                </a:solidFill>
              </a:rPr>
              <a:t>delays</a:t>
            </a:r>
            <a:r>
              <a:rPr lang="en-US" sz="2400" b="1"/>
              <a:t> with no permits issued.</a:t>
            </a:r>
          </a:p>
        </p:txBody>
      </p:sp>
      <p:sp>
        <p:nvSpPr>
          <p:cNvPr id="73735" name="Text Box 7"/>
          <p:cNvSpPr txBox="1">
            <a:spLocks noChangeArrowheads="1"/>
          </p:cNvSpPr>
          <p:nvPr/>
        </p:nvSpPr>
        <p:spPr bwMode="auto">
          <a:xfrm>
            <a:off x="1371600" y="152400"/>
            <a:ext cx="6553200" cy="946150"/>
          </a:xfrm>
          <a:prstGeom prst="rect">
            <a:avLst/>
          </a:prstGeom>
          <a:noFill/>
          <a:ln w="9525">
            <a:noFill/>
            <a:miter lim="800000"/>
            <a:headEnd/>
            <a:tailEnd/>
          </a:ln>
        </p:spPr>
        <p:txBody>
          <a:bodyPr>
            <a:spAutoFit/>
          </a:bodyPr>
          <a:lstStyle/>
          <a:p>
            <a:pPr algn="ctr">
              <a:spcBef>
                <a:spcPct val="50000"/>
              </a:spcBef>
            </a:pPr>
            <a:r>
              <a:rPr lang="en-US" sz="2800" b="1"/>
              <a:t>From Groundwater to Surface Water The Start</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a:lum bright="80000" contrast="-70000"/>
          </a:blip>
          <a:srcRect/>
          <a:stretch>
            <a:fillRect/>
          </a:stretch>
        </p:blipFill>
        <p:spPr bwMode="auto">
          <a:xfrm>
            <a:off x="990600" y="334963"/>
            <a:ext cx="6934200" cy="6523037"/>
          </a:xfrm>
          <a:prstGeom prst="rect">
            <a:avLst/>
          </a:prstGeom>
          <a:noFill/>
          <a:ln w="12700">
            <a:noFill/>
            <a:miter lim="800000"/>
            <a:headEnd/>
            <a:tailEnd/>
          </a:ln>
        </p:spPr>
      </p:pic>
      <p:sp>
        <p:nvSpPr>
          <p:cNvPr id="76803" name="Text Box 3"/>
          <p:cNvSpPr txBox="1">
            <a:spLocks noChangeArrowheads="1"/>
          </p:cNvSpPr>
          <p:nvPr/>
        </p:nvSpPr>
        <p:spPr bwMode="auto">
          <a:xfrm>
            <a:off x="1447800" y="2667000"/>
            <a:ext cx="6324600" cy="396875"/>
          </a:xfrm>
          <a:prstGeom prst="rect">
            <a:avLst/>
          </a:prstGeom>
          <a:noFill/>
          <a:ln w="9525">
            <a:noFill/>
            <a:miter lim="800000"/>
            <a:headEnd/>
            <a:tailEnd/>
          </a:ln>
        </p:spPr>
        <p:txBody>
          <a:bodyPr>
            <a:spAutoFit/>
          </a:bodyPr>
          <a:lstStyle/>
          <a:p>
            <a:pPr algn="ctr">
              <a:spcBef>
                <a:spcPct val="50000"/>
              </a:spcBef>
            </a:pPr>
            <a:endParaRPr lang="en-US" sz="2000" b="1"/>
          </a:p>
        </p:txBody>
      </p:sp>
      <p:sp>
        <p:nvSpPr>
          <p:cNvPr id="76804" name="Rectangle 4"/>
          <p:cNvSpPr>
            <a:spLocks noChangeArrowheads="1"/>
          </p:cNvSpPr>
          <p:nvPr/>
        </p:nvSpPr>
        <p:spPr bwMode="auto">
          <a:xfrm>
            <a:off x="990600" y="762000"/>
            <a:ext cx="7467600" cy="1068388"/>
          </a:xfrm>
          <a:prstGeom prst="rect">
            <a:avLst/>
          </a:prstGeom>
          <a:noFill/>
          <a:ln w="9525">
            <a:noFill/>
            <a:miter lim="800000"/>
            <a:headEnd/>
            <a:tailEnd/>
          </a:ln>
        </p:spPr>
        <p:txBody>
          <a:bodyPr anchor="ctr">
            <a:spAutoFit/>
          </a:bodyPr>
          <a:lstStyle/>
          <a:p>
            <a:pPr algn="ctr">
              <a:tabLst>
                <a:tab pos="800100" algn="l"/>
              </a:tabLst>
            </a:pPr>
            <a:endParaRPr lang="en-US" sz="3600"/>
          </a:p>
          <a:p>
            <a:pPr algn="ctr">
              <a:tabLst>
                <a:tab pos="800100" algn="l"/>
              </a:tabLst>
            </a:pPr>
            <a:endParaRPr lang="en-US" sz="2800" b="1"/>
          </a:p>
        </p:txBody>
      </p:sp>
      <p:sp>
        <p:nvSpPr>
          <p:cNvPr id="76805" name="Text Box 7"/>
          <p:cNvSpPr txBox="1">
            <a:spLocks noChangeArrowheads="1"/>
          </p:cNvSpPr>
          <p:nvPr/>
        </p:nvSpPr>
        <p:spPr bwMode="auto">
          <a:xfrm>
            <a:off x="6553200" y="6400800"/>
            <a:ext cx="2667000" cy="457200"/>
          </a:xfrm>
          <a:prstGeom prst="rect">
            <a:avLst/>
          </a:prstGeom>
          <a:noFill/>
          <a:ln w="9525">
            <a:noFill/>
            <a:miter lim="800000"/>
            <a:headEnd/>
            <a:tailEnd/>
          </a:ln>
        </p:spPr>
        <p:txBody>
          <a:bodyPr>
            <a:spAutoFit/>
          </a:bodyPr>
          <a:lstStyle/>
          <a:p>
            <a:pPr algn="ctr">
              <a:spcBef>
                <a:spcPct val="50000"/>
              </a:spcBef>
            </a:pPr>
            <a:r>
              <a:rPr lang="en-US" sz="1200" b="1"/>
              <a:t>LSUS Red River Watershed Management Institute</a:t>
            </a:r>
          </a:p>
        </p:txBody>
      </p:sp>
      <p:sp>
        <p:nvSpPr>
          <p:cNvPr id="76806" name="Text Box 6"/>
          <p:cNvSpPr txBox="1">
            <a:spLocks noChangeArrowheads="1"/>
          </p:cNvSpPr>
          <p:nvPr/>
        </p:nvSpPr>
        <p:spPr bwMode="auto">
          <a:xfrm>
            <a:off x="533400" y="1804988"/>
            <a:ext cx="8229600" cy="4291012"/>
          </a:xfrm>
          <a:prstGeom prst="rect">
            <a:avLst/>
          </a:prstGeom>
          <a:noFill/>
          <a:ln w="9525">
            <a:noFill/>
            <a:miter lim="800000"/>
            <a:headEnd/>
            <a:tailEnd/>
          </a:ln>
        </p:spPr>
        <p:txBody>
          <a:bodyPr>
            <a:spAutoFit/>
          </a:bodyPr>
          <a:lstStyle/>
          <a:p>
            <a:pPr>
              <a:spcBef>
                <a:spcPct val="50000"/>
              </a:spcBef>
            </a:pPr>
            <a:r>
              <a:rPr lang="en-US" sz="2400" b="1"/>
              <a:t>The Executive Director of the Red River Waterway Commission (Ken Guidry) and I set up a meeting at LSUS that included Vicksburg Division Corps managers, several gas operators, Louisiana Oil &amp; Gas Assoc., a local levee district board president and a water transport company.</a:t>
            </a:r>
          </a:p>
          <a:p>
            <a:pPr>
              <a:spcBef>
                <a:spcPct val="50000"/>
              </a:spcBef>
            </a:pPr>
            <a:r>
              <a:rPr lang="en-US" sz="2400" b="1"/>
              <a:t>The goals of this first meeting included </a:t>
            </a:r>
            <a:r>
              <a:rPr lang="en-US" sz="2400" b="1">
                <a:solidFill>
                  <a:srgbClr val="FF3300"/>
                </a:solidFill>
              </a:rPr>
              <a:t>1) educating the non-industry participants about natural gas drilling &amp; completion operations, 2) informing them about surface water pumping &amp; transportation, 3) developing a protocol for permitting withdrawal sites on the river.</a:t>
            </a:r>
          </a:p>
        </p:txBody>
      </p:sp>
      <p:sp>
        <p:nvSpPr>
          <p:cNvPr id="76807" name="Text Box 7"/>
          <p:cNvSpPr txBox="1">
            <a:spLocks noChangeArrowheads="1"/>
          </p:cNvSpPr>
          <p:nvPr/>
        </p:nvSpPr>
        <p:spPr bwMode="auto">
          <a:xfrm>
            <a:off x="1371600" y="196850"/>
            <a:ext cx="6553200" cy="946150"/>
          </a:xfrm>
          <a:prstGeom prst="rect">
            <a:avLst/>
          </a:prstGeom>
          <a:noFill/>
          <a:ln w="9525">
            <a:noFill/>
            <a:miter lim="800000"/>
            <a:headEnd/>
            <a:tailEnd/>
          </a:ln>
        </p:spPr>
        <p:txBody>
          <a:bodyPr>
            <a:spAutoFit/>
          </a:bodyPr>
          <a:lstStyle/>
          <a:p>
            <a:pPr algn="ctr">
              <a:spcBef>
                <a:spcPct val="50000"/>
              </a:spcBef>
            </a:pPr>
            <a:r>
              <a:rPr lang="en-US" sz="2800" b="1"/>
              <a:t>From Groundwater to Surface Water </a:t>
            </a:r>
            <a:r>
              <a:rPr lang="en-US" sz="2800" b="1">
                <a:solidFill>
                  <a:srgbClr val="FF3300"/>
                </a:solidFill>
              </a:rPr>
              <a:t>Organization - Better</a:t>
            </a:r>
          </a:p>
        </p:txBody>
      </p:sp>
      <p:sp>
        <p:nvSpPr>
          <p:cNvPr id="76808" name="Text Box 8"/>
          <p:cNvSpPr txBox="1">
            <a:spLocks noChangeArrowheads="1"/>
          </p:cNvSpPr>
          <p:nvPr/>
        </p:nvSpPr>
        <p:spPr bwMode="auto">
          <a:xfrm>
            <a:off x="3581400" y="1143000"/>
            <a:ext cx="1905000" cy="457200"/>
          </a:xfrm>
          <a:prstGeom prst="rect">
            <a:avLst/>
          </a:prstGeom>
          <a:noFill/>
          <a:ln w="9525">
            <a:noFill/>
            <a:miter lim="800000"/>
            <a:headEnd/>
            <a:tailEnd/>
          </a:ln>
        </p:spPr>
        <p:txBody>
          <a:bodyPr>
            <a:spAutoFit/>
          </a:bodyPr>
          <a:lstStyle/>
          <a:p>
            <a:pPr>
              <a:spcBef>
                <a:spcPct val="50000"/>
              </a:spcBef>
            </a:pPr>
            <a:r>
              <a:rPr lang="en-US" sz="2400" b="1">
                <a:solidFill>
                  <a:srgbClr val="FF3300"/>
                </a:solidFill>
              </a:rPr>
              <a:t>1st Meeting</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4zcgy7k[1]"/>
          <p:cNvPicPr>
            <a:picLocks noChangeAspect="1" noChangeArrowheads="1"/>
          </p:cNvPicPr>
          <p:nvPr/>
        </p:nvPicPr>
        <p:blipFill>
          <a:blip r:embed="rId2"/>
          <a:srcRect/>
          <a:stretch>
            <a:fillRect/>
          </a:stretch>
        </p:blipFill>
        <p:spPr bwMode="auto">
          <a:xfrm>
            <a:off x="838200" y="304800"/>
            <a:ext cx="7467600" cy="4943475"/>
          </a:xfrm>
          <a:prstGeom prst="rect">
            <a:avLst/>
          </a:prstGeom>
          <a:noFill/>
          <a:ln w="22225">
            <a:solidFill>
              <a:schemeClr val="tx1"/>
            </a:solidFill>
            <a:miter lim="800000"/>
            <a:headEnd/>
            <a:tailEnd/>
          </a:ln>
        </p:spPr>
      </p:pic>
      <p:sp>
        <p:nvSpPr>
          <p:cNvPr id="78851" name="Text Box 3"/>
          <p:cNvSpPr txBox="1">
            <a:spLocks noChangeArrowheads="1"/>
          </p:cNvSpPr>
          <p:nvPr/>
        </p:nvSpPr>
        <p:spPr bwMode="auto">
          <a:xfrm>
            <a:off x="381000" y="5530850"/>
            <a:ext cx="8305800" cy="946150"/>
          </a:xfrm>
          <a:prstGeom prst="rect">
            <a:avLst/>
          </a:prstGeom>
          <a:noFill/>
          <a:ln w="9525">
            <a:noFill/>
            <a:miter lim="800000"/>
            <a:headEnd/>
            <a:tailEnd/>
          </a:ln>
        </p:spPr>
        <p:txBody>
          <a:bodyPr>
            <a:spAutoFit/>
          </a:bodyPr>
          <a:lstStyle/>
          <a:p>
            <a:pPr>
              <a:spcBef>
                <a:spcPct val="50000"/>
              </a:spcBef>
            </a:pPr>
            <a:r>
              <a:rPr lang="en-US" sz="2800" b="1"/>
              <a:t>Needless to say, some of the parties we invited to the first meeting were a little skeptical…</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idx="4294967295"/>
          </p:nvPr>
        </p:nvSpPr>
        <p:spPr>
          <a:xfrm>
            <a:off x="457200" y="0"/>
            <a:ext cx="8229600" cy="1143000"/>
          </a:xfrm>
        </p:spPr>
        <p:txBody>
          <a:bodyPr/>
          <a:lstStyle/>
          <a:p>
            <a:pPr eaLnBrk="1" hangingPunct="1"/>
            <a:r>
              <a:rPr lang="en-US" sz="3200" b="1" smtClean="0">
                <a:solidFill>
                  <a:srgbClr val="000099"/>
                </a:solidFill>
              </a:rPr>
              <a:t>The first order of business was to find </a:t>
            </a:r>
            <a:r>
              <a:rPr lang="en-US" sz="3200" b="1" smtClean="0">
                <a:solidFill>
                  <a:srgbClr val="FF3300"/>
                </a:solidFill>
              </a:rPr>
              <a:t>common ground on terminology</a:t>
            </a:r>
          </a:p>
        </p:txBody>
      </p:sp>
      <p:sp>
        <p:nvSpPr>
          <p:cNvPr id="79875" name="Rectangle 3"/>
          <p:cNvSpPr>
            <a:spLocks noGrp="1" noChangeArrowheads="1"/>
          </p:cNvSpPr>
          <p:nvPr>
            <p:ph type="body" idx="4294967295"/>
          </p:nvPr>
        </p:nvSpPr>
        <p:spPr>
          <a:xfrm>
            <a:off x="152400" y="1143000"/>
            <a:ext cx="9144000" cy="4525963"/>
          </a:xfrm>
        </p:spPr>
        <p:txBody>
          <a:bodyPr/>
          <a:lstStyle/>
          <a:p>
            <a:pPr eaLnBrk="1" hangingPunct="1"/>
            <a:r>
              <a:rPr lang="en-US" sz="2400" b="1" smtClean="0">
                <a:solidFill>
                  <a:srgbClr val="000099"/>
                </a:solidFill>
              </a:rPr>
              <a:t>1 Acre-foot = 325,848 gallons (lakes &amp; rivers)</a:t>
            </a:r>
          </a:p>
          <a:p>
            <a:pPr eaLnBrk="1" hangingPunct="1"/>
            <a:r>
              <a:rPr lang="en-US" sz="2400" b="1" smtClean="0">
                <a:solidFill>
                  <a:srgbClr val="000099"/>
                </a:solidFill>
              </a:rPr>
              <a:t>1 Barrel = 42 gallons (Gas industry), Gallons/minute (gpm)</a:t>
            </a:r>
          </a:p>
          <a:p>
            <a:pPr eaLnBrk="1" hangingPunct="1"/>
            <a:r>
              <a:rPr lang="en-US" sz="2400" b="1" smtClean="0">
                <a:solidFill>
                  <a:srgbClr val="000099"/>
                </a:solidFill>
              </a:rPr>
              <a:t>Toledo Bend Reservoir</a:t>
            </a:r>
          </a:p>
          <a:p>
            <a:pPr lvl="2" eaLnBrk="1" hangingPunct="1"/>
            <a:r>
              <a:rPr lang="en-US" sz="2000" b="1" smtClean="0">
                <a:solidFill>
                  <a:srgbClr val="000099"/>
                </a:solidFill>
              </a:rPr>
              <a:t>4,476,951 Acre-feet @ 172 ft. msl</a:t>
            </a:r>
          </a:p>
          <a:p>
            <a:pPr lvl="2" eaLnBrk="1" hangingPunct="1"/>
            <a:r>
              <a:rPr lang="en-US" sz="2000" b="1" smtClean="0">
                <a:solidFill>
                  <a:srgbClr val="000099"/>
                </a:solidFill>
              </a:rPr>
              <a:t>4,200,000 Acre-feet annual average inflow</a:t>
            </a:r>
          </a:p>
          <a:p>
            <a:pPr eaLnBrk="1" hangingPunct="1"/>
            <a:r>
              <a:rPr lang="en-US" sz="2400" b="1" smtClean="0">
                <a:solidFill>
                  <a:srgbClr val="000099"/>
                </a:solidFill>
              </a:rPr>
              <a:t>Red River at Shreveport</a:t>
            </a:r>
            <a:r>
              <a:rPr lang="en-US" sz="2800" b="1" smtClean="0">
                <a:solidFill>
                  <a:srgbClr val="000099"/>
                </a:solidFill>
              </a:rPr>
              <a:t> </a:t>
            </a:r>
          </a:p>
          <a:p>
            <a:pPr lvl="1" eaLnBrk="1" hangingPunct="1">
              <a:buFontTx/>
              <a:buChar char="•"/>
            </a:pPr>
            <a:r>
              <a:rPr lang="en-US" sz="2000" b="1" smtClean="0">
                <a:solidFill>
                  <a:srgbClr val="000099"/>
                </a:solidFill>
              </a:rPr>
              <a:t>Discharge = 24,900 ft</a:t>
            </a:r>
            <a:r>
              <a:rPr lang="en-US" sz="2000" b="1" baseline="30000" smtClean="0">
                <a:solidFill>
                  <a:srgbClr val="000099"/>
                </a:solidFill>
              </a:rPr>
              <a:t>3</a:t>
            </a:r>
            <a:r>
              <a:rPr lang="en-US" sz="2000" b="1" smtClean="0">
                <a:solidFill>
                  <a:srgbClr val="000099"/>
                </a:solidFill>
              </a:rPr>
              <a:t>/sec = 404,000 gallons/minute (gpm)</a:t>
            </a:r>
          </a:p>
          <a:p>
            <a:pPr lvl="1" eaLnBrk="1" hangingPunct="1">
              <a:buFontTx/>
              <a:buChar char="•"/>
            </a:pPr>
            <a:r>
              <a:rPr lang="en-US" sz="2000" b="1" smtClean="0">
                <a:solidFill>
                  <a:srgbClr val="000099"/>
                </a:solidFill>
              </a:rPr>
              <a:t>24,900 gpm = 962 bbls/m</a:t>
            </a:r>
          </a:p>
          <a:p>
            <a:pPr eaLnBrk="1" hangingPunct="1"/>
            <a:r>
              <a:rPr lang="en-US" sz="2400" b="1" smtClean="0">
                <a:solidFill>
                  <a:srgbClr val="000099"/>
                </a:solidFill>
              </a:rPr>
              <a:t>Oil/Gas Exploration/Development per well</a:t>
            </a:r>
          </a:p>
          <a:p>
            <a:pPr lvl="2" eaLnBrk="1" hangingPunct="1"/>
            <a:r>
              <a:rPr lang="en-US" sz="2000" b="1" smtClean="0">
                <a:solidFill>
                  <a:srgbClr val="000099"/>
                </a:solidFill>
              </a:rPr>
              <a:t>7.0 million gallons/ 21.5 acre-feet/ 167,000 bbls (14 stages)</a:t>
            </a:r>
          </a:p>
          <a:p>
            <a:pPr eaLnBrk="1" hangingPunct="1"/>
            <a:r>
              <a:rPr lang="en-US" sz="2400" b="1" smtClean="0">
                <a:solidFill>
                  <a:srgbClr val="000099"/>
                </a:solidFill>
              </a:rPr>
              <a:t>Potential 30,000 gas wells in Haynesville Play</a:t>
            </a:r>
          </a:p>
          <a:p>
            <a:pPr lvl="2" eaLnBrk="1" hangingPunct="1"/>
            <a:r>
              <a:rPr lang="en-US" b="1" smtClean="0">
                <a:solidFill>
                  <a:srgbClr val="FF3300"/>
                </a:solidFill>
              </a:rPr>
              <a:t>30,000 x 7,000,000 gals. =</a:t>
            </a:r>
            <a:r>
              <a:rPr lang="en-US" smtClean="0">
                <a:solidFill>
                  <a:srgbClr val="FF3300"/>
                </a:solidFill>
              </a:rPr>
              <a:t> </a:t>
            </a:r>
            <a:r>
              <a:rPr lang="en-US" b="1" smtClean="0">
                <a:solidFill>
                  <a:srgbClr val="FF3300"/>
                </a:solidFill>
              </a:rPr>
              <a:t>210,000,000,000 gals. or </a:t>
            </a:r>
            <a:r>
              <a:rPr lang="en-US" sz="2800" b="1" smtClean="0">
                <a:solidFill>
                  <a:srgbClr val="FF3300"/>
                </a:solidFill>
              </a:rPr>
              <a:t>210</a:t>
            </a:r>
            <a:r>
              <a:rPr lang="en-US" sz="3200" b="1" smtClean="0">
                <a:solidFill>
                  <a:srgbClr val="FF3300"/>
                </a:solidFill>
              </a:rPr>
              <a:t> </a:t>
            </a:r>
            <a:r>
              <a:rPr lang="en-US" sz="2800" b="1" smtClean="0">
                <a:solidFill>
                  <a:srgbClr val="FF3300"/>
                </a:solidFill>
              </a:rPr>
              <a:t>Billion gal. or </a:t>
            </a:r>
            <a:r>
              <a:rPr lang="en-US" sz="2800" b="1" smtClean="0">
                <a:solidFill>
                  <a:srgbClr val="F5640B"/>
                </a:solidFill>
              </a:rPr>
              <a:t>644,472 acre-feet</a:t>
            </a:r>
            <a:r>
              <a:rPr lang="en-US" b="1" smtClean="0"/>
              <a:t> </a:t>
            </a:r>
          </a:p>
          <a:p>
            <a:pPr lvl="2" eaLnBrk="1" hangingPunct="1">
              <a:buFontTx/>
              <a:buNone/>
            </a:pPr>
            <a:r>
              <a:rPr lang="en-US" b="1" smtClean="0">
                <a:solidFill>
                  <a:srgbClr val="FF3300"/>
                </a:solidFill>
              </a:rPr>
              <a:t> </a:t>
            </a: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2">
            <a:lum bright="70000" contrast="-70000"/>
          </a:blip>
          <a:srcRect/>
          <a:stretch>
            <a:fillRect/>
          </a:stretch>
        </p:blipFill>
        <p:spPr bwMode="auto">
          <a:xfrm>
            <a:off x="990600" y="334963"/>
            <a:ext cx="6934200" cy="6523037"/>
          </a:xfrm>
          <a:prstGeom prst="rect">
            <a:avLst/>
          </a:prstGeom>
          <a:noFill/>
          <a:ln w="12700">
            <a:noFill/>
            <a:miter lim="800000"/>
            <a:headEnd/>
            <a:tailEnd/>
          </a:ln>
        </p:spPr>
      </p:pic>
      <p:sp>
        <p:nvSpPr>
          <p:cNvPr id="80899" name="Text Box 3"/>
          <p:cNvSpPr txBox="1">
            <a:spLocks noChangeArrowheads="1"/>
          </p:cNvSpPr>
          <p:nvPr/>
        </p:nvSpPr>
        <p:spPr bwMode="auto">
          <a:xfrm>
            <a:off x="1447800" y="2667000"/>
            <a:ext cx="6324600" cy="396875"/>
          </a:xfrm>
          <a:prstGeom prst="rect">
            <a:avLst/>
          </a:prstGeom>
          <a:noFill/>
          <a:ln w="9525">
            <a:noFill/>
            <a:miter lim="800000"/>
            <a:headEnd/>
            <a:tailEnd/>
          </a:ln>
        </p:spPr>
        <p:txBody>
          <a:bodyPr>
            <a:spAutoFit/>
          </a:bodyPr>
          <a:lstStyle/>
          <a:p>
            <a:pPr algn="ctr">
              <a:spcBef>
                <a:spcPct val="50000"/>
              </a:spcBef>
            </a:pPr>
            <a:endParaRPr lang="en-US" sz="2000" b="1"/>
          </a:p>
        </p:txBody>
      </p:sp>
      <p:sp>
        <p:nvSpPr>
          <p:cNvPr id="80900" name="Rectangle 4"/>
          <p:cNvSpPr>
            <a:spLocks noChangeArrowheads="1"/>
          </p:cNvSpPr>
          <p:nvPr/>
        </p:nvSpPr>
        <p:spPr bwMode="auto">
          <a:xfrm>
            <a:off x="990600" y="762000"/>
            <a:ext cx="7467600" cy="1068388"/>
          </a:xfrm>
          <a:prstGeom prst="rect">
            <a:avLst/>
          </a:prstGeom>
          <a:noFill/>
          <a:ln w="9525">
            <a:noFill/>
            <a:miter lim="800000"/>
            <a:headEnd/>
            <a:tailEnd/>
          </a:ln>
        </p:spPr>
        <p:txBody>
          <a:bodyPr anchor="ctr">
            <a:spAutoFit/>
          </a:bodyPr>
          <a:lstStyle/>
          <a:p>
            <a:pPr algn="ctr">
              <a:tabLst>
                <a:tab pos="800100" algn="l"/>
              </a:tabLst>
            </a:pPr>
            <a:endParaRPr lang="en-US" sz="3600"/>
          </a:p>
          <a:p>
            <a:pPr algn="ctr">
              <a:tabLst>
                <a:tab pos="800100" algn="l"/>
              </a:tabLst>
            </a:pPr>
            <a:endParaRPr lang="en-US" sz="2800" b="1"/>
          </a:p>
        </p:txBody>
      </p:sp>
      <p:sp>
        <p:nvSpPr>
          <p:cNvPr id="80901" name="Text Box 7"/>
          <p:cNvSpPr txBox="1">
            <a:spLocks noChangeArrowheads="1"/>
          </p:cNvSpPr>
          <p:nvPr/>
        </p:nvSpPr>
        <p:spPr bwMode="auto">
          <a:xfrm>
            <a:off x="6553200" y="6400800"/>
            <a:ext cx="2667000" cy="457200"/>
          </a:xfrm>
          <a:prstGeom prst="rect">
            <a:avLst/>
          </a:prstGeom>
          <a:noFill/>
          <a:ln w="9525">
            <a:noFill/>
            <a:miter lim="800000"/>
            <a:headEnd/>
            <a:tailEnd/>
          </a:ln>
        </p:spPr>
        <p:txBody>
          <a:bodyPr>
            <a:spAutoFit/>
          </a:bodyPr>
          <a:lstStyle/>
          <a:p>
            <a:pPr algn="ctr">
              <a:spcBef>
                <a:spcPct val="50000"/>
              </a:spcBef>
            </a:pPr>
            <a:r>
              <a:rPr lang="en-US" sz="1200" b="1"/>
              <a:t>LSUS Red River Watershed Management Institute</a:t>
            </a:r>
          </a:p>
        </p:txBody>
      </p:sp>
      <p:sp>
        <p:nvSpPr>
          <p:cNvPr id="80902" name="Text Box 6"/>
          <p:cNvSpPr txBox="1">
            <a:spLocks noChangeArrowheads="1"/>
          </p:cNvSpPr>
          <p:nvPr/>
        </p:nvSpPr>
        <p:spPr bwMode="auto">
          <a:xfrm>
            <a:off x="457200" y="990600"/>
            <a:ext cx="8229600" cy="2282825"/>
          </a:xfrm>
          <a:prstGeom prst="rect">
            <a:avLst/>
          </a:prstGeom>
          <a:noFill/>
          <a:ln w="9525">
            <a:noFill/>
            <a:miter lim="800000"/>
            <a:headEnd/>
            <a:tailEnd/>
          </a:ln>
        </p:spPr>
        <p:txBody>
          <a:bodyPr>
            <a:spAutoFit/>
          </a:bodyPr>
          <a:lstStyle/>
          <a:p>
            <a:pPr>
              <a:spcBef>
                <a:spcPct val="50000"/>
              </a:spcBef>
            </a:pPr>
            <a:r>
              <a:rPr lang="en-US" sz="2400" b="1"/>
              <a:t>A </a:t>
            </a:r>
            <a:r>
              <a:rPr lang="en-US" sz="2400" b="1">
                <a:solidFill>
                  <a:srgbClr val="FF3300"/>
                </a:solidFill>
              </a:rPr>
              <a:t>second meeting</a:t>
            </a:r>
            <a:r>
              <a:rPr lang="en-US" sz="2400" b="1"/>
              <a:t> was called about a month later to provide the Corps with estimated future withdrawal rates/volumes and to finalize a protocol for permit submission. Just prior to the meeting Chesapeake was issued the first permit. Shortly after this meeting several more permits were issued to 2 other operators.</a:t>
            </a:r>
          </a:p>
        </p:txBody>
      </p:sp>
      <p:sp>
        <p:nvSpPr>
          <p:cNvPr id="80903" name="Text Box 7"/>
          <p:cNvSpPr txBox="1">
            <a:spLocks noChangeArrowheads="1"/>
          </p:cNvSpPr>
          <p:nvPr/>
        </p:nvSpPr>
        <p:spPr bwMode="auto">
          <a:xfrm>
            <a:off x="1371600" y="76200"/>
            <a:ext cx="6553200" cy="946150"/>
          </a:xfrm>
          <a:prstGeom prst="rect">
            <a:avLst/>
          </a:prstGeom>
          <a:noFill/>
          <a:ln w="9525">
            <a:noFill/>
            <a:miter lim="800000"/>
            <a:headEnd/>
            <a:tailEnd/>
          </a:ln>
        </p:spPr>
        <p:txBody>
          <a:bodyPr>
            <a:spAutoFit/>
          </a:bodyPr>
          <a:lstStyle/>
          <a:p>
            <a:pPr algn="ctr">
              <a:spcBef>
                <a:spcPct val="50000"/>
              </a:spcBef>
            </a:pPr>
            <a:r>
              <a:rPr lang="en-US" sz="2800" b="1"/>
              <a:t>From Groundwater to Surface Water </a:t>
            </a:r>
            <a:r>
              <a:rPr lang="en-US" sz="2800" b="1">
                <a:solidFill>
                  <a:srgbClr val="FF3300"/>
                </a:solidFill>
              </a:rPr>
              <a:t>Results</a:t>
            </a:r>
          </a:p>
        </p:txBody>
      </p:sp>
      <p:pic>
        <p:nvPicPr>
          <p:cNvPr id="80904" name="Picture 8"/>
          <p:cNvPicPr>
            <a:picLocks noChangeAspect="1" noChangeArrowheads="1"/>
          </p:cNvPicPr>
          <p:nvPr/>
        </p:nvPicPr>
        <p:blipFill>
          <a:blip r:embed="rId3"/>
          <a:srcRect/>
          <a:stretch>
            <a:fillRect/>
          </a:stretch>
        </p:blipFill>
        <p:spPr bwMode="auto">
          <a:xfrm>
            <a:off x="914400" y="3468688"/>
            <a:ext cx="3886200" cy="3222625"/>
          </a:xfrm>
          <a:prstGeom prst="rect">
            <a:avLst/>
          </a:prstGeom>
          <a:noFill/>
          <a:ln w="9525">
            <a:solidFill>
              <a:schemeClr val="tx1"/>
            </a:solidFill>
            <a:miter lim="800000"/>
            <a:headEnd/>
            <a:tailEnd/>
          </a:ln>
        </p:spPr>
      </p:pic>
      <p:sp>
        <p:nvSpPr>
          <p:cNvPr id="80905" name="Text Box 9"/>
          <p:cNvSpPr txBox="1">
            <a:spLocks noChangeArrowheads="1"/>
          </p:cNvSpPr>
          <p:nvPr/>
        </p:nvSpPr>
        <p:spPr bwMode="auto">
          <a:xfrm>
            <a:off x="5486400" y="5257800"/>
            <a:ext cx="3276600" cy="701675"/>
          </a:xfrm>
          <a:prstGeom prst="rect">
            <a:avLst/>
          </a:prstGeom>
          <a:noFill/>
          <a:ln w="9525">
            <a:noFill/>
            <a:miter lim="800000"/>
            <a:headEnd/>
            <a:tailEnd/>
          </a:ln>
        </p:spPr>
        <p:txBody>
          <a:bodyPr>
            <a:spAutoFit/>
          </a:bodyPr>
          <a:lstStyle/>
          <a:p>
            <a:pPr algn="ctr">
              <a:spcBef>
                <a:spcPct val="50000"/>
              </a:spcBef>
            </a:pPr>
            <a:r>
              <a:rPr lang="en-US" sz="4000" b="1">
                <a:solidFill>
                  <a:srgbClr val="FF3300"/>
                </a:solidFill>
              </a:rPr>
              <a:t>Success!</a:t>
            </a:r>
          </a:p>
        </p:txBody>
      </p:sp>
      <p:pic>
        <p:nvPicPr>
          <p:cNvPr id="80906" name="Picture 10"/>
          <p:cNvPicPr>
            <a:picLocks noChangeAspect="1" noChangeArrowheads="1"/>
          </p:cNvPicPr>
          <p:nvPr/>
        </p:nvPicPr>
        <p:blipFill>
          <a:blip r:embed="rId4"/>
          <a:srcRect/>
          <a:stretch>
            <a:fillRect/>
          </a:stretch>
        </p:blipFill>
        <p:spPr bwMode="auto">
          <a:xfrm>
            <a:off x="6324600" y="3810000"/>
            <a:ext cx="1543050" cy="121920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a:lum bright="70000" contrast="-70000"/>
          </a:blip>
          <a:srcRect/>
          <a:stretch>
            <a:fillRect/>
          </a:stretch>
        </p:blipFill>
        <p:spPr bwMode="auto">
          <a:xfrm>
            <a:off x="990600" y="334963"/>
            <a:ext cx="6934200" cy="6523037"/>
          </a:xfrm>
          <a:prstGeom prst="rect">
            <a:avLst/>
          </a:prstGeom>
          <a:noFill/>
          <a:ln w="12700">
            <a:noFill/>
            <a:miter lim="800000"/>
            <a:headEnd/>
            <a:tailEnd/>
          </a:ln>
        </p:spPr>
      </p:pic>
      <p:sp>
        <p:nvSpPr>
          <p:cNvPr id="81923" name="Text Box 3"/>
          <p:cNvSpPr txBox="1">
            <a:spLocks noChangeArrowheads="1"/>
          </p:cNvSpPr>
          <p:nvPr/>
        </p:nvSpPr>
        <p:spPr bwMode="auto">
          <a:xfrm>
            <a:off x="1447800" y="2667000"/>
            <a:ext cx="6324600" cy="396875"/>
          </a:xfrm>
          <a:prstGeom prst="rect">
            <a:avLst/>
          </a:prstGeom>
          <a:noFill/>
          <a:ln w="9525">
            <a:noFill/>
            <a:miter lim="800000"/>
            <a:headEnd/>
            <a:tailEnd/>
          </a:ln>
        </p:spPr>
        <p:txBody>
          <a:bodyPr>
            <a:spAutoFit/>
          </a:bodyPr>
          <a:lstStyle/>
          <a:p>
            <a:pPr algn="ctr">
              <a:spcBef>
                <a:spcPct val="50000"/>
              </a:spcBef>
            </a:pPr>
            <a:endParaRPr lang="en-US" sz="2000" b="1"/>
          </a:p>
        </p:txBody>
      </p:sp>
      <p:sp>
        <p:nvSpPr>
          <p:cNvPr id="81924" name="Rectangle 4"/>
          <p:cNvSpPr>
            <a:spLocks noChangeArrowheads="1"/>
          </p:cNvSpPr>
          <p:nvPr/>
        </p:nvSpPr>
        <p:spPr bwMode="auto">
          <a:xfrm>
            <a:off x="990600" y="762000"/>
            <a:ext cx="7467600" cy="1068388"/>
          </a:xfrm>
          <a:prstGeom prst="rect">
            <a:avLst/>
          </a:prstGeom>
          <a:noFill/>
          <a:ln w="9525">
            <a:noFill/>
            <a:miter lim="800000"/>
            <a:headEnd/>
            <a:tailEnd/>
          </a:ln>
        </p:spPr>
        <p:txBody>
          <a:bodyPr anchor="ctr">
            <a:spAutoFit/>
          </a:bodyPr>
          <a:lstStyle/>
          <a:p>
            <a:pPr algn="ctr">
              <a:tabLst>
                <a:tab pos="800100" algn="l"/>
              </a:tabLst>
            </a:pPr>
            <a:endParaRPr lang="en-US" sz="3600"/>
          </a:p>
          <a:p>
            <a:pPr algn="ctr">
              <a:tabLst>
                <a:tab pos="800100" algn="l"/>
              </a:tabLst>
            </a:pPr>
            <a:endParaRPr lang="en-US" sz="2800" b="1"/>
          </a:p>
        </p:txBody>
      </p:sp>
      <p:sp>
        <p:nvSpPr>
          <p:cNvPr id="81925" name="Text Box 7"/>
          <p:cNvSpPr txBox="1">
            <a:spLocks noChangeArrowheads="1"/>
          </p:cNvSpPr>
          <p:nvPr/>
        </p:nvSpPr>
        <p:spPr bwMode="auto">
          <a:xfrm>
            <a:off x="6553200" y="6400800"/>
            <a:ext cx="2667000" cy="457200"/>
          </a:xfrm>
          <a:prstGeom prst="rect">
            <a:avLst/>
          </a:prstGeom>
          <a:noFill/>
          <a:ln w="9525">
            <a:noFill/>
            <a:miter lim="800000"/>
            <a:headEnd/>
            <a:tailEnd/>
          </a:ln>
        </p:spPr>
        <p:txBody>
          <a:bodyPr>
            <a:spAutoFit/>
          </a:bodyPr>
          <a:lstStyle/>
          <a:p>
            <a:pPr algn="ctr">
              <a:spcBef>
                <a:spcPct val="50000"/>
              </a:spcBef>
            </a:pPr>
            <a:r>
              <a:rPr lang="en-US" sz="1200" b="1"/>
              <a:t>LSUS Red River Watershed Management Institute</a:t>
            </a:r>
          </a:p>
        </p:txBody>
      </p:sp>
      <p:sp>
        <p:nvSpPr>
          <p:cNvPr id="81926" name="Text Box 6"/>
          <p:cNvSpPr txBox="1">
            <a:spLocks noChangeArrowheads="1"/>
          </p:cNvSpPr>
          <p:nvPr/>
        </p:nvSpPr>
        <p:spPr bwMode="auto">
          <a:xfrm>
            <a:off x="457200" y="990600"/>
            <a:ext cx="8229600" cy="5203825"/>
          </a:xfrm>
          <a:prstGeom prst="rect">
            <a:avLst/>
          </a:prstGeom>
          <a:noFill/>
          <a:ln w="9525">
            <a:noFill/>
            <a:miter lim="800000"/>
            <a:headEnd/>
            <a:tailEnd/>
          </a:ln>
        </p:spPr>
        <p:txBody>
          <a:bodyPr>
            <a:spAutoFit/>
          </a:bodyPr>
          <a:lstStyle/>
          <a:p>
            <a:pPr>
              <a:spcBef>
                <a:spcPct val="50000"/>
              </a:spcBef>
            </a:pPr>
            <a:r>
              <a:rPr lang="en-US" sz="2400" b="1"/>
              <a:t>It was during the second meeting that the relationships among all parties started to jell. Early on, the Corps recognized the need and urgency to help move the operators from the highly stressed aquifers to abundant surface water. It was important to the Corps that </a:t>
            </a:r>
            <a:r>
              <a:rPr lang="en-US" sz="2400" b="1">
                <a:solidFill>
                  <a:srgbClr val="FF3300"/>
                </a:solidFill>
              </a:rPr>
              <a:t>1) water withdrawn would not impair operation of locks; 2) pump equipment in the river would not impair navigation; and 3) levees would not be damaged.</a:t>
            </a:r>
            <a:r>
              <a:rPr lang="en-US" sz="2400" b="1"/>
              <a:t> They had requested water usage information during the first meeting and Chesapeake responded with estimated water use, and with the other operators contributing, it became obvious to the Corps that the natural gas operators water withdrawal from the Red River would be of minimal impact. </a:t>
            </a:r>
          </a:p>
        </p:txBody>
      </p:sp>
      <p:sp>
        <p:nvSpPr>
          <p:cNvPr id="81927" name="Text Box 7"/>
          <p:cNvSpPr txBox="1">
            <a:spLocks noChangeArrowheads="1"/>
          </p:cNvSpPr>
          <p:nvPr/>
        </p:nvSpPr>
        <p:spPr bwMode="auto">
          <a:xfrm>
            <a:off x="1371600" y="76200"/>
            <a:ext cx="6553200" cy="946150"/>
          </a:xfrm>
          <a:prstGeom prst="rect">
            <a:avLst/>
          </a:prstGeom>
          <a:noFill/>
          <a:ln w="9525">
            <a:noFill/>
            <a:miter lim="800000"/>
            <a:headEnd/>
            <a:tailEnd/>
          </a:ln>
        </p:spPr>
        <p:txBody>
          <a:bodyPr>
            <a:spAutoFit/>
          </a:bodyPr>
          <a:lstStyle/>
          <a:p>
            <a:pPr algn="ctr">
              <a:spcBef>
                <a:spcPct val="50000"/>
              </a:spcBef>
            </a:pPr>
            <a:r>
              <a:rPr lang="en-US" sz="2800" b="1"/>
              <a:t>From Groundwater to Surface Water </a:t>
            </a:r>
            <a:r>
              <a:rPr lang="en-US" sz="2800" b="1">
                <a:solidFill>
                  <a:srgbClr val="FF3300"/>
                </a:solidFill>
              </a:rPr>
              <a:t>Results</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2">
            <a:lum bright="70000" contrast="-70000"/>
          </a:blip>
          <a:srcRect/>
          <a:stretch>
            <a:fillRect/>
          </a:stretch>
        </p:blipFill>
        <p:spPr bwMode="auto">
          <a:xfrm>
            <a:off x="990600" y="334963"/>
            <a:ext cx="6934200" cy="6523037"/>
          </a:xfrm>
          <a:prstGeom prst="rect">
            <a:avLst/>
          </a:prstGeom>
          <a:noFill/>
          <a:ln w="12700">
            <a:noFill/>
            <a:miter lim="800000"/>
            <a:headEnd/>
            <a:tailEnd/>
          </a:ln>
        </p:spPr>
      </p:pic>
      <p:sp>
        <p:nvSpPr>
          <p:cNvPr id="82947" name="Text Box 3"/>
          <p:cNvSpPr txBox="1">
            <a:spLocks noChangeArrowheads="1"/>
          </p:cNvSpPr>
          <p:nvPr/>
        </p:nvSpPr>
        <p:spPr bwMode="auto">
          <a:xfrm>
            <a:off x="1447800" y="2667000"/>
            <a:ext cx="6324600" cy="396875"/>
          </a:xfrm>
          <a:prstGeom prst="rect">
            <a:avLst/>
          </a:prstGeom>
          <a:noFill/>
          <a:ln w="9525">
            <a:noFill/>
            <a:miter lim="800000"/>
            <a:headEnd/>
            <a:tailEnd/>
          </a:ln>
        </p:spPr>
        <p:txBody>
          <a:bodyPr>
            <a:spAutoFit/>
          </a:bodyPr>
          <a:lstStyle/>
          <a:p>
            <a:pPr algn="ctr">
              <a:spcBef>
                <a:spcPct val="50000"/>
              </a:spcBef>
            </a:pPr>
            <a:endParaRPr lang="en-US" sz="2000" b="1"/>
          </a:p>
        </p:txBody>
      </p:sp>
      <p:sp>
        <p:nvSpPr>
          <p:cNvPr id="82948" name="Rectangle 4"/>
          <p:cNvSpPr>
            <a:spLocks noChangeArrowheads="1"/>
          </p:cNvSpPr>
          <p:nvPr/>
        </p:nvSpPr>
        <p:spPr bwMode="auto">
          <a:xfrm>
            <a:off x="990600" y="762000"/>
            <a:ext cx="7467600" cy="1068388"/>
          </a:xfrm>
          <a:prstGeom prst="rect">
            <a:avLst/>
          </a:prstGeom>
          <a:noFill/>
          <a:ln w="9525">
            <a:noFill/>
            <a:miter lim="800000"/>
            <a:headEnd/>
            <a:tailEnd/>
          </a:ln>
        </p:spPr>
        <p:txBody>
          <a:bodyPr anchor="ctr">
            <a:spAutoFit/>
          </a:bodyPr>
          <a:lstStyle/>
          <a:p>
            <a:pPr algn="ctr">
              <a:tabLst>
                <a:tab pos="800100" algn="l"/>
              </a:tabLst>
            </a:pPr>
            <a:endParaRPr lang="en-US" sz="3600"/>
          </a:p>
          <a:p>
            <a:pPr algn="ctr">
              <a:tabLst>
                <a:tab pos="800100" algn="l"/>
              </a:tabLst>
            </a:pPr>
            <a:endParaRPr lang="en-US" sz="2800" b="1"/>
          </a:p>
        </p:txBody>
      </p:sp>
      <p:sp>
        <p:nvSpPr>
          <p:cNvPr id="82949" name="Text Box 7"/>
          <p:cNvSpPr txBox="1">
            <a:spLocks noChangeArrowheads="1"/>
          </p:cNvSpPr>
          <p:nvPr/>
        </p:nvSpPr>
        <p:spPr bwMode="auto">
          <a:xfrm>
            <a:off x="6553200" y="6400800"/>
            <a:ext cx="2667000" cy="457200"/>
          </a:xfrm>
          <a:prstGeom prst="rect">
            <a:avLst/>
          </a:prstGeom>
          <a:noFill/>
          <a:ln w="9525">
            <a:noFill/>
            <a:miter lim="800000"/>
            <a:headEnd/>
            <a:tailEnd/>
          </a:ln>
        </p:spPr>
        <p:txBody>
          <a:bodyPr>
            <a:spAutoFit/>
          </a:bodyPr>
          <a:lstStyle/>
          <a:p>
            <a:pPr algn="ctr">
              <a:spcBef>
                <a:spcPct val="50000"/>
              </a:spcBef>
            </a:pPr>
            <a:r>
              <a:rPr lang="en-US" sz="1200" b="1"/>
              <a:t>LSUS Red River Watershed Management Institute</a:t>
            </a:r>
          </a:p>
        </p:txBody>
      </p:sp>
      <p:sp>
        <p:nvSpPr>
          <p:cNvPr id="82950" name="Text Box 7"/>
          <p:cNvSpPr txBox="1">
            <a:spLocks noChangeArrowheads="1"/>
          </p:cNvSpPr>
          <p:nvPr/>
        </p:nvSpPr>
        <p:spPr bwMode="auto">
          <a:xfrm>
            <a:off x="1371600" y="76200"/>
            <a:ext cx="6553200" cy="946150"/>
          </a:xfrm>
          <a:prstGeom prst="rect">
            <a:avLst/>
          </a:prstGeom>
          <a:noFill/>
          <a:ln w="9525">
            <a:noFill/>
            <a:miter lim="800000"/>
            <a:headEnd/>
            <a:tailEnd/>
          </a:ln>
        </p:spPr>
        <p:txBody>
          <a:bodyPr>
            <a:spAutoFit/>
          </a:bodyPr>
          <a:lstStyle/>
          <a:p>
            <a:pPr algn="ctr">
              <a:spcBef>
                <a:spcPct val="50000"/>
              </a:spcBef>
            </a:pPr>
            <a:r>
              <a:rPr lang="en-US" sz="2800" b="1"/>
              <a:t>From Groundwater to Surface Water </a:t>
            </a:r>
            <a:r>
              <a:rPr lang="en-US" sz="2800" b="1">
                <a:solidFill>
                  <a:srgbClr val="FF3300"/>
                </a:solidFill>
              </a:rPr>
              <a:t>Results</a:t>
            </a:r>
          </a:p>
        </p:txBody>
      </p:sp>
      <p:sp>
        <p:nvSpPr>
          <p:cNvPr id="82951" name="Rectangle 9"/>
          <p:cNvSpPr>
            <a:spLocks noChangeArrowheads="1"/>
          </p:cNvSpPr>
          <p:nvPr/>
        </p:nvSpPr>
        <p:spPr bwMode="auto">
          <a:xfrm>
            <a:off x="381000" y="1044575"/>
            <a:ext cx="8458200" cy="5632450"/>
          </a:xfrm>
          <a:prstGeom prst="rect">
            <a:avLst/>
          </a:prstGeom>
          <a:noFill/>
          <a:ln w="9525">
            <a:noFill/>
            <a:miter lim="800000"/>
            <a:headEnd/>
            <a:tailEnd/>
          </a:ln>
        </p:spPr>
        <p:txBody>
          <a:bodyPr>
            <a:spAutoFit/>
          </a:bodyPr>
          <a:lstStyle/>
          <a:p>
            <a:pPr>
              <a:spcBef>
                <a:spcPct val="50000"/>
              </a:spcBef>
            </a:pPr>
            <a:r>
              <a:rPr lang="en-US" sz="2400" b="1"/>
              <a:t>It had been requested of the Corps to provide a clear understanding:</a:t>
            </a:r>
          </a:p>
          <a:p>
            <a:pPr>
              <a:spcBef>
                <a:spcPct val="50000"/>
              </a:spcBef>
            </a:pPr>
            <a:r>
              <a:rPr lang="en-US" sz="2400" b="1">
                <a:solidFill>
                  <a:srgbClr val="FF3300"/>
                </a:solidFill>
              </a:rPr>
              <a:t>1) for submitting permit requests </a:t>
            </a:r>
          </a:p>
          <a:p>
            <a:pPr>
              <a:spcBef>
                <a:spcPct val="50000"/>
              </a:spcBef>
            </a:pPr>
            <a:r>
              <a:rPr lang="en-US" sz="2400" b="1">
                <a:solidFill>
                  <a:srgbClr val="FF3300"/>
                </a:solidFill>
              </a:rPr>
              <a:t>2) so operators could determine areas where temporary pump stations could or could not be sited and</a:t>
            </a:r>
          </a:p>
          <a:p>
            <a:pPr>
              <a:spcBef>
                <a:spcPct val="50000"/>
              </a:spcBef>
            </a:pPr>
            <a:r>
              <a:rPr lang="en-US" sz="2400" b="1">
                <a:solidFill>
                  <a:srgbClr val="FF3300"/>
                </a:solidFill>
              </a:rPr>
              <a:t>3) where Section 10 permits were required. </a:t>
            </a:r>
          </a:p>
          <a:p>
            <a:pPr>
              <a:spcBef>
                <a:spcPct val="50000"/>
              </a:spcBef>
            </a:pPr>
            <a:r>
              <a:rPr lang="en-US" sz="2400" b="1"/>
              <a:t>The operators &amp; Corps representatives developed a good rapport &amp; both sides have developed an understanding of what is needed to withdraw water from the river.</a:t>
            </a:r>
            <a:r>
              <a:rPr lang="en-US" sz="2400"/>
              <a:t> </a:t>
            </a:r>
            <a:r>
              <a:rPr lang="en-US" sz="2400" b="1"/>
              <a:t>The gas operators invited the Corps to visit their operations. The Corps responded with cordial and informative visits. </a:t>
            </a:r>
            <a:r>
              <a:rPr lang="en-US" sz="2400" b="1">
                <a:solidFill>
                  <a:srgbClr val="FF3300"/>
                </a:solidFill>
              </a:rPr>
              <a:t>Permits are now flowing &amp; so is the water from the Red.</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a:srcRect/>
          <a:stretch>
            <a:fillRect/>
          </a:stretch>
        </p:blipFill>
        <p:spPr bwMode="auto">
          <a:xfrm>
            <a:off x="609600" y="685800"/>
            <a:ext cx="7991475" cy="5340350"/>
          </a:xfrm>
          <a:prstGeom prst="rect">
            <a:avLst/>
          </a:prstGeom>
          <a:noFill/>
          <a:ln w="9525">
            <a:noFill/>
            <a:miter lim="800000"/>
            <a:headEnd/>
            <a:tailEnd/>
          </a:ln>
        </p:spPr>
      </p:pic>
      <p:sp>
        <p:nvSpPr>
          <p:cNvPr id="83971" name="Text Box 3"/>
          <p:cNvSpPr txBox="1">
            <a:spLocks noChangeArrowheads="1"/>
          </p:cNvSpPr>
          <p:nvPr/>
        </p:nvSpPr>
        <p:spPr bwMode="auto">
          <a:xfrm>
            <a:off x="6400800" y="6248400"/>
            <a:ext cx="2590800" cy="517525"/>
          </a:xfrm>
          <a:prstGeom prst="rect">
            <a:avLst/>
          </a:prstGeom>
          <a:noFill/>
          <a:ln w="9525">
            <a:noFill/>
            <a:miter lim="800000"/>
            <a:headEnd/>
            <a:tailEnd/>
          </a:ln>
        </p:spPr>
        <p:txBody>
          <a:bodyPr>
            <a:spAutoFit/>
          </a:bodyPr>
          <a:lstStyle/>
          <a:p>
            <a:pPr algn="ctr">
              <a:spcBef>
                <a:spcPct val="50000"/>
              </a:spcBef>
            </a:pPr>
            <a:r>
              <a:rPr lang="en-US" sz="1400" b="1"/>
              <a:t>LSUS Red River Watershed Management Institute</a:t>
            </a:r>
          </a:p>
        </p:txBody>
      </p:sp>
      <p:sp>
        <p:nvSpPr>
          <p:cNvPr id="83972" name="Text Box 4"/>
          <p:cNvSpPr txBox="1">
            <a:spLocks noChangeArrowheads="1"/>
          </p:cNvSpPr>
          <p:nvPr/>
        </p:nvSpPr>
        <p:spPr bwMode="auto">
          <a:xfrm>
            <a:off x="381000" y="152400"/>
            <a:ext cx="8458200" cy="457200"/>
          </a:xfrm>
          <a:prstGeom prst="rect">
            <a:avLst/>
          </a:prstGeom>
          <a:noFill/>
          <a:ln w="9525">
            <a:noFill/>
            <a:miter lim="800000"/>
            <a:headEnd/>
            <a:tailEnd/>
          </a:ln>
        </p:spPr>
        <p:txBody>
          <a:bodyPr>
            <a:spAutoFit/>
          </a:bodyPr>
          <a:lstStyle/>
          <a:p>
            <a:pPr algn="ctr">
              <a:spcBef>
                <a:spcPct val="50000"/>
              </a:spcBef>
            </a:pPr>
            <a:r>
              <a:rPr lang="en-US" sz="2400" b="1"/>
              <a:t>Water Being Pumped to Haynesville Shale Well</a:t>
            </a:r>
          </a:p>
        </p:txBody>
      </p:sp>
      <p:sp>
        <p:nvSpPr>
          <p:cNvPr id="83973" name="Text Box 5"/>
          <p:cNvSpPr txBox="1">
            <a:spLocks noChangeArrowheads="1"/>
          </p:cNvSpPr>
          <p:nvPr/>
        </p:nvSpPr>
        <p:spPr bwMode="auto">
          <a:xfrm>
            <a:off x="7391400" y="5715000"/>
            <a:ext cx="1143000" cy="304800"/>
          </a:xfrm>
          <a:prstGeom prst="rect">
            <a:avLst/>
          </a:prstGeom>
          <a:noFill/>
          <a:ln w="9525">
            <a:noFill/>
            <a:miter lim="800000"/>
            <a:headEnd/>
            <a:tailEnd/>
          </a:ln>
        </p:spPr>
        <p:txBody>
          <a:bodyPr>
            <a:spAutoFit/>
          </a:bodyPr>
          <a:lstStyle/>
          <a:p>
            <a:pPr algn="ctr">
              <a:spcBef>
                <a:spcPct val="50000"/>
              </a:spcBef>
            </a:pPr>
            <a:r>
              <a:rPr lang="en-US" sz="1400" b="1"/>
              <a:t>M. Hanson</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a:lum bright="70000" contrast="-70000"/>
          </a:blip>
          <a:srcRect/>
          <a:stretch>
            <a:fillRect/>
          </a:stretch>
        </p:blipFill>
        <p:spPr bwMode="auto">
          <a:xfrm>
            <a:off x="1143000" y="334963"/>
            <a:ext cx="6934200" cy="6523037"/>
          </a:xfrm>
          <a:prstGeom prst="rect">
            <a:avLst/>
          </a:prstGeom>
          <a:noFill/>
          <a:ln w="12700">
            <a:noFill/>
            <a:miter lim="800000"/>
            <a:headEnd/>
            <a:tailEnd/>
          </a:ln>
        </p:spPr>
      </p:pic>
      <p:sp>
        <p:nvSpPr>
          <p:cNvPr id="84995" name="Text Box 3"/>
          <p:cNvSpPr txBox="1">
            <a:spLocks noChangeArrowheads="1"/>
          </p:cNvSpPr>
          <p:nvPr/>
        </p:nvSpPr>
        <p:spPr bwMode="auto">
          <a:xfrm>
            <a:off x="1447800" y="2667000"/>
            <a:ext cx="6324600" cy="396875"/>
          </a:xfrm>
          <a:prstGeom prst="rect">
            <a:avLst/>
          </a:prstGeom>
          <a:noFill/>
          <a:ln w="9525">
            <a:noFill/>
            <a:miter lim="800000"/>
            <a:headEnd/>
            <a:tailEnd/>
          </a:ln>
        </p:spPr>
        <p:txBody>
          <a:bodyPr>
            <a:spAutoFit/>
          </a:bodyPr>
          <a:lstStyle/>
          <a:p>
            <a:pPr algn="ctr">
              <a:spcBef>
                <a:spcPct val="50000"/>
              </a:spcBef>
            </a:pPr>
            <a:endParaRPr lang="en-US" sz="2000" b="1"/>
          </a:p>
        </p:txBody>
      </p:sp>
      <p:sp>
        <p:nvSpPr>
          <p:cNvPr id="84996" name="Rectangle 4"/>
          <p:cNvSpPr>
            <a:spLocks noChangeArrowheads="1"/>
          </p:cNvSpPr>
          <p:nvPr/>
        </p:nvSpPr>
        <p:spPr bwMode="auto">
          <a:xfrm>
            <a:off x="990600" y="762000"/>
            <a:ext cx="7467600" cy="1068388"/>
          </a:xfrm>
          <a:prstGeom prst="rect">
            <a:avLst/>
          </a:prstGeom>
          <a:noFill/>
          <a:ln w="9525">
            <a:noFill/>
            <a:miter lim="800000"/>
            <a:headEnd/>
            <a:tailEnd/>
          </a:ln>
        </p:spPr>
        <p:txBody>
          <a:bodyPr anchor="ctr">
            <a:spAutoFit/>
          </a:bodyPr>
          <a:lstStyle/>
          <a:p>
            <a:pPr algn="ctr">
              <a:tabLst>
                <a:tab pos="800100" algn="l"/>
              </a:tabLst>
            </a:pPr>
            <a:endParaRPr lang="en-US" sz="3600"/>
          </a:p>
          <a:p>
            <a:pPr algn="ctr">
              <a:tabLst>
                <a:tab pos="800100" algn="l"/>
              </a:tabLst>
            </a:pPr>
            <a:endParaRPr lang="en-US" sz="2800" b="1"/>
          </a:p>
        </p:txBody>
      </p:sp>
      <p:sp>
        <p:nvSpPr>
          <p:cNvPr id="84997" name="Text Box 5"/>
          <p:cNvSpPr txBox="1">
            <a:spLocks noChangeArrowheads="1"/>
          </p:cNvSpPr>
          <p:nvPr/>
        </p:nvSpPr>
        <p:spPr bwMode="auto">
          <a:xfrm>
            <a:off x="457200" y="5943600"/>
            <a:ext cx="8229600" cy="822325"/>
          </a:xfrm>
          <a:prstGeom prst="rect">
            <a:avLst/>
          </a:prstGeom>
          <a:noFill/>
          <a:ln w="9525">
            <a:noFill/>
            <a:miter lim="800000"/>
            <a:headEnd/>
            <a:tailEnd/>
          </a:ln>
        </p:spPr>
        <p:txBody>
          <a:bodyPr>
            <a:spAutoFit/>
          </a:bodyPr>
          <a:lstStyle/>
          <a:p>
            <a:pPr algn="ctr">
              <a:spcBef>
                <a:spcPct val="50000"/>
              </a:spcBef>
            </a:pPr>
            <a:r>
              <a:rPr lang="en-US" sz="2400" b="1"/>
              <a:t>The press were also invited to the second meeting. Excellent, informative publicity followed.</a:t>
            </a:r>
          </a:p>
        </p:txBody>
      </p:sp>
      <p:pic>
        <p:nvPicPr>
          <p:cNvPr id="84998" name="Picture 6"/>
          <p:cNvPicPr>
            <a:picLocks noChangeAspect="1" noChangeArrowheads="1"/>
          </p:cNvPicPr>
          <p:nvPr/>
        </p:nvPicPr>
        <p:blipFill>
          <a:blip r:embed="rId3"/>
          <a:srcRect/>
          <a:stretch>
            <a:fillRect/>
          </a:stretch>
        </p:blipFill>
        <p:spPr bwMode="auto">
          <a:xfrm>
            <a:off x="304800" y="381000"/>
            <a:ext cx="5791200" cy="5210175"/>
          </a:xfrm>
          <a:prstGeom prst="rect">
            <a:avLst/>
          </a:prstGeom>
          <a:noFill/>
          <a:ln w="9525">
            <a:solidFill>
              <a:schemeClr val="tx1"/>
            </a:solidFill>
            <a:miter lim="800000"/>
            <a:headEnd/>
            <a:tailEnd/>
          </a:ln>
        </p:spPr>
      </p:pic>
      <p:pic>
        <p:nvPicPr>
          <p:cNvPr id="84999" name="Picture 7"/>
          <p:cNvPicPr>
            <a:picLocks noChangeAspect="1" noChangeArrowheads="1"/>
          </p:cNvPicPr>
          <p:nvPr/>
        </p:nvPicPr>
        <p:blipFill>
          <a:blip r:embed="rId4"/>
          <a:srcRect/>
          <a:stretch>
            <a:fillRect/>
          </a:stretch>
        </p:blipFill>
        <p:spPr bwMode="auto">
          <a:xfrm>
            <a:off x="6477000" y="228600"/>
            <a:ext cx="2419350" cy="5688013"/>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4"/>
          <p:cNvSpPr txBox="1">
            <a:spLocks noChangeArrowheads="1"/>
          </p:cNvSpPr>
          <p:nvPr/>
        </p:nvSpPr>
        <p:spPr bwMode="auto">
          <a:xfrm>
            <a:off x="609600" y="471488"/>
            <a:ext cx="8458200" cy="519112"/>
          </a:xfrm>
          <a:prstGeom prst="rect">
            <a:avLst/>
          </a:prstGeom>
          <a:noFill/>
          <a:ln w="9525">
            <a:noFill/>
            <a:miter lim="800000"/>
            <a:headEnd/>
            <a:tailEnd/>
          </a:ln>
        </p:spPr>
        <p:txBody>
          <a:bodyPr>
            <a:spAutoFit/>
          </a:bodyPr>
          <a:lstStyle/>
          <a:p>
            <a:pPr>
              <a:spcBef>
                <a:spcPct val="50000"/>
              </a:spcBef>
            </a:pPr>
            <a:r>
              <a:rPr lang="en-US" sz="2800" b="1"/>
              <a:t>Water and Culture</a:t>
            </a:r>
          </a:p>
        </p:txBody>
      </p:sp>
      <p:pic>
        <p:nvPicPr>
          <p:cNvPr id="86019" name="Picture 3"/>
          <p:cNvPicPr>
            <a:picLocks noChangeAspect="1" noChangeArrowheads="1"/>
          </p:cNvPicPr>
          <p:nvPr/>
        </p:nvPicPr>
        <p:blipFill>
          <a:blip r:embed="rId2"/>
          <a:srcRect/>
          <a:stretch>
            <a:fillRect/>
          </a:stretch>
        </p:blipFill>
        <p:spPr bwMode="auto">
          <a:xfrm>
            <a:off x="304800" y="1219200"/>
            <a:ext cx="3887788" cy="5257800"/>
          </a:xfrm>
          <a:prstGeom prst="rect">
            <a:avLst/>
          </a:prstGeom>
          <a:noFill/>
          <a:ln w="22225">
            <a:solidFill>
              <a:schemeClr val="tx1"/>
            </a:solidFill>
            <a:miter lim="800000"/>
            <a:headEnd/>
            <a:tailEnd/>
          </a:ln>
        </p:spPr>
      </p:pic>
      <p:sp>
        <p:nvSpPr>
          <p:cNvPr id="86020" name="Text Box 4"/>
          <p:cNvSpPr txBox="1">
            <a:spLocks noChangeArrowheads="1"/>
          </p:cNvSpPr>
          <p:nvPr/>
        </p:nvSpPr>
        <p:spPr bwMode="auto">
          <a:xfrm>
            <a:off x="4419600" y="228600"/>
            <a:ext cx="4648200" cy="6740525"/>
          </a:xfrm>
          <a:prstGeom prst="rect">
            <a:avLst/>
          </a:prstGeom>
          <a:noFill/>
          <a:ln w="9525">
            <a:noFill/>
            <a:miter lim="800000"/>
            <a:headEnd/>
            <a:tailEnd/>
          </a:ln>
        </p:spPr>
        <p:txBody>
          <a:bodyPr>
            <a:spAutoFit/>
          </a:bodyPr>
          <a:lstStyle/>
          <a:p>
            <a:pPr>
              <a:spcBef>
                <a:spcPct val="50000"/>
              </a:spcBef>
            </a:pPr>
            <a:r>
              <a:rPr lang="en-US" sz="3200" b="1">
                <a:latin typeface="Bradley Hand ITC" pitchFamily="66" charset="0"/>
              </a:rPr>
              <a:t>“They can pull as much as they want”   </a:t>
            </a:r>
            <a:r>
              <a:rPr lang="en-US" sz="1600"/>
              <a:t>John Neilson</a:t>
            </a:r>
            <a:endParaRPr lang="en-US" sz="1600" b="1">
              <a:latin typeface="Bradley Hand ITC" pitchFamily="66" charset="0"/>
            </a:endParaRPr>
          </a:p>
          <a:p>
            <a:pPr>
              <a:spcBef>
                <a:spcPct val="50000"/>
              </a:spcBef>
            </a:pPr>
            <a:r>
              <a:rPr lang="en-US" sz="3200" b="1">
                <a:latin typeface="Bradley Hand ITC" pitchFamily="66" charset="0"/>
              </a:rPr>
              <a:t>"...cited the permitting process that's shifting some oil and natural gas operators to Red River"</a:t>
            </a:r>
          </a:p>
          <a:p>
            <a:pPr>
              <a:spcBef>
                <a:spcPct val="50000"/>
              </a:spcBef>
            </a:pPr>
            <a:r>
              <a:rPr lang="en-US" sz="3200" b="1">
                <a:latin typeface="Bradley Hand ITC" pitchFamily="66" charset="0"/>
              </a:rPr>
              <a:t>"Positive things are happening...We have gotten some good results because some of the companies are pulling back"   </a:t>
            </a:r>
            <a:r>
              <a:rPr lang="en-US" sz="1600"/>
              <a:t>G. Hanson</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0" y="815975"/>
            <a:ext cx="9144000" cy="1470025"/>
          </a:xfrm>
        </p:spPr>
        <p:txBody>
          <a:bodyPr/>
          <a:lstStyle/>
          <a:p>
            <a:pPr eaLnBrk="1" hangingPunct="1"/>
            <a:r>
              <a:rPr lang="en-US" sz="4000" smtClean="0">
                <a:solidFill>
                  <a:srgbClr val="FF3300"/>
                </a:solidFill>
              </a:rPr>
              <a:t>Haynesville Shale - A Resource Play</a:t>
            </a:r>
          </a:p>
        </p:txBody>
      </p:sp>
      <p:pic>
        <p:nvPicPr>
          <p:cNvPr id="9219" name="Picture 6"/>
          <p:cNvPicPr>
            <a:picLocks noChangeAspect="1" noChangeArrowheads="1"/>
          </p:cNvPicPr>
          <p:nvPr/>
        </p:nvPicPr>
        <p:blipFill>
          <a:blip r:embed="rId2"/>
          <a:srcRect/>
          <a:stretch>
            <a:fillRect/>
          </a:stretch>
        </p:blipFill>
        <p:spPr bwMode="auto">
          <a:xfrm>
            <a:off x="1600200" y="2057400"/>
            <a:ext cx="6008688" cy="4406900"/>
          </a:xfrm>
          <a:prstGeom prst="rect">
            <a:avLst/>
          </a:prstGeom>
          <a:noFill/>
          <a:ln w="9525">
            <a:solidFill>
              <a:schemeClr val="tx1"/>
            </a:solidFill>
            <a:miter lim="800000"/>
            <a:headEnd/>
            <a:tailEnd/>
          </a:ln>
        </p:spPr>
      </p:pic>
      <p:sp>
        <p:nvSpPr>
          <p:cNvPr id="9220" name="Rectangle 7"/>
          <p:cNvSpPr>
            <a:spLocks noChangeArrowheads="1"/>
          </p:cNvSpPr>
          <p:nvPr/>
        </p:nvSpPr>
        <p:spPr bwMode="auto">
          <a:xfrm>
            <a:off x="6019800" y="4953000"/>
            <a:ext cx="1447800" cy="641350"/>
          </a:xfrm>
          <a:prstGeom prst="rect">
            <a:avLst/>
          </a:prstGeom>
          <a:noFill/>
          <a:ln w="9525">
            <a:noFill/>
            <a:miter lim="800000"/>
            <a:headEnd/>
            <a:tailEnd/>
          </a:ln>
        </p:spPr>
        <p:txBody>
          <a:bodyPr>
            <a:spAutoFit/>
          </a:bodyPr>
          <a:lstStyle/>
          <a:p>
            <a:pPr algn="ctr"/>
            <a:r>
              <a:rPr lang="en-US" b="1">
                <a:solidFill>
                  <a:srgbClr val="FF3300"/>
                </a:solidFill>
              </a:rPr>
              <a:t>Haynesville Shale</a:t>
            </a:r>
          </a:p>
        </p:txBody>
      </p:sp>
      <p:sp>
        <p:nvSpPr>
          <p:cNvPr id="9221" name="Line 8"/>
          <p:cNvSpPr>
            <a:spLocks noChangeShapeType="1"/>
          </p:cNvSpPr>
          <p:nvPr/>
        </p:nvSpPr>
        <p:spPr bwMode="auto">
          <a:xfrm flipH="1">
            <a:off x="5791200" y="5334000"/>
            <a:ext cx="381000" cy="152400"/>
          </a:xfrm>
          <a:prstGeom prst="line">
            <a:avLst/>
          </a:prstGeom>
          <a:noFill/>
          <a:ln w="57150">
            <a:solidFill>
              <a:srgbClr val="FF3300"/>
            </a:solidFill>
            <a:round/>
            <a:headEnd/>
            <a:tailEnd type="triangle" w="med" len="med"/>
          </a:ln>
        </p:spPr>
        <p:txBody>
          <a:bodyPr/>
          <a:lstStyle/>
          <a:p>
            <a:endParaRPr lang="en-US"/>
          </a:p>
        </p:txBody>
      </p:sp>
      <p:sp>
        <p:nvSpPr>
          <p:cNvPr id="9222" name="Rectangle 5"/>
          <p:cNvSpPr>
            <a:spLocks noChangeArrowheads="1"/>
          </p:cNvSpPr>
          <p:nvPr/>
        </p:nvSpPr>
        <p:spPr bwMode="auto">
          <a:xfrm>
            <a:off x="685800" y="152400"/>
            <a:ext cx="7570788" cy="1384300"/>
          </a:xfrm>
          <a:prstGeom prst="rect">
            <a:avLst/>
          </a:prstGeom>
          <a:noFill/>
          <a:ln w="9525">
            <a:noFill/>
            <a:miter lim="800000"/>
            <a:headEnd/>
            <a:tailEnd/>
          </a:ln>
        </p:spPr>
        <p:txBody>
          <a:bodyPr>
            <a:spAutoFit/>
          </a:bodyPr>
          <a:lstStyle/>
          <a:p>
            <a:pPr algn="ctr">
              <a:tabLst>
                <a:tab pos="800100" algn="l"/>
              </a:tabLst>
            </a:pPr>
            <a:r>
              <a:rPr lang="en-US" sz="2800" b="1">
                <a:solidFill>
                  <a:srgbClr val="FF0000"/>
                </a:solidFill>
              </a:rPr>
              <a:t>Haynesville Shale Discovery, Development, and Impact on Local Water Utilities</a:t>
            </a:r>
            <a:r>
              <a:rPr lang="en-US" sz="2800">
                <a:solidFill>
                  <a:srgbClr val="FF0000"/>
                </a:solidFill>
              </a:rPr>
              <a:t> </a:t>
            </a:r>
            <a:endParaRPr lang="en-US" sz="2800" b="1">
              <a:solidFill>
                <a:srgbClr val="FF0000"/>
              </a:solidFill>
            </a:endParaRPr>
          </a:p>
          <a:p>
            <a:pPr algn="ctr">
              <a:tabLst>
                <a:tab pos="800100" algn="l"/>
              </a:tabLst>
            </a:pPr>
            <a:endParaRPr lang="en-US" sz="2800" b="1">
              <a:solidFill>
                <a:schemeClr val="accent2"/>
              </a:solidFill>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2">
            <a:lum bright="90000" contrast="-70000"/>
          </a:blip>
          <a:srcRect/>
          <a:stretch>
            <a:fillRect/>
          </a:stretch>
        </p:blipFill>
        <p:spPr bwMode="auto">
          <a:xfrm>
            <a:off x="990600" y="334963"/>
            <a:ext cx="6934200" cy="6523037"/>
          </a:xfrm>
          <a:prstGeom prst="rect">
            <a:avLst/>
          </a:prstGeom>
          <a:noFill/>
          <a:ln w="12700">
            <a:noFill/>
            <a:miter lim="800000"/>
            <a:headEnd/>
            <a:tailEnd/>
          </a:ln>
        </p:spPr>
      </p:pic>
      <p:sp>
        <p:nvSpPr>
          <p:cNvPr id="87043" name="Text Box 3"/>
          <p:cNvSpPr txBox="1">
            <a:spLocks noChangeArrowheads="1"/>
          </p:cNvSpPr>
          <p:nvPr/>
        </p:nvSpPr>
        <p:spPr bwMode="auto">
          <a:xfrm>
            <a:off x="1447800" y="2667000"/>
            <a:ext cx="6324600" cy="396875"/>
          </a:xfrm>
          <a:prstGeom prst="rect">
            <a:avLst/>
          </a:prstGeom>
          <a:noFill/>
          <a:ln w="9525">
            <a:noFill/>
            <a:miter lim="800000"/>
            <a:headEnd/>
            <a:tailEnd/>
          </a:ln>
        </p:spPr>
        <p:txBody>
          <a:bodyPr>
            <a:spAutoFit/>
          </a:bodyPr>
          <a:lstStyle/>
          <a:p>
            <a:pPr algn="ctr">
              <a:spcBef>
                <a:spcPct val="50000"/>
              </a:spcBef>
            </a:pPr>
            <a:endParaRPr lang="en-US" sz="2000" b="1"/>
          </a:p>
        </p:txBody>
      </p:sp>
      <p:sp>
        <p:nvSpPr>
          <p:cNvPr id="87044" name="Rectangle 4"/>
          <p:cNvSpPr>
            <a:spLocks noChangeArrowheads="1"/>
          </p:cNvSpPr>
          <p:nvPr/>
        </p:nvSpPr>
        <p:spPr bwMode="auto">
          <a:xfrm>
            <a:off x="990600" y="762000"/>
            <a:ext cx="7467600" cy="1068388"/>
          </a:xfrm>
          <a:prstGeom prst="rect">
            <a:avLst/>
          </a:prstGeom>
          <a:noFill/>
          <a:ln w="9525">
            <a:noFill/>
            <a:miter lim="800000"/>
            <a:headEnd/>
            <a:tailEnd/>
          </a:ln>
        </p:spPr>
        <p:txBody>
          <a:bodyPr anchor="ctr">
            <a:spAutoFit/>
          </a:bodyPr>
          <a:lstStyle/>
          <a:p>
            <a:pPr algn="ctr">
              <a:tabLst>
                <a:tab pos="800100" algn="l"/>
              </a:tabLst>
            </a:pPr>
            <a:endParaRPr lang="en-US" sz="3600"/>
          </a:p>
          <a:p>
            <a:pPr algn="ctr">
              <a:tabLst>
                <a:tab pos="800100" algn="l"/>
              </a:tabLst>
            </a:pPr>
            <a:endParaRPr lang="en-US" sz="2800" b="1"/>
          </a:p>
        </p:txBody>
      </p:sp>
      <p:sp>
        <p:nvSpPr>
          <p:cNvPr id="87045" name="Text Box 7"/>
          <p:cNvSpPr txBox="1">
            <a:spLocks noChangeArrowheads="1"/>
          </p:cNvSpPr>
          <p:nvPr/>
        </p:nvSpPr>
        <p:spPr bwMode="auto">
          <a:xfrm>
            <a:off x="6553200" y="6400800"/>
            <a:ext cx="2667000" cy="457200"/>
          </a:xfrm>
          <a:prstGeom prst="rect">
            <a:avLst/>
          </a:prstGeom>
          <a:noFill/>
          <a:ln w="9525">
            <a:noFill/>
            <a:miter lim="800000"/>
            <a:headEnd/>
            <a:tailEnd/>
          </a:ln>
        </p:spPr>
        <p:txBody>
          <a:bodyPr>
            <a:spAutoFit/>
          </a:bodyPr>
          <a:lstStyle/>
          <a:p>
            <a:pPr algn="ctr">
              <a:spcBef>
                <a:spcPct val="50000"/>
              </a:spcBef>
            </a:pPr>
            <a:r>
              <a:rPr lang="en-US" sz="1200" b="1"/>
              <a:t>LSUS Red River Watershed Management Institute</a:t>
            </a:r>
          </a:p>
        </p:txBody>
      </p:sp>
      <p:sp>
        <p:nvSpPr>
          <p:cNvPr id="87046" name="Text Box 6"/>
          <p:cNvSpPr txBox="1">
            <a:spLocks noChangeArrowheads="1"/>
          </p:cNvSpPr>
          <p:nvPr/>
        </p:nvSpPr>
        <p:spPr bwMode="auto">
          <a:xfrm>
            <a:off x="457200" y="1295400"/>
            <a:ext cx="8229600" cy="4894263"/>
          </a:xfrm>
          <a:prstGeom prst="rect">
            <a:avLst/>
          </a:prstGeom>
          <a:noFill/>
          <a:ln w="9525">
            <a:noFill/>
            <a:miter lim="800000"/>
            <a:headEnd/>
            <a:tailEnd/>
          </a:ln>
        </p:spPr>
        <p:txBody>
          <a:bodyPr>
            <a:spAutoFit/>
          </a:bodyPr>
          <a:lstStyle/>
          <a:p>
            <a:pPr>
              <a:spcBef>
                <a:spcPct val="50000"/>
              </a:spcBef>
            </a:pPr>
            <a:r>
              <a:rPr lang="en-US" sz="2400" b="1"/>
              <a:t>A couple of months after the </a:t>
            </a:r>
            <a:r>
              <a:rPr lang="en-US" sz="2400" b="1">
                <a:solidFill>
                  <a:srgbClr val="FF0000"/>
                </a:solidFill>
              </a:rPr>
              <a:t>2nd meeting </a:t>
            </a:r>
            <a:r>
              <a:rPr lang="en-US" sz="2400" b="1"/>
              <a:t>one of the operators indicated that the </a:t>
            </a:r>
            <a:r>
              <a:rPr lang="en-US" sz="2400" b="1">
                <a:solidFill>
                  <a:srgbClr val="FF0000"/>
                </a:solidFill>
              </a:rPr>
              <a:t>US Fish &amp; Wildlife Service (USFWS)</a:t>
            </a:r>
            <a:r>
              <a:rPr lang="en-US" sz="2400">
                <a:solidFill>
                  <a:srgbClr val="FF0000"/>
                </a:solidFill>
              </a:rPr>
              <a:t> </a:t>
            </a:r>
            <a:r>
              <a:rPr lang="en-US" sz="2400" b="1"/>
              <a:t>was processing permits slowly. A </a:t>
            </a:r>
            <a:r>
              <a:rPr lang="en-US" sz="2400" b="1">
                <a:solidFill>
                  <a:srgbClr val="FF3300"/>
                </a:solidFill>
              </a:rPr>
              <a:t>third meeting</a:t>
            </a:r>
            <a:r>
              <a:rPr lang="en-US" sz="2400" b="1"/>
              <a:t> was held with the </a:t>
            </a:r>
            <a:r>
              <a:rPr lang="en-US" sz="2400" b="1">
                <a:solidFill>
                  <a:srgbClr val="FF3300"/>
                </a:solidFill>
              </a:rPr>
              <a:t>Corps and the USFWS</a:t>
            </a:r>
            <a:r>
              <a:rPr lang="en-US" sz="2400" b="1"/>
              <a:t> in attendance. As with the Corps in the first meeting, part of the meeting was spent briefing the USFWS about natural gas drilling and completion operations. The USFWS</a:t>
            </a:r>
            <a:r>
              <a:rPr lang="en-US"/>
              <a:t> </a:t>
            </a:r>
            <a:r>
              <a:rPr lang="en-US" sz="2400" b="1"/>
              <a:t>reviewed the need &amp; methodology for threatened &amp; endangered species surveys</a:t>
            </a:r>
            <a:r>
              <a:rPr lang="en-US"/>
              <a:t> </a:t>
            </a:r>
            <a:r>
              <a:rPr lang="en-US" sz="2400" b="1"/>
              <a:t>on the Red River. The USFWS stated that they would insure the permit applications would be reviewed without delay. One of the operators reported after the meeting that they had a </a:t>
            </a:r>
            <a:r>
              <a:rPr lang="en-US" sz="2400" b="1">
                <a:solidFill>
                  <a:srgbClr val="FF3300"/>
                </a:solidFill>
              </a:rPr>
              <a:t>permit clear the Corps &amp; USFWS in 19 days!</a:t>
            </a:r>
          </a:p>
        </p:txBody>
      </p:sp>
      <p:sp>
        <p:nvSpPr>
          <p:cNvPr id="87047" name="Text Box 7"/>
          <p:cNvSpPr txBox="1">
            <a:spLocks noChangeArrowheads="1"/>
          </p:cNvSpPr>
          <p:nvPr/>
        </p:nvSpPr>
        <p:spPr bwMode="auto">
          <a:xfrm>
            <a:off x="1295400" y="196850"/>
            <a:ext cx="6553200" cy="946150"/>
          </a:xfrm>
          <a:prstGeom prst="rect">
            <a:avLst/>
          </a:prstGeom>
          <a:noFill/>
          <a:ln w="9525">
            <a:noFill/>
            <a:miter lim="800000"/>
            <a:headEnd/>
            <a:tailEnd/>
          </a:ln>
        </p:spPr>
        <p:txBody>
          <a:bodyPr>
            <a:spAutoFit/>
          </a:bodyPr>
          <a:lstStyle/>
          <a:p>
            <a:pPr algn="ctr">
              <a:spcBef>
                <a:spcPct val="50000"/>
              </a:spcBef>
            </a:pPr>
            <a:r>
              <a:rPr lang="en-US" sz="2800" b="1"/>
              <a:t>From Groundwater to Surface Water </a:t>
            </a:r>
            <a:r>
              <a:rPr lang="en-US" sz="2800" b="1">
                <a:solidFill>
                  <a:srgbClr val="FF3300"/>
                </a:solidFill>
              </a:rPr>
              <a:t>A Smooth Road</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2">
            <a:lum bright="80000" contrast="-70000"/>
          </a:blip>
          <a:srcRect/>
          <a:stretch>
            <a:fillRect/>
          </a:stretch>
        </p:blipFill>
        <p:spPr bwMode="auto">
          <a:xfrm>
            <a:off x="990600" y="334963"/>
            <a:ext cx="6934200" cy="6523037"/>
          </a:xfrm>
          <a:prstGeom prst="rect">
            <a:avLst/>
          </a:prstGeom>
          <a:noFill/>
          <a:ln w="12700">
            <a:noFill/>
            <a:miter lim="800000"/>
            <a:headEnd/>
            <a:tailEnd/>
          </a:ln>
        </p:spPr>
      </p:pic>
      <p:sp>
        <p:nvSpPr>
          <p:cNvPr id="88067" name="Text Box 3"/>
          <p:cNvSpPr txBox="1">
            <a:spLocks noChangeArrowheads="1"/>
          </p:cNvSpPr>
          <p:nvPr/>
        </p:nvSpPr>
        <p:spPr bwMode="auto">
          <a:xfrm>
            <a:off x="1447800" y="2667000"/>
            <a:ext cx="6324600" cy="396875"/>
          </a:xfrm>
          <a:prstGeom prst="rect">
            <a:avLst/>
          </a:prstGeom>
          <a:noFill/>
          <a:ln w="9525">
            <a:noFill/>
            <a:miter lim="800000"/>
            <a:headEnd/>
            <a:tailEnd/>
          </a:ln>
        </p:spPr>
        <p:txBody>
          <a:bodyPr>
            <a:spAutoFit/>
          </a:bodyPr>
          <a:lstStyle/>
          <a:p>
            <a:pPr algn="ctr">
              <a:spcBef>
                <a:spcPct val="50000"/>
              </a:spcBef>
            </a:pPr>
            <a:endParaRPr lang="en-US" sz="2000" b="1"/>
          </a:p>
        </p:txBody>
      </p:sp>
      <p:sp>
        <p:nvSpPr>
          <p:cNvPr id="88068" name="Rectangle 4"/>
          <p:cNvSpPr>
            <a:spLocks noChangeArrowheads="1"/>
          </p:cNvSpPr>
          <p:nvPr/>
        </p:nvSpPr>
        <p:spPr bwMode="auto">
          <a:xfrm>
            <a:off x="914400" y="-381000"/>
            <a:ext cx="7467600" cy="2928938"/>
          </a:xfrm>
          <a:prstGeom prst="rect">
            <a:avLst/>
          </a:prstGeom>
          <a:noFill/>
          <a:ln w="9525">
            <a:noFill/>
            <a:miter lim="800000"/>
            <a:headEnd/>
            <a:tailEnd/>
          </a:ln>
        </p:spPr>
        <p:txBody>
          <a:bodyPr anchor="ctr">
            <a:spAutoFit/>
          </a:bodyPr>
          <a:lstStyle/>
          <a:p>
            <a:pPr algn="ctr">
              <a:tabLst>
                <a:tab pos="800100" algn="l"/>
              </a:tabLst>
            </a:pPr>
            <a:endParaRPr lang="en-US" sz="3600"/>
          </a:p>
          <a:p>
            <a:pPr algn="ctr">
              <a:tabLst>
                <a:tab pos="800100" algn="l"/>
              </a:tabLst>
            </a:pPr>
            <a:r>
              <a:rPr lang="en-US" sz="3600" b="1"/>
              <a:t>Utilization of Red River Water As a Source For Natural Gas Well Drilling and Stimulation</a:t>
            </a:r>
            <a:r>
              <a:rPr lang="en-US" sz="4000" b="1"/>
              <a:t> </a:t>
            </a:r>
            <a:r>
              <a:rPr lang="en-US" sz="1000" b="1"/>
              <a:t/>
            </a:r>
            <a:br>
              <a:rPr lang="en-US" sz="1000" b="1"/>
            </a:br>
            <a:endParaRPr lang="en-US" sz="1000" b="1"/>
          </a:p>
          <a:p>
            <a:pPr algn="ctr">
              <a:tabLst>
                <a:tab pos="800100" algn="l"/>
              </a:tabLst>
            </a:pPr>
            <a:endParaRPr lang="en-US" sz="2800" b="1"/>
          </a:p>
        </p:txBody>
      </p:sp>
      <p:sp>
        <p:nvSpPr>
          <p:cNvPr id="88069" name="Text Box 5"/>
          <p:cNvSpPr txBox="1">
            <a:spLocks noChangeArrowheads="1"/>
          </p:cNvSpPr>
          <p:nvPr/>
        </p:nvSpPr>
        <p:spPr bwMode="auto">
          <a:xfrm>
            <a:off x="685800" y="2362200"/>
            <a:ext cx="7620000" cy="4176713"/>
          </a:xfrm>
          <a:prstGeom prst="rect">
            <a:avLst/>
          </a:prstGeom>
          <a:noFill/>
          <a:ln w="9525">
            <a:noFill/>
            <a:miter lim="800000"/>
            <a:headEnd/>
            <a:tailEnd/>
          </a:ln>
        </p:spPr>
        <p:txBody>
          <a:bodyPr>
            <a:spAutoFit/>
          </a:bodyPr>
          <a:lstStyle/>
          <a:p>
            <a:r>
              <a:rPr lang="en-US" sz="2000" b="1"/>
              <a:t>Participants:</a:t>
            </a:r>
          </a:p>
          <a:p>
            <a:endParaRPr lang="en-US" sz="800" b="1"/>
          </a:p>
          <a:p>
            <a:r>
              <a:rPr lang="en-US" sz="2000" b="1"/>
              <a:t>	US Army Corps of Engineers Vicksburg</a:t>
            </a:r>
          </a:p>
          <a:p>
            <a:r>
              <a:rPr lang="en-US" sz="2000" b="1"/>
              <a:t>	Red River Waterway Commission</a:t>
            </a:r>
          </a:p>
          <a:p>
            <a:r>
              <a:rPr lang="en-US" sz="2000" b="1"/>
              <a:t>	Red River Watershed Management Institute</a:t>
            </a:r>
          </a:p>
          <a:p>
            <a:r>
              <a:rPr lang="en-US" sz="2000" b="1"/>
              <a:t>	Caddo Levee District, Bossier Levee District</a:t>
            </a:r>
          </a:p>
          <a:p>
            <a:r>
              <a:rPr lang="en-US" sz="2000" b="1"/>
              <a:t>	Louisiana Department of Transportation </a:t>
            </a:r>
          </a:p>
          <a:p>
            <a:r>
              <a:rPr lang="en-US" sz="2000" b="1"/>
              <a:t>	Natural Gas Industry Representatives: Camterra, 	Resources, Chesapeake Energy, Questar Exploration 	&amp; Production, EnCana, EXCO and Petrohawk Energy</a:t>
            </a:r>
          </a:p>
          <a:p>
            <a:r>
              <a:rPr lang="en-US" sz="2000" b="1"/>
              <a:t>	Louisiana Oil and Gas Association</a:t>
            </a:r>
          </a:p>
          <a:p>
            <a:r>
              <a:rPr lang="en-US" sz="2000" b="1"/>
              <a:t>	Red River Pump and Impact</a:t>
            </a:r>
          </a:p>
          <a:p>
            <a:r>
              <a:rPr lang="en-US" sz="2000" b="1"/>
              <a:t>	Water Resources Committee of Northwest Louisiana</a:t>
            </a:r>
          </a:p>
          <a:p>
            <a:r>
              <a:rPr lang="en-US" sz="2000" b="1"/>
              <a:t>	International Paper Company, Mansfield</a:t>
            </a:r>
          </a:p>
        </p:txBody>
      </p:sp>
      <p:sp>
        <p:nvSpPr>
          <p:cNvPr id="88070" name="Text Box 6"/>
          <p:cNvSpPr txBox="1">
            <a:spLocks noChangeArrowheads="1"/>
          </p:cNvSpPr>
          <p:nvPr/>
        </p:nvSpPr>
        <p:spPr bwMode="auto">
          <a:xfrm>
            <a:off x="1981200" y="1981200"/>
            <a:ext cx="4953000" cy="457200"/>
          </a:xfrm>
          <a:prstGeom prst="rect">
            <a:avLst/>
          </a:prstGeom>
          <a:noFill/>
          <a:ln w="9525">
            <a:noFill/>
            <a:miter lim="800000"/>
            <a:headEnd/>
            <a:tailEnd/>
          </a:ln>
        </p:spPr>
        <p:txBody>
          <a:bodyPr>
            <a:spAutoFit/>
          </a:bodyPr>
          <a:lstStyle/>
          <a:p>
            <a:pPr algn="ctr">
              <a:spcBef>
                <a:spcPct val="50000"/>
              </a:spcBef>
            </a:pPr>
            <a:r>
              <a:rPr lang="en-US" sz="2400" b="1">
                <a:solidFill>
                  <a:srgbClr val="FF3300"/>
                </a:solidFill>
              </a:rPr>
              <a:t>3rd Meeting - LSUS</a:t>
            </a:r>
          </a:p>
        </p:txBody>
      </p:sp>
      <p:sp>
        <p:nvSpPr>
          <p:cNvPr id="88071" name="Text Box 7"/>
          <p:cNvSpPr txBox="1">
            <a:spLocks noChangeArrowheads="1"/>
          </p:cNvSpPr>
          <p:nvPr/>
        </p:nvSpPr>
        <p:spPr bwMode="auto">
          <a:xfrm>
            <a:off x="6553200" y="6400800"/>
            <a:ext cx="2667000" cy="457200"/>
          </a:xfrm>
          <a:prstGeom prst="rect">
            <a:avLst/>
          </a:prstGeom>
          <a:noFill/>
          <a:ln w="9525">
            <a:noFill/>
            <a:miter lim="800000"/>
            <a:headEnd/>
            <a:tailEnd/>
          </a:ln>
        </p:spPr>
        <p:txBody>
          <a:bodyPr>
            <a:spAutoFit/>
          </a:bodyPr>
          <a:lstStyle/>
          <a:p>
            <a:pPr algn="ctr">
              <a:spcBef>
                <a:spcPct val="50000"/>
              </a:spcBef>
            </a:pPr>
            <a:r>
              <a:rPr lang="en-US" sz="1200" b="1"/>
              <a:t>LSUS Red River Watershed Management Institute</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a:lum bright="80000" contrast="-70000"/>
          </a:blip>
          <a:srcRect/>
          <a:stretch>
            <a:fillRect/>
          </a:stretch>
        </p:blipFill>
        <p:spPr bwMode="auto">
          <a:xfrm>
            <a:off x="990600" y="334963"/>
            <a:ext cx="6934200" cy="6523037"/>
          </a:xfrm>
          <a:prstGeom prst="rect">
            <a:avLst/>
          </a:prstGeom>
          <a:noFill/>
          <a:ln w="12700">
            <a:noFill/>
            <a:miter lim="800000"/>
            <a:headEnd/>
            <a:tailEnd/>
          </a:ln>
        </p:spPr>
      </p:pic>
      <p:sp>
        <p:nvSpPr>
          <p:cNvPr id="77827" name="Text Box 3"/>
          <p:cNvSpPr txBox="1">
            <a:spLocks noChangeArrowheads="1"/>
          </p:cNvSpPr>
          <p:nvPr/>
        </p:nvSpPr>
        <p:spPr bwMode="auto">
          <a:xfrm>
            <a:off x="1447800" y="2667000"/>
            <a:ext cx="6324600" cy="396875"/>
          </a:xfrm>
          <a:prstGeom prst="rect">
            <a:avLst/>
          </a:prstGeom>
          <a:noFill/>
          <a:ln w="9525">
            <a:noFill/>
            <a:miter lim="800000"/>
            <a:headEnd/>
            <a:tailEnd/>
          </a:ln>
        </p:spPr>
        <p:txBody>
          <a:bodyPr>
            <a:spAutoFit/>
          </a:bodyPr>
          <a:lstStyle/>
          <a:p>
            <a:pPr algn="ctr">
              <a:spcBef>
                <a:spcPct val="50000"/>
              </a:spcBef>
            </a:pPr>
            <a:endParaRPr lang="en-US" sz="2000" b="1"/>
          </a:p>
        </p:txBody>
      </p:sp>
      <p:sp>
        <p:nvSpPr>
          <p:cNvPr id="77829" name="Text Box 7"/>
          <p:cNvSpPr txBox="1">
            <a:spLocks noChangeArrowheads="1"/>
          </p:cNvSpPr>
          <p:nvPr/>
        </p:nvSpPr>
        <p:spPr bwMode="auto">
          <a:xfrm>
            <a:off x="6553200" y="6400800"/>
            <a:ext cx="2667000" cy="457200"/>
          </a:xfrm>
          <a:prstGeom prst="rect">
            <a:avLst/>
          </a:prstGeom>
          <a:noFill/>
          <a:ln w="9525">
            <a:noFill/>
            <a:miter lim="800000"/>
            <a:headEnd/>
            <a:tailEnd/>
          </a:ln>
        </p:spPr>
        <p:txBody>
          <a:bodyPr>
            <a:spAutoFit/>
          </a:bodyPr>
          <a:lstStyle/>
          <a:p>
            <a:pPr algn="ctr">
              <a:spcBef>
                <a:spcPct val="50000"/>
              </a:spcBef>
            </a:pPr>
            <a:r>
              <a:rPr lang="en-US" sz="1200" b="1"/>
              <a:t>LSUS Red River Watershed Management Institute</a:t>
            </a:r>
          </a:p>
        </p:txBody>
      </p:sp>
      <p:pic>
        <p:nvPicPr>
          <p:cNvPr id="77830" name="Picture 8"/>
          <p:cNvPicPr>
            <a:picLocks noChangeAspect="1" noChangeArrowheads="1"/>
          </p:cNvPicPr>
          <p:nvPr/>
        </p:nvPicPr>
        <p:blipFill>
          <a:blip r:embed="rId3"/>
          <a:srcRect/>
          <a:stretch>
            <a:fillRect/>
          </a:stretch>
        </p:blipFill>
        <p:spPr bwMode="auto">
          <a:xfrm>
            <a:off x="1582738" y="990600"/>
            <a:ext cx="5503862" cy="5486400"/>
          </a:xfrm>
          <a:prstGeom prst="rect">
            <a:avLst/>
          </a:prstGeom>
          <a:noFill/>
          <a:ln w="9525">
            <a:noFill/>
            <a:miter lim="800000"/>
            <a:headEnd/>
            <a:tailEnd/>
          </a:ln>
        </p:spPr>
      </p:pic>
      <p:pic>
        <p:nvPicPr>
          <p:cNvPr id="77831" name="Picture 2"/>
          <p:cNvPicPr>
            <a:picLocks noChangeAspect="1" noChangeArrowheads="1"/>
          </p:cNvPicPr>
          <p:nvPr/>
        </p:nvPicPr>
        <p:blipFill>
          <a:blip r:embed="rId4"/>
          <a:srcRect/>
          <a:stretch>
            <a:fillRect/>
          </a:stretch>
        </p:blipFill>
        <p:spPr bwMode="auto">
          <a:xfrm>
            <a:off x="533400" y="0"/>
            <a:ext cx="8064500" cy="1116013"/>
          </a:xfrm>
          <a:prstGeom prst="rect">
            <a:avLst/>
          </a:prstGeom>
          <a:noFill/>
          <a:ln w="9525">
            <a:noFill/>
            <a:miter lim="800000"/>
            <a:headEnd/>
            <a:tailEnd/>
          </a:ln>
        </p:spPr>
      </p:pic>
      <p:sp>
        <p:nvSpPr>
          <p:cNvPr id="77832" name="TextBox 9"/>
          <p:cNvSpPr txBox="1">
            <a:spLocks noChangeArrowheads="1"/>
          </p:cNvSpPr>
          <p:nvPr/>
        </p:nvSpPr>
        <p:spPr bwMode="auto">
          <a:xfrm>
            <a:off x="7086600" y="3429000"/>
            <a:ext cx="2057400" cy="1373188"/>
          </a:xfrm>
          <a:prstGeom prst="rect">
            <a:avLst/>
          </a:prstGeom>
          <a:noFill/>
          <a:ln w="9525">
            <a:noFill/>
            <a:miter lim="800000"/>
            <a:headEnd/>
            <a:tailEnd/>
          </a:ln>
        </p:spPr>
        <p:txBody>
          <a:bodyPr>
            <a:spAutoFit/>
          </a:bodyPr>
          <a:lstStyle/>
          <a:p>
            <a:r>
              <a:rPr lang="en-US" sz="2800" u="sng">
                <a:solidFill>
                  <a:srgbClr val="FF0000"/>
                </a:solidFill>
              </a:rPr>
              <a:t>30</a:t>
            </a:r>
            <a:r>
              <a:rPr lang="en-US" sz="2800">
                <a:solidFill>
                  <a:srgbClr val="FF0000"/>
                </a:solidFill>
              </a:rPr>
              <a:t> water withdrawal sites</a:t>
            </a:r>
          </a:p>
        </p:txBody>
      </p:sp>
      <p:sp>
        <p:nvSpPr>
          <p:cNvPr id="77833" name="Text Box 9"/>
          <p:cNvSpPr txBox="1">
            <a:spLocks noChangeArrowheads="1"/>
          </p:cNvSpPr>
          <p:nvPr/>
        </p:nvSpPr>
        <p:spPr bwMode="auto">
          <a:xfrm>
            <a:off x="7010400" y="1447800"/>
            <a:ext cx="2133600" cy="1554163"/>
          </a:xfrm>
          <a:prstGeom prst="rect">
            <a:avLst/>
          </a:prstGeom>
          <a:noFill/>
          <a:ln w="9525">
            <a:noFill/>
            <a:miter lim="800000"/>
            <a:headEnd/>
            <a:tailEnd/>
          </a:ln>
          <a:effectLst/>
        </p:spPr>
        <p:txBody>
          <a:bodyPr>
            <a:spAutoFit/>
          </a:bodyPr>
          <a:lstStyle/>
          <a:p>
            <a:pPr>
              <a:spcBef>
                <a:spcPct val="50000"/>
              </a:spcBef>
            </a:pPr>
            <a:r>
              <a:rPr lang="en-US" sz="3200">
                <a:solidFill>
                  <a:srgbClr val="FF3300"/>
                </a:solidFill>
              </a:rPr>
              <a:t>Status of permitted sites:</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2"/>
          <a:srcRect/>
          <a:stretch>
            <a:fillRect/>
          </a:stretch>
        </p:blipFill>
        <p:spPr bwMode="auto">
          <a:xfrm>
            <a:off x="1219200" y="1600200"/>
            <a:ext cx="6691313" cy="4995863"/>
          </a:xfrm>
          <a:prstGeom prst="rect">
            <a:avLst/>
          </a:prstGeom>
          <a:noFill/>
          <a:ln w="22225">
            <a:solidFill>
              <a:schemeClr val="tx1"/>
            </a:solidFill>
            <a:miter lim="800000"/>
            <a:headEnd/>
            <a:tailEnd/>
          </a:ln>
        </p:spPr>
      </p:pic>
      <p:sp>
        <p:nvSpPr>
          <p:cNvPr id="89091" name="Text Box 3"/>
          <p:cNvSpPr txBox="1">
            <a:spLocks noChangeArrowheads="1"/>
          </p:cNvSpPr>
          <p:nvPr/>
        </p:nvSpPr>
        <p:spPr bwMode="auto">
          <a:xfrm>
            <a:off x="533400" y="74613"/>
            <a:ext cx="8153400" cy="1373187"/>
          </a:xfrm>
          <a:prstGeom prst="rect">
            <a:avLst/>
          </a:prstGeom>
          <a:noFill/>
          <a:ln w="9525">
            <a:noFill/>
            <a:miter lim="800000"/>
            <a:headEnd/>
            <a:tailEnd/>
          </a:ln>
        </p:spPr>
        <p:txBody>
          <a:bodyPr>
            <a:spAutoFit/>
          </a:bodyPr>
          <a:lstStyle/>
          <a:p>
            <a:pPr algn="ctr">
              <a:spcBef>
                <a:spcPct val="50000"/>
              </a:spcBef>
            </a:pPr>
            <a:r>
              <a:rPr lang="en-US" sz="2800" b="1"/>
              <a:t>City of Shreveport Water Bulk Station        South of Town (Surface Water) &amp; Potential Treated Waste Water</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2"/>
          <p:cNvSpPr txBox="1">
            <a:spLocks noChangeArrowheads="1"/>
          </p:cNvSpPr>
          <p:nvPr/>
        </p:nvSpPr>
        <p:spPr bwMode="auto">
          <a:xfrm>
            <a:off x="533400" y="609600"/>
            <a:ext cx="7924800" cy="641350"/>
          </a:xfrm>
          <a:prstGeom prst="rect">
            <a:avLst/>
          </a:prstGeom>
          <a:noFill/>
          <a:ln w="9525">
            <a:noFill/>
            <a:miter lim="800000"/>
            <a:headEnd/>
            <a:tailEnd/>
          </a:ln>
        </p:spPr>
        <p:txBody>
          <a:bodyPr>
            <a:spAutoFit/>
          </a:bodyPr>
          <a:lstStyle/>
          <a:p>
            <a:pPr algn="ctr">
              <a:spcBef>
                <a:spcPct val="50000"/>
              </a:spcBef>
              <a:buFont typeface="Wingdings" pitchFamily="2" charset="2"/>
              <a:buNone/>
            </a:pPr>
            <a:r>
              <a:rPr lang="en-US" sz="3600" b="1"/>
              <a:t>Water Sources for Haynesville Play</a:t>
            </a:r>
          </a:p>
        </p:txBody>
      </p:sp>
      <p:sp>
        <p:nvSpPr>
          <p:cNvPr id="90115" name="Text Box 3"/>
          <p:cNvSpPr txBox="1">
            <a:spLocks noChangeArrowheads="1"/>
          </p:cNvSpPr>
          <p:nvPr/>
        </p:nvSpPr>
        <p:spPr bwMode="auto">
          <a:xfrm>
            <a:off x="685800" y="1782763"/>
            <a:ext cx="8229600" cy="3687762"/>
          </a:xfrm>
          <a:prstGeom prst="rect">
            <a:avLst/>
          </a:prstGeom>
          <a:noFill/>
          <a:ln w="9525">
            <a:noFill/>
            <a:miter lim="800000"/>
            <a:headEnd/>
            <a:tailEnd/>
          </a:ln>
        </p:spPr>
        <p:txBody>
          <a:bodyPr>
            <a:spAutoFit/>
          </a:bodyPr>
          <a:lstStyle/>
          <a:p>
            <a:pPr>
              <a:spcBef>
                <a:spcPct val="50000"/>
              </a:spcBef>
              <a:buFont typeface="Wingdings" pitchFamily="2" charset="2"/>
              <a:buChar char="Ø"/>
            </a:pPr>
            <a:r>
              <a:rPr lang="en-US" sz="3200" b="1"/>
              <a:t> Groundwater </a:t>
            </a:r>
            <a:r>
              <a:rPr lang="en-US" sz="2400" b="1"/>
              <a:t>(Carrizo-Wilcox not preferred)</a:t>
            </a:r>
          </a:p>
          <a:p>
            <a:pPr>
              <a:spcBef>
                <a:spcPct val="50000"/>
              </a:spcBef>
              <a:buFont typeface="Wingdings" pitchFamily="2" charset="2"/>
              <a:buChar char="Ø"/>
            </a:pPr>
            <a:r>
              <a:rPr lang="en-US" sz="3200" b="1"/>
              <a:t> Surface water </a:t>
            </a:r>
            <a:r>
              <a:rPr lang="en-US" sz="2400" b="1"/>
              <a:t>(Ponds, Red &amp; Sabine Rivers)</a:t>
            </a:r>
            <a:endParaRPr lang="en-US" sz="3200" b="1"/>
          </a:p>
          <a:p>
            <a:pPr>
              <a:spcBef>
                <a:spcPct val="50000"/>
              </a:spcBef>
              <a:buFont typeface="Wingdings" pitchFamily="2" charset="2"/>
              <a:buChar char="Ø"/>
            </a:pPr>
            <a:r>
              <a:rPr lang="en-US" sz="3200" b="1"/>
              <a:t> Recycling </a:t>
            </a:r>
            <a:r>
              <a:rPr lang="en-US" sz="2400" b="1"/>
              <a:t>(Need Office of Conservation Change)</a:t>
            </a:r>
          </a:p>
          <a:p>
            <a:pPr>
              <a:spcBef>
                <a:spcPct val="50000"/>
              </a:spcBef>
              <a:buFont typeface="Wingdings" pitchFamily="2" charset="2"/>
              <a:buChar char="Ø"/>
            </a:pPr>
            <a:r>
              <a:rPr lang="en-US" sz="3200" b="1"/>
              <a:t> Treated wastewater </a:t>
            </a:r>
            <a:r>
              <a:rPr lang="en-US" sz="2400" b="1"/>
              <a:t>(City of Shreveport, 	International Paper Company, Mansfield)</a:t>
            </a:r>
          </a:p>
          <a:p>
            <a:pPr>
              <a:spcBef>
                <a:spcPct val="50000"/>
              </a:spcBef>
              <a:buFont typeface="Wingdings" pitchFamily="2" charset="2"/>
              <a:buChar char="Ø"/>
            </a:pPr>
            <a:endParaRPr lang="en-US" sz="2400" b="1"/>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2"/>
          <a:srcRect/>
          <a:stretch>
            <a:fillRect/>
          </a:stretch>
        </p:blipFill>
        <p:spPr bwMode="auto">
          <a:xfrm>
            <a:off x="542925" y="552450"/>
            <a:ext cx="8059738" cy="5754688"/>
          </a:xfrm>
          <a:prstGeom prst="rect">
            <a:avLst/>
          </a:prstGeom>
          <a:noFill/>
          <a:ln w="9525">
            <a:noFill/>
            <a:miter lim="800000"/>
            <a:headEnd/>
            <a:tailEnd/>
          </a:ln>
        </p:spPr>
      </p:pic>
      <p:sp>
        <p:nvSpPr>
          <p:cNvPr id="91139" name="Oval 3"/>
          <p:cNvSpPr>
            <a:spLocks noChangeArrowheads="1"/>
          </p:cNvSpPr>
          <p:nvPr/>
        </p:nvSpPr>
        <p:spPr bwMode="auto">
          <a:xfrm>
            <a:off x="4724400" y="1219200"/>
            <a:ext cx="2438400" cy="5257800"/>
          </a:xfrm>
          <a:prstGeom prst="ellipse">
            <a:avLst/>
          </a:prstGeom>
          <a:noFill/>
          <a:ln w="44450">
            <a:solidFill>
              <a:srgbClr val="FF0000"/>
            </a:solidFill>
            <a:round/>
            <a:headEnd/>
            <a:tailEnd/>
          </a:ln>
        </p:spPr>
        <p:txBody>
          <a:bodyPr wrap="none" anchor="ctr"/>
          <a:lstStyle/>
          <a:p>
            <a:endParaRPr lang="en-US"/>
          </a:p>
        </p:txBody>
      </p:sp>
      <p:sp>
        <p:nvSpPr>
          <p:cNvPr id="91140" name="Oval 4"/>
          <p:cNvSpPr>
            <a:spLocks noChangeArrowheads="1"/>
          </p:cNvSpPr>
          <p:nvPr/>
        </p:nvSpPr>
        <p:spPr bwMode="auto">
          <a:xfrm>
            <a:off x="228600" y="1219200"/>
            <a:ext cx="2438400" cy="5257800"/>
          </a:xfrm>
          <a:prstGeom prst="ellipse">
            <a:avLst/>
          </a:prstGeom>
          <a:noFill/>
          <a:ln w="44450">
            <a:solidFill>
              <a:schemeClr val="bg2"/>
            </a:solidFill>
            <a:round/>
            <a:headEnd/>
            <a:tailEnd/>
          </a:ln>
        </p:spPr>
        <p:txBody>
          <a:bodyPr wrap="none" anchor="ctr"/>
          <a:lstStyle/>
          <a:p>
            <a:endParaRPr lang="en-US"/>
          </a:p>
        </p:txBody>
      </p:sp>
      <p:sp>
        <p:nvSpPr>
          <p:cNvPr id="91141" name="Line 5"/>
          <p:cNvSpPr>
            <a:spLocks noChangeShapeType="1"/>
          </p:cNvSpPr>
          <p:nvPr/>
        </p:nvSpPr>
        <p:spPr bwMode="auto">
          <a:xfrm flipV="1">
            <a:off x="2667000" y="3733800"/>
            <a:ext cx="2057400" cy="0"/>
          </a:xfrm>
          <a:prstGeom prst="line">
            <a:avLst/>
          </a:prstGeom>
          <a:noFill/>
          <a:ln w="76200">
            <a:solidFill>
              <a:schemeClr val="tx1"/>
            </a:solidFill>
            <a:round/>
            <a:headEnd type="triangle" w="med" len="med"/>
            <a:tailEnd type="triangle" w="med" len="med"/>
          </a:ln>
        </p:spPr>
        <p:txBody>
          <a:bodyPr/>
          <a:lstStyle/>
          <a:p>
            <a:endParaRPr lang="en-US"/>
          </a:p>
        </p:txBody>
      </p:sp>
      <p:sp>
        <p:nvSpPr>
          <p:cNvPr id="91142" name="Text Box 6"/>
          <p:cNvSpPr txBox="1">
            <a:spLocks noChangeArrowheads="1"/>
          </p:cNvSpPr>
          <p:nvPr/>
        </p:nvSpPr>
        <p:spPr bwMode="auto">
          <a:xfrm>
            <a:off x="3124200" y="3429000"/>
            <a:ext cx="1143000" cy="579438"/>
          </a:xfrm>
          <a:prstGeom prst="rect">
            <a:avLst/>
          </a:prstGeom>
          <a:solidFill>
            <a:srgbClr val="FFFFCC"/>
          </a:solidFill>
          <a:ln w="9525">
            <a:noFill/>
            <a:miter lim="800000"/>
            <a:headEnd/>
            <a:tailEnd/>
          </a:ln>
        </p:spPr>
        <p:txBody>
          <a:bodyPr>
            <a:spAutoFit/>
          </a:bodyPr>
          <a:lstStyle/>
          <a:p>
            <a:pPr algn="ctr">
              <a:spcBef>
                <a:spcPct val="50000"/>
              </a:spcBef>
            </a:pPr>
            <a:r>
              <a:rPr lang="en-US" sz="3200" b="1">
                <a:solidFill>
                  <a:srgbClr val="F5640B"/>
                </a:solidFill>
              </a:rPr>
              <a:t>VS ?</a:t>
            </a:r>
          </a:p>
        </p:txBody>
      </p:sp>
      <p:sp>
        <p:nvSpPr>
          <p:cNvPr id="91143" name="Text Box 7"/>
          <p:cNvSpPr txBox="1">
            <a:spLocks noChangeArrowheads="1"/>
          </p:cNvSpPr>
          <p:nvPr/>
        </p:nvSpPr>
        <p:spPr bwMode="auto">
          <a:xfrm>
            <a:off x="7467600" y="6477000"/>
            <a:ext cx="1295400" cy="274638"/>
          </a:xfrm>
          <a:prstGeom prst="rect">
            <a:avLst/>
          </a:prstGeom>
          <a:noFill/>
          <a:ln w="9525">
            <a:noFill/>
            <a:miter lim="800000"/>
            <a:headEnd/>
            <a:tailEnd/>
          </a:ln>
        </p:spPr>
        <p:txBody>
          <a:bodyPr>
            <a:spAutoFit/>
          </a:bodyPr>
          <a:lstStyle/>
          <a:p>
            <a:pPr algn="ctr">
              <a:spcBef>
                <a:spcPct val="50000"/>
              </a:spcBef>
            </a:pPr>
            <a:r>
              <a:rPr lang="en-US" sz="1200">
                <a:solidFill>
                  <a:schemeClr val="bg2"/>
                </a:solidFill>
              </a:rPr>
              <a:t>G. Hanson</a:t>
            </a:r>
          </a:p>
        </p:txBody>
      </p:sp>
      <p:sp>
        <p:nvSpPr>
          <p:cNvPr id="91144" name="Text Box 8"/>
          <p:cNvSpPr txBox="1">
            <a:spLocks noChangeArrowheads="1"/>
          </p:cNvSpPr>
          <p:nvPr/>
        </p:nvSpPr>
        <p:spPr bwMode="auto">
          <a:xfrm>
            <a:off x="990600" y="136525"/>
            <a:ext cx="7696200" cy="396875"/>
          </a:xfrm>
          <a:prstGeom prst="rect">
            <a:avLst/>
          </a:prstGeom>
          <a:noFill/>
          <a:ln w="9525">
            <a:noFill/>
            <a:miter lim="800000"/>
            <a:headEnd/>
            <a:tailEnd/>
          </a:ln>
        </p:spPr>
        <p:txBody>
          <a:bodyPr>
            <a:spAutoFit/>
          </a:bodyPr>
          <a:lstStyle/>
          <a:p>
            <a:pPr algn="ctr">
              <a:spcBef>
                <a:spcPct val="50000"/>
              </a:spcBef>
            </a:pPr>
            <a:r>
              <a:rPr lang="en-US" sz="2000" b="1">
                <a:solidFill>
                  <a:schemeClr val="accent2"/>
                </a:solidFill>
              </a:rPr>
              <a:t>LSUS Red River Watershed Management Institite</a:t>
            </a:r>
          </a:p>
        </p:txBody>
      </p:sp>
      <p:sp>
        <p:nvSpPr>
          <p:cNvPr id="91145" name="Line 4"/>
          <p:cNvSpPr>
            <a:spLocks noChangeShapeType="1"/>
          </p:cNvSpPr>
          <p:nvPr/>
        </p:nvSpPr>
        <p:spPr bwMode="auto">
          <a:xfrm>
            <a:off x="990600" y="1600200"/>
            <a:ext cx="228600" cy="381000"/>
          </a:xfrm>
          <a:prstGeom prst="line">
            <a:avLst/>
          </a:prstGeom>
          <a:noFill/>
          <a:ln w="57150">
            <a:solidFill>
              <a:srgbClr val="FF3300"/>
            </a:solidFill>
            <a:round/>
            <a:headEnd/>
            <a:tailEnd type="triangle" w="med" len="med"/>
          </a:ln>
        </p:spPr>
        <p:txBody>
          <a:bodyPr/>
          <a:lstStyle/>
          <a:p>
            <a:endParaRPr lang="en-US"/>
          </a:p>
        </p:txBody>
      </p:sp>
      <p:sp>
        <p:nvSpPr>
          <p:cNvPr id="91146" name="Line 5"/>
          <p:cNvSpPr>
            <a:spLocks noChangeShapeType="1"/>
          </p:cNvSpPr>
          <p:nvPr/>
        </p:nvSpPr>
        <p:spPr bwMode="auto">
          <a:xfrm>
            <a:off x="6019800" y="6172200"/>
            <a:ext cx="0" cy="304800"/>
          </a:xfrm>
          <a:prstGeom prst="line">
            <a:avLst/>
          </a:prstGeom>
          <a:noFill/>
          <a:ln w="38100">
            <a:solidFill>
              <a:schemeClr val="tx1"/>
            </a:solidFill>
            <a:round/>
            <a:headEnd/>
            <a:tailEnd type="triangle" w="med" len="med"/>
          </a:ln>
        </p:spPr>
        <p:txBody>
          <a:bodyPr/>
          <a:lstStyle/>
          <a:p>
            <a:endParaRPr lang="en-US"/>
          </a:p>
        </p:txBody>
      </p:sp>
      <p:sp>
        <p:nvSpPr>
          <p:cNvPr id="91147" name="Rectangle 6"/>
          <p:cNvSpPr>
            <a:spLocks noChangeArrowheads="1"/>
          </p:cNvSpPr>
          <p:nvPr/>
        </p:nvSpPr>
        <p:spPr bwMode="auto">
          <a:xfrm flipH="1">
            <a:off x="5410200" y="6400800"/>
            <a:ext cx="1143000" cy="457200"/>
          </a:xfrm>
          <a:prstGeom prst="rect">
            <a:avLst/>
          </a:prstGeom>
          <a:noFill/>
          <a:ln w="9525">
            <a:noFill/>
            <a:miter lim="800000"/>
            <a:headEnd/>
            <a:tailEnd/>
          </a:ln>
        </p:spPr>
        <p:txBody>
          <a:bodyPr wrap="none" anchor="ctr"/>
          <a:lstStyle/>
          <a:p>
            <a:pPr algn="ctr"/>
            <a:r>
              <a:rPr lang="en-US" sz="1400" b="1"/>
              <a:t>Decrease Water Loss</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2"/>
          <a:srcRect/>
          <a:stretch>
            <a:fillRect/>
          </a:stretch>
        </p:blipFill>
        <p:spPr bwMode="auto">
          <a:xfrm>
            <a:off x="542925" y="552450"/>
            <a:ext cx="8059738" cy="5754688"/>
          </a:xfrm>
          <a:prstGeom prst="rect">
            <a:avLst/>
          </a:prstGeom>
          <a:noFill/>
          <a:ln w="9525">
            <a:noFill/>
            <a:miter lim="800000"/>
            <a:headEnd/>
            <a:tailEnd/>
          </a:ln>
        </p:spPr>
      </p:pic>
      <p:sp>
        <p:nvSpPr>
          <p:cNvPr id="92163" name="Oval 3"/>
          <p:cNvSpPr>
            <a:spLocks noChangeArrowheads="1"/>
          </p:cNvSpPr>
          <p:nvPr/>
        </p:nvSpPr>
        <p:spPr bwMode="auto">
          <a:xfrm>
            <a:off x="4724400" y="1219200"/>
            <a:ext cx="2438400" cy="5257800"/>
          </a:xfrm>
          <a:prstGeom prst="ellipse">
            <a:avLst/>
          </a:prstGeom>
          <a:noFill/>
          <a:ln w="44450">
            <a:solidFill>
              <a:srgbClr val="FF0000"/>
            </a:solidFill>
            <a:round/>
            <a:headEnd/>
            <a:tailEnd/>
          </a:ln>
        </p:spPr>
        <p:txBody>
          <a:bodyPr wrap="none" anchor="ctr"/>
          <a:lstStyle/>
          <a:p>
            <a:endParaRPr lang="en-US"/>
          </a:p>
        </p:txBody>
      </p:sp>
      <p:sp>
        <p:nvSpPr>
          <p:cNvPr id="92164" name="Oval 4"/>
          <p:cNvSpPr>
            <a:spLocks noChangeArrowheads="1"/>
          </p:cNvSpPr>
          <p:nvPr/>
        </p:nvSpPr>
        <p:spPr bwMode="auto">
          <a:xfrm>
            <a:off x="228600" y="1219200"/>
            <a:ext cx="2438400" cy="5257800"/>
          </a:xfrm>
          <a:prstGeom prst="ellipse">
            <a:avLst/>
          </a:prstGeom>
          <a:noFill/>
          <a:ln w="44450">
            <a:solidFill>
              <a:schemeClr val="bg2"/>
            </a:solidFill>
            <a:round/>
            <a:headEnd/>
            <a:tailEnd/>
          </a:ln>
        </p:spPr>
        <p:txBody>
          <a:bodyPr wrap="none" anchor="ctr"/>
          <a:lstStyle/>
          <a:p>
            <a:endParaRPr lang="en-US"/>
          </a:p>
        </p:txBody>
      </p:sp>
      <p:sp>
        <p:nvSpPr>
          <p:cNvPr id="92165" name="Text Box 5"/>
          <p:cNvSpPr txBox="1">
            <a:spLocks noChangeArrowheads="1"/>
          </p:cNvSpPr>
          <p:nvPr/>
        </p:nvSpPr>
        <p:spPr bwMode="auto">
          <a:xfrm>
            <a:off x="7467600" y="6477000"/>
            <a:ext cx="1295400" cy="274638"/>
          </a:xfrm>
          <a:prstGeom prst="rect">
            <a:avLst/>
          </a:prstGeom>
          <a:noFill/>
          <a:ln w="9525">
            <a:noFill/>
            <a:miter lim="800000"/>
            <a:headEnd/>
            <a:tailEnd/>
          </a:ln>
        </p:spPr>
        <p:txBody>
          <a:bodyPr>
            <a:spAutoFit/>
          </a:bodyPr>
          <a:lstStyle/>
          <a:p>
            <a:pPr algn="ctr">
              <a:spcBef>
                <a:spcPct val="50000"/>
              </a:spcBef>
            </a:pPr>
            <a:r>
              <a:rPr lang="en-US" sz="1200">
                <a:solidFill>
                  <a:schemeClr val="bg2"/>
                </a:solidFill>
              </a:rPr>
              <a:t>G. Hanson</a:t>
            </a:r>
          </a:p>
        </p:txBody>
      </p:sp>
      <p:sp>
        <p:nvSpPr>
          <p:cNvPr id="92166" name="Line 7"/>
          <p:cNvSpPr>
            <a:spLocks noChangeShapeType="1"/>
          </p:cNvSpPr>
          <p:nvPr/>
        </p:nvSpPr>
        <p:spPr bwMode="auto">
          <a:xfrm>
            <a:off x="1447800" y="1219200"/>
            <a:ext cx="4419600" cy="0"/>
          </a:xfrm>
          <a:prstGeom prst="line">
            <a:avLst/>
          </a:prstGeom>
          <a:noFill/>
          <a:ln w="76200">
            <a:solidFill>
              <a:schemeClr val="tx1"/>
            </a:solidFill>
            <a:round/>
            <a:headEnd/>
            <a:tailEnd/>
          </a:ln>
        </p:spPr>
        <p:txBody>
          <a:bodyPr/>
          <a:lstStyle/>
          <a:p>
            <a:endParaRPr lang="en-US"/>
          </a:p>
        </p:txBody>
      </p:sp>
      <p:sp>
        <p:nvSpPr>
          <p:cNvPr id="92167" name="Line 8"/>
          <p:cNvSpPr>
            <a:spLocks noChangeShapeType="1"/>
          </p:cNvSpPr>
          <p:nvPr/>
        </p:nvSpPr>
        <p:spPr bwMode="auto">
          <a:xfrm flipV="1">
            <a:off x="3657600" y="533400"/>
            <a:ext cx="0" cy="533400"/>
          </a:xfrm>
          <a:prstGeom prst="line">
            <a:avLst/>
          </a:prstGeom>
          <a:noFill/>
          <a:ln w="76200">
            <a:solidFill>
              <a:schemeClr val="tx1"/>
            </a:solidFill>
            <a:round/>
            <a:headEnd/>
            <a:tailEnd/>
          </a:ln>
        </p:spPr>
        <p:txBody>
          <a:bodyPr/>
          <a:lstStyle/>
          <a:p>
            <a:endParaRPr lang="en-US"/>
          </a:p>
        </p:txBody>
      </p:sp>
      <p:sp>
        <p:nvSpPr>
          <p:cNvPr id="92168" name="Oval 9"/>
          <p:cNvSpPr>
            <a:spLocks noChangeArrowheads="1"/>
          </p:cNvSpPr>
          <p:nvPr/>
        </p:nvSpPr>
        <p:spPr bwMode="auto">
          <a:xfrm>
            <a:off x="3505200" y="1066800"/>
            <a:ext cx="304800" cy="304800"/>
          </a:xfrm>
          <a:prstGeom prst="ellipse">
            <a:avLst/>
          </a:prstGeom>
          <a:solidFill>
            <a:srgbClr val="FF3300"/>
          </a:solidFill>
          <a:ln w="9525">
            <a:solidFill>
              <a:schemeClr val="tx1"/>
            </a:solidFill>
            <a:round/>
            <a:headEnd/>
            <a:tailEnd/>
          </a:ln>
        </p:spPr>
        <p:txBody>
          <a:bodyPr wrap="none" anchor="ctr"/>
          <a:lstStyle/>
          <a:p>
            <a:endParaRPr lang="en-US"/>
          </a:p>
        </p:txBody>
      </p:sp>
      <p:sp>
        <p:nvSpPr>
          <p:cNvPr id="92169" name="Text Box 10"/>
          <p:cNvSpPr txBox="1">
            <a:spLocks noChangeArrowheads="1"/>
          </p:cNvSpPr>
          <p:nvPr/>
        </p:nvSpPr>
        <p:spPr bwMode="auto">
          <a:xfrm>
            <a:off x="1981200" y="66675"/>
            <a:ext cx="3429000" cy="519113"/>
          </a:xfrm>
          <a:prstGeom prst="rect">
            <a:avLst/>
          </a:prstGeom>
          <a:solidFill>
            <a:schemeClr val="bg1"/>
          </a:solidFill>
          <a:ln w="9525">
            <a:noFill/>
            <a:miter lim="800000"/>
            <a:headEnd/>
            <a:tailEnd/>
          </a:ln>
        </p:spPr>
        <p:txBody>
          <a:bodyPr>
            <a:spAutoFit/>
          </a:bodyPr>
          <a:lstStyle/>
          <a:p>
            <a:pPr algn="ctr">
              <a:spcBef>
                <a:spcPct val="50000"/>
              </a:spcBef>
            </a:pPr>
            <a:r>
              <a:rPr lang="en-US" sz="2800" b="1">
                <a:solidFill>
                  <a:srgbClr val="FF3300"/>
                </a:solidFill>
              </a:rPr>
              <a:t>Need for Balance</a:t>
            </a:r>
          </a:p>
        </p:txBody>
      </p:sp>
      <p:sp>
        <p:nvSpPr>
          <p:cNvPr id="92170" name="Line 5"/>
          <p:cNvSpPr>
            <a:spLocks noChangeShapeType="1"/>
          </p:cNvSpPr>
          <p:nvPr/>
        </p:nvSpPr>
        <p:spPr bwMode="auto">
          <a:xfrm>
            <a:off x="6019800" y="6172200"/>
            <a:ext cx="0" cy="304800"/>
          </a:xfrm>
          <a:prstGeom prst="line">
            <a:avLst/>
          </a:prstGeom>
          <a:noFill/>
          <a:ln w="38100">
            <a:solidFill>
              <a:schemeClr val="tx1"/>
            </a:solidFill>
            <a:round/>
            <a:headEnd/>
            <a:tailEnd type="triangle" w="med" len="med"/>
          </a:ln>
        </p:spPr>
        <p:txBody>
          <a:bodyPr/>
          <a:lstStyle/>
          <a:p>
            <a:endParaRPr lang="en-US"/>
          </a:p>
        </p:txBody>
      </p:sp>
      <p:sp>
        <p:nvSpPr>
          <p:cNvPr id="92171" name="Rectangle 6"/>
          <p:cNvSpPr>
            <a:spLocks noChangeArrowheads="1"/>
          </p:cNvSpPr>
          <p:nvPr/>
        </p:nvSpPr>
        <p:spPr bwMode="auto">
          <a:xfrm flipH="1">
            <a:off x="5410200" y="6400800"/>
            <a:ext cx="1143000" cy="457200"/>
          </a:xfrm>
          <a:prstGeom prst="rect">
            <a:avLst/>
          </a:prstGeom>
          <a:noFill/>
          <a:ln w="9525">
            <a:noFill/>
            <a:miter lim="800000"/>
            <a:headEnd/>
            <a:tailEnd/>
          </a:ln>
        </p:spPr>
        <p:txBody>
          <a:bodyPr wrap="none" anchor="ctr"/>
          <a:lstStyle/>
          <a:p>
            <a:pPr algn="ctr"/>
            <a:r>
              <a:rPr lang="en-US" sz="1400" b="1"/>
              <a:t>Decrease Water Loss</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6"/>
          <p:cNvSpPr txBox="1">
            <a:spLocks noChangeArrowheads="1"/>
          </p:cNvSpPr>
          <p:nvPr/>
        </p:nvSpPr>
        <p:spPr bwMode="auto">
          <a:xfrm>
            <a:off x="-152400" y="76200"/>
            <a:ext cx="9372600" cy="946150"/>
          </a:xfrm>
          <a:prstGeom prst="rect">
            <a:avLst/>
          </a:prstGeom>
          <a:noFill/>
          <a:ln w="9525">
            <a:noFill/>
            <a:miter lim="800000"/>
            <a:headEnd/>
            <a:tailEnd/>
          </a:ln>
        </p:spPr>
        <p:txBody>
          <a:bodyPr>
            <a:spAutoFit/>
          </a:bodyPr>
          <a:lstStyle/>
          <a:p>
            <a:pPr algn="ctr">
              <a:spcBef>
                <a:spcPct val="50000"/>
              </a:spcBef>
            </a:pPr>
            <a:r>
              <a:rPr lang="en-US" sz="2800" b="1">
                <a:solidFill>
                  <a:srgbClr val="FF3300"/>
                </a:solidFill>
              </a:rPr>
              <a:t>New reporting requirements initiated by Office of Conservation</a:t>
            </a:r>
          </a:p>
        </p:txBody>
      </p:sp>
      <p:pic>
        <p:nvPicPr>
          <p:cNvPr id="93187" name="Picture 7"/>
          <p:cNvPicPr>
            <a:picLocks noChangeAspect="1" noChangeArrowheads="1"/>
          </p:cNvPicPr>
          <p:nvPr/>
        </p:nvPicPr>
        <p:blipFill>
          <a:blip r:embed="rId2"/>
          <a:srcRect/>
          <a:stretch>
            <a:fillRect/>
          </a:stretch>
        </p:blipFill>
        <p:spPr bwMode="auto">
          <a:xfrm>
            <a:off x="914400" y="1143000"/>
            <a:ext cx="7391400" cy="5626100"/>
          </a:xfrm>
          <a:prstGeom prst="rect">
            <a:avLst/>
          </a:prstGeom>
          <a:noFill/>
          <a:ln w="31750">
            <a:solidFill>
              <a:schemeClr val="tx1"/>
            </a:solidFill>
            <a:miter lim="800000"/>
            <a:headEnd/>
            <a:tailEnd/>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idx="4294967295"/>
          </p:nvPr>
        </p:nvSpPr>
        <p:spPr>
          <a:xfrm>
            <a:off x="5105400" y="-76200"/>
            <a:ext cx="4343400" cy="1447800"/>
          </a:xfrm>
        </p:spPr>
        <p:txBody>
          <a:bodyPr/>
          <a:lstStyle/>
          <a:p>
            <a:pPr eaLnBrk="1" hangingPunct="1"/>
            <a:r>
              <a:rPr lang="en-US" sz="3200" smtClean="0">
                <a:solidFill>
                  <a:srgbClr val="FF3300"/>
                </a:solidFill>
              </a:rPr>
              <a:t>New water use reporting guidelines</a:t>
            </a:r>
          </a:p>
        </p:txBody>
      </p:sp>
      <p:pic>
        <p:nvPicPr>
          <p:cNvPr id="94211" name="Picture 3"/>
          <p:cNvPicPr>
            <a:picLocks noChangeAspect="1" noChangeArrowheads="1"/>
          </p:cNvPicPr>
          <p:nvPr/>
        </p:nvPicPr>
        <p:blipFill>
          <a:blip r:embed="rId2"/>
          <a:srcRect/>
          <a:stretch>
            <a:fillRect/>
          </a:stretch>
        </p:blipFill>
        <p:spPr bwMode="auto">
          <a:xfrm>
            <a:off x="228600" y="152400"/>
            <a:ext cx="5143500" cy="6629400"/>
          </a:xfrm>
          <a:prstGeom prst="rect">
            <a:avLst/>
          </a:prstGeom>
          <a:noFill/>
          <a:ln w="9525">
            <a:noFill/>
            <a:miter lim="800000"/>
            <a:headEnd/>
            <a:tailEnd/>
          </a:ln>
        </p:spPr>
      </p:pic>
      <p:pic>
        <p:nvPicPr>
          <p:cNvPr id="94212" name="Picture 4"/>
          <p:cNvPicPr>
            <a:picLocks noChangeAspect="1" noChangeArrowheads="1"/>
          </p:cNvPicPr>
          <p:nvPr/>
        </p:nvPicPr>
        <p:blipFill>
          <a:blip r:embed="rId3"/>
          <a:srcRect/>
          <a:stretch>
            <a:fillRect/>
          </a:stretch>
        </p:blipFill>
        <p:spPr bwMode="auto">
          <a:xfrm>
            <a:off x="228600" y="1295400"/>
            <a:ext cx="8534400" cy="5232400"/>
          </a:xfrm>
          <a:prstGeom prst="rect">
            <a:avLst/>
          </a:prstGeom>
          <a:noFill/>
          <a:ln w="19050">
            <a:solidFill>
              <a:schemeClr val="tx1"/>
            </a:solidFill>
            <a:miter lim="800000"/>
            <a:headEnd/>
            <a:tailEnd/>
          </a:ln>
        </p:spPr>
      </p:pic>
      <p:pic>
        <p:nvPicPr>
          <p:cNvPr id="94213" name="Picture 5"/>
          <p:cNvPicPr>
            <a:picLocks noChangeAspect="1" noChangeArrowheads="1"/>
          </p:cNvPicPr>
          <p:nvPr/>
        </p:nvPicPr>
        <p:blipFill>
          <a:blip r:embed="rId4"/>
          <a:srcRect/>
          <a:stretch>
            <a:fillRect/>
          </a:stretch>
        </p:blipFill>
        <p:spPr bwMode="auto">
          <a:xfrm>
            <a:off x="119063" y="1890713"/>
            <a:ext cx="8907462" cy="3076575"/>
          </a:xfrm>
          <a:prstGeom prst="rect">
            <a:avLst/>
          </a:prstGeom>
          <a:noFill/>
          <a:ln w="22225">
            <a:solidFill>
              <a:schemeClr val="tx1"/>
            </a:solidFill>
            <a:miter lim="800000"/>
            <a:headEnd/>
            <a:tailEnd/>
          </a:ln>
        </p:spPr>
      </p:pic>
      <p:sp>
        <p:nvSpPr>
          <p:cNvPr id="94214" name="Line 6"/>
          <p:cNvSpPr>
            <a:spLocks noChangeShapeType="1"/>
          </p:cNvSpPr>
          <p:nvPr/>
        </p:nvSpPr>
        <p:spPr bwMode="auto">
          <a:xfrm flipH="1" flipV="1">
            <a:off x="838200" y="3200400"/>
            <a:ext cx="228600" cy="381000"/>
          </a:xfrm>
          <a:prstGeom prst="line">
            <a:avLst/>
          </a:prstGeom>
          <a:noFill/>
          <a:ln w="28575">
            <a:solidFill>
              <a:schemeClr val="tx1"/>
            </a:solidFill>
            <a:round/>
            <a:headEnd/>
            <a:tailEnd type="triangle" w="med" len="med"/>
          </a:ln>
        </p:spPr>
        <p:txBody>
          <a:bodyPr/>
          <a:lstStyle/>
          <a:p>
            <a:endParaRPr lang="en-US"/>
          </a:p>
        </p:txBody>
      </p:sp>
      <p:sp>
        <p:nvSpPr>
          <p:cNvPr id="94215" name="Rectangle 7"/>
          <p:cNvSpPr>
            <a:spLocks noChangeArrowheads="1"/>
          </p:cNvSpPr>
          <p:nvPr/>
        </p:nvSpPr>
        <p:spPr bwMode="auto">
          <a:xfrm>
            <a:off x="228600" y="3581400"/>
            <a:ext cx="2286000" cy="533400"/>
          </a:xfrm>
          <a:prstGeom prst="rect">
            <a:avLst/>
          </a:prstGeom>
          <a:solidFill>
            <a:srgbClr val="FFFF00"/>
          </a:solidFill>
          <a:ln w="9525">
            <a:solidFill>
              <a:schemeClr val="tx1"/>
            </a:solidFill>
            <a:miter lim="800000"/>
            <a:headEnd/>
            <a:tailEnd/>
          </a:ln>
        </p:spPr>
        <p:txBody>
          <a:bodyPr wrap="none" anchor="ctr"/>
          <a:lstStyle/>
          <a:p>
            <a:pPr algn="ctr"/>
            <a:r>
              <a:rPr lang="en-US" sz="1400" b="1"/>
              <a:t>Groundwater supply well</a:t>
            </a:r>
          </a:p>
        </p:txBody>
      </p:sp>
      <p:sp>
        <p:nvSpPr>
          <p:cNvPr id="94216" name="Line 8"/>
          <p:cNvSpPr>
            <a:spLocks noChangeShapeType="1"/>
          </p:cNvSpPr>
          <p:nvPr/>
        </p:nvSpPr>
        <p:spPr bwMode="auto">
          <a:xfrm flipH="1">
            <a:off x="3276600" y="4114800"/>
            <a:ext cx="609600" cy="457200"/>
          </a:xfrm>
          <a:prstGeom prst="line">
            <a:avLst/>
          </a:prstGeom>
          <a:noFill/>
          <a:ln w="28575">
            <a:solidFill>
              <a:schemeClr val="tx1"/>
            </a:solidFill>
            <a:round/>
            <a:headEnd/>
            <a:tailEnd type="triangle" w="med" len="med"/>
          </a:ln>
        </p:spPr>
        <p:txBody>
          <a:bodyPr/>
          <a:lstStyle/>
          <a:p>
            <a:endParaRPr lang="en-US"/>
          </a:p>
        </p:txBody>
      </p:sp>
      <p:sp>
        <p:nvSpPr>
          <p:cNvPr id="94217" name="Rectangle 9"/>
          <p:cNvSpPr>
            <a:spLocks noChangeArrowheads="1"/>
          </p:cNvSpPr>
          <p:nvPr/>
        </p:nvSpPr>
        <p:spPr bwMode="auto">
          <a:xfrm>
            <a:off x="3657600" y="3657600"/>
            <a:ext cx="2286000" cy="533400"/>
          </a:xfrm>
          <a:prstGeom prst="rect">
            <a:avLst/>
          </a:prstGeom>
          <a:solidFill>
            <a:srgbClr val="FFFF00"/>
          </a:solidFill>
          <a:ln w="9525">
            <a:solidFill>
              <a:schemeClr val="tx1"/>
            </a:solidFill>
            <a:miter lim="800000"/>
            <a:headEnd/>
            <a:tailEnd/>
          </a:ln>
        </p:spPr>
        <p:txBody>
          <a:bodyPr wrap="none" anchor="ctr"/>
          <a:lstStyle/>
          <a:p>
            <a:pPr algn="ctr"/>
            <a:r>
              <a:rPr lang="en-US" sz="1400" b="1"/>
              <a:t>Total Groundwater Used</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119811" name="Text Box 3"/>
          <p:cNvSpPr txBox="1">
            <a:spLocks noChangeArrowheads="1"/>
          </p:cNvSpPr>
          <p:nvPr/>
        </p:nvSpPr>
        <p:spPr bwMode="auto">
          <a:xfrm>
            <a:off x="2209800" y="0"/>
            <a:ext cx="4114800" cy="457200"/>
          </a:xfrm>
          <a:prstGeom prst="rect">
            <a:avLst/>
          </a:prstGeom>
          <a:noFill/>
          <a:ln w="9525">
            <a:noFill/>
            <a:miter lim="800000"/>
            <a:headEnd/>
            <a:tailEnd/>
          </a:ln>
          <a:effectLst/>
        </p:spPr>
        <p:txBody>
          <a:bodyPr>
            <a:spAutoFit/>
          </a:bodyPr>
          <a:lstStyle/>
          <a:p>
            <a:pPr algn="ctr">
              <a:spcBef>
                <a:spcPct val="50000"/>
              </a:spcBef>
            </a:pPr>
            <a:r>
              <a:rPr lang="en-US" sz="2400" b="1"/>
              <a:t>Wellsite Spill Prevention</a:t>
            </a: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Blank">
  <a:themeElements>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Blank">
  <a:themeElements>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Blank">
  <a:themeElements>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Blank">
  <a:themeElements>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2_Blank">
  <a:themeElements>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3_Blank">
  <a:themeElements>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4_Blank">
  <a:themeElements>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5_Blank">
  <a:themeElements>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6_Blank">
  <a:themeElements>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7_Blank">
  <a:themeElements>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a:themeElements>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8_Blank">
  <a:themeElements>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9_Blank">
  <a:themeElements>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0_Blank">
  <a:themeElements>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1_Blank">
  <a:themeElements>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2_Blank">
  <a:themeElements>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3_Blank">
  <a:themeElements>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4_Blank">
  <a:themeElements>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Default Design">
  <a:themeElements>
    <a:clrScheme name="Default Design 14">
      <a:dk1>
        <a:srgbClr val="000000"/>
      </a:dk1>
      <a:lt1>
        <a:srgbClr val="FFFFFF"/>
      </a:lt1>
      <a:dk2>
        <a:srgbClr val="FFFFFF"/>
      </a:dk2>
      <a:lt2>
        <a:srgbClr val="7E8083"/>
      </a:lt2>
      <a:accent1>
        <a:srgbClr val="0083A9"/>
      </a:accent1>
      <a:accent2>
        <a:srgbClr val="669900"/>
      </a:accent2>
      <a:accent3>
        <a:srgbClr val="FFFFFF"/>
      </a:accent3>
      <a:accent4>
        <a:srgbClr val="000000"/>
      </a:accent4>
      <a:accent5>
        <a:srgbClr val="AAC1D1"/>
      </a:accent5>
      <a:accent6>
        <a:srgbClr val="5C8A00"/>
      </a:accent6>
      <a:hlink>
        <a:srgbClr val="990000"/>
      </a:hlink>
      <a:folHlink>
        <a:srgbClr val="FFE774"/>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0083A9"/>
        </a:accent1>
        <a:accent2>
          <a:srgbClr val="333399"/>
        </a:accent2>
        <a:accent3>
          <a:srgbClr val="FFFFFF"/>
        </a:accent3>
        <a:accent4>
          <a:srgbClr val="000000"/>
        </a:accent4>
        <a:accent5>
          <a:srgbClr val="AAC1D1"/>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FFFFFF"/>
        </a:dk2>
        <a:lt2>
          <a:srgbClr val="7E8083"/>
        </a:lt2>
        <a:accent1>
          <a:srgbClr val="0083A9"/>
        </a:accent1>
        <a:accent2>
          <a:srgbClr val="669900"/>
        </a:accent2>
        <a:accent3>
          <a:srgbClr val="FFFFFF"/>
        </a:accent3>
        <a:accent4>
          <a:srgbClr val="000000"/>
        </a:accent4>
        <a:accent5>
          <a:srgbClr val="AAC1D1"/>
        </a:accent5>
        <a:accent6>
          <a:srgbClr val="5C8A00"/>
        </a:accent6>
        <a:hlink>
          <a:srgbClr val="990000"/>
        </a:hlink>
        <a:folHlink>
          <a:srgbClr val="FFE774"/>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Blank">
  <a:themeElements>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Blank">
  <a:themeElements>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Blank">
  <a:themeElements>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Blank">
  <a:themeElements>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Blank">
  <a:themeElements>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Blank">
  <a:themeElements>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Blank">
  <a:themeElements>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7291</TotalTime>
  <Words>8375</Words>
  <Application>Microsoft Office PowerPoint</Application>
  <PresentationFormat>On-screen Show (4:3)</PresentationFormat>
  <Paragraphs>1422</Paragraphs>
  <Slides>192</Slides>
  <Notes>22</Notes>
  <HiddenSlides>0</HiddenSlides>
  <MMClips>0</MMClips>
  <ScaleCrop>false</ScaleCrop>
  <HeadingPairs>
    <vt:vector size="6" baseType="variant">
      <vt:variant>
        <vt:lpstr>Theme</vt:lpstr>
      </vt:variant>
      <vt:variant>
        <vt:i4>28</vt:i4>
      </vt:variant>
      <vt:variant>
        <vt:lpstr>Embedded OLE Servers</vt:lpstr>
      </vt:variant>
      <vt:variant>
        <vt:i4>7</vt:i4>
      </vt:variant>
      <vt:variant>
        <vt:lpstr>Slide Titles</vt:lpstr>
      </vt:variant>
      <vt:variant>
        <vt:i4>192</vt:i4>
      </vt:variant>
    </vt:vector>
  </HeadingPairs>
  <TitlesOfParts>
    <vt:vector size="227" baseType="lpstr">
      <vt:lpstr>Default Design</vt:lpstr>
      <vt:lpstr>Blank</vt:lpstr>
      <vt:lpstr>1_Blank</vt:lpstr>
      <vt:lpstr>2_Blank</vt:lpstr>
      <vt:lpstr>3_Blank</vt:lpstr>
      <vt:lpstr>4_Blank</vt:lpstr>
      <vt:lpstr>5_Blank</vt:lpstr>
      <vt:lpstr>6_Blank</vt:lpstr>
      <vt:lpstr>7_Blank</vt:lpstr>
      <vt:lpstr>8_Blank</vt:lpstr>
      <vt:lpstr>9_Blank</vt:lpstr>
      <vt:lpstr>10_Blank</vt:lpstr>
      <vt:lpstr>11_Blank</vt:lpstr>
      <vt:lpstr>12_Blank</vt:lpstr>
      <vt:lpstr>13_Blank</vt:lpstr>
      <vt:lpstr>14_Blank</vt:lpstr>
      <vt:lpstr>15_Blank</vt:lpstr>
      <vt:lpstr>16_Blank</vt:lpstr>
      <vt:lpstr>17_Blank</vt:lpstr>
      <vt:lpstr>18_Blank</vt:lpstr>
      <vt:lpstr>19_Blank</vt:lpstr>
      <vt:lpstr>20_Blank</vt:lpstr>
      <vt:lpstr>21_Blank</vt:lpstr>
      <vt:lpstr>22_Blank</vt:lpstr>
      <vt:lpstr>23_Blank</vt:lpstr>
      <vt:lpstr>24_Blank</vt:lpstr>
      <vt:lpstr>1_Default Design</vt:lpstr>
      <vt:lpstr>2_Default Design</vt:lpstr>
      <vt:lpstr>CorelPhotoPaint.Image.9</vt:lpstr>
      <vt:lpstr>Chart</vt:lpstr>
      <vt:lpstr>Bitmap Image</vt:lpstr>
      <vt:lpstr>Image Document</vt:lpstr>
      <vt:lpstr>Acrobat Document</vt:lpstr>
      <vt:lpstr>Photo Editor Photo</vt:lpstr>
      <vt:lpstr>Microsoft Organization 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Haynesville Shale - A Resource Play</vt:lpstr>
      <vt:lpstr>PowerPoint Presentation</vt:lpstr>
      <vt:lpstr>PowerPoint Presentation</vt:lpstr>
      <vt:lpstr>PowerPoint Presentation</vt:lpstr>
      <vt:lpstr>PowerPoint Presentation</vt:lpstr>
      <vt:lpstr>Louisiana Haynesville Shale Activity Map - 2008</vt:lpstr>
      <vt:lpstr>Louisiana Haynesville Shale Activity Map - 2009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are the water usage Issues?</vt:lpstr>
      <vt:lpstr>PowerPoint Presentation</vt:lpstr>
      <vt:lpstr>PowerPoint Presentation</vt:lpstr>
      <vt:lpstr>Understanding Water 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LSUS Surface Water Monitoring Station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first order of business was to find common ground on terminology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water use reporting guidelines</vt:lpstr>
      <vt:lpstr>PowerPoint Presentation</vt:lpstr>
      <vt:lpstr>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Evolution of the Water Well Driller Program</vt:lpstr>
      <vt:lpstr>PowerPoint Presentation</vt:lpstr>
      <vt:lpstr>PowerPoint Presentation</vt:lpstr>
      <vt:lpstr>State Reservoir Priority and        Development Program       Louisiana Ground Water Resources Commission  February 3, 2010</vt:lpstr>
      <vt:lpstr>Reservoir Priority and Development Program Presentation Outline</vt:lpstr>
      <vt:lpstr>Program Overview</vt:lpstr>
      <vt:lpstr>Program Overview (cont)</vt:lpstr>
      <vt:lpstr>Goals and Objectives</vt:lpstr>
      <vt:lpstr>Goals and Objectives (cont.)</vt:lpstr>
      <vt:lpstr>RPDP Phase 1 -  Scope of Work</vt:lpstr>
      <vt:lpstr>Agencies Participating in Development of RPDP</vt:lpstr>
      <vt:lpstr>Basin Characterization Report Objectives</vt:lpstr>
      <vt:lpstr>Major Surface Water Basins</vt:lpstr>
      <vt:lpstr>Basin Characterization Reports </vt:lpstr>
      <vt:lpstr>Two-Phase Application Process</vt:lpstr>
      <vt:lpstr>Applicant Guidance Document</vt:lpstr>
      <vt:lpstr>Reviewer Guidance Document</vt:lpstr>
      <vt:lpstr>LA Statewide Perspective on Water Resources</vt:lpstr>
      <vt:lpstr>Phase 1 Status</vt:lpstr>
      <vt:lpstr>Phase 2 - Next Steps in RPDP Development</vt:lpstr>
      <vt:lpstr>Phase 2 - Next Steps in RPDP Development</vt:lpstr>
      <vt:lpstr>PowerPoint Presentation</vt:lpstr>
      <vt:lpstr>Statewide Ground Water Management Plan</vt:lpstr>
      <vt:lpstr>PowerPoint Presentation</vt:lpstr>
      <vt:lpstr>PowerPoint Presentation</vt:lpstr>
      <vt:lpstr>PowerPoint Presentation</vt:lpstr>
      <vt:lpstr>Statewide Ground Water Management Plan- Outline</vt:lpstr>
      <vt:lpstr>E&amp;E Corporate Summary</vt:lpstr>
      <vt:lpstr>Introduction and Background</vt:lpstr>
      <vt:lpstr>E&amp;E and the Team</vt:lpstr>
      <vt:lpstr>Objectives and Goals</vt:lpstr>
      <vt:lpstr>Technical Approach</vt:lpstr>
      <vt:lpstr>Task 1: Review of Existing Data</vt:lpstr>
      <vt:lpstr>Task 2: Water Resources Use Analysis</vt:lpstr>
      <vt:lpstr>Task 3: Review of Ground Water Well Prior Notification Procedure</vt:lpstr>
      <vt:lpstr>Task 4: Feasibility Study…</vt:lpstr>
      <vt:lpstr>Task 4: ….Short (5 yr) and Long (25 yr) Term Alternatives</vt:lpstr>
      <vt:lpstr>Task 4: ….Financial Feasibility Analysis</vt:lpstr>
      <vt:lpstr>Task 4: … Financial Feasibility Analysis..</vt:lpstr>
      <vt:lpstr>Task 4: …Uncertainty Analysis</vt:lpstr>
      <vt:lpstr>Task 5: Cost-Benefit Analysis and Prioritization</vt:lpstr>
      <vt:lpstr>Task 6: Funding Opportunities</vt:lpstr>
      <vt:lpstr>Task 6: Funding Opportunities…</vt:lpstr>
      <vt:lpstr>Task 6: Funding Opportunities…</vt:lpstr>
      <vt:lpstr>Task 7: BMPs and Tax Incentives</vt:lpstr>
      <vt:lpstr>Task 8: Public Hearing</vt:lpstr>
      <vt:lpstr>Task 9: Draft and Final Report</vt:lpstr>
      <vt:lpstr>Project Schedule</vt:lpstr>
      <vt:lpstr>Project Organization</vt:lpstr>
      <vt:lpstr>PowerPoint Presentation</vt:lpstr>
      <vt:lpstr>Hurricanes Katrina &amp; Rita Water Well Damage Assessment </vt:lpstr>
      <vt:lpstr>Haynesville Shale Frac Water Mandatory Drilling &amp;Frac Water Supply Source and Volume Reporting </vt:lpstr>
      <vt:lpstr>PowerPoint Presentation</vt:lpstr>
      <vt:lpstr>PowerPoint Presentation</vt:lpstr>
      <vt:lpstr>PowerPoint Presentation</vt:lpstr>
      <vt:lpstr>Statewide Well Notification Audit and Enforcement</vt:lpstr>
      <vt:lpstr>PowerPoint Presentation</vt:lpstr>
      <vt:lpstr> Statewide Well Notification Audit and Enforcement Results </vt:lpstr>
      <vt:lpstr>Public Outreach &amp; Education </vt:lpstr>
      <vt:lpstr>Public Outreach &amp; Education Water Well Notification Email Distribution</vt:lpstr>
      <vt:lpstr>PowerPoint Presentation</vt:lpstr>
      <vt:lpstr>Louisiana Rural Water Association</vt:lpstr>
      <vt:lpstr>PowerPoint Presentation</vt:lpstr>
      <vt:lpstr>PowerPoint Presentation</vt:lpstr>
      <vt:lpstr>PowerPoint Presentation</vt:lpstr>
      <vt:lpstr>Training Sessions provide Continuing Education Units (CEU)</vt:lpstr>
      <vt:lpstr>Annual Conference</vt:lpstr>
      <vt:lpstr>Exhibit Booths &amp; Awards</vt:lpstr>
      <vt:lpstr>USDA</vt:lpstr>
      <vt:lpstr>EPA</vt:lpstr>
      <vt:lpstr>State Programs</vt:lpstr>
      <vt:lpstr>On-Site Technical Assistance</vt:lpstr>
      <vt:lpstr>Lend a willing hand</vt:lpstr>
      <vt:lpstr>PowerPoint Presentation</vt:lpstr>
    </vt:vector>
  </TitlesOfParts>
  <Company>LDNR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DNR</dc:creator>
  <cp:lastModifiedBy>Stephanie</cp:lastModifiedBy>
  <cp:revision>265</cp:revision>
  <dcterms:created xsi:type="dcterms:W3CDTF">2010-02-03T14:11:24Z</dcterms:created>
  <dcterms:modified xsi:type="dcterms:W3CDTF">2010-11-12T20:19:49Z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-1149449592</vt:i4>
  </property>
  <property fmtid="{D5CDD505-2E9C-101B-9397-08002B2CF9AE}" pid="3" name="_NewReviewCycle">
    <vt:lpwstr/>
  </property>
  <property fmtid="{D5CDD505-2E9C-101B-9397-08002B2CF9AE}" pid="4" name="_EmailSubject">
    <vt:lpwstr>GWRC Powerpoint</vt:lpwstr>
  </property>
  <property fmtid="{D5CDD505-2E9C-101B-9397-08002B2CF9AE}" pid="5" name="_AuthorEmail">
    <vt:lpwstr>Gary.Snellgrove@LA.GOV</vt:lpwstr>
  </property>
  <property fmtid="{D5CDD505-2E9C-101B-9397-08002B2CF9AE}" pid="6" name="_AuthorEmailDisplayName">
    <vt:lpwstr>Gary Snellgrove</vt:lpwstr>
  </property>
  <property fmtid="{D5CDD505-2E9C-101B-9397-08002B2CF9AE}" pid="7" name="_PreviousAdHocReviewCycleID">
    <vt:i4>-1515214885</vt:i4>
  </property>
</Properties>
</file>