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4" r:id="rId3"/>
    <p:sldId id="359" r:id="rId4"/>
    <p:sldId id="361" r:id="rId5"/>
    <p:sldId id="358" r:id="rId6"/>
    <p:sldId id="360" r:id="rId7"/>
    <p:sldId id="362" r:id="rId8"/>
    <p:sldId id="368" r:id="rId9"/>
    <p:sldId id="366" r:id="rId10"/>
    <p:sldId id="369" r:id="rId11"/>
    <p:sldId id="370" r:id="rId12"/>
    <p:sldId id="371" r:id="rId13"/>
    <p:sldId id="372" r:id="rId14"/>
    <p:sldId id="373" r:id="rId15"/>
    <p:sldId id="36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etha Shorter" initials="TS" lastIdx="0" clrIdx="0">
    <p:extLst>
      <p:ext uri="{19B8F6BF-5375-455C-9EA6-DF929625EA0E}">
        <p15:presenceInfo xmlns:p15="http://schemas.microsoft.com/office/powerpoint/2012/main" userId="S-1-5-21-225197963-1505887564-312552118-14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0DE342-8CD3-479B-A0A4-3A982ACCDA6E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3CEE24-AAFE-4D25-B74C-C5D1819D0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CF00D-6176-429A-81E8-DA5C2B61B29E}" type="slidenum">
              <a:rPr lang="en-US"/>
              <a:pPr/>
              <a:t>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8F620B2-E2AE-42DA-9592-6B784D751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6C47-DAE7-44AE-97AE-0AFC3A9FC4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6082-141B-44EA-B039-37849ACA9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305800" cy="150394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Office of Mineral Resources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311314"/>
            <a:ext cx="3124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Taletha Shorter –Audit Manager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86200" y="527552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89050" y="4305299"/>
            <a:ext cx="3124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Beverly Kahl – Land Specialist 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428999"/>
            <a:ext cx="7772400" cy="150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Online Reporting &amp; Document Access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4905"/>
            <a:ext cx="8229600" cy="1143000"/>
          </a:xfrm>
        </p:spPr>
        <p:txBody>
          <a:bodyPr/>
          <a:lstStyle/>
          <a:p>
            <a:r>
              <a:rPr lang="en-US" dirty="0"/>
              <a:t>Office of Mineral Resources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169" t="9835" r="6346" b="22951"/>
          <a:stretch/>
        </p:blipFill>
        <p:spPr>
          <a:xfrm>
            <a:off x="322634" y="2133600"/>
            <a:ext cx="8346332" cy="396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1789" y="3429000"/>
            <a:ext cx="2057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DNR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10" name="Rectangle 9"/>
          <p:cNvSpPr/>
          <p:nvPr/>
        </p:nvSpPr>
        <p:spPr>
          <a:xfrm>
            <a:off x="990600" y="1506835"/>
            <a:ext cx="666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Document Access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93058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506835"/>
            <a:ext cx="666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Document Access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767" r="23288" b="40822"/>
          <a:stretch/>
        </p:blipFill>
        <p:spPr>
          <a:xfrm>
            <a:off x="304800" y="2285999"/>
            <a:ext cx="8382000" cy="34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506835"/>
            <a:ext cx="666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Document Access</a:t>
            </a:r>
            <a:endParaRPr lang="en-US" sz="2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69" t="7451" r="3374" b="23271"/>
          <a:stretch/>
        </p:blipFill>
        <p:spPr>
          <a:xfrm>
            <a:off x="228600" y="2362200"/>
            <a:ext cx="8382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272243"/>
            <a:ext cx="666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Mineral Leasing</a:t>
            </a:r>
            <a:endParaRPr lang="en-US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94" t="12216" r="7080" b="1413"/>
          <a:stretch/>
        </p:blipFill>
        <p:spPr>
          <a:xfrm>
            <a:off x="819386" y="1892214"/>
            <a:ext cx="746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272243"/>
            <a:ext cx="666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Online Nominations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663" r="41702" b="52762"/>
          <a:stretch/>
        </p:blipFill>
        <p:spPr>
          <a:xfrm>
            <a:off x="381000" y="2089922"/>
            <a:ext cx="8422165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28" y="2895600"/>
            <a:ext cx="8534400" cy="223966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Please contact Beverly Kahl at                    225-342-4618 or </a:t>
            </a:r>
            <a:r>
              <a:rPr lang="en-US" sz="3600" u="sng" dirty="0">
                <a:solidFill>
                  <a:schemeClr val="accent1"/>
                </a:solidFill>
              </a:rPr>
              <a:t>b</a:t>
            </a:r>
            <a:r>
              <a:rPr lang="en-US" sz="3600" u="sng" dirty="0" smtClean="0">
                <a:solidFill>
                  <a:schemeClr val="accent1"/>
                </a:solidFill>
              </a:rPr>
              <a:t>everly.kahl@la.gov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for document access info or help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399256" y="1851025"/>
            <a:ext cx="821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Petroleum Lands Division- Docket and Lease Ownership 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1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Grp="1" noChangeArrowheads="1"/>
          </p:cNvSpPr>
          <p:nvPr>
            <p:ph type="title"/>
          </p:nvPr>
        </p:nvSpPr>
        <p:spPr>
          <a:xfrm>
            <a:off x="265906" y="457200"/>
            <a:ext cx="7924800" cy="1143000"/>
          </a:xfrm>
        </p:spPr>
        <p:txBody>
          <a:bodyPr/>
          <a:lstStyle/>
          <a:p>
            <a:r>
              <a:rPr lang="en-US" dirty="0" smtClean="0"/>
              <a:t>Office of Mineral Resources</a:t>
            </a: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780213" cy="372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Comprised of three divisions: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Executive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Geology, Engineering &amp; Lands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Mineral Income </a:t>
            </a:r>
            <a:endParaRPr lang="en-US" sz="3600" dirty="0"/>
          </a:p>
        </p:txBody>
      </p:sp>
      <p:pic>
        <p:nvPicPr>
          <p:cNvPr id="159748" name="Picture 4" descr="DNRM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319067"/>
            <a:ext cx="8229600" cy="1143000"/>
          </a:xfrm>
        </p:spPr>
        <p:txBody>
          <a:bodyPr/>
          <a:lstStyle/>
          <a:p>
            <a:r>
              <a:rPr lang="en-US" dirty="0" smtClean="0"/>
              <a:t>Office of Mineral Resources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20000" cy="639762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Mineral Income Division- Royalty Reporting Section</a:t>
            </a:r>
            <a:endParaRPr lang="en-US" sz="2800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8382000" cy="3733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Primary duty is to process state royalty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Online reporting is mandated for all payors remitting more than $25,000 in the previous calendar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Excel upload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Text upload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08" y="211159"/>
            <a:ext cx="163996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444" b="17632"/>
          <a:stretch/>
        </p:blipFill>
        <p:spPr>
          <a:xfrm>
            <a:off x="838200" y="2412999"/>
            <a:ext cx="7050409" cy="3276600"/>
          </a:xfrm>
          <a:prstGeom prst="rect">
            <a:avLst/>
          </a:prstGeom>
        </p:spPr>
      </p:pic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8229600" cy="1143000"/>
          </a:xfrm>
        </p:spPr>
        <p:txBody>
          <a:bodyPr/>
          <a:lstStyle/>
          <a:p>
            <a:r>
              <a:rPr lang="en-US" dirty="0" smtClean="0"/>
              <a:t>Office of Mineral Resources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599782" y="1727200"/>
            <a:ext cx="7772400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Mineral Income Division- Royalty Reporting Section</a:t>
            </a:r>
          </a:p>
        </p:txBody>
      </p:sp>
      <p:pic>
        <p:nvPicPr>
          <p:cNvPr id="7" name="Picture 4" descr="DNR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814136" y="5867400"/>
            <a:ext cx="7948863" cy="83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Link to </a:t>
            </a:r>
            <a:r>
              <a:rPr lang="en-US" sz="1800" dirty="0"/>
              <a:t>online reporting </a:t>
            </a:r>
            <a:r>
              <a:rPr lang="en-US" sz="1800" dirty="0" smtClean="0"/>
              <a:t>is: </a:t>
            </a:r>
            <a:r>
              <a:rPr lang="en-US" sz="1800" u="sng" dirty="0">
                <a:solidFill>
                  <a:schemeClr val="tx2"/>
                </a:solidFill>
              </a:rPr>
              <a:t>http://</a:t>
            </a:r>
            <a:r>
              <a:rPr lang="en-US" sz="1800" u="sng" dirty="0" smtClean="0">
                <a:solidFill>
                  <a:schemeClr val="tx2"/>
                </a:solidFill>
              </a:rPr>
              <a:t>sonlite.dnr.state.la.us/sundown/cart_prod/olde_dnr?pformtype=SR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7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AutoShape 2"/>
          <p:cNvSpPr>
            <a:spLocks noGrp="1" noChangeArrowheads="1"/>
          </p:cNvSpPr>
          <p:nvPr>
            <p:ph type="title"/>
          </p:nvPr>
        </p:nvSpPr>
        <p:spPr>
          <a:xfrm>
            <a:off x="333098" y="495300"/>
            <a:ext cx="7924800" cy="1143000"/>
          </a:xfrm>
        </p:spPr>
        <p:txBody>
          <a:bodyPr/>
          <a:lstStyle/>
          <a:p>
            <a:r>
              <a:rPr lang="en-US" dirty="0" smtClean="0"/>
              <a:t>Office of Mineral Resources</a:t>
            </a:r>
            <a:endParaRPr lang="en-US" dirty="0"/>
          </a:p>
        </p:txBody>
      </p:sp>
      <p:pic>
        <p:nvPicPr>
          <p:cNvPr id="246788" name="Picture 4" descr="DNRM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noFill/>
          <a:ln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262"/>
          <a:stretch/>
        </p:blipFill>
        <p:spPr>
          <a:xfrm>
            <a:off x="677030" y="2082800"/>
            <a:ext cx="7612952" cy="4267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62399" y="3384216"/>
            <a:ext cx="1042213" cy="832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/>
              <a:t>Office of Mineral Resources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Mineral Income Division- Royalty Reporting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590801"/>
            <a:ext cx="8229600" cy="3124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3600" u="sng" dirty="0" smtClean="0"/>
              <a:t>How-To Guide</a:t>
            </a:r>
            <a:endParaRPr lang="en-US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Royalty due dates are the 25</a:t>
            </a:r>
            <a:r>
              <a:rPr lang="en-US" baseline="30000" dirty="0" smtClean="0"/>
              <a:t>th</a:t>
            </a:r>
            <a:r>
              <a:rPr lang="en-US" dirty="0" smtClean="0"/>
              <a:t> of each month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Payments exceeding $50,000 must be by ACH or wire transfer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Pertinent forms, instructions, and manuals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176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98346"/>
            <a:ext cx="8534400" cy="223966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Please contact Taletha Shorter at               225-342-3069 or </a:t>
            </a:r>
            <a:r>
              <a:rPr lang="en-US" sz="3600" u="sng" dirty="0" smtClean="0">
                <a:solidFill>
                  <a:schemeClr val="accent1"/>
                </a:solidFill>
              </a:rPr>
              <a:t>taletha.shorter@la.gov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   for additional royalty reporting info or help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506835"/>
            <a:ext cx="6669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Mineral Income Division- Royalty Reporting Section</a:t>
            </a:r>
          </a:p>
        </p:txBody>
      </p:sp>
    </p:spTree>
    <p:extLst>
      <p:ext uri="{BB962C8B-B14F-4D97-AF65-F5344CB8AC3E}">
        <p14:creationId xmlns:p14="http://schemas.microsoft.com/office/powerpoint/2010/main" val="206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506835"/>
            <a:ext cx="666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/>
              <a:t>Document Access</a:t>
            </a:r>
            <a:endParaRPr lang="en-US" sz="5400" u="sng" dirty="0"/>
          </a:p>
        </p:txBody>
      </p:sp>
      <p:sp>
        <p:nvSpPr>
          <p:cNvPr id="8" name="Rectangle 7"/>
          <p:cNvSpPr/>
          <p:nvPr/>
        </p:nvSpPr>
        <p:spPr>
          <a:xfrm>
            <a:off x="834607" y="2837661"/>
            <a:ext cx="68254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State royalty reports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Leases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Assignments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dirty="0"/>
              <a:t>R</a:t>
            </a:r>
            <a:r>
              <a:rPr lang="en-US" sz="3600" dirty="0" smtClean="0"/>
              <a:t>eleases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Survey plats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Board minutes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23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412"/>
          <a:stretch/>
        </p:blipFill>
        <p:spPr>
          <a:xfrm>
            <a:off x="611396" y="2079625"/>
            <a:ext cx="7846804" cy="444267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 of Mineral 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6" name="Picture 4" descr="DNR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4112" y="152400"/>
            <a:ext cx="1639888" cy="15875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990600" y="1506835"/>
            <a:ext cx="666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Document Access</a:t>
            </a:r>
            <a:endParaRPr lang="en-US" sz="2800" u="sng" dirty="0"/>
          </a:p>
        </p:txBody>
      </p:sp>
      <p:sp>
        <p:nvSpPr>
          <p:cNvPr id="5" name="Oval 4"/>
          <p:cNvSpPr/>
          <p:nvPr/>
        </p:nvSpPr>
        <p:spPr>
          <a:xfrm>
            <a:off x="6477000" y="5105400"/>
            <a:ext cx="1335505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215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Office of Mineral Resources </vt:lpstr>
      <vt:lpstr>Office of Mineral Resources</vt:lpstr>
      <vt:lpstr>Office of Mineral Resources</vt:lpstr>
      <vt:lpstr>Office of Mineral Resources</vt:lpstr>
      <vt:lpstr>Office of Mineral Resources</vt:lpstr>
      <vt:lpstr>Office of Mineral Resources</vt:lpstr>
      <vt:lpstr>Office of Mineral Resources </vt:lpstr>
      <vt:lpstr>Office of Mineral Resources </vt:lpstr>
      <vt:lpstr>Office of Mineral Resources </vt:lpstr>
      <vt:lpstr>Office of Mineral Resources</vt:lpstr>
      <vt:lpstr>Office of Mineral Resources </vt:lpstr>
      <vt:lpstr>Office of Mineral Resources </vt:lpstr>
      <vt:lpstr>Office of Mineral Resources </vt:lpstr>
      <vt:lpstr>Office of Mineral Resources </vt:lpstr>
      <vt:lpstr>Office of Mineral Resources </vt:lpstr>
    </vt:vector>
  </TitlesOfParts>
  <Company>LDNR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Newman</dc:creator>
  <cp:lastModifiedBy>Taletha Shorter</cp:lastModifiedBy>
  <cp:revision>139</cp:revision>
  <dcterms:created xsi:type="dcterms:W3CDTF">2010-03-17T19:31:07Z</dcterms:created>
  <dcterms:modified xsi:type="dcterms:W3CDTF">2017-11-06T14:04:25Z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