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7" r:id="rId2"/>
    <p:sldId id="273" r:id="rId3"/>
    <p:sldId id="260" r:id="rId4"/>
    <p:sldId id="261" r:id="rId5"/>
    <p:sldId id="262" r:id="rId6"/>
    <p:sldId id="263" r:id="rId7"/>
    <p:sldId id="264" r:id="rId8"/>
    <p:sldId id="265" r:id="rId9"/>
    <p:sldId id="266" r:id="rId10"/>
    <p:sldId id="267" r:id="rId11"/>
    <p:sldId id="268" r:id="rId12"/>
    <p:sldId id="269" r:id="rId13"/>
    <p:sldId id="270" r:id="rId14"/>
    <p:sldId id="271" r:id="rId15"/>
    <p:sldId id="274" r:id="rId16"/>
    <p:sldId id="275" r:id="rId17"/>
    <p:sldId id="277" r:id="rId18"/>
    <p:sldId id="286" r:id="rId19"/>
    <p:sldId id="284" r:id="rId20"/>
    <p:sldId id="287" r:id="rId21"/>
    <p:sldId id="285" r:id="rId22"/>
    <p:sldId id="288" r:id="rId23"/>
    <p:sldId id="290" r:id="rId24"/>
    <p:sldId id="289" r:id="rId25"/>
    <p:sldId id="291" r:id="rId26"/>
    <p:sldId id="292" r:id="rId27"/>
    <p:sldId id="293" r:id="rId28"/>
    <p:sldId id="294" r:id="rId29"/>
    <p:sldId id="296" r:id="rId30"/>
    <p:sldId id="297" r:id="rId31"/>
    <p:sldId id="298" r:id="rId32"/>
    <p:sldId id="278" r:id="rId33"/>
    <p:sldId id="279" r:id="rId34"/>
    <p:sldId id="280" r:id="rId35"/>
    <p:sldId id="282" r:id="rId36"/>
    <p:sldId id="295" r:id="rId37"/>
    <p:sldId id="283"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4660"/>
  </p:normalViewPr>
  <p:slideViewPr>
    <p:cSldViewPr>
      <p:cViewPr varScale="1">
        <p:scale>
          <a:sx n="107" d="100"/>
          <a:sy n="107" d="100"/>
        </p:scale>
        <p:origin x="-11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A7D2223-B025-4D82-B9B5-6D1134FE509F}" type="datetimeFigureOut">
              <a:rPr lang="en-US" smtClean="0"/>
              <a:pPr/>
              <a:t>9/17/2010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39DDA42-3E44-4445-BB78-9AB5F28D2F4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39DDA42-3E44-4445-BB78-9AB5F28D2F42}" type="slidenum">
              <a:rPr lang="en-US" smtClean="0"/>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32450" name="Rectangle 2"/>
          <p:cNvSpPr>
            <a:spLocks noGrp="1" noChangeArrowheads="1"/>
          </p:cNvSpPr>
          <p:nvPr>
            <p:ph type="ctrTitle"/>
          </p:nvPr>
        </p:nvSpPr>
        <p:spPr>
          <a:xfrm>
            <a:off x="685800" y="2130425"/>
            <a:ext cx="7772400" cy="1470025"/>
          </a:xfrm>
        </p:spPr>
        <p:txBody>
          <a:bodyPr/>
          <a:lstStyle>
            <a:lvl1pPr>
              <a:defRPr smtClean="0"/>
            </a:lvl1pPr>
          </a:lstStyle>
          <a:p>
            <a:r>
              <a:rPr lang="en-US" smtClean="0"/>
              <a:t>Click to edit Master title style</a:t>
            </a:r>
          </a:p>
        </p:txBody>
      </p:sp>
      <p:sp>
        <p:nvSpPr>
          <p:cNvPr id="23245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smtClean="0"/>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lgn="l" rtl="0" eaLnBrk="0" hangingPunct="0">
              <a:spcBef>
                <a:spcPct val="0"/>
              </a:spcBef>
              <a:defRPr/>
            </a:pPr>
            <a:r>
              <a:rPr lang="en-US" sz="1400" kern="1200" dirty="0" smtClean="0">
                <a:solidFill>
                  <a:srgbClr val="000000"/>
                </a:solidFill>
                <a:latin typeface="Albertus Extra Bold" pitchFamily="34" charset="0"/>
                <a:ea typeface="+mn-ea"/>
                <a:cs typeface="+mn-cs"/>
              </a:rPr>
              <a:t>4/6/2010</a:t>
            </a:r>
            <a:endParaRPr lang="en-US" sz="1400" kern="1200" dirty="0">
              <a:solidFill>
                <a:srgbClr val="000000"/>
              </a:solidFill>
              <a:latin typeface="Albertus Extra Bold" pitchFamily="34" charset="0"/>
              <a:ea typeface="+mn-ea"/>
              <a:cs typeface="+mn-cs"/>
            </a:endParaRPr>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lgn="ctr" rtl="0" eaLnBrk="0" hangingPunct="0">
              <a:spcBef>
                <a:spcPct val="0"/>
              </a:spcBef>
              <a:defRPr/>
            </a:pPr>
            <a:endParaRPr lang="en-US" sz="1400" kern="1200" dirty="0">
              <a:solidFill>
                <a:srgbClr val="000000"/>
              </a:solidFill>
              <a:latin typeface="Albertus Extra Bold" pitchFamily="34" charset="0"/>
              <a:ea typeface="+mn-ea"/>
              <a:cs typeface="+mn-cs"/>
            </a:endParaRPr>
          </a:p>
        </p:txBody>
      </p:sp>
      <p:sp>
        <p:nvSpPr>
          <p:cNvPr id="6" name="Rectangle 6"/>
          <p:cNvSpPr>
            <a:spLocks noGrp="1" noChangeArrowheads="1"/>
          </p:cNvSpPr>
          <p:nvPr>
            <p:ph type="sldNum" sz="quarter" idx="12"/>
          </p:nvPr>
        </p:nvSpPr>
        <p:spPr>
          <a:xfrm>
            <a:off x="6553200" y="6245225"/>
            <a:ext cx="2133600" cy="476250"/>
          </a:xfrm>
        </p:spPr>
        <p:txBody>
          <a:bodyPr/>
          <a:lstStyle>
            <a:lvl1pPr>
              <a:defRPr/>
            </a:lvl1pPr>
          </a:lstStyle>
          <a:p>
            <a:pPr algn="r" rtl="0" eaLnBrk="0" hangingPunct="0">
              <a:spcBef>
                <a:spcPct val="0"/>
              </a:spcBef>
              <a:defRPr/>
            </a:pPr>
            <a:fld id="{2FE2EF87-2E6B-4D59-95E7-05EF32D97E0A}" type="slidenum">
              <a:rPr lang="en-US" sz="1400" kern="1200">
                <a:solidFill>
                  <a:srgbClr val="FFFFFF"/>
                </a:solidFill>
                <a:latin typeface="Albertus Extra Bold" pitchFamily="34" charset="0"/>
                <a:ea typeface="+mn-ea"/>
                <a:cs typeface="+mn-cs"/>
              </a:rPr>
              <a:pPr algn="r" rtl="0" eaLnBrk="0" hangingPunct="0">
                <a:spcBef>
                  <a:spcPct val="0"/>
                </a:spcBef>
                <a:defRPr/>
              </a:pPr>
              <a:t>‹#›</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eaLnBrk="0" hangingPunct="0">
              <a:spcBef>
                <a:spcPct val="0"/>
              </a:spcBef>
              <a:defRPr/>
            </a:pPr>
            <a:r>
              <a:rPr lang="en-US" sz="1400" kern="1200" dirty="0" smtClean="0">
                <a:solidFill>
                  <a:srgbClr val="000000"/>
                </a:solidFill>
                <a:latin typeface="Albertus Extra Bold" pitchFamily="34" charset="0"/>
                <a:ea typeface="+mn-ea"/>
                <a:cs typeface="+mn-cs"/>
              </a:rPr>
              <a:t>4/6/2010</a:t>
            </a:r>
            <a:endParaRPr lang="en-US" sz="1400" kern="1200" dirty="0">
              <a:solidFill>
                <a:srgbClr val="000000"/>
              </a:solidFill>
              <a:latin typeface="Albertus Extra Bold" pitchFamily="34"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eaLnBrk="0" hangingPunct="0">
              <a:spcBef>
                <a:spcPct val="0"/>
              </a:spcBef>
              <a:defRPr/>
            </a:pPr>
            <a:endParaRPr lang="en-US" sz="1400" kern="1200" dirty="0">
              <a:solidFill>
                <a:srgbClr val="000000"/>
              </a:solidFill>
              <a:latin typeface="Albertus Extra Bold" pitchFamily="34"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eaLnBrk="0" hangingPunct="0">
              <a:spcBef>
                <a:spcPct val="0"/>
              </a:spcBef>
              <a:defRPr/>
            </a:pPr>
            <a:fld id="{679F1F5A-23DB-4EFB-ABD0-0F3A5A75D335}" type="slidenum">
              <a:rPr lang="en-US" sz="1400" kern="1200">
                <a:solidFill>
                  <a:srgbClr val="FFFFFF"/>
                </a:solidFill>
                <a:latin typeface="Albertus Extra Bold" pitchFamily="34" charset="0"/>
                <a:ea typeface="+mn-ea"/>
                <a:cs typeface="+mn-cs"/>
              </a:rPr>
              <a:pPr algn="r" rtl="0" eaLnBrk="0" hangingPunct="0">
                <a:spcBef>
                  <a:spcPct val="0"/>
                </a:spcBef>
                <a:defRPr/>
              </a:pPr>
              <a:t>‹#›</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4/6/2010</a:t>
            </a: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C958047-A112-47F5-8FD4-06AF9E085DA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w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66"/>
            </a:gs>
            <a:gs pos="100000">
              <a:srgbClr val="00002F"/>
            </a:gs>
          </a:gsLst>
          <a:path path="rect">
            <a:fillToRect r="100000" b="100000"/>
          </a:path>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1155700" y="6223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3"/>
          <p:cNvSpPr>
            <a:spLocks noGrp="1" noChangeArrowheads="1"/>
          </p:cNvSpPr>
          <p:nvPr>
            <p:ph type="body" idx="1"/>
          </p:nvPr>
        </p:nvSpPr>
        <p:spPr bwMode="auto">
          <a:xfrm>
            <a:off x="1104900" y="19685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7037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spcBef>
                <a:spcPct val="0"/>
              </a:spcBef>
              <a:defRPr sz="1400" b="0" baseline="0">
                <a:solidFill>
                  <a:srgbClr val="000000"/>
                </a:solidFill>
                <a:latin typeface="Albertus Extra Bold" pitchFamily="34" charset="0"/>
              </a:defRPr>
            </a:lvl1pPr>
          </a:lstStyle>
          <a:p>
            <a:pPr rtl="0">
              <a:defRPr/>
            </a:pPr>
            <a:r>
              <a:rPr lang="en-US" kern="1200" dirty="0" smtClean="0">
                <a:ea typeface="+mn-ea"/>
                <a:cs typeface="+mn-cs"/>
              </a:rPr>
              <a:t>4/6/2010</a:t>
            </a:r>
            <a:endParaRPr lang="en-US" kern="1200" dirty="0">
              <a:ea typeface="+mn-ea"/>
              <a:cs typeface="+mn-cs"/>
            </a:endParaRPr>
          </a:p>
        </p:txBody>
      </p:sp>
      <p:sp>
        <p:nvSpPr>
          <p:cNvPr id="5703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spcBef>
                <a:spcPct val="0"/>
              </a:spcBef>
              <a:defRPr sz="1400" b="0" baseline="0">
                <a:solidFill>
                  <a:srgbClr val="000000"/>
                </a:solidFill>
                <a:latin typeface="Albertus Extra Bold" pitchFamily="34" charset="0"/>
              </a:defRPr>
            </a:lvl1pPr>
          </a:lstStyle>
          <a:p>
            <a:pPr rtl="0">
              <a:defRPr/>
            </a:pPr>
            <a:endParaRPr lang="en-US" kern="1200" dirty="0">
              <a:ea typeface="+mn-ea"/>
              <a:cs typeface="+mn-cs"/>
            </a:endParaRPr>
          </a:p>
        </p:txBody>
      </p:sp>
      <p:sp>
        <p:nvSpPr>
          <p:cNvPr id="570374" name="Rectangle 6"/>
          <p:cNvSpPr>
            <a:spLocks noGrp="1" noChangeArrowheads="1"/>
          </p:cNvSpPr>
          <p:nvPr>
            <p:ph type="sldNum" sz="quarter" idx="4"/>
          </p:nvPr>
        </p:nvSpPr>
        <p:spPr bwMode="auto">
          <a:xfrm>
            <a:off x="6553200" y="6629400"/>
            <a:ext cx="259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400" b="0" baseline="0">
                <a:solidFill>
                  <a:srgbClr val="FFFFFF"/>
                </a:solidFill>
                <a:latin typeface="Albertus Extra Bold" pitchFamily="34" charset="0"/>
              </a:defRPr>
            </a:lvl1pPr>
          </a:lstStyle>
          <a:p>
            <a:pPr rtl="0">
              <a:defRPr/>
            </a:pPr>
            <a:fld id="{92028924-5AD5-4AD2-BF35-83146613546C}" type="slidenum">
              <a:rPr lang="en-US" kern="1200">
                <a:ea typeface="+mn-ea"/>
                <a:cs typeface="+mn-cs"/>
              </a:rPr>
              <a:pPr rtl="0">
                <a:defRPr/>
              </a:pPr>
              <a:t>‹#›</a:t>
            </a:fld>
            <a:endParaRPr lang="en-US" kern="1200" dirty="0">
              <a:ea typeface="+mn-ea"/>
              <a:cs typeface="+mn-cs"/>
            </a:endParaRPr>
          </a:p>
        </p:txBody>
      </p:sp>
      <p:sp>
        <p:nvSpPr>
          <p:cNvPr id="4104" name="Line 8"/>
          <p:cNvSpPr>
            <a:spLocks noChangeShapeType="1"/>
          </p:cNvSpPr>
          <p:nvPr userDrawn="1"/>
        </p:nvSpPr>
        <p:spPr bwMode="auto">
          <a:xfrm flipH="1">
            <a:off x="609600" y="1173163"/>
            <a:ext cx="7938" cy="5418137"/>
          </a:xfrm>
          <a:prstGeom prst="line">
            <a:avLst/>
          </a:prstGeom>
          <a:noFill/>
          <a:ln w="28575">
            <a:solidFill>
              <a:srgbClr val="FFFF00"/>
            </a:solidFill>
            <a:round/>
            <a:headEnd/>
            <a:tailEnd/>
          </a:ln>
          <a:effectLst>
            <a:outerShdw dist="25400" dir="10800000" algn="ctr" rotWithShape="0">
              <a:schemeClr val="bg2"/>
            </a:outerShdw>
          </a:effectLst>
        </p:spPr>
        <p:txBody>
          <a:bodyPr>
            <a:spAutoFit/>
          </a:bodyPr>
          <a:lstStyle/>
          <a:p>
            <a:pPr algn="ctr" rtl="0" eaLnBrk="0" hangingPunct="0">
              <a:spcBef>
                <a:spcPct val="50000"/>
              </a:spcBef>
              <a:defRPr/>
            </a:pPr>
            <a:endParaRPr lang="en-US" sz="1100" b="1" kern="1200" baseline="30000" dirty="0">
              <a:solidFill>
                <a:srgbClr val="FFFFFF"/>
              </a:solidFill>
              <a:latin typeface="Arial" charset="0"/>
              <a:ea typeface="+mn-ea"/>
              <a:cs typeface="+mn-cs"/>
            </a:endParaRPr>
          </a:p>
        </p:txBody>
      </p:sp>
      <p:sp>
        <p:nvSpPr>
          <p:cNvPr id="4105" name="Line 9"/>
          <p:cNvSpPr>
            <a:spLocks noChangeShapeType="1"/>
          </p:cNvSpPr>
          <p:nvPr userDrawn="1"/>
        </p:nvSpPr>
        <p:spPr bwMode="auto">
          <a:xfrm flipH="1">
            <a:off x="1041400" y="558800"/>
            <a:ext cx="7696200" cy="12700"/>
          </a:xfrm>
          <a:prstGeom prst="line">
            <a:avLst/>
          </a:prstGeom>
          <a:noFill/>
          <a:ln w="28575">
            <a:solidFill>
              <a:srgbClr val="FFFF00"/>
            </a:solidFill>
            <a:round/>
            <a:headEnd/>
            <a:tailEnd/>
          </a:ln>
          <a:effectLst>
            <a:outerShdw dist="25400" dir="10800000" algn="ctr" rotWithShape="0">
              <a:schemeClr val="bg2"/>
            </a:outerShdw>
          </a:effectLst>
        </p:spPr>
        <p:txBody>
          <a:bodyPr>
            <a:spAutoFit/>
          </a:bodyPr>
          <a:lstStyle/>
          <a:p>
            <a:pPr algn="ctr" rtl="0" eaLnBrk="0" hangingPunct="0">
              <a:spcBef>
                <a:spcPct val="50000"/>
              </a:spcBef>
              <a:defRPr/>
            </a:pPr>
            <a:endParaRPr lang="en-US" sz="1100" b="1" kern="1200" baseline="30000" dirty="0">
              <a:solidFill>
                <a:srgbClr val="FFFFFF"/>
              </a:solidFill>
              <a:latin typeface="Arial" charset="0"/>
              <a:ea typeface="+mn-ea"/>
              <a:cs typeface="+mn-cs"/>
            </a:endParaRPr>
          </a:p>
        </p:txBody>
      </p:sp>
      <p:pic>
        <p:nvPicPr>
          <p:cNvPr id="25609" name="Picture 12" descr="DNRSEAL"/>
          <p:cNvPicPr>
            <a:picLocks noChangeAspect="1" noChangeArrowheads="1"/>
          </p:cNvPicPr>
          <p:nvPr userDrawn="1"/>
        </p:nvPicPr>
        <p:blipFill>
          <a:blip r:embed="rId5"/>
          <a:srcRect/>
          <a:stretch>
            <a:fillRect/>
          </a:stretch>
        </p:blipFill>
        <p:spPr bwMode="auto">
          <a:xfrm>
            <a:off x="-171450" y="74613"/>
            <a:ext cx="1603375" cy="13573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spd="slow">
    <p:fade thruBlk="1"/>
  </p:transition>
  <p:timing>
    <p:tnLst>
      <p:par>
        <p:cTn id="1" dur="indefinite" restart="never" nodeType="tmRoot"/>
      </p:par>
    </p:tnLst>
  </p:timing>
  <p:hf hdr="0" ftr="0" dt="0"/>
  <p:txStyles>
    <p:titleStyle>
      <a:lvl1pPr algn="ctr" rtl="0" eaLnBrk="0" fontAlgn="base" hangingPunct="0">
        <a:spcBef>
          <a:spcPct val="0"/>
        </a:spcBef>
        <a:spcAft>
          <a:spcPct val="0"/>
        </a:spcAft>
        <a:defRPr sz="4000">
          <a:solidFill>
            <a:srgbClr val="FFFF00"/>
          </a:solidFill>
          <a:latin typeface="+mj-lt"/>
          <a:ea typeface="+mj-ea"/>
          <a:cs typeface="+mj-cs"/>
        </a:defRPr>
      </a:lvl1pPr>
      <a:lvl2pPr algn="ctr" rtl="0" eaLnBrk="0" fontAlgn="base" hangingPunct="0">
        <a:spcBef>
          <a:spcPct val="0"/>
        </a:spcBef>
        <a:spcAft>
          <a:spcPct val="0"/>
        </a:spcAft>
        <a:defRPr sz="4000">
          <a:solidFill>
            <a:srgbClr val="FFFF00"/>
          </a:solidFill>
          <a:latin typeface="Albertus Extra Bold" pitchFamily="34" charset="0"/>
        </a:defRPr>
      </a:lvl2pPr>
      <a:lvl3pPr algn="ctr" rtl="0" eaLnBrk="0" fontAlgn="base" hangingPunct="0">
        <a:spcBef>
          <a:spcPct val="0"/>
        </a:spcBef>
        <a:spcAft>
          <a:spcPct val="0"/>
        </a:spcAft>
        <a:defRPr sz="4000">
          <a:solidFill>
            <a:srgbClr val="FFFF00"/>
          </a:solidFill>
          <a:latin typeface="Albertus Extra Bold" pitchFamily="34" charset="0"/>
        </a:defRPr>
      </a:lvl3pPr>
      <a:lvl4pPr algn="ctr" rtl="0" eaLnBrk="0" fontAlgn="base" hangingPunct="0">
        <a:spcBef>
          <a:spcPct val="0"/>
        </a:spcBef>
        <a:spcAft>
          <a:spcPct val="0"/>
        </a:spcAft>
        <a:defRPr sz="4000">
          <a:solidFill>
            <a:srgbClr val="FFFF00"/>
          </a:solidFill>
          <a:latin typeface="Albertus Extra Bold" pitchFamily="34" charset="0"/>
        </a:defRPr>
      </a:lvl4pPr>
      <a:lvl5pPr algn="ctr" rtl="0" eaLnBrk="0" fontAlgn="base" hangingPunct="0">
        <a:spcBef>
          <a:spcPct val="0"/>
        </a:spcBef>
        <a:spcAft>
          <a:spcPct val="0"/>
        </a:spcAft>
        <a:defRPr sz="4000">
          <a:solidFill>
            <a:srgbClr val="FFFF00"/>
          </a:solidFill>
          <a:latin typeface="Albertus Extra Bold" pitchFamily="34" charset="0"/>
        </a:defRPr>
      </a:lvl5pPr>
      <a:lvl6pPr marL="457200" algn="ctr" rtl="0" eaLnBrk="0" fontAlgn="base" hangingPunct="0">
        <a:spcBef>
          <a:spcPct val="0"/>
        </a:spcBef>
        <a:spcAft>
          <a:spcPct val="0"/>
        </a:spcAft>
        <a:defRPr sz="4400">
          <a:solidFill>
            <a:schemeClr val="tx2"/>
          </a:solidFill>
          <a:latin typeface="Albertus Extra Bold" pitchFamily="34" charset="0"/>
        </a:defRPr>
      </a:lvl6pPr>
      <a:lvl7pPr marL="914400" algn="ctr" rtl="0" eaLnBrk="0" fontAlgn="base" hangingPunct="0">
        <a:spcBef>
          <a:spcPct val="0"/>
        </a:spcBef>
        <a:spcAft>
          <a:spcPct val="0"/>
        </a:spcAft>
        <a:defRPr sz="4400">
          <a:solidFill>
            <a:schemeClr val="tx2"/>
          </a:solidFill>
          <a:latin typeface="Albertus Extra Bold" pitchFamily="34" charset="0"/>
        </a:defRPr>
      </a:lvl7pPr>
      <a:lvl8pPr marL="1371600" algn="ctr" rtl="0" eaLnBrk="0" fontAlgn="base" hangingPunct="0">
        <a:spcBef>
          <a:spcPct val="0"/>
        </a:spcBef>
        <a:spcAft>
          <a:spcPct val="0"/>
        </a:spcAft>
        <a:defRPr sz="4400">
          <a:solidFill>
            <a:schemeClr val="tx2"/>
          </a:solidFill>
          <a:latin typeface="Albertus Extra Bold" pitchFamily="34" charset="0"/>
        </a:defRPr>
      </a:lvl8pPr>
      <a:lvl9pPr marL="1828800" algn="ctr" rtl="0" eaLnBrk="0" fontAlgn="base" hangingPunct="0">
        <a:spcBef>
          <a:spcPct val="0"/>
        </a:spcBef>
        <a:spcAft>
          <a:spcPct val="0"/>
        </a:spcAft>
        <a:defRPr sz="4400">
          <a:solidFill>
            <a:schemeClr val="tx2"/>
          </a:solidFill>
          <a:latin typeface="Albertus Extra Bold"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sldNum" sz="quarter" idx="12"/>
          </p:nvPr>
        </p:nvSpPr>
        <p:spPr>
          <a:xfrm>
            <a:off x="7010400" y="6534150"/>
            <a:ext cx="2133600" cy="476250"/>
          </a:xfrm>
          <a:noFill/>
        </p:spPr>
        <p:txBody>
          <a:bodyPr/>
          <a:lstStyle/>
          <a:p>
            <a:pPr algn="r" rtl="0" eaLnBrk="0" hangingPunct="0">
              <a:spcBef>
                <a:spcPct val="0"/>
              </a:spcBef>
            </a:pPr>
            <a:fld id="{7AC32684-E34B-47E5-9647-AEAC1C0AFEF7}" type="slidenum">
              <a:rPr lang="en-US" sz="1400" kern="1200">
                <a:solidFill>
                  <a:srgbClr val="FFFFFF"/>
                </a:solidFill>
                <a:latin typeface="Albertus Extra Bold"/>
                <a:ea typeface="+mn-ea"/>
                <a:cs typeface="+mn-cs"/>
              </a:rPr>
              <a:pPr algn="r" rtl="0" eaLnBrk="0" hangingPunct="0">
                <a:spcBef>
                  <a:spcPct val="0"/>
                </a:spcBef>
              </a:pPr>
              <a:t>1</a:t>
            </a:fld>
            <a:endParaRPr lang="en-US" sz="1400" kern="1200" dirty="0">
              <a:solidFill>
                <a:srgbClr val="FFFFFF"/>
              </a:solidFill>
              <a:latin typeface="Albertus Extra Bold"/>
              <a:ea typeface="+mn-ea"/>
              <a:cs typeface="+mn-cs"/>
            </a:endParaRPr>
          </a:p>
        </p:txBody>
      </p:sp>
      <p:pic>
        <p:nvPicPr>
          <p:cNvPr id="35844" name="Picture 35" descr="DNRSEAL"/>
          <p:cNvPicPr>
            <a:picLocks noChangeAspect="1" noChangeArrowheads="1"/>
          </p:cNvPicPr>
          <p:nvPr/>
        </p:nvPicPr>
        <p:blipFill>
          <a:blip r:embed="rId2"/>
          <a:srcRect/>
          <a:stretch>
            <a:fillRect/>
          </a:stretch>
        </p:blipFill>
        <p:spPr bwMode="auto">
          <a:xfrm>
            <a:off x="-228600" y="0"/>
            <a:ext cx="2017713" cy="1706563"/>
          </a:xfrm>
          <a:prstGeom prst="rect">
            <a:avLst/>
          </a:prstGeom>
          <a:noFill/>
          <a:ln w="9525">
            <a:noFill/>
            <a:miter lim="800000"/>
            <a:headEnd/>
            <a:tailEnd/>
          </a:ln>
        </p:spPr>
      </p:pic>
      <p:sp>
        <p:nvSpPr>
          <p:cNvPr id="8" name="Rectangle 7"/>
          <p:cNvSpPr/>
          <p:nvPr/>
        </p:nvSpPr>
        <p:spPr>
          <a:xfrm>
            <a:off x="1295400" y="2547878"/>
            <a:ext cx="6934200" cy="3662541"/>
          </a:xfrm>
          <a:prstGeom prst="rect">
            <a:avLst/>
          </a:prstGeom>
        </p:spPr>
        <p:txBody>
          <a:bodyPr wrap="square">
            <a:spAutoFit/>
          </a:bodyPr>
          <a:lstStyle/>
          <a:p>
            <a:pPr algn="ctr"/>
            <a:r>
              <a:rPr lang="en-US" sz="2600" b="1" dirty="0" smtClean="0">
                <a:solidFill>
                  <a:srgbClr val="FFFF00"/>
                </a:solidFill>
                <a:latin typeface="Arial" pitchFamily="34" charset="0"/>
                <a:cs typeface="Arial" pitchFamily="34" charset="0"/>
              </a:rPr>
              <a:t>ACT 955 of 2010</a:t>
            </a:r>
          </a:p>
          <a:p>
            <a:pPr algn="ctr"/>
            <a:endParaRPr lang="en-US" sz="2600" b="1" dirty="0" smtClean="0">
              <a:solidFill>
                <a:srgbClr val="FFFF00"/>
              </a:solidFill>
              <a:latin typeface="Arial" pitchFamily="34" charset="0"/>
              <a:cs typeface="Arial" pitchFamily="34" charset="0"/>
            </a:endParaRPr>
          </a:p>
          <a:p>
            <a:pPr algn="ctr"/>
            <a:r>
              <a:rPr lang="en-US" sz="2600" b="1" dirty="0" smtClean="0">
                <a:solidFill>
                  <a:srgbClr val="FFFF00"/>
                </a:solidFill>
                <a:latin typeface="Arial" pitchFamily="34" charset="0"/>
                <a:cs typeface="Arial" pitchFamily="34" charset="0"/>
              </a:rPr>
              <a:t>SURFACE WATER MANAGEMENT </a:t>
            </a:r>
          </a:p>
          <a:p>
            <a:pPr algn="ctr"/>
            <a:r>
              <a:rPr lang="en-US" sz="2600" b="1" dirty="0" smtClean="0">
                <a:solidFill>
                  <a:srgbClr val="FFFF00"/>
                </a:solidFill>
                <a:latin typeface="Arial" pitchFamily="34" charset="0"/>
                <a:cs typeface="Arial" pitchFamily="34" charset="0"/>
              </a:rPr>
              <a:t>USING</a:t>
            </a:r>
          </a:p>
          <a:p>
            <a:pPr algn="ctr"/>
            <a:r>
              <a:rPr lang="en-US" sz="2600" b="1" dirty="0" smtClean="0">
                <a:solidFill>
                  <a:srgbClr val="FFFF00"/>
                </a:solidFill>
                <a:latin typeface="Arial" pitchFamily="34" charset="0"/>
                <a:cs typeface="Arial" pitchFamily="34" charset="0"/>
              </a:rPr>
              <a:t>COOPERATIVE AGREEMENTS </a:t>
            </a:r>
          </a:p>
          <a:p>
            <a:pPr algn="ctr"/>
            <a:r>
              <a:rPr lang="en-US" sz="2600" b="1" dirty="0" smtClean="0">
                <a:solidFill>
                  <a:srgbClr val="FFFF00"/>
                </a:solidFill>
                <a:latin typeface="Arial" pitchFamily="34" charset="0"/>
                <a:cs typeface="Arial" pitchFamily="34" charset="0"/>
              </a:rPr>
              <a:t>FOR</a:t>
            </a:r>
          </a:p>
          <a:p>
            <a:pPr algn="ctr"/>
            <a:r>
              <a:rPr lang="en-US" sz="2600" b="1" dirty="0" smtClean="0">
                <a:solidFill>
                  <a:srgbClr val="FFFF00"/>
                </a:solidFill>
                <a:latin typeface="Arial" pitchFamily="34" charset="0"/>
                <a:cs typeface="Arial" pitchFamily="34" charset="0"/>
              </a:rPr>
              <a:t>WITHDRAWAL OF RUNNING WATER OF THE STATE </a:t>
            </a:r>
            <a:r>
              <a:rPr lang="en-US" sz="2400" b="1" dirty="0" smtClean="0">
                <a:solidFill>
                  <a:srgbClr val="FFFF00"/>
                </a:solidFill>
                <a:latin typeface="Arial" pitchFamily="34" charset="0"/>
                <a:cs typeface="Arial" pitchFamily="34" charset="0"/>
              </a:rPr>
              <a:t/>
            </a:r>
            <a:br>
              <a:rPr lang="en-US" sz="2400" b="1" dirty="0" smtClean="0">
                <a:solidFill>
                  <a:srgbClr val="FFFF00"/>
                </a:solidFill>
                <a:latin typeface="Arial" pitchFamily="34" charset="0"/>
                <a:cs typeface="Arial" pitchFamily="34" charset="0"/>
              </a:rPr>
            </a:br>
            <a:endParaRPr lang="en-US" sz="2400" b="1" dirty="0">
              <a:solidFill>
                <a:srgbClr val="FFFF00"/>
              </a:solidFill>
              <a:latin typeface="Arial" pitchFamily="34" charset="0"/>
              <a:cs typeface="Arial" pitchFamily="34" charset="0"/>
            </a:endParaRPr>
          </a:p>
        </p:txBody>
      </p:sp>
      <p:sp>
        <p:nvSpPr>
          <p:cNvPr id="9" name="TextBox 8"/>
          <p:cNvSpPr txBox="1"/>
          <p:nvPr/>
        </p:nvSpPr>
        <p:spPr>
          <a:xfrm>
            <a:off x="6781800" y="6336268"/>
            <a:ext cx="2403222" cy="369332"/>
          </a:xfrm>
          <a:prstGeom prst="rect">
            <a:avLst/>
          </a:prstGeom>
          <a:noFill/>
        </p:spPr>
        <p:txBody>
          <a:bodyPr wrap="none" rtlCol="0">
            <a:spAutoFit/>
          </a:bodyPr>
          <a:lstStyle/>
          <a:p>
            <a:r>
              <a:rPr lang="en-US" dirty="0" smtClean="0">
                <a:solidFill>
                  <a:schemeClr val="bg1"/>
                </a:solidFill>
                <a:latin typeface="Arial" pitchFamily="34" charset="0"/>
                <a:cs typeface="Arial" pitchFamily="34" charset="0"/>
              </a:rPr>
              <a:t>September  16,  2010</a:t>
            </a:r>
            <a:endParaRPr lang="en-US" dirty="0">
              <a:solidFill>
                <a:schemeClr val="bg1"/>
              </a:solidFill>
              <a:latin typeface="Arial" pitchFamily="34" charset="0"/>
              <a:cs typeface="Arial" pitchFamily="34" charset="0"/>
            </a:endParaRPr>
          </a:p>
        </p:txBody>
      </p:sp>
      <p:sp>
        <p:nvSpPr>
          <p:cNvPr id="7" name="Title 1"/>
          <p:cNvSpPr txBox="1">
            <a:spLocks/>
          </p:cNvSpPr>
          <p:nvPr/>
        </p:nvSpPr>
        <p:spPr bwMode="auto">
          <a:xfrm>
            <a:off x="1219200" y="0"/>
            <a:ext cx="76962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400" b="1" kern="0" dirty="0" smtClean="0">
                <a:solidFill>
                  <a:srgbClr val="FFFF00"/>
                </a:solidFill>
                <a:latin typeface="Arial" pitchFamily="34" charset="0"/>
                <a:ea typeface="+mj-ea"/>
                <a:cs typeface="Arial" pitchFamily="34" charset="0"/>
              </a:rPr>
              <a:t>Louisiana Deptartment of Natural Resources</a:t>
            </a:r>
            <a:endParaRPr kumimoji="0" lang="en-US" sz="2400" b="0" i="0" u="none" strike="noStrike" kern="0" cap="none" spc="0" normalizeH="0" baseline="0" noProof="0" dirty="0">
              <a:ln>
                <a:noFill/>
              </a:ln>
              <a:solidFill>
                <a:srgbClr val="FFFF00"/>
              </a:solidFill>
              <a:effectLst/>
              <a:uLnTx/>
              <a:uFillTx/>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1104900" y="1219200"/>
            <a:ext cx="7772400" cy="4114800"/>
          </a:xfrm>
        </p:spPr>
        <p:txBody>
          <a:bodyPr/>
          <a:lstStyle/>
          <a:p>
            <a:pPr eaLnBrk="1" hangingPunct="1"/>
            <a:r>
              <a:rPr lang="en-US" sz="3000" b="1" dirty="0" smtClean="0">
                <a:latin typeface="Arial" pitchFamily="34" charset="0"/>
                <a:cs typeface="Arial" pitchFamily="34" charset="0"/>
              </a:rPr>
              <a:t>In review of proposed withdrawal agreements, what must be considered?</a:t>
            </a:r>
          </a:p>
          <a:p>
            <a:pPr lvl="1" eaLnBrk="1" hangingPunct="1"/>
            <a:r>
              <a:rPr lang="en-US" sz="2600" b="1" dirty="0" smtClean="0">
                <a:latin typeface="Arial" pitchFamily="34" charset="0"/>
                <a:cs typeface="Arial" pitchFamily="34" charset="0"/>
              </a:rPr>
              <a:t>Would the proposed contract follow good management practices? </a:t>
            </a:r>
          </a:p>
          <a:p>
            <a:pPr lvl="1" eaLnBrk="1" hangingPunct="1"/>
            <a:r>
              <a:rPr lang="en-US" sz="2600" b="1" dirty="0" smtClean="0">
                <a:latin typeface="Arial" pitchFamily="34" charset="0"/>
                <a:cs typeface="Arial" pitchFamily="34" charset="0"/>
              </a:rPr>
              <a:t>Is the proposal based upon sound scientific data? </a:t>
            </a:r>
          </a:p>
          <a:p>
            <a:pPr lvl="1" eaLnBrk="1" hangingPunct="1"/>
            <a:r>
              <a:rPr lang="en-US" sz="2600" b="1" dirty="0" smtClean="0">
                <a:latin typeface="Arial" pitchFamily="34" charset="0"/>
                <a:cs typeface="Arial" pitchFamily="34" charset="0"/>
              </a:rPr>
              <a:t>Is the proposal consistent with the required balancing of environmental and ecological impacts with the economic and social benefits found in Art. IX, Sec. 1 of the Louisiana Constitution. </a:t>
            </a:r>
          </a:p>
          <a:p>
            <a:pPr lvl="1" eaLnBrk="1" hangingPunct="1">
              <a:buFont typeface="Arial" charset="0"/>
              <a:buNone/>
            </a:pPr>
            <a:endParaRPr lang="en-US" sz="2600" dirty="0" smtClean="0"/>
          </a:p>
        </p:txBody>
      </p:sp>
      <p:sp>
        <p:nvSpPr>
          <p:cNvPr id="5"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10</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1104900" y="1295400"/>
            <a:ext cx="7772400" cy="4114800"/>
          </a:xfrm>
        </p:spPr>
        <p:txBody>
          <a:bodyPr/>
          <a:lstStyle/>
          <a:p>
            <a:pPr eaLnBrk="1" hangingPunct="1">
              <a:lnSpc>
                <a:spcPct val="90000"/>
              </a:lnSpc>
            </a:pPr>
            <a:r>
              <a:rPr lang="en-US" sz="3000" b="1" dirty="0" smtClean="0">
                <a:latin typeface="Arial" pitchFamily="34" charset="0"/>
                <a:cs typeface="Arial" pitchFamily="34" charset="0"/>
              </a:rPr>
              <a:t>In review of proposed withdrawal agreements, what must be considered? </a:t>
            </a:r>
            <a:r>
              <a:rPr lang="en-US" sz="2600" b="1" dirty="0" smtClean="0">
                <a:latin typeface="Arial" pitchFamily="34" charset="0"/>
                <a:cs typeface="Arial" pitchFamily="34" charset="0"/>
              </a:rPr>
              <a:t>(Continued)</a:t>
            </a:r>
          </a:p>
          <a:p>
            <a:pPr lvl="1" algn="just" eaLnBrk="1" hangingPunct="1">
              <a:lnSpc>
                <a:spcPct val="90000"/>
              </a:lnSpc>
            </a:pPr>
            <a:r>
              <a:rPr lang="en-US" sz="2600" b="1" dirty="0" smtClean="0">
                <a:latin typeface="Arial" pitchFamily="34" charset="0"/>
                <a:cs typeface="Arial" pitchFamily="34" charset="0"/>
              </a:rPr>
              <a:t>Both potential and  real effects on the sustainability of the water body, on navigation, and on the environment and ecology balanced against the social and economic benefits of the contract for withdrawal. </a:t>
            </a:r>
          </a:p>
          <a:p>
            <a:pPr lvl="1" algn="just" eaLnBrk="1" hangingPunct="1">
              <a:lnSpc>
                <a:spcPct val="90000"/>
              </a:lnSpc>
            </a:pPr>
            <a:r>
              <a:rPr lang="en-US" sz="2600" b="1" dirty="0" smtClean="0">
                <a:latin typeface="Arial" pitchFamily="34" charset="0"/>
                <a:cs typeface="Arial" pitchFamily="34" charset="0"/>
              </a:rPr>
              <a:t>Whether the proposed use is consistent with </a:t>
            </a:r>
            <a:r>
              <a:rPr lang="en-US" sz="2600" b="1" i="1" dirty="0" smtClean="0">
                <a:latin typeface="Arial" pitchFamily="34" charset="0"/>
                <a:cs typeface="Arial" pitchFamily="34" charset="0"/>
              </a:rPr>
              <a:t>Louisiana’s Comprehensive Master Plan for a Sustainable Coast. </a:t>
            </a:r>
          </a:p>
          <a:p>
            <a:pPr lvl="1" eaLnBrk="1" hangingPunct="1">
              <a:lnSpc>
                <a:spcPct val="90000"/>
              </a:lnSpc>
              <a:buFont typeface="Arial" charset="0"/>
              <a:buNone/>
            </a:pPr>
            <a:endParaRPr lang="en-US" sz="2400" dirty="0" smtClean="0"/>
          </a:p>
          <a:p>
            <a:pPr lvl="2" eaLnBrk="1" hangingPunct="1">
              <a:lnSpc>
                <a:spcPct val="90000"/>
              </a:lnSpc>
              <a:buFont typeface="Arial" charset="0"/>
              <a:buNone/>
            </a:pPr>
            <a:r>
              <a:rPr lang="en-US" sz="2000" dirty="0" smtClean="0"/>
              <a:t>	</a:t>
            </a:r>
          </a:p>
          <a:p>
            <a:pPr eaLnBrk="1" hangingPunct="1">
              <a:lnSpc>
                <a:spcPct val="90000"/>
              </a:lnSpc>
            </a:pPr>
            <a:endParaRPr lang="en-US" sz="2700" dirty="0" smtClean="0"/>
          </a:p>
        </p:txBody>
      </p:sp>
      <p:sp>
        <p:nvSpPr>
          <p:cNvPr id="5"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11</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1104900" y="1295400"/>
            <a:ext cx="7772400" cy="4114800"/>
          </a:xfrm>
        </p:spPr>
        <p:txBody>
          <a:bodyPr/>
          <a:lstStyle/>
          <a:p>
            <a:pPr eaLnBrk="1" hangingPunct="1"/>
            <a:r>
              <a:rPr lang="en-US" b="1" dirty="0" smtClean="0">
                <a:latin typeface="Arial" pitchFamily="34" charset="0"/>
                <a:cs typeface="Arial" pitchFamily="34" charset="0"/>
              </a:rPr>
              <a:t>Which Uses Get Priority ?</a:t>
            </a:r>
          </a:p>
          <a:p>
            <a:pPr lvl="1" eaLnBrk="1" hangingPunct="1"/>
            <a:r>
              <a:rPr lang="en-US" b="1" dirty="0" smtClean="0">
                <a:latin typeface="Arial" pitchFamily="34" charset="0"/>
                <a:cs typeface="Arial" pitchFamily="34" charset="0"/>
              </a:rPr>
              <a:t>First, Human consumption via a public water system, or private water system that provides domestic potable water service; and </a:t>
            </a:r>
            <a:endParaRPr lang="en-US" sz="2000" b="1" dirty="0" smtClean="0">
              <a:latin typeface="Arial" pitchFamily="34" charset="0"/>
              <a:cs typeface="Arial" pitchFamily="34" charset="0"/>
            </a:endParaRPr>
          </a:p>
          <a:p>
            <a:pPr lvl="1" eaLnBrk="1" hangingPunct="1"/>
            <a:r>
              <a:rPr lang="en-US" b="1" dirty="0" smtClean="0">
                <a:latin typeface="Arial" pitchFamily="34" charset="0"/>
                <a:cs typeface="Arial" pitchFamily="34" charset="0"/>
              </a:rPr>
              <a:t>Second, Agricultural uses that provide sustenance to animals or irrigation to plants; and</a:t>
            </a:r>
            <a:endParaRPr lang="en-US" sz="2000" b="1" dirty="0" smtClean="0">
              <a:latin typeface="Arial" pitchFamily="34" charset="0"/>
              <a:cs typeface="Arial" pitchFamily="34" charset="0"/>
            </a:endParaRPr>
          </a:p>
          <a:p>
            <a:pPr lvl="1" eaLnBrk="1" hangingPunct="1"/>
            <a:r>
              <a:rPr lang="en-US" b="1" dirty="0" smtClean="0">
                <a:latin typeface="Arial" pitchFamily="34" charset="0"/>
                <a:cs typeface="Arial" pitchFamily="34" charset="0"/>
              </a:rPr>
              <a:t>Third, Commercial or industrial activity.</a:t>
            </a:r>
            <a:endParaRPr lang="en-US" sz="2000" b="1" dirty="0" smtClean="0">
              <a:latin typeface="Arial" pitchFamily="34" charset="0"/>
              <a:cs typeface="Arial" pitchFamily="34" charset="0"/>
            </a:endParaRPr>
          </a:p>
        </p:txBody>
      </p:sp>
      <p:sp>
        <p:nvSpPr>
          <p:cNvPr id="5"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12</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104900" y="1371600"/>
            <a:ext cx="7772400" cy="4711700"/>
          </a:xfrm>
        </p:spPr>
        <p:txBody>
          <a:bodyPr/>
          <a:lstStyle/>
          <a:p>
            <a:pPr eaLnBrk="1" hangingPunct="1"/>
            <a:r>
              <a:rPr lang="en-US" b="1" dirty="0" smtClean="0">
                <a:latin typeface="Arial" pitchFamily="34" charset="0"/>
                <a:cs typeface="Arial" pitchFamily="34" charset="0"/>
              </a:rPr>
              <a:t>What Impacts Must be Considered by the Secretary in Reviewing a Proposed Withdrawal Agreement?</a:t>
            </a:r>
          </a:p>
          <a:p>
            <a:pPr lvl="1" eaLnBrk="1" hangingPunct="1"/>
            <a:r>
              <a:rPr lang="en-US" b="1" dirty="0" smtClean="0">
                <a:latin typeface="Arial" pitchFamily="34" charset="0"/>
                <a:cs typeface="Arial" pitchFamily="34" charset="0"/>
              </a:rPr>
              <a:t>stream or water flow energy</a:t>
            </a:r>
            <a:endParaRPr lang="en-US" sz="2000" b="1" dirty="0" smtClean="0">
              <a:latin typeface="Arial" pitchFamily="34" charset="0"/>
              <a:cs typeface="Arial" pitchFamily="34" charset="0"/>
            </a:endParaRPr>
          </a:p>
          <a:p>
            <a:pPr lvl="1" eaLnBrk="1" hangingPunct="1"/>
            <a:r>
              <a:rPr lang="en-US" b="1" dirty="0" smtClean="0">
                <a:latin typeface="Arial" pitchFamily="34" charset="0"/>
                <a:cs typeface="Arial" pitchFamily="34" charset="0"/>
              </a:rPr>
              <a:t>sediment load and distribution</a:t>
            </a:r>
            <a:endParaRPr lang="en-US" sz="2000" b="1" dirty="0" smtClean="0">
              <a:latin typeface="Arial" pitchFamily="34" charset="0"/>
              <a:cs typeface="Arial" pitchFamily="34" charset="0"/>
            </a:endParaRPr>
          </a:p>
          <a:p>
            <a:pPr lvl="1" eaLnBrk="1" hangingPunct="1"/>
            <a:r>
              <a:rPr lang="en-US" b="1" dirty="0" smtClean="0">
                <a:latin typeface="Arial" pitchFamily="34" charset="0"/>
                <a:cs typeface="Arial" pitchFamily="34" charset="0"/>
              </a:rPr>
              <a:t>navigation</a:t>
            </a:r>
            <a:endParaRPr lang="en-US" sz="2000" b="1" dirty="0" smtClean="0">
              <a:latin typeface="Arial" pitchFamily="34" charset="0"/>
              <a:cs typeface="Arial" pitchFamily="34" charset="0"/>
            </a:endParaRPr>
          </a:p>
          <a:p>
            <a:pPr lvl="1" eaLnBrk="1" hangingPunct="1"/>
            <a:r>
              <a:rPr lang="en-US" b="1" dirty="0" smtClean="0">
                <a:latin typeface="Arial" pitchFamily="34" charset="0"/>
                <a:cs typeface="Arial" pitchFamily="34" charset="0"/>
              </a:rPr>
              <a:t>aquatic life</a:t>
            </a:r>
            <a:endParaRPr lang="en-US" sz="2000" b="1" dirty="0" smtClean="0">
              <a:latin typeface="Arial" pitchFamily="34" charset="0"/>
              <a:cs typeface="Arial" pitchFamily="34" charset="0"/>
            </a:endParaRPr>
          </a:p>
          <a:p>
            <a:pPr lvl="1" eaLnBrk="1" hangingPunct="1"/>
            <a:r>
              <a:rPr lang="en-US" b="1" dirty="0" smtClean="0">
                <a:latin typeface="Arial" pitchFamily="34" charset="0"/>
                <a:cs typeface="Arial" pitchFamily="34" charset="0"/>
              </a:rPr>
              <a:t>other vegetation or wildlife</a:t>
            </a:r>
          </a:p>
        </p:txBody>
      </p:sp>
      <p:sp>
        <p:nvSpPr>
          <p:cNvPr id="5"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13</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1104900" y="990600"/>
            <a:ext cx="7772400" cy="4114800"/>
          </a:xfrm>
        </p:spPr>
        <p:txBody>
          <a:bodyPr/>
          <a:lstStyle/>
          <a:p>
            <a:pPr eaLnBrk="1" hangingPunct="1"/>
            <a:r>
              <a:rPr lang="en-US" b="1" dirty="0" smtClean="0">
                <a:latin typeface="Arial" pitchFamily="34" charset="0"/>
                <a:cs typeface="Arial" pitchFamily="34" charset="0"/>
              </a:rPr>
              <a:t>PROTECTION OF THE RESOURCE</a:t>
            </a:r>
            <a:endParaRPr lang="en-US" sz="2600" b="1" dirty="0" smtClean="0">
              <a:latin typeface="Arial" pitchFamily="34" charset="0"/>
              <a:cs typeface="Arial" pitchFamily="34" charset="0"/>
            </a:endParaRPr>
          </a:p>
          <a:p>
            <a:pPr lvl="1" algn="just" eaLnBrk="1" hangingPunct="1"/>
            <a:r>
              <a:rPr lang="en-US" sz="2600" b="1" dirty="0" smtClean="0">
                <a:latin typeface="Arial" pitchFamily="34" charset="0"/>
                <a:cs typeface="Arial" pitchFamily="34" charset="0"/>
              </a:rPr>
              <a:t>The secretary is required to make sure each withdrawal agreement provides for the secretary’s authority to protect the resource and to maintain sustainability and environmental and ecological balance. </a:t>
            </a:r>
          </a:p>
          <a:p>
            <a:pPr lvl="1" eaLnBrk="1" hangingPunct="1"/>
            <a:r>
              <a:rPr lang="en-US" sz="2600" b="1" dirty="0" smtClean="0">
                <a:latin typeface="Arial" pitchFamily="34" charset="0"/>
                <a:cs typeface="Arial" pitchFamily="34" charset="0"/>
              </a:rPr>
              <a:t>The secretary may take action to protect the resource including:</a:t>
            </a:r>
          </a:p>
          <a:p>
            <a:pPr lvl="2" eaLnBrk="1" hangingPunct="1"/>
            <a:r>
              <a:rPr lang="en-US" sz="2600" b="1" dirty="0" smtClean="0">
                <a:latin typeface="Arial" pitchFamily="34" charset="0"/>
                <a:cs typeface="Arial" pitchFamily="34" charset="0"/>
              </a:rPr>
              <a:t>Suspension or termination of the withdrawal of water. </a:t>
            </a:r>
          </a:p>
          <a:p>
            <a:pPr lvl="2" eaLnBrk="1" hangingPunct="1"/>
            <a:r>
              <a:rPr lang="en-US" sz="2600" b="1" dirty="0" smtClean="0">
                <a:latin typeface="Arial" pitchFamily="34" charset="0"/>
                <a:cs typeface="Arial" pitchFamily="34" charset="0"/>
              </a:rPr>
              <a:t>Other necessary actions.</a:t>
            </a:r>
          </a:p>
        </p:txBody>
      </p:sp>
      <p:sp>
        <p:nvSpPr>
          <p:cNvPr id="5"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14</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ACT 955</a:t>
            </a:r>
            <a:endParaRPr lang="en-US" dirty="0"/>
          </a:p>
        </p:txBody>
      </p:sp>
      <p:sp>
        <p:nvSpPr>
          <p:cNvPr id="3" name="Content Placeholder 2"/>
          <p:cNvSpPr>
            <a:spLocks noGrp="1"/>
          </p:cNvSpPr>
          <p:nvPr>
            <p:ph idx="1"/>
          </p:nvPr>
        </p:nvSpPr>
        <p:spPr>
          <a:xfrm>
            <a:off x="990600" y="1676400"/>
            <a:ext cx="7886700" cy="4406900"/>
          </a:xfrm>
        </p:spPr>
        <p:txBody>
          <a:bodyPr/>
          <a:lstStyle/>
          <a:p>
            <a:pPr lvl="0">
              <a:buNone/>
            </a:pPr>
            <a:r>
              <a:rPr lang="en-US" sz="2800" dirty="0" smtClean="0"/>
              <a:t>	Upon signing of Act 955 into law, (then) Ground Water Resources Commission Chair, Scott Angelle, established a Task Force to :</a:t>
            </a:r>
          </a:p>
          <a:p>
            <a:pPr lvl="0"/>
            <a:r>
              <a:rPr lang="en-US" sz="2800" dirty="0" smtClean="0"/>
              <a:t>Draft a cooperative endeavor agreement.</a:t>
            </a:r>
          </a:p>
          <a:p>
            <a:pPr lvl="0"/>
            <a:r>
              <a:rPr lang="en-US" sz="2800" dirty="0" smtClean="0"/>
              <a:t>Draft the application for the Cooperative Endeavor Agreement. </a:t>
            </a:r>
          </a:p>
          <a:p>
            <a:pPr lvl="0"/>
            <a:r>
              <a:rPr lang="en-US" sz="2800" dirty="0" smtClean="0"/>
              <a:t>Contact existing commissions and water districts to gather information.</a:t>
            </a:r>
          </a:p>
          <a:p>
            <a:pPr lvl="0"/>
            <a:r>
              <a:rPr lang="en-US" sz="2800" dirty="0" smtClean="0"/>
              <a:t>Gather federal, other state and local government requirements for implementation.</a:t>
            </a:r>
            <a:endParaRPr lang="en-US" dirty="0" smtClean="0"/>
          </a:p>
          <a:p>
            <a:endParaRPr lang="en-US" dirty="0"/>
          </a:p>
        </p:txBody>
      </p:sp>
    </p:spTree>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IMPLEMENTATION OF ACT 955</a:t>
            </a:r>
            <a:endParaRPr lang="en-US" dirty="0"/>
          </a:p>
        </p:txBody>
      </p:sp>
      <p:sp>
        <p:nvSpPr>
          <p:cNvPr id="3" name="Content Placeholder 2"/>
          <p:cNvSpPr>
            <a:spLocks noGrp="1"/>
          </p:cNvSpPr>
          <p:nvPr>
            <p:ph idx="1"/>
          </p:nvPr>
        </p:nvSpPr>
        <p:spPr/>
        <p:txBody>
          <a:bodyPr/>
          <a:lstStyle/>
          <a:p>
            <a:pPr algn="just"/>
            <a:r>
              <a:rPr lang="en-US" sz="2400" dirty="0" smtClean="0"/>
              <a:t>The comments received from stakeholders were considered by a DNR Task Force and where appropriate incorporated into the Cooperative Endeavor Agreement that was approved by the State Mineral and Energy Board at its August Meeting. </a:t>
            </a:r>
          </a:p>
          <a:p>
            <a:pPr algn="just"/>
            <a:endParaRPr lang="en-US" sz="2400" dirty="0" smtClean="0"/>
          </a:p>
          <a:p>
            <a:pPr algn="just"/>
            <a:r>
              <a:rPr lang="en-US" sz="2400" dirty="0" smtClean="0"/>
              <a:t>The Task Force meets periodically to address new comments, performing a continuous review of the agreement form for submission to the State Mineral and Energy Board and the Attorney General for approval. </a:t>
            </a:r>
            <a:endParaRPr lang="en-US" sz="2400" dirty="0"/>
          </a:p>
        </p:txBody>
      </p:sp>
    </p:spTree>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Withdrawal Applications</a:t>
            </a:r>
            <a:endParaRPr lang="en-US" dirty="0"/>
          </a:p>
        </p:txBody>
      </p:sp>
      <p:sp>
        <p:nvSpPr>
          <p:cNvPr id="3" name="Content Placeholder 2"/>
          <p:cNvSpPr>
            <a:spLocks noGrp="1"/>
          </p:cNvSpPr>
          <p:nvPr>
            <p:ph idx="1"/>
          </p:nvPr>
        </p:nvSpPr>
        <p:spPr/>
        <p:txBody>
          <a:bodyPr/>
          <a:lstStyle/>
          <a:p>
            <a:r>
              <a:rPr lang="en-US" dirty="0" smtClean="0"/>
              <a:t>The First Step is to Submit an Application to the Secretary of DNR.</a:t>
            </a:r>
          </a:p>
          <a:p>
            <a:pPr lvl="1"/>
            <a:endParaRPr lang="en-US" dirty="0" smtClean="0"/>
          </a:p>
          <a:p>
            <a:pPr lvl="1"/>
            <a:r>
              <a:rPr lang="en-US" dirty="0" smtClean="0"/>
              <a:t>The Application form may found on the DNR home page.</a:t>
            </a:r>
          </a:p>
          <a:p>
            <a:pPr lvl="2"/>
            <a:r>
              <a:rPr lang="en-US" dirty="0" smtClean="0"/>
              <a:t>An Automated online process is in development.</a:t>
            </a:r>
            <a:endParaRPr lang="en-US" dirty="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17</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Applicants must provide:</a:t>
            </a:r>
          </a:p>
          <a:p>
            <a:pPr lvl="1"/>
            <a:r>
              <a:rPr lang="en-US" dirty="0" smtClean="0"/>
              <a:t> Legal name, </a:t>
            </a:r>
          </a:p>
          <a:p>
            <a:pPr lvl="1"/>
            <a:endParaRPr lang="en-US" dirty="0" smtClean="0"/>
          </a:p>
          <a:p>
            <a:pPr lvl="1"/>
            <a:r>
              <a:rPr lang="en-US" dirty="0" smtClean="0"/>
              <a:t>Address, and </a:t>
            </a:r>
          </a:p>
          <a:p>
            <a:pPr lvl="1"/>
            <a:endParaRPr lang="en-US" dirty="0" smtClean="0"/>
          </a:p>
          <a:p>
            <a:pPr lvl="1"/>
            <a:r>
              <a:rPr lang="en-US" dirty="0" smtClean="0"/>
              <a:t>Contact information for their agent.</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18</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Application must contain:</a:t>
            </a:r>
          </a:p>
          <a:p>
            <a:pPr lvl="1"/>
            <a:endParaRPr lang="en-US" dirty="0" smtClean="0"/>
          </a:p>
          <a:p>
            <a:pPr lvl="1"/>
            <a:r>
              <a:rPr lang="en-US" dirty="0" smtClean="0"/>
              <a:t>Plan of Water Use</a:t>
            </a:r>
          </a:p>
          <a:p>
            <a:pPr lvl="1"/>
            <a:endParaRPr lang="en-US" dirty="0" smtClean="0"/>
          </a:p>
          <a:p>
            <a:pPr lvl="1"/>
            <a:r>
              <a:rPr lang="en-US" dirty="0" smtClean="0"/>
              <a:t>Economic Impact Report</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19</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533400"/>
          </a:xfrm>
        </p:spPr>
        <p:txBody>
          <a:bodyPr/>
          <a:lstStyle/>
          <a:p>
            <a:r>
              <a:rPr lang="en-US" sz="3600" b="1" dirty="0" smtClean="0">
                <a:latin typeface="Arial" pitchFamily="34" charset="0"/>
                <a:cs typeface="Arial" pitchFamily="34" charset="0"/>
              </a:rPr>
              <a:t>SURFACE WATER MANAGEMENT</a:t>
            </a:r>
            <a:endParaRPr lang="en-US" sz="3600" dirty="0"/>
          </a:p>
        </p:txBody>
      </p:sp>
      <p:sp>
        <p:nvSpPr>
          <p:cNvPr id="3" name="Content Placeholder 2"/>
          <p:cNvSpPr>
            <a:spLocks noGrp="1"/>
          </p:cNvSpPr>
          <p:nvPr>
            <p:ph idx="1"/>
          </p:nvPr>
        </p:nvSpPr>
        <p:spPr>
          <a:xfrm>
            <a:off x="1104900" y="1219200"/>
            <a:ext cx="7772400" cy="4864100"/>
          </a:xfrm>
        </p:spPr>
        <p:txBody>
          <a:bodyPr/>
          <a:lstStyle/>
          <a:p>
            <a:pPr algn="just"/>
            <a:r>
              <a:rPr lang="en-US" sz="2400" b="1" dirty="0" smtClean="0"/>
              <a:t>THE F</a:t>
            </a:r>
            <a:r>
              <a:rPr lang="en-US" sz="2400" b="1" i="1" dirty="0" smtClean="0"/>
              <a:t>RAC</a:t>
            </a:r>
            <a:r>
              <a:rPr lang="en-US" sz="2400" b="1" dirty="0" smtClean="0"/>
              <a:t>-ING PROCESS TO PRODUCE HAYNESVILLE SHALE GAS WELLS REQUIRES THE UNPRECEDENTED USE OF ENORMOUS AMOUNTS OF WATER. </a:t>
            </a:r>
          </a:p>
          <a:p>
            <a:pPr algn="just"/>
            <a:endParaRPr lang="en-US" sz="2400" b="1" dirty="0" smtClean="0"/>
          </a:p>
          <a:p>
            <a:pPr algn="just"/>
            <a:r>
              <a:rPr lang="en-US" sz="2400" b="1" dirty="0" smtClean="0"/>
              <a:t>WITH THIS NEED COMES A REAL POTENTIAL FOR CHAOS AND CONFLICTS OVER UNCONTROLLED WATER USE. </a:t>
            </a:r>
          </a:p>
          <a:p>
            <a:pPr algn="just"/>
            <a:endParaRPr lang="en-US" sz="2400" b="1" dirty="0" smtClean="0"/>
          </a:p>
          <a:p>
            <a:pPr algn="just"/>
            <a:r>
              <a:rPr lang="en-US" sz="2400" b="1" dirty="0" smtClean="0"/>
              <a:t>ACT 955 WAS PASSED TO PROVIDE LOUISIANA’S FIRST RUNNING SURFACE WATER MANAGEMENT TOOL TO PROVIDE ORDERLY SAFE ACCESS TO  THIS VALUABLE RESOURCE. .</a:t>
            </a:r>
            <a:endParaRPr lang="en-US" sz="2400" dirty="0" smtClean="0"/>
          </a:p>
          <a:p>
            <a:endParaRPr lang="en-US" dirty="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a:t>
            </a:r>
          </a:p>
          <a:p>
            <a:pPr lvl="1"/>
            <a:r>
              <a:rPr lang="en-US" dirty="0" smtClean="0"/>
              <a:t>Name of the Water Body to be used</a:t>
            </a:r>
          </a:p>
          <a:p>
            <a:pPr lvl="1"/>
            <a:r>
              <a:rPr lang="en-US" dirty="0" smtClean="0"/>
              <a:t>Statement that the proposed use is in the Public Interest</a:t>
            </a:r>
          </a:p>
          <a:p>
            <a:pPr lvl="2"/>
            <a:r>
              <a:rPr lang="en-US" dirty="0" smtClean="0"/>
              <a:t>Development &amp; production of energy.</a:t>
            </a:r>
          </a:p>
          <a:p>
            <a:pPr lvl="2"/>
            <a:r>
              <a:rPr lang="en-US" dirty="0" smtClean="0"/>
              <a:t>Preservation/protection of drinking water aquifers.</a:t>
            </a:r>
          </a:p>
          <a:p>
            <a:pPr lvl="2"/>
            <a:r>
              <a:rPr lang="en-US" dirty="0" smtClean="0"/>
              <a:t>Generate public revenue</a:t>
            </a:r>
          </a:p>
          <a:p>
            <a:pPr lvl="3"/>
            <a:r>
              <a:rPr lang="en-US" dirty="0" smtClean="0"/>
              <a:t>Increases state and local tax collections.</a:t>
            </a:r>
          </a:p>
          <a:p>
            <a:pPr lvl="3"/>
            <a:r>
              <a:rPr lang="en-US" dirty="0" smtClean="0"/>
              <a:t>Potential increase in mineral revenue when state is mineral owner.</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20</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 (Cont.):</a:t>
            </a:r>
          </a:p>
          <a:p>
            <a:pPr lvl="1"/>
            <a:r>
              <a:rPr lang="en-US" dirty="0" smtClean="0"/>
              <a:t>The proposed end use of the water</a:t>
            </a:r>
          </a:p>
          <a:p>
            <a:pPr lvl="2"/>
            <a:r>
              <a:rPr lang="en-US" dirty="0" smtClean="0"/>
              <a:t>Is the water for energy production use? </a:t>
            </a:r>
          </a:p>
          <a:p>
            <a:pPr lvl="3"/>
            <a:r>
              <a:rPr lang="en-US" dirty="0" smtClean="0"/>
              <a:t>How many production wells?</a:t>
            </a:r>
          </a:p>
          <a:p>
            <a:pPr lvl="3"/>
            <a:r>
              <a:rPr lang="en-US" dirty="0" smtClean="0"/>
              <a:t>Identify the specific wells where the water is to be  used.</a:t>
            </a:r>
          </a:p>
          <a:p>
            <a:pPr lvl="1"/>
            <a:r>
              <a:rPr lang="en-US" dirty="0" smtClean="0"/>
              <a:t>End user’s name and contact info</a:t>
            </a:r>
          </a:p>
          <a:p>
            <a:pPr lvl="1"/>
            <a:r>
              <a:rPr lang="en-US" dirty="0" smtClean="0"/>
              <a:t>Also any intermediary contact info</a:t>
            </a:r>
          </a:p>
          <a:p>
            <a:pPr lvl="1"/>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21</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 (Cont.):</a:t>
            </a:r>
          </a:p>
          <a:p>
            <a:pPr lvl="1"/>
            <a:r>
              <a:rPr lang="en-US" dirty="0" smtClean="0"/>
              <a:t> Specific details about the amount of water to be withdrawn:</a:t>
            </a:r>
          </a:p>
          <a:p>
            <a:pPr lvl="2"/>
            <a:r>
              <a:rPr lang="en-US" dirty="0" smtClean="0"/>
              <a:t>Start date</a:t>
            </a:r>
          </a:p>
          <a:p>
            <a:pPr lvl="2"/>
            <a:r>
              <a:rPr lang="en-US" dirty="0" smtClean="0"/>
              <a:t>Daily withdrawal rate (gallons per day)</a:t>
            </a:r>
          </a:p>
          <a:p>
            <a:pPr lvl="2"/>
            <a:r>
              <a:rPr lang="en-US" dirty="0" smtClean="0"/>
              <a:t>Maximum rate (gallons per minute)</a:t>
            </a:r>
          </a:p>
          <a:p>
            <a:pPr lvl="2"/>
            <a:r>
              <a:rPr lang="en-US" dirty="0" smtClean="0"/>
              <a:t>Average number of withdrawal days per month.</a:t>
            </a:r>
          </a:p>
          <a:p>
            <a:pPr lvl="2"/>
            <a:r>
              <a:rPr lang="en-US" dirty="0" smtClean="0"/>
              <a:t>Maximum total term withdrawal.</a:t>
            </a:r>
          </a:p>
          <a:p>
            <a:pPr lvl="2"/>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22</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 (Cont.):</a:t>
            </a:r>
          </a:p>
          <a:p>
            <a:pPr lvl="1"/>
            <a:r>
              <a:rPr lang="en-US" dirty="0" smtClean="0"/>
              <a:t>For each withdrawal point:</a:t>
            </a:r>
          </a:p>
          <a:p>
            <a:pPr lvl="2"/>
            <a:r>
              <a:rPr lang="en-US" dirty="0" smtClean="0"/>
              <a:t>Address and x-y coordinates</a:t>
            </a:r>
          </a:p>
          <a:p>
            <a:pPr lvl="2"/>
            <a:r>
              <a:rPr lang="en-US" dirty="0" smtClean="0"/>
              <a:t>Written directions from nearest highway intersection.</a:t>
            </a:r>
          </a:p>
          <a:p>
            <a:pPr lvl="2"/>
            <a:r>
              <a:rPr lang="en-US" dirty="0" smtClean="0"/>
              <a:t>Mapped location.</a:t>
            </a:r>
          </a:p>
          <a:p>
            <a:pPr lvl="2"/>
            <a:r>
              <a:rPr lang="en-US" dirty="0" smtClean="0"/>
              <a:t>Property Owner name and contact info.</a:t>
            </a:r>
          </a:p>
          <a:p>
            <a:pPr lvl="2"/>
            <a:r>
              <a:rPr lang="en-US" dirty="0" smtClean="0"/>
              <a:t>Stream flow, channel width and depth, data collection date. </a:t>
            </a:r>
          </a:p>
          <a:p>
            <a:pPr lvl="2"/>
            <a:endParaRPr lang="en-US" dirty="0" smtClean="0"/>
          </a:p>
          <a:p>
            <a:pPr lvl="2"/>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23</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 (Cont.):</a:t>
            </a:r>
          </a:p>
          <a:p>
            <a:pPr lvl="1"/>
            <a:r>
              <a:rPr lang="en-US" dirty="0" smtClean="0"/>
              <a:t>Copies of all other permits, authorizations, leases, etc. issued or applied for, (i.e. Corps permits, DOTD permits, etc.)</a:t>
            </a:r>
          </a:p>
          <a:p>
            <a:pPr lvl="2"/>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24</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contain(Cont.):</a:t>
            </a:r>
          </a:p>
          <a:p>
            <a:pPr lvl="1"/>
            <a:r>
              <a:rPr lang="en-US" dirty="0" smtClean="0"/>
              <a:t>Detailed info showing minimization &amp; mitigation of adverse impact of withdrawal:</a:t>
            </a:r>
          </a:p>
          <a:p>
            <a:pPr lvl="2"/>
            <a:r>
              <a:rPr lang="en-US" dirty="0" smtClean="0"/>
              <a:t>Navigation (recreational and commercial)</a:t>
            </a:r>
          </a:p>
          <a:p>
            <a:pPr lvl="2"/>
            <a:r>
              <a:rPr lang="en-US" dirty="0" smtClean="0"/>
              <a:t>Other Users (human consumption, agricultural use, industrial/mining uses).</a:t>
            </a:r>
          </a:p>
          <a:p>
            <a:pPr lvl="2"/>
            <a:r>
              <a:rPr lang="en-US" dirty="0" smtClean="0"/>
              <a:t>Describe Impacts (flow, sediment load, aquatic life, vegetation and wildlife other than  aquatic).</a:t>
            </a:r>
          </a:p>
          <a:p>
            <a:pPr lvl="1">
              <a:buNone/>
            </a:pPr>
            <a:r>
              <a:rPr lang="en-US" dirty="0" smtClean="0"/>
              <a:t>	</a:t>
            </a:r>
            <a:r>
              <a:rPr lang="en-US" sz="2400" i="1" dirty="0" smtClean="0"/>
              <a:t>List each and provide some discussion of how the take will not result in an unreasonable impact.  </a:t>
            </a:r>
          </a:p>
          <a:p>
            <a:pPr lvl="3"/>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25</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 (Cont.):</a:t>
            </a:r>
          </a:p>
          <a:p>
            <a:pPr lvl="1"/>
            <a:r>
              <a:rPr lang="en-US" dirty="0" smtClean="0"/>
              <a:t> A description of waterbody impairments, hydrological status, and potential for adverse impacts to the waterbody:</a:t>
            </a:r>
          </a:p>
          <a:p>
            <a:pPr lvl="2"/>
            <a:r>
              <a:rPr lang="en-US" dirty="0" smtClean="0"/>
              <a:t>Identify whether the water quality of the </a:t>
            </a:r>
            <a:r>
              <a:rPr lang="en-US" dirty="0" err="1" smtClean="0"/>
              <a:t>waterbody</a:t>
            </a:r>
            <a:r>
              <a:rPr lang="en-US" dirty="0" smtClean="0"/>
              <a:t> is impaired and the cause thereof.</a:t>
            </a:r>
          </a:p>
          <a:p>
            <a:pPr lvl="3"/>
            <a:r>
              <a:rPr lang="en-US" dirty="0" smtClean="0"/>
              <a:t>Is this on the DEQ list of impaired </a:t>
            </a:r>
            <a:r>
              <a:rPr lang="en-US" dirty="0" err="1" smtClean="0"/>
              <a:t>waterbodies</a:t>
            </a:r>
            <a:r>
              <a:rPr lang="en-US" dirty="0" smtClean="0"/>
              <a:t>? </a:t>
            </a:r>
          </a:p>
          <a:p>
            <a:pPr lvl="3"/>
            <a:r>
              <a:rPr lang="en-US" dirty="0" smtClean="0"/>
              <a:t>If so, Why?</a:t>
            </a:r>
          </a:p>
          <a:p>
            <a:pPr lvl="2"/>
            <a:r>
              <a:rPr lang="en-US" dirty="0" smtClean="0"/>
              <a:t>Statement of the period of withdrawal (i.e. dry season).</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26</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Plan of Water Use must contain (Cont.):</a:t>
            </a:r>
          </a:p>
          <a:p>
            <a:pPr lvl="1"/>
            <a:r>
              <a:rPr lang="en-US" dirty="0" smtClean="0"/>
              <a:t> A demonstration that the proposed withdrawal and the current use will maintain sustainability and ecological balance and will protect the resource. </a:t>
            </a:r>
            <a:r>
              <a:rPr lang="en-US" u="sng" dirty="0" smtClean="0"/>
              <a:t>Example: The proposed withdrawal is so small when compared to the stream flow that the stream can support the continued current use and the proposed use without impairing the water quality.</a:t>
            </a:r>
          </a:p>
          <a:p>
            <a:pPr lvl="2">
              <a:buNone/>
            </a:pPr>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27</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Economic Impact Report.</a:t>
            </a:r>
          </a:p>
          <a:p>
            <a:pPr lvl="1"/>
            <a:r>
              <a:rPr lang="en-US" dirty="0" smtClean="0"/>
              <a:t>Applicants seeking recognition of in-kind value in lieu of payment must demonstrate at a minimum:</a:t>
            </a:r>
          </a:p>
          <a:p>
            <a:pPr lvl="2"/>
            <a:r>
              <a:rPr lang="en-US" dirty="0" smtClean="0"/>
              <a:t>Social &amp; Economic benefit of the project.</a:t>
            </a:r>
          </a:p>
          <a:p>
            <a:pPr lvl="2"/>
            <a:r>
              <a:rPr lang="en-US" dirty="0" smtClean="0"/>
              <a:t>Employment and tax revenue increases attributable to the project.</a:t>
            </a:r>
          </a:p>
          <a:p>
            <a:pPr lvl="2"/>
            <a:r>
              <a:rPr lang="en-US" dirty="0" smtClean="0"/>
              <a:t>Must be specific to the proposed end use. </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28</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Economic Impact Report.</a:t>
            </a:r>
          </a:p>
          <a:p>
            <a:pPr lvl="1"/>
            <a:r>
              <a:rPr lang="en-US" dirty="0" smtClean="0"/>
              <a:t>Social &amp; Economic benefit of the project.</a:t>
            </a:r>
          </a:p>
          <a:p>
            <a:pPr lvl="2"/>
            <a:r>
              <a:rPr lang="en-US" dirty="0" smtClean="0"/>
              <a:t>What are some examples of the Social Benefit from the production of these resources? </a:t>
            </a:r>
          </a:p>
          <a:p>
            <a:pPr lvl="3"/>
            <a:r>
              <a:rPr lang="en-US" dirty="0" smtClean="0"/>
              <a:t>Social Benefits might include:</a:t>
            </a:r>
          </a:p>
          <a:p>
            <a:pPr lvl="4"/>
            <a:r>
              <a:rPr lang="en-US" dirty="0" smtClean="0"/>
              <a:t>The benefit to society of a safe, affordable source of energy .</a:t>
            </a:r>
          </a:p>
          <a:p>
            <a:pPr lvl="4"/>
            <a:r>
              <a:rPr lang="en-US" dirty="0" smtClean="0"/>
              <a:t>Energy for heating, cooling and cooking for homes and businesses.</a:t>
            </a:r>
          </a:p>
          <a:p>
            <a:pPr lvl="4"/>
            <a:r>
              <a:rPr lang="en-US" dirty="0" smtClean="0"/>
              <a:t>Clean and efficient source of energy for transportation</a:t>
            </a:r>
          </a:p>
          <a:p>
            <a:pPr lvl="4"/>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29</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55700" y="-228600"/>
            <a:ext cx="7772400" cy="1143000"/>
          </a:xfrm>
        </p:spPr>
        <p:txBody>
          <a:bodyPr/>
          <a:lstStyle/>
          <a:p>
            <a:pPr eaLnBrk="1" hangingPunct="1"/>
            <a:r>
              <a:rPr lang="en-US" sz="3600" b="1" dirty="0" smtClean="0">
                <a:latin typeface="Arial" pitchFamily="34" charset="0"/>
                <a:cs typeface="Arial" pitchFamily="34" charset="0"/>
              </a:rPr>
              <a:t>SURFACE WATER MANAGEMENT</a:t>
            </a:r>
          </a:p>
        </p:txBody>
      </p:sp>
      <p:sp>
        <p:nvSpPr>
          <p:cNvPr id="3" name="Content Placeholder 2"/>
          <p:cNvSpPr>
            <a:spLocks noGrp="1"/>
          </p:cNvSpPr>
          <p:nvPr>
            <p:ph idx="1"/>
          </p:nvPr>
        </p:nvSpPr>
        <p:spPr>
          <a:xfrm>
            <a:off x="1104900" y="1143000"/>
            <a:ext cx="7772400" cy="4940300"/>
          </a:xfrm>
        </p:spPr>
        <p:txBody>
          <a:bodyPr>
            <a:normAutofit lnSpcReduction="10000"/>
          </a:bodyPr>
          <a:lstStyle/>
          <a:p>
            <a:pPr eaLnBrk="1" hangingPunct="1">
              <a:lnSpc>
                <a:spcPct val="90000"/>
              </a:lnSpc>
              <a:defRPr/>
            </a:pPr>
            <a:r>
              <a:rPr lang="en-US" sz="3000" b="1" dirty="0" smtClean="0">
                <a:latin typeface="Arial" pitchFamily="34" charset="0"/>
                <a:cs typeface="Arial" pitchFamily="34" charset="0"/>
              </a:rPr>
              <a:t>WHY WAS LEGISLATION ENACTED?</a:t>
            </a:r>
          </a:p>
          <a:p>
            <a:pPr lvl="1" eaLnBrk="1" hangingPunct="1">
              <a:lnSpc>
                <a:spcPct val="90000"/>
              </a:lnSpc>
              <a:defRPr/>
            </a:pPr>
            <a:r>
              <a:rPr lang="en-US" sz="2600" b="1" dirty="0" smtClean="0">
                <a:latin typeface="Arial" pitchFamily="34" charset="0"/>
                <a:cs typeface="Arial" pitchFamily="34" charset="0"/>
              </a:rPr>
              <a:t>In response to several requests the Attorney General issued a memorandum opining that “Under Louisiana Law, persons with the possible exception of riparian landowners, are not authorized to remove State owned surface water without obtaining the prior written approval of the State and without paying fair value.”</a:t>
            </a:r>
          </a:p>
          <a:p>
            <a:pPr lvl="1" eaLnBrk="1" hangingPunct="1">
              <a:lnSpc>
                <a:spcPct val="90000"/>
              </a:lnSpc>
              <a:defRPr/>
            </a:pPr>
            <a:r>
              <a:rPr lang="en-US" sz="2600" b="1" dirty="0" smtClean="0">
                <a:latin typeface="Arial" pitchFamily="34" charset="0"/>
                <a:cs typeface="Arial" pitchFamily="34" charset="0"/>
              </a:rPr>
              <a:t>In addition, in subsequent legal opinions the Attorney General opined that such waters are owned by the State in its capacity as a public person and holds it in trust for the people of the State. </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Economic Impact Report.</a:t>
            </a:r>
          </a:p>
          <a:p>
            <a:pPr lvl="1"/>
            <a:r>
              <a:rPr lang="en-US" dirty="0" smtClean="0"/>
              <a:t>How does the economy benefit from the production of these resources? </a:t>
            </a:r>
          </a:p>
          <a:p>
            <a:pPr lvl="2"/>
            <a:r>
              <a:rPr lang="en-US" dirty="0" smtClean="0"/>
              <a:t>How many jobs can be attributed to production made possible by </a:t>
            </a:r>
            <a:r>
              <a:rPr lang="en-US" i="1" u="sng" dirty="0" smtClean="0"/>
              <a:t>this</a:t>
            </a:r>
            <a:r>
              <a:rPr lang="en-US" dirty="0" smtClean="0"/>
              <a:t> take of water?</a:t>
            </a:r>
          </a:p>
          <a:p>
            <a:pPr lvl="3"/>
            <a:r>
              <a:rPr lang="en-US" i="1" dirty="0" smtClean="0"/>
              <a:t>How many </a:t>
            </a:r>
            <a:r>
              <a:rPr lang="en-US" i="1" u="sng" dirty="0" smtClean="0"/>
              <a:t>direct jobs </a:t>
            </a:r>
            <a:r>
              <a:rPr lang="en-US" i="1" dirty="0" smtClean="0"/>
              <a:t>(hands on this/these wells)?</a:t>
            </a:r>
          </a:p>
          <a:p>
            <a:pPr lvl="3"/>
            <a:r>
              <a:rPr lang="en-US" i="1" dirty="0" smtClean="0"/>
              <a:t>How many </a:t>
            </a:r>
            <a:r>
              <a:rPr lang="en-US" i="1" u="sng" dirty="0" smtClean="0"/>
              <a:t>indirect jobs</a:t>
            </a:r>
            <a:r>
              <a:rPr lang="en-US" i="1" dirty="0" smtClean="0"/>
              <a:t>( i.e. Service companies and suppliers)?</a:t>
            </a:r>
          </a:p>
          <a:p>
            <a:pPr lvl="3"/>
            <a:r>
              <a:rPr lang="en-US" i="1" dirty="0" smtClean="0"/>
              <a:t>How many </a:t>
            </a:r>
            <a:r>
              <a:rPr lang="en-US" i="1" u="sng" dirty="0" smtClean="0"/>
              <a:t>induced jobs </a:t>
            </a:r>
            <a:r>
              <a:rPr lang="en-US" dirty="0" smtClean="0"/>
              <a:t>(i.e. the waitress at the café, or the bank teller)? </a:t>
            </a:r>
          </a:p>
          <a:p>
            <a:pPr lvl="2"/>
            <a:r>
              <a:rPr lang="en-US" i="1" u="sng" dirty="0" smtClean="0"/>
              <a:t>What are the impacts of the jobs created ? </a:t>
            </a:r>
          </a:p>
          <a:p>
            <a:pPr lvl="3"/>
            <a:r>
              <a:rPr lang="en-US" dirty="0" smtClean="0"/>
              <a:t>HINT: Sum of estimated salaries is a good start.</a:t>
            </a:r>
          </a:p>
          <a:p>
            <a:pPr lvl="1"/>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30</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Applications</a:t>
            </a:r>
            <a:endParaRPr lang="en-US" dirty="0"/>
          </a:p>
        </p:txBody>
      </p:sp>
      <p:sp>
        <p:nvSpPr>
          <p:cNvPr id="3" name="Content Placeholder 2"/>
          <p:cNvSpPr>
            <a:spLocks noGrp="1"/>
          </p:cNvSpPr>
          <p:nvPr>
            <p:ph idx="1"/>
          </p:nvPr>
        </p:nvSpPr>
        <p:spPr/>
        <p:txBody>
          <a:bodyPr/>
          <a:lstStyle/>
          <a:p>
            <a:r>
              <a:rPr lang="en-US" dirty="0" smtClean="0"/>
              <a:t>The Economic Impact Report.</a:t>
            </a:r>
          </a:p>
          <a:p>
            <a:pPr lvl="1"/>
            <a:r>
              <a:rPr lang="en-US" dirty="0" smtClean="0"/>
              <a:t>The </a:t>
            </a:r>
            <a:r>
              <a:rPr lang="en-US" u="sng" dirty="0" smtClean="0"/>
              <a:t>Loren Scott Report </a:t>
            </a:r>
          </a:p>
          <a:p>
            <a:pPr lvl="2"/>
            <a:r>
              <a:rPr lang="en-US" dirty="0" smtClean="0"/>
              <a:t>A good foundation and starting point for an economic impact report.</a:t>
            </a:r>
          </a:p>
          <a:p>
            <a:pPr lvl="2"/>
            <a:r>
              <a:rPr lang="en-US" dirty="0" smtClean="0"/>
              <a:t>However, more detail is needed. Applicant’s economic impact report must contain sufficient detail that gives a clear picture of the value </a:t>
            </a:r>
            <a:r>
              <a:rPr lang="en-US" u="sng" dirty="0" smtClean="0"/>
              <a:t>the specific use </a:t>
            </a:r>
            <a:r>
              <a:rPr lang="en-US" dirty="0" smtClean="0"/>
              <a:t>of the water for the </a:t>
            </a:r>
            <a:r>
              <a:rPr lang="en-US" u="sng" dirty="0" smtClean="0"/>
              <a:t>specific project</a:t>
            </a:r>
            <a:r>
              <a:rPr lang="en-US" dirty="0" smtClean="0"/>
              <a:t> will benefit the citizens of Louisiana.</a:t>
            </a:r>
          </a:p>
          <a:p>
            <a:pPr lvl="3"/>
            <a:r>
              <a:rPr lang="en-US" dirty="0" smtClean="0"/>
              <a:t>What return can the state expect in terms of increased revenue and tax collections?   </a:t>
            </a:r>
          </a:p>
          <a:p>
            <a:pPr lvl="2"/>
            <a:endParaRPr lang="en-US" dirty="0" smtClean="0"/>
          </a:p>
          <a:p>
            <a:pPr lvl="2"/>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31</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of Applications</a:t>
            </a:r>
            <a:endParaRPr lang="en-US" dirty="0"/>
          </a:p>
        </p:txBody>
      </p:sp>
      <p:sp>
        <p:nvSpPr>
          <p:cNvPr id="3" name="Content Placeholder 2"/>
          <p:cNvSpPr>
            <a:spLocks noGrp="1"/>
          </p:cNvSpPr>
          <p:nvPr>
            <p:ph idx="1"/>
          </p:nvPr>
        </p:nvSpPr>
        <p:spPr/>
        <p:txBody>
          <a:bodyPr/>
          <a:lstStyle/>
          <a:p>
            <a:r>
              <a:rPr lang="en-US" dirty="0" smtClean="0"/>
              <a:t>Applications are Forwarded to:</a:t>
            </a:r>
          </a:p>
          <a:p>
            <a:pPr lvl="1"/>
            <a:r>
              <a:rPr lang="en-US" dirty="0" smtClean="0"/>
              <a:t> The DNR Hydrologist for his review of potential economic or ecological impacts  and recommendation. </a:t>
            </a:r>
          </a:p>
          <a:p>
            <a:pPr lvl="1"/>
            <a:r>
              <a:rPr lang="en-US" dirty="0" smtClean="0"/>
              <a:t>Commenting agencies</a:t>
            </a:r>
          </a:p>
          <a:p>
            <a:pPr lvl="2"/>
            <a:r>
              <a:rPr lang="en-US" dirty="0" smtClean="0"/>
              <a:t>LDNR/OC-Ground water impacts</a:t>
            </a:r>
          </a:p>
          <a:p>
            <a:pPr lvl="2"/>
            <a:r>
              <a:rPr lang="en-US" dirty="0" smtClean="0"/>
              <a:t>LDWF-Wildlife Impacts</a:t>
            </a:r>
          </a:p>
          <a:p>
            <a:pPr lvl="2"/>
            <a:r>
              <a:rPr lang="en-US" dirty="0" smtClean="0"/>
              <a:t>LDEQ-Impacts to the Environment</a:t>
            </a:r>
          </a:p>
          <a:p>
            <a:pPr lvl="2"/>
            <a:r>
              <a:rPr lang="en-US" dirty="0" smtClean="0"/>
              <a:t>OCPR- Master Plan Consistency</a:t>
            </a:r>
          </a:p>
          <a:p>
            <a:pPr lvl="1"/>
            <a:r>
              <a:rPr lang="en-US" dirty="0" smtClean="0"/>
              <a:t>Also, a Hydrologic Review date is set</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32</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of Applications</a:t>
            </a:r>
            <a:endParaRPr lang="en-US" dirty="0"/>
          </a:p>
        </p:txBody>
      </p:sp>
      <p:sp>
        <p:nvSpPr>
          <p:cNvPr id="3" name="Content Placeholder 2"/>
          <p:cNvSpPr>
            <a:spLocks noGrp="1"/>
          </p:cNvSpPr>
          <p:nvPr>
            <p:ph idx="1"/>
          </p:nvPr>
        </p:nvSpPr>
        <p:spPr/>
        <p:txBody>
          <a:bodyPr/>
          <a:lstStyle/>
          <a:p>
            <a:r>
              <a:rPr lang="en-US" dirty="0" smtClean="0"/>
              <a:t>Comments are considered and if needed a Hydrologic Review is conducted at the pre-set date to expedite the resolution of issues that may arise as the application is reviewed.</a:t>
            </a:r>
          </a:p>
          <a:p>
            <a:pPr lvl="1"/>
            <a:r>
              <a:rPr lang="en-US" dirty="0" smtClean="0"/>
              <a:t>Only held if the hydrologist cannot otherwise resolve an issue.</a:t>
            </a:r>
          </a:p>
          <a:p>
            <a:pPr lvl="1"/>
            <a:r>
              <a:rPr lang="en-US" dirty="0" smtClean="0"/>
              <a:t>The applicant will receive notice when a review is not necessary.   </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33</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of Applications</a:t>
            </a:r>
            <a:endParaRPr lang="en-US" dirty="0"/>
          </a:p>
        </p:txBody>
      </p:sp>
      <p:sp>
        <p:nvSpPr>
          <p:cNvPr id="3" name="Content Placeholder 2"/>
          <p:cNvSpPr>
            <a:spLocks noGrp="1"/>
          </p:cNvSpPr>
          <p:nvPr>
            <p:ph idx="1"/>
          </p:nvPr>
        </p:nvSpPr>
        <p:spPr/>
        <p:txBody>
          <a:bodyPr/>
          <a:lstStyle/>
          <a:p>
            <a:pPr algn="just"/>
            <a:r>
              <a:rPr lang="en-US" dirty="0" smtClean="0"/>
              <a:t>Once the review is complete, the hydrologist makes a report to the Secretary with a recommendation on the application.</a:t>
            </a:r>
          </a:p>
          <a:p>
            <a:r>
              <a:rPr lang="en-US" dirty="0" smtClean="0"/>
              <a:t>Applications may be:</a:t>
            </a:r>
          </a:p>
          <a:p>
            <a:pPr lvl="1"/>
            <a:r>
              <a:rPr lang="en-US" dirty="0" smtClean="0"/>
              <a:t>Accepted,</a:t>
            </a:r>
          </a:p>
          <a:p>
            <a:pPr lvl="1"/>
            <a:r>
              <a:rPr lang="en-US" dirty="0" smtClean="0"/>
              <a:t>Rejected, or </a:t>
            </a:r>
          </a:p>
          <a:p>
            <a:pPr lvl="1"/>
            <a:r>
              <a:rPr lang="en-US" dirty="0" smtClean="0"/>
              <a:t>Accepted with modifications/special conditions.</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34</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of Applications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If accepted, a duplicate original agreement is prepared by DNR, executed by the Secretary and forwarded to the applicant, who will execute both and return one.</a:t>
            </a:r>
            <a:endParaRPr lang="en-US" dirty="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35</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of Applications</a:t>
            </a:r>
            <a:endParaRPr lang="en-US" dirty="0"/>
          </a:p>
        </p:txBody>
      </p:sp>
      <p:sp>
        <p:nvSpPr>
          <p:cNvPr id="3" name="Content Placeholder 2"/>
          <p:cNvSpPr>
            <a:spLocks noGrp="1"/>
          </p:cNvSpPr>
          <p:nvPr>
            <p:ph idx="1"/>
          </p:nvPr>
        </p:nvSpPr>
        <p:spPr/>
        <p:txBody>
          <a:bodyPr/>
          <a:lstStyle/>
          <a:p>
            <a:r>
              <a:rPr lang="en-US" dirty="0" smtClean="0"/>
              <a:t>Applications are entered into a tracking system in DNR to maintain timelines. </a:t>
            </a:r>
          </a:p>
          <a:p>
            <a:pPr lvl="1"/>
            <a:r>
              <a:rPr lang="en-US" dirty="0" smtClean="0"/>
              <a:t>Timeline dates include:</a:t>
            </a:r>
          </a:p>
          <a:p>
            <a:pPr lvl="2"/>
            <a:r>
              <a:rPr lang="en-US" dirty="0" smtClean="0"/>
              <a:t>Date application received.</a:t>
            </a:r>
          </a:p>
          <a:p>
            <a:pPr lvl="2"/>
            <a:r>
              <a:rPr lang="en-US" dirty="0" smtClean="0"/>
              <a:t>Date applications are forwarded to commenting agencies and to the hydrologist.</a:t>
            </a:r>
          </a:p>
          <a:p>
            <a:pPr lvl="2"/>
            <a:r>
              <a:rPr lang="en-US" dirty="0" smtClean="0"/>
              <a:t>Comment deadlines.</a:t>
            </a:r>
          </a:p>
          <a:p>
            <a:pPr lvl="2"/>
            <a:r>
              <a:rPr lang="en-US" dirty="0" smtClean="0"/>
              <a:t>Date the application must be acted upon by the Secretary.</a:t>
            </a:r>
          </a:p>
          <a:p>
            <a:pPr lvl="1"/>
            <a:r>
              <a:rPr lang="en-US" dirty="0" smtClean="0"/>
              <a:t>Automation and online status via SONRIS is in development.</a:t>
            </a:r>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36</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lgn="just">
              <a:buNone/>
            </a:pPr>
            <a:r>
              <a:rPr lang="en-US" sz="1800" dirty="0" smtClean="0"/>
              <a:t>	</a:t>
            </a:r>
          </a:p>
          <a:p>
            <a:pPr algn="ctr">
              <a:buNone/>
            </a:pPr>
            <a:r>
              <a:rPr lang="en-US" sz="1800" dirty="0" smtClean="0"/>
              <a:t>For More Information Call or Visit DNR</a:t>
            </a:r>
          </a:p>
          <a:p>
            <a:pPr algn="ctr">
              <a:buNone/>
            </a:pPr>
            <a:r>
              <a:rPr lang="en-US" sz="1800" dirty="0" smtClean="0"/>
              <a:t>(225)342-7591</a:t>
            </a:r>
          </a:p>
          <a:p>
            <a:pPr algn="ctr">
              <a:buNone/>
            </a:pPr>
            <a:r>
              <a:rPr lang="en-US" sz="1800" dirty="0" smtClean="0"/>
              <a:t>617 N. Third St.</a:t>
            </a:r>
          </a:p>
          <a:p>
            <a:pPr algn="ctr">
              <a:buNone/>
            </a:pPr>
            <a:r>
              <a:rPr lang="en-US" sz="1800" dirty="0" smtClean="0"/>
              <a:t>Baton Rouge, Louisiana</a:t>
            </a:r>
          </a:p>
          <a:p>
            <a:pPr algn="just">
              <a:buNone/>
            </a:pPr>
            <a:endParaRPr lang="en-US" sz="1800" dirty="0" smtClean="0"/>
          </a:p>
          <a:p>
            <a:pPr algn="just">
              <a:buNone/>
            </a:pPr>
            <a:endParaRPr lang="en-US" sz="1800" dirty="0" smtClean="0"/>
          </a:p>
          <a:p>
            <a:pPr algn="just">
              <a:buNone/>
            </a:pPr>
            <a:r>
              <a:rPr lang="en-US" sz="2000" dirty="0" smtClean="0"/>
              <a:t>	</a:t>
            </a:r>
            <a:r>
              <a:rPr lang="en-US" sz="1800" i="1" dirty="0" smtClean="0"/>
              <a:t>The mission of the Louisiana Department of Natural Resources is to manage, protect, and preserve the state's nonrecurring natural resources and wetlands through conservation, regulation, and scientifically sound management in a manner that builds satisfying relationships with our stakeholders who are citizens; business and industry customers; educational communities; other state, federal, and local agencies; employees; and the state legislature.</a:t>
            </a:r>
          </a:p>
          <a:p>
            <a:endParaRPr lang="en-US" dirty="0"/>
          </a:p>
        </p:txBody>
      </p:sp>
      <p:sp>
        <p:nvSpPr>
          <p:cNvPr id="4" name="Slide Number Placeholder 3"/>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37</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24000" y="1143000"/>
            <a:ext cx="6324600" cy="366713"/>
          </a:xfrm>
          <a:prstGeom prst="rect">
            <a:avLst/>
          </a:prstGeom>
          <a:noFill/>
          <a:ln w="9525">
            <a:noFill/>
            <a:miter lim="800000"/>
            <a:headEnd/>
            <a:tailEnd/>
          </a:ln>
        </p:spPr>
        <p:txBody>
          <a:bodyPr>
            <a:spAutoFit/>
          </a:bodyPr>
          <a:lstStyle/>
          <a:p>
            <a:endParaRPr lang="en-US" dirty="0"/>
          </a:p>
        </p:txBody>
      </p:sp>
      <p:sp>
        <p:nvSpPr>
          <p:cNvPr id="4100" name="Rectangle 4"/>
          <p:cNvSpPr>
            <a:spLocks noChangeArrowheads="1"/>
          </p:cNvSpPr>
          <p:nvPr/>
        </p:nvSpPr>
        <p:spPr bwMode="auto">
          <a:xfrm>
            <a:off x="1219200" y="1981200"/>
            <a:ext cx="6096000" cy="503238"/>
          </a:xfrm>
          <a:prstGeom prst="rect">
            <a:avLst/>
          </a:prstGeom>
          <a:noFill/>
          <a:ln w="9525">
            <a:noFill/>
            <a:miter lim="800000"/>
            <a:headEnd/>
            <a:tailEnd/>
          </a:ln>
        </p:spPr>
        <p:txBody>
          <a:bodyPr>
            <a:spAutoFit/>
          </a:bodyPr>
          <a:lstStyle/>
          <a:p>
            <a:pPr lvl="1">
              <a:lnSpc>
                <a:spcPct val="90000"/>
              </a:lnSpc>
              <a:spcBef>
                <a:spcPct val="20000"/>
              </a:spcBef>
              <a:buFont typeface="Arial" charset="0"/>
              <a:buNone/>
            </a:pPr>
            <a:endParaRPr lang="en-US" sz="3000" dirty="0"/>
          </a:p>
        </p:txBody>
      </p:sp>
      <p:sp>
        <p:nvSpPr>
          <p:cNvPr id="4101" name="Content Placeholder 2"/>
          <p:cNvSpPr>
            <a:spLocks/>
          </p:cNvSpPr>
          <p:nvPr/>
        </p:nvSpPr>
        <p:spPr bwMode="auto">
          <a:xfrm>
            <a:off x="685800" y="1219200"/>
            <a:ext cx="8229600" cy="4983163"/>
          </a:xfrm>
          <a:prstGeom prst="rect">
            <a:avLst/>
          </a:prstGeom>
          <a:noFill/>
          <a:ln w="9525">
            <a:noFill/>
            <a:miter lim="800000"/>
            <a:headEnd/>
            <a:tailEnd/>
          </a:ln>
        </p:spPr>
        <p:txBody>
          <a:bodyPr/>
          <a:lstStyle/>
          <a:p>
            <a:pPr marL="800100" lvl="1" indent="-342900">
              <a:lnSpc>
                <a:spcPct val="90000"/>
              </a:lnSpc>
              <a:spcBef>
                <a:spcPct val="20000"/>
              </a:spcBef>
              <a:buFont typeface="Arial" charset="0"/>
              <a:buChar char="•"/>
            </a:pPr>
            <a:r>
              <a:rPr lang="en-US" sz="3000" b="1" dirty="0" smtClean="0">
                <a:solidFill>
                  <a:schemeClr val="bg1"/>
                </a:solidFill>
                <a:latin typeface="Arial" pitchFamily="34" charset="0"/>
                <a:cs typeface="Arial" pitchFamily="34" charset="0"/>
              </a:rPr>
              <a:t>WHY WAS LEGISLATION ENACTED?</a:t>
            </a:r>
          </a:p>
          <a:p>
            <a:pPr marL="800100" lvl="1" indent="-342900">
              <a:lnSpc>
                <a:spcPct val="90000"/>
              </a:lnSpc>
              <a:spcBef>
                <a:spcPct val="20000"/>
              </a:spcBef>
              <a:buFont typeface="Arial" charset="0"/>
              <a:buChar char="•"/>
            </a:pPr>
            <a:r>
              <a:rPr lang="en-US" sz="2600" b="1" dirty="0" smtClean="0">
                <a:solidFill>
                  <a:schemeClr val="bg1"/>
                </a:solidFill>
                <a:latin typeface="Arial" pitchFamily="34" charset="0"/>
                <a:cs typeface="Arial" pitchFamily="34" charset="0"/>
              </a:rPr>
              <a:t>(</a:t>
            </a:r>
            <a:r>
              <a:rPr lang="en-US" sz="2600" b="1" dirty="0">
                <a:solidFill>
                  <a:schemeClr val="bg1"/>
                </a:solidFill>
                <a:latin typeface="Arial" pitchFamily="34" charset="0"/>
                <a:cs typeface="Arial" pitchFamily="34" charset="0"/>
              </a:rPr>
              <a:t>Continued)</a:t>
            </a:r>
          </a:p>
          <a:p>
            <a:pPr marL="1200150" lvl="2" indent="-285750">
              <a:lnSpc>
                <a:spcPct val="90000"/>
              </a:lnSpc>
              <a:spcBef>
                <a:spcPct val="20000"/>
              </a:spcBef>
              <a:buFont typeface="Arial" charset="0"/>
              <a:buChar char="–"/>
            </a:pPr>
            <a:r>
              <a:rPr lang="en-US" sz="2600" b="1" dirty="0">
                <a:solidFill>
                  <a:schemeClr val="bg1"/>
                </a:solidFill>
                <a:latin typeface="Arial" pitchFamily="34" charset="0"/>
                <a:cs typeface="Arial" pitchFamily="34" charset="0"/>
              </a:rPr>
              <a:t>The Attorney General opined that that such waters are “a thing of value that belongs to the people of the State of Louisiana”.  He further opined that such waters must be purchased pursuant to the laws governing the sale of State property if it is to be used for anything other than a public purpose and that La. Const. Art.VII Section 14 applies (State can’t donate property, or things of value)  </a:t>
            </a:r>
          </a:p>
          <a:p>
            <a:pPr marL="342900" indent="-342900">
              <a:lnSpc>
                <a:spcPct val="90000"/>
              </a:lnSpc>
              <a:spcBef>
                <a:spcPct val="20000"/>
              </a:spcBef>
              <a:buFont typeface="Arial" charset="0"/>
              <a:buChar char="•"/>
            </a:pPr>
            <a:endParaRPr lang="en-US" sz="3000" dirty="0">
              <a:latin typeface="Calibri" pitchFamily="34" charset="0"/>
            </a:endParaRPr>
          </a:p>
          <a:p>
            <a:pPr marL="342900" indent="-342900">
              <a:lnSpc>
                <a:spcPct val="90000"/>
              </a:lnSpc>
              <a:spcBef>
                <a:spcPct val="20000"/>
              </a:spcBef>
              <a:buFont typeface="Arial" charset="0"/>
              <a:buChar char="•"/>
            </a:pPr>
            <a:endParaRPr lang="en-US" sz="3000" dirty="0">
              <a:latin typeface="Calibri" pitchFamily="34" charset="0"/>
            </a:endParaRPr>
          </a:p>
          <a:p>
            <a:pPr marL="342900" indent="-342900">
              <a:lnSpc>
                <a:spcPct val="90000"/>
              </a:lnSpc>
              <a:spcBef>
                <a:spcPct val="20000"/>
              </a:spcBef>
              <a:buFont typeface="Arial" charset="0"/>
              <a:buChar char="•"/>
            </a:pPr>
            <a:endParaRPr lang="en-US" sz="3000" dirty="0">
              <a:latin typeface="Calibri" pitchFamily="34" charset="0"/>
            </a:endParaRPr>
          </a:p>
        </p:txBody>
      </p:sp>
      <p:sp>
        <p:nvSpPr>
          <p:cNvPr id="6"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7" name="Slide Number Placeholder 6"/>
          <p:cNvSpPr>
            <a:spLocks noGrp="1"/>
          </p:cNvSpPr>
          <p:nvPr>
            <p:ph type="sldNum" sz="quarter" idx="12"/>
          </p:nvPr>
        </p:nvSpPr>
        <p:spPr/>
        <p:txBody>
          <a:bodyPr/>
          <a:lstStyle/>
          <a:p>
            <a:pPr>
              <a:defRPr/>
            </a:pPr>
            <a:fld id="{2C958047-A112-47F5-8FD4-06AF9E085DA3}"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104900" y="1143000"/>
            <a:ext cx="7772400" cy="4940300"/>
          </a:xfrm>
        </p:spPr>
        <p:txBody>
          <a:bodyPr/>
          <a:lstStyle/>
          <a:p>
            <a:pPr eaLnBrk="1" hangingPunct="1">
              <a:lnSpc>
                <a:spcPct val="90000"/>
              </a:lnSpc>
              <a:defRPr/>
            </a:pPr>
            <a:r>
              <a:rPr lang="en-US" sz="3000" b="1" dirty="0" smtClean="0">
                <a:latin typeface="Arial" pitchFamily="34" charset="0"/>
                <a:cs typeface="Arial" pitchFamily="34" charset="0"/>
              </a:rPr>
              <a:t>WHY WAS LEGISLATION ENACTED?</a:t>
            </a:r>
          </a:p>
          <a:p>
            <a:pPr eaLnBrk="1" hangingPunct="1">
              <a:buNone/>
            </a:pPr>
            <a:r>
              <a:rPr lang="en-US" sz="2600" b="1" dirty="0" smtClean="0">
                <a:latin typeface="Arial" pitchFamily="34" charset="0"/>
                <a:cs typeface="Arial" pitchFamily="34" charset="0"/>
              </a:rPr>
              <a:t>	 (Continued)</a:t>
            </a:r>
          </a:p>
          <a:p>
            <a:pPr lvl="1" eaLnBrk="1" hangingPunct="1"/>
            <a:r>
              <a:rPr lang="en-US" sz="2600" b="1" dirty="0" smtClean="0">
                <a:latin typeface="Arial" pitchFamily="34" charset="0"/>
                <a:cs typeface="Arial" pitchFamily="34" charset="0"/>
              </a:rPr>
              <a:t>The Attorney General has opined that agreements for the sale of surface water must:</a:t>
            </a:r>
          </a:p>
          <a:p>
            <a:pPr lvl="2" eaLnBrk="1" hangingPunct="1"/>
            <a:r>
              <a:rPr lang="en-US" sz="2600" b="1" dirty="0" smtClean="0">
                <a:latin typeface="Arial" pitchFamily="34" charset="0"/>
                <a:cs typeface="Arial" pitchFamily="34" charset="0"/>
              </a:rPr>
              <a:t>Be a writing in the form of a contract or cooperative endeavor agreement;</a:t>
            </a:r>
          </a:p>
          <a:p>
            <a:pPr lvl="2" eaLnBrk="1" hangingPunct="1"/>
            <a:r>
              <a:rPr lang="en-US" sz="2600" b="1" dirty="0" smtClean="0">
                <a:latin typeface="Arial" pitchFamily="34" charset="0"/>
                <a:cs typeface="Arial" pitchFamily="34" charset="0"/>
              </a:rPr>
              <a:t>Be approved by the Secretary of Natural Resources, and the Attorney General;</a:t>
            </a:r>
          </a:p>
          <a:p>
            <a:pPr lvl="2" eaLnBrk="1" hangingPunct="1"/>
            <a:r>
              <a:rPr lang="en-US" sz="2600" b="1" dirty="0" smtClean="0">
                <a:latin typeface="Arial" pitchFamily="34" charset="0"/>
                <a:cs typeface="Arial" pitchFamily="34" charset="0"/>
              </a:rPr>
              <a:t>And be for a fair value.</a:t>
            </a:r>
          </a:p>
          <a:p>
            <a:pPr lvl="2" eaLnBrk="1" hangingPunct="1">
              <a:buFont typeface="Arial" charset="0"/>
              <a:buNone/>
            </a:pPr>
            <a:r>
              <a:rPr lang="en-US" sz="2600" dirty="0" smtClean="0"/>
              <a:t>  </a:t>
            </a:r>
          </a:p>
        </p:txBody>
      </p:sp>
      <p:sp>
        <p:nvSpPr>
          <p:cNvPr id="4"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5</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900" y="1143000"/>
            <a:ext cx="7772400" cy="4940300"/>
          </a:xfrm>
        </p:spPr>
        <p:txBody>
          <a:bodyPr>
            <a:normAutofit fontScale="25000" lnSpcReduction="20000"/>
          </a:bodyPr>
          <a:lstStyle/>
          <a:p>
            <a:pPr eaLnBrk="1" hangingPunct="1">
              <a:lnSpc>
                <a:spcPct val="90000"/>
              </a:lnSpc>
              <a:defRPr/>
            </a:pPr>
            <a:r>
              <a:rPr lang="en-US" sz="9600" b="1" dirty="0" smtClean="0">
                <a:latin typeface="Arial" pitchFamily="34" charset="0"/>
                <a:cs typeface="Arial" pitchFamily="34" charset="0"/>
              </a:rPr>
              <a:t>WHY WAS LEGISLATION ENACTED?</a:t>
            </a:r>
          </a:p>
          <a:p>
            <a:pPr eaLnBrk="1" hangingPunct="1">
              <a:lnSpc>
                <a:spcPct val="90000"/>
              </a:lnSpc>
              <a:defRPr/>
            </a:pPr>
            <a:r>
              <a:rPr lang="en-US" sz="10400" b="1" dirty="0" smtClean="0">
                <a:latin typeface="Arial" pitchFamily="34" charset="0"/>
                <a:cs typeface="Arial" pitchFamily="34" charset="0"/>
              </a:rPr>
              <a:t>(continued) </a:t>
            </a:r>
          </a:p>
          <a:p>
            <a:pPr lvl="1" eaLnBrk="1" hangingPunct="1">
              <a:lnSpc>
                <a:spcPct val="90000"/>
              </a:lnSpc>
              <a:defRPr/>
            </a:pPr>
            <a:r>
              <a:rPr lang="en-US" sz="9600" b="1" dirty="0" smtClean="0">
                <a:latin typeface="Arial" pitchFamily="34" charset="0"/>
                <a:cs typeface="Arial" pitchFamily="34" charset="0"/>
              </a:rPr>
              <a:t>To provide clear and specific statutory authority  meeting applicable constitutional mandates  to provide for the sale of running waters of the state for commercial purposes. </a:t>
            </a:r>
          </a:p>
          <a:p>
            <a:pPr lvl="2" eaLnBrk="1" hangingPunct="1">
              <a:lnSpc>
                <a:spcPct val="90000"/>
              </a:lnSpc>
              <a:defRPr/>
            </a:pPr>
            <a:r>
              <a:rPr lang="en-US" sz="9600" b="1" dirty="0" smtClean="0">
                <a:latin typeface="Arial" pitchFamily="34" charset="0"/>
                <a:cs typeface="Arial" pitchFamily="34" charset="0"/>
              </a:rPr>
              <a:t>Applicable Constitutional Mandates</a:t>
            </a:r>
          </a:p>
          <a:p>
            <a:pPr lvl="3" eaLnBrk="1" hangingPunct="1">
              <a:lnSpc>
                <a:spcPct val="90000"/>
              </a:lnSpc>
              <a:defRPr/>
            </a:pPr>
            <a:r>
              <a:rPr lang="en-US" sz="9600" b="1" dirty="0" smtClean="0">
                <a:latin typeface="Arial" pitchFamily="34" charset="0"/>
                <a:cs typeface="Arial" pitchFamily="34" charset="0"/>
              </a:rPr>
              <a:t>La. Const. Art. VII, Section 14:  “Except as otherwise provided by this constitution, the…property, or things of value of the state or any political subdivision shall not be…donated to or for any person, association, or corporation, public or private.</a:t>
            </a:r>
          </a:p>
          <a:p>
            <a:pPr lvl="3" eaLnBrk="1" hangingPunct="1">
              <a:lnSpc>
                <a:spcPct val="90000"/>
              </a:lnSpc>
              <a:defRPr/>
            </a:pPr>
            <a:r>
              <a:rPr lang="en-US" sz="9600" b="1" dirty="0" smtClean="0">
                <a:latin typeface="Arial" pitchFamily="34" charset="0"/>
                <a:cs typeface="Arial" pitchFamily="34" charset="0"/>
              </a:rPr>
              <a:t>La. Const. Art. IX, Section 1:  “The natural resources of the state, including air and water,….shall be protected, conserved, and replenished insofar as possible and consistent with the health, safety, and welfare of the people….”</a:t>
            </a:r>
          </a:p>
          <a:p>
            <a:pPr lvl="3" eaLnBrk="1" hangingPunct="1">
              <a:lnSpc>
                <a:spcPct val="90000"/>
              </a:lnSpc>
              <a:defRPr/>
            </a:pPr>
            <a:endParaRPr lang="en-US" dirty="0" smtClean="0"/>
          </a:p>
          <a:p>
            <a:pPr eaLnBrk="1" hangingPunct="1">
              <a:lnSpc>
                <a:spcPct val="90000"/>
              </a:lnSpc>
              <a:defRPr/>
            </a:pPr>
            <a:endParaRPr lang="en-US" dirty="0" smtClean="0"/>
          </a:p>
        </p:txBody>
      </p:sp>
      <p:sp>
        <p:nvSpPr>
          <p:cNvPr id="5"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6</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1104900" y="1143000"/>
            <a:ext cx="7772400" cy="4953000"/>
          </a:xfrm>
        </p:spPr>
        <p:txBody>
          <a:bodyPr/>
          <a:lstStyle/>
          <a:p>
            <a:pPr eaLnBrk="1" hangingPunct="1"/>
            <a:r>
              <a:rPr lang="en-US" b="1" dirty="0" smtClean="0">
                <a:latin typeface="Arial" pitchFamily="34" charset="0"/>
                <a:cs typeface="Arial" pitchFamily="34" charset="0"/>
              </a:rPr>
              <a:t>WHO IS INCLUDED IN THE NEW LAW</a:t>
            </a:r>
            <a:r>
              <a:rPr lang="en-US" sz="2800" b="1" dirty="0" smtClean="0">
                <a:latin typeface="Arial" pitchFamily="34" charset="0"/>
                <a:cs typeface="Arial" pitchFamily="34" charset="0"/>
              </a:rPr>
              <a:t>?</a:t>
            </a:r>
          </a:p>
          <a:p>
            <a:pPr lvl="1" eaLnBrk="1" hangingPunct="1"/>
            <a:r>
              <a:rPr lang="en-US" b="1" dirty="0" smtClean="0">
                <a:latin typeface="Arial" pitchFamily="34" charset="0"/>
                <a:cs typeface="Arial" pitchFamily="34" charset="0"/>
              </a:rPr>
              <a:t>Commercial users who are not </a:t>
            </a:r>
            <a:r>
              <a:rPr lang="en-US" b="1" i="1" u="sng" dirty="0" smtClean="0">
                <a:latin typeface="Arial" pitchFamily="34" charset="0"/>
                <a:cs typeface="Arial" pitchFamily="34" charset="0"/>
              </a:rPr>
              <a:t>riparian owners</a:t>
            </a:r>
            <a:r>
              <a:rPr lang="en-US" b="1" dirty="0" smtClean="0">
                <a:latin typeface="Arial" pitchFamily="34" charset="0"/>
                <a:cs typeface="Arial" pitchFamily="34" charset="0"/>
              </a:rPr>
              <a:t>, who seek to withdraw water from the running surface waters of the state. A </a:t>
            </a:r>
            <a:r>
              <a:rPr lang="en-US" b="1" i="1" u="sng" dirty="0" smtClean="0">
                <a:latin typeface="Arial" pitchFamily="34" charset="0"/>
                <a:cs typeface="Arial" pitchFamily="34" charset="0"/>
              </a:rPr>
              <a:t>riparian owner </a:t>
            </a:r>
            <a:r>
              <a:rPr lang="en-US" b="1" dirty="0" smtClean="0">
                <a:latin typeface="Arial" pitchFamily="34" charset="0"/>
                <a:cs typeface="Arial" pitchFamily="34" charset="0"/>
              </a:rPr>
              <a:t>is one whose land touches the source of the surface water.</a:t>
            </a:r>
          </a:p>
          <a:p>
            <a:pPr lvl="1" eaLnBrk="1" hangingPunct="1"/>
            <a:endParaRPr lang="en-US" dirty="0" smtClean="0"/>
          </a:p>
        </p:txBody>
      </p:sp>
      <p:sp>
        <p:nvSpPr>
          <p:cNvPr id="4"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7</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3"/>
          <p:cNvSpPr>
            <a:spLocks noGrp="1"/>
          </p:cNvSpPr>
          <p:nvPr>
            <p:ph idx="1"/>
          </p:nvPr>
        </p:nvSpPr>
        <p:spPr>
          <a:xfrm>
            <a:off x="1104900" y="990600"/>
            <a:ext cx="7772400" cy="4114800"/>
          </a:xfrm>
        </p:spPr>
        <p:txBody>
          <a:bodyPr/>
          <a:lstStyle/>
          <a:p>
            <a:pPr eaLnBrk="1" hangingPunct="1"/>
            <a:r>
              <a:rPr lang="en-US" sz="2800" b="1" dirty="0" smtClean="0">
                <a:latin typeface="Arial" pitchFamily="34" charset="0"/>
                <a:cs typeface="Arial" pitchFamily="34" charset="0"/>
              </a:rPr>
              <a:t>WHO IS </a:t>
            </a:r>
            <a:r>
              <a:rPr lang="en-US" sz="2800" b="1" u="sng" dirty="0" smtClean="0">
                <a:latin typeface="Arial" pitchFamily="34" charset="0"/>
                <a:cs typeface="Arial" pitchFamily="34" charset="0"/>
              </a:rPr>
              <a:t>NOT</a:t>
            </a:r>
            <a:r>
              <a:rPr lang="en-US" sz="2800" b="1" dirty="0" smtClean="0">
                <a:latin typeface="Arial" pitchFamily="34" charset="0"/>
                <a:cs typeface="Arial" pitchFamily="34" charset="0"/>
              </a:rPr>
              <a:t> INCLUDED?</a:t>
            </a:r>
          </a:p>
          <a:p>
            <a:pPr lvl="1" eaLnBrk="1" hangingPunct="1"/>
            <a:r>
              <a:rPr lang="en-US" sz="2400" b="1" dirty="0" smtClean="0">
                <a:latin typeface="Arial" pitchFamily="34" charset="0"/>
                <a:cs typeface="Arial" pitchFamily="34" charset="0"/>
              </a:rPr>
              <a:t>Uses or groups not part of the law</a:t>
            </a:r>
          </a:p>
          <a:p>
            <a:pPr lvl="2" eaLnBrk="1" hangingPunct="1"/>
            <a:r>
              <a:rPr lang="en-US" b="1" dirty="0" smtClean="0">
                <a:latin typeface="Arial" pitchFamily="34" charset="0"/>
                <a:cs typeface="Arial" pitchFamily="34" charset="0"/>
              </a:rPr>
              <a:t>Riparian Owners</a:t>
            </a:r>
          </a:p>
          <a:p>
            <a:pPr lvl="2" eaLnBrk="1" hangingPunct="1"/>
            <a:r>
              <a:rPr lang="en-US" b="1" dirty="0" smtClean="0">
                <a:latin typeface="Arial" pitchFamily="34" charset="0"/>
                <a:cs typeface="Arial" pitchFamily="34" charset="0"/>
              </a:rPr>
              <a:t>Agricultural Users</a:t>
            </a:r>
          </a:p>
        </p:txBody>
      </p:sp>
      <p:sp>
        <p:nvSpPr>
          <p:cNvPr id="4"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8</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1104900" y="1219200"/>
            <a:ext cx="7772400" cy="4114800"/>
          </a:xfrm>
        </p:spPr>
        <p:txBody>
          <a:bodyPr/>
          <a:lstStyle/>
          <a:p>
            <a:pPr eaLnBrk="1" hangingPunct="1">
              <a:lnSpc>
                <a:spcPct val="90000"/>
              </a:lnSpc>
            </a:pPr>
            <a:r>
              <a:rPr lang="en-US" b="1" dirty="0" smtClean="0">
                <a:latin typeface="Arial" pitchFamily="34" charset="0"/>
                <a:cs typeface="Arial" pitchFamily="34" charset="0"/>
              </a:rPr>
              <a:t>How Is Act 955  Being Implemented ?</a:t>
            </a:r>
          </a:p>
          <a:p>
            <a:pPr eaLnBrk="1" hangingPunct="1">
              <a:lnSpc>
                <a:spcPct val="90000"/>
              </a:lnSpc>
              <a:buNone/>
            </a:pPr>
            <a:r>
              <a:rPr lang="en-US" sz="2400" b="1" dirty="0" smtClean="0">
                <a:latin typeface="Arial" pitchFamily="34" charset="0"/>
                <a:cs typeface="Arial" pitchFamily="34" charset="0"/>
              </a:rPr>
              <a:t>    </a:t>
            </a:r>
          </a:p>
          <a:p>
            <a:pPr lvl="2" eaLnBrk="1" hangingPunct="1">
              <a:lnSpc>
                <a:spcPct val="90000"/>
              </a:lnSpc>
            </a:pPr>
            <a:r>
              <a:rPr lang="en-US" b="1" dirty="0" smtClean="0">
                <a:latin typeface="Arial" pitchFamily="34" charset="0"/>
                <a:cs typeface="Arial" pitchFamily="34" charset="0"/>
              </a:rPr>
              <a:t>The statute authorized the Secretary of DNR to develop an application and to enter into Cooperative Endeavor Agreement for withdrawal of running surface water.</a:t>
            </a:r>
          </a:p>
          <a:p>
            <a:pPr lvl="2" eaLnBrk="1" hangingPunct="1">
              <a:lnSpc>
                <a:spcPct val="90000"/>
              </a:lnSpc>
            </a:pPr>
            <a:r>
              <a:rPr lang="en-US" b="1" dirty="0" smtClean="0">
                <a:latin typeface="Arial" pitchFamily="34" charset="0"/>
                <a:cs typeface="Arial" pitchFamily="34" charset="0"/>
              </a:rPr>
              <a:t>The Mineral And Energy Board developed and approved an initial agreement form.</a:t>
            </a:r>
          </a:p>
          <a:p>
            <a:pPr lvl="2" eaLnBrk="1" hangingPunct="1">
              <a:lnSpc>
                <a:spcPct val="90000"/>
              </a:lnSpc>
            </a:pPr>
            <a:r>
              <a:rPr lang="en-US" b="1" dirty="0" smtClean="0">
                <a:latin typeface="Arial" pitchFamily="34" charset="0"/>
                <a:cs typeface="Arial" pitchFamily="34" charset="0"/>
              </a:rPr>
              <a:t>The Attorney General has approved the agreement Form.</a:t>
            </a:r>
          </a:p>
          <a:p>
            <a:pPr lvl="2" eaLnBrk="1" hangingPunct="1">
              <a:lnSpc>
                <a:spcPct val="90000"/>
              </a:lnSpc>
            </a:pPr>
            <a:r>
              <a:rPr lang="en-US" b="1" dirty="0" smtClean="0">
                <a:latin typeface="Arial" pitchFamily="34" charset="0"/>
                <a:cs typeface="Arial" pitchFamily="34" charset="0"/>
              </a:rPr>
              <a:t>A process for reviewing applications was created.</a:t>
            </a:r>
          </a:p>
          <a:p>
            <a:pPr lvl="2" eaLnBrk="1" hangingPunct="1">
              <a:lnSpc>
                <a:spcPct val="90000"/>
              </a:lnSpc>
            </a:pPr>
            <a:endParaRPr lang="en-US" b="1" dirty="0" smtClean="0">
              <a:latin typeface="Arial" pitchFamily="34" charset="0"/>
              <a:cs typeface="Arial" pitchFamily="34" charset="0"/>
            </a:endParaRPr>
          </a:p>
        </p:txBody>
      </p:sp>
      <p:sp>
        <p:nvSpPr>
          <p:cNvPr id="4" name="Title 1"/>
          <p:cNvSpPr txBox="1">
            <a:spLocks/>
          </p:cNvSpPr>
          <p:nvPr/>
        </p:nvSpPr>
        <p:spPr>
          <a:xfrm>
            <a:off x="1155700" y="0"/>
            <a:ext cx="77724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00"/>
                </a:solidFill>
                <a:effectLst/>
                <a:uLnTx/>
                <a:uFillTx/>
                <a:latin typeface="Arial" pitchFamily="34" charset="0"/>
                <a:ea typeface="+mj-ea"/>
                <a:cs typeface="Arial" pitchFamily="34" charset="0"/>
              </a:rPr>
              <a:t>SURFACE WATER MANAGEMENT</a:t>
            </a:r>
          </a:p>
        </p:txBody>
      </p:sp>
      <p:sp>
        <p:nvSpPr>
          <p:cNvPr id="6" name="Slide Number Placeholder 5"/>
          <p:cNvSpPr>
            <a:spLocks noGrp="1"/>
          </p:cNvSpPr>
          <p:nvPr>
            <p:ph type="sldNum" sz="quarter" idx="12"/>
          </p:nvPr>
        </p:nvSpPr>
        <p:spPr/>
        <p:txBody>
          <a:bodyPr/>
          <a:lstStyle/>
          <a:p>
            <a:pPr algn="r" rtl="0" eaLnBrk="0" hangingPunct="0">
              <a:spcBef>
                <a:spcPct val="0"/>
              </a:spcBef>
              <a:defRPr/>
            </a:pPr>
            <a:fld id="{679F1F5A-23DB-4EFB-ABD0-0F3A5A75D335}" type="slidenum">
              <a:rPr lang="en-US" sz="1400" kern="1200" smtClean="0">
                <a:solidFill>
                  <a:srgbClr val="FFFFFF"/>
                </a:solidFill>
                <a:latin typeface="Albertus Extra Bold" pitchFamily="34" charset="0"/>
                <a:ea typeface="+mn-ea"/>
                <a:cs typeface="+mn-cs"/>
              </a:rPr>
              <a:pPr algn="r" rtl="0" eaLnBrk="0" hangingPunct="0">
                <a:spcBef>
                  <a:spcPct val="0"/>
                </a:spcBef>
                <a:defRPr/>
              </a:pPr>
              <a:t>9</a:t>
            </a:fld>
            <a:endParaRPr lang="en-US" sz="1400" kern="1200" dirty="0">
              <a:solidFill>
                <a:srgbClr val="FFFFFF"/>
              </a:solidFill>
              <a:latin typeface="Albertus Extra Bold" pitchFamily="34" charset="0"/>
              <a:ea typeface="+mn-ea"/>
              <a:cs typeface="+mn-cs"/>
            </a:endParaRPr>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lbertus Extra Bold"/>
        <a:ea typeface=""/>
        <a:cs typeface=""/>
      </a:majorFont>
      <a:minorFont>
        <a:latin typeface="Albertus Extra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25400" dir="10800000" algn="ctr" rotWithShape="0">
            <a:schemeClr val="bg2"/>
          </a:outerShdw>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25400" dir="10800000" algn="ctr" rotWithShape="0">
            <a:schemeClr val="bg2"/>
          </a:outerShdw>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B2B2B2"/>
        </a:lt1>
        <a:dk2>
          <a:srgbClr val="000000"/>
        </a:dk2>
        <a:lt2>
          <a:srgbClr val="808080"/>
        </a:lt2>
        <a:accent1>
          <a:srgbClr val="00CC99"/>
        </a:accent1>
        <a:accent2>
          <a:srgbClr val="3333CC"/>
        </a:accent2>
        <a:accent3>
          <a:srgbClr val="D5D5D5"/>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3833</TotalTime>
  <Words>2020</Words>
  <Application>Microsoft Office PowerPoint</Application>
  <PresentationFormat>On-screen Show (4:3)</PresentationFormat>
  <Paragraphs>271</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2_Default Design</vt:lpstr>
      <vt:lpstr>Slide 1</vt:lpstr>
      <vt:lpstr>SURFACE WATER MANAGEMENT</vt:lpstr>
      <vt:lpstr>SURFACE WATER MANAGEMENT</vt:lpstr>
      <vt:lpstr>Slide 4</vt:lpstr>
      <vt:lpstr>Slide 5</vt:lpstr>
      <vt:lpstr>Slide 6</vt:lpstr>
      <vt:lpstr>Slide 7</vt:lpstr>
      <vt:lpstr>Slide 8</vt:lpstr>
      <vt:lpstr>Slide 9</vt:lpstr>
      <vt:lpstr>Slide 10</vt:lpstr>
      <vt:lpstr>Slide 11</vt:lpstr>
      <vt:lpstr>Slide 12</vt:lpstr>
      <vt:lpstr>Slide 13</vt:lpstr>
      <vt:lpstr>Slide 14</vt:lpstr>
      <vt:lpstr>IMPLEMENTATION OF ACT 955</vt:lpstr>
      <vt:lpstr>IMPLEMENTATION OF ACT 955</vt:lpstr>
      <vt:lpstr>Withdrawal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Content of Applications</vt:lpstr>
      <vt:lpstr>Processing of Applications</vt:lpstr>
      <vt:lpstr>Processing of Applications</vt:lpstr>
      <vt:lpstr>Processing of Applications</vt:lpstr>
      <vt:lpstr>Processing of Applications</vt:lpstr>
      <vt:lpstr>Processing of Applications</vt:lpstr>
      <vt:lpstr>QUESTIONS?</vt:lpstr>
    </vt:vector>
  </TitlesOfParts>
  <Company>LDNR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LADNR</dc:creator>
  <cp:lastModifiedBy>jasong</cp:lastModifiedBy>
  <cp:revision>256</cp:revision>
  <dcterms:created xsi:type="dcterms:W3CDTF">2010-04-06T13:57:58Z</dcterms:created>
  <dcterms:modified xsi:type="dcterms:W3CDTF">2010-09-17T19:43:10Z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219349</vt:lpwstr>
  </property>
  <property fmtid="{D5CDD505-2E9C-101B-9397-08002B2CF9AE}" pid="3" name="NXPowerLiteVersion">
    <vt:lpwstr>D4.1.4</vt:lpwstr>
  </property>
  <property fmtid="{D5CDD505-2E9C-101B-9397-08002B2CF9AE}" pid="4" name="_AdHocReviewCycleID">
    <vt:i4>1381039194</vt:i4>
  </property>
  <property fmtid="{D5CDD505-2E9C-101B-9397-08002B2CF9AE}" pid="5" name="_AuthorEmail">
    <vt:lpwstr>O.C.Smith@LA.GOV</vt:lpwstr>
  </property>
  <property fmtid="{D5CDD505-2E9C-101B-9397-08002B2CF9AE}" pid="6" name="_AuthorEmailDisplayName">
    <vt:lpwstr>O. C. Smith</vt:lpwstr>
  </property>
  <property fmtid="{D5CDD505-2E9C-101B-9397-08002B2CF9AE}" pid="7" name="_EmailSubject">
    <vt:lpwstr>LOGA Workshop presentation</vt:lpwstr>
  </property>
  <property fmtid="{D5CDD505-2E9C-101B-9397-08002B2CF9AE}" pid="8" name="_NewReviewCycle">
    <vt:lpwstr/>
  </property>
  <property fmtid="{D5CDD505-2E9C-101B-9397-08002B2CF9AE}" pid="9" name="_PreviousAdHocReviewCycleID">
    <vt:i4>-842843721</vt:i4>
  </property>
</Properties>
</file>