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8" r:id="rId1"/>
  </p:sldMasterIdLst>
  <p:notesMasterIdLst>
    <p:notesMasterId r:id="rId16"/>
  </p:notesMasterIdLst>
  <p:handoutMasterIdLst>
    <p:handoutMasterId r:id="rId17"/>
  </p:handoutMasterIdLst>
  <p:sldIdLst>
    <p:sldId id="950" r:id="rId2"/>
    <p:sldId id="946" r:id="rId3"/>
    <p:sldId id="947" r:id="rId4"/>
    <p:sldId id="951" r:id="rId5"/>
    <p:sldId id="966" r:id="rId6"/>
    <p:sldId id="936" r:id="rId7"/>
    <p:sldId id="949" r:id="rId8"/>
    <p:sldId id="957" r:id="rId9"/>
    <p:sldId id="958" r:id="rId10"/>
    <p:sldId id="964" r:id="rId11"/>
    <p:sldId id="965" r:id="rId12"/>
    <p:sldId id="960" r:id="rId13"/>
    <p:sldId id="956" r:id="rId14"/>
    <p:sldId id="963" r:id="rId15"/>
  </p:sldIdLst>
  <p:sldSz cx="9144000" cy="6858000" type="screen4x3"/>
  <p:notesSz cx="6934200" cy="9232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100" b="1" kern="1200" baseline="30000">
        <a:solidFill>
          <a:schemeClr val="bg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100" b="1" kern="1200" baseline="30000">
        <a:solidFill>
          <a:schemeClr val="bg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100" b="1" kern="1200" baseline="30000">
        <a:solidFill>
          <a:schemeClr val="bg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100" b="1" kern="1200" baseline="30000">
        <a:solidFill>
          <a:schemeClr val="bg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100" b="1" kern="1200" baseline="300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100" b="1" kern="1200" baseline="300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100" b="1" kern="1200" baseline="300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100" b="1" kern="1200" baseline="300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100" b="1" kern="1200" baseline="300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FF33CC"/>
    <a:srgbClr val="99CCFF"/>
    <a:srgbClr val="FFC000"/>
    <a:srgbClr val="FEE5A8"/>
    <a:srgbClr val="FFFF00"/>
    <a:srgbClr val="0A0A28"/>
    <a:srgbClr val="0E0E3A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09" autoAdjust="0"/>
    <p:restoredTop sz="99070" autoAdjust="0"/>
  </p:normalViewPr>
  <p:slideViewPr>
    <p:cSldViewPr snapToGrid="0">
      <p:cViewPr varScale="1">
        <p:scale>
          <a:sx n="103" d="100"/>
          <a:sy n="103" d="100"/>
        </p:scale>
        <p:origin x="-78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-2466" y="-102"/>
      </p:cViewPr>
      <p:guideLst>
        <p:guide orient="horz" pos="2908"/>
        <p:guide pos="2185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Water%20Well%20Data%2001312011%20F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pieChart>
        <c:varyColors val="1"/>
        <c:ser>
          <c:idx val="0"/>
          <c:order val="0"/>
          <c:dPt>
            <c:idx val="0"/>
            <c:spPr>
              <a:solidFill>
                <a:srgbClr val="0070C0"/>
              </a:solidFill>
            </c:spPr>
          </c:dPt>
          <c:dPt>
            <c:idx val="1"/>
            <c:spPr>
              <a:solidFill>
                <a:srgbClr val="6666FF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Pt>
            <c:idx val="3"/>
            <c:spPr>
              <a:solidFill>
                <a:srgbClr val="00B0F0"/>
              </a:solidFill>
            </c:spPr>
          </c:dPt>
          <c:dPt>
            <c:idx val="4"/>
            <c:spPr>
              <a:solidFill>
                <a:srgbClr val="FF0000"/>
              </a:solidFill>
            </c:spPr>
          </c:dPt>
          <c:dPt>
            <c:idx val="5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9.1838380608515249E-2"/>
                  <c:y val="9.0718808269184575E-2"/>
                </c:manualLayout>
              </c:layout>
              <c:showCatName val="1"/>
              <c:showPercent val="1"/>
            </c:dLbl>
            <c:dLbl>
              <c:idx val="2"/>
              <c:layout>
                <c:manualLayout>
                  <c:x val="-9.1556721621719828E-4"/>
                  <c:y val="0.11966380020946696"/>
                </c:manualLayout>
              </c:layout>
              <c:showCatName val="1"/>
              <c:showPercent val="1"/>
            </c:dLbl>
            <c:dLbl>
              <c:idx val="3"/>
              <c:layout>
                <c:manualLayout>
                  <c:x val="3.5717565761132671E-2"/>
                  <c:y val="1.2714008440046817E-2"/>
                </c:manualLayout>
              </c:layout>
              <c:dLblPos val="bestFit"/>
              <c:showCatName val="1"/>
              <c:showPercent val="1"/>
            </c:dLbl>
            <c:dLbl>
              <c:idx val="4"/>
              <c:layout>
                <c:manualLayout>
                  <c:x val="-0.30029000182083837"/>
                  <c:y val="1.6821874601349516E-2"/>
                </c:manualLayout>
              </c:layout>
              <c:dLblPos val="bestFit"/>
              <c:showCatName val="1"/>
              <c:showPercent val="1"/>
            </c:dLbl>
            <c:dLbl>
              <c:idx val="5"/>
              <c:layout>
                <c:manualLayout>
                  <c:x val="0.18046746694734264"/>
                  <c:y val="1.2034987050642458E-3"/>
                </c:manualLayout>
              </c:layout>
              <c:tx>
                <c:rich>
                  <a:bodyPr/>
                  <a:lstStyle/>
                  <a:p>
                    <a:r>
                      <a:rPr lang="en-US" sz="1000" dirty="0">
                        <a:solidFill>
                          <a:schemeClr val="bg1"/>
                        </a:solidFill>
                      </a:rPr>
                      <a:t>Other Surface </a:t>
                    </a:r>
                    <a:r>
                      <a:rPr lang="en-US" sz="1000" dirty="0" smtClean="0">
                        <a:solidFill>
                          <a:schemeClr val="bg1"/>
                        </a:solidFill>
                      </a:rPr>
                      <a:t>Water</a:t>
                    </a:r>
                    <a:r>
                      <a:rPr lang="en-US" sz="1000" dirty="0">
                        <a:solidFill>
                          <a:schemeClr val="bg1"/>
                        </a:solidFill>
                      </a:rPr>
                      <a:t>
&lt;0.5%</a:t>
                    </a:r>
                  </a:p>
                </c:rich>
              </c:tx>
              <c:dLblPos val="bestFit"/>
              <c:showCatName val="1"/>
              <c:showPercent val="1"/>
            </c:dLbl>
            <c:txPr>
              <a:bodyPr/>
              <a:lstStyle/>
              <a:p>
                <a:pPr>
                  <a:defRPr sz="100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CatName val="1"/>
            <c:showPercent val="1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</c:dLbls>
          <c:cat>
            <c:strRef>
              <c:f>Sheet1!$A$27:$F$27</c:f>
              <c:strCache>
                <c:ptCount val="6"/>
                <c:pt idx="0">
                  <c:v>Frac Ground Water</c:v>
                </c:pt>
                <c:pt idx="1">
                  <c:v>Rig Supply Ground Water</c:v>
                </c:pt>
                <c:pt idx="2">
                  <c:v>Other Ground Water</c:v>
                </c:pt>
                <c:pt idx="3">
                  <c:v>Frac Surface Water</c:v>
                </c:pt>
                <c:pt idx="4">
                  <c:v>Rig Supply Surface Water</c:v>
                </c:pt>
                <c:pt idx="5">
                  <c:v>Other Surface Water</c:v>
                </c:pt>
              </c:strCache>
            </c:strRef>
          </c:cat>
          <c:val>
            <c:numRef>
              <c:f>Sheet1!$A$28:$F$28</c:f>
              <c:numCache>
                <c:formatCode>#,##0</c:formatCode>
                <c:ptCount val="6"/>
                <c:pt idx="0">
                  <c:v>810384455</c:v>
                </c:pt>
                <c:pt idx="1">
                  <c:v>395802431</c:v>
                </c:pt>
                <c:pt idx="2">
                  <c:v>24403351</c:v>
                </c:pt>
                <c:pt idx="3">
                  <c:v>3340652866</c:v>
                </c:pt>
                <c:pt idx="4">
                  <c:v>59403197</c:v>
                </c:pt>
                <c:pt idx="5">
                  <c:v>13917380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1857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10800000" algn="ctr" rotWithShape="0">
              <a:schemeClr val="bg1"/>
            </a:outerShdw>
          </a:effectLst>
        </p:spPr>
        <p:txBody>
          <a:bodyPr vert="horz" wrap="none" lIns="91782" tIns="45890" rIns="91782" bIns="45890" numCol="1" anchor="t" anchorCtr="0" compatLnSpc="1">
            <a:prstTxWarp prst="textNoShape">
              <a:avLst/>
            </a:prstTxWarp>
            <a:spAutoFit/>
          </a:bodyPr>
          <a:lstStyle>
            <a:lvl1pPr algn="l" defTabSz="919048" eaLnBrk="0" hangingPunct="0">
              <a:spcBef>
                <a:spcPct val="0"/>
              </a:spcBef>
              <a:defRPr sz="1200" b="0" baseline="0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6748463" y="0"/>
            <a:ext cx="1857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10800000" algn="ctr" rotWithShape="0">
              <a:schemeClr val="bg1"/>
            </a:outerShdw>
          </a:effectLst>
        </p:spPr>
        <p:txBody>
          <a:bodyPr vert="horz" wrap="none" lIns="91782" tIns="45890" rIns="91782" bIns="45890" numCol="1" anchor="t" anchorCtr="0" compatLnSpc="1">
            <a:prstTxWarp prst="textNoShape">
              <a:avLst/>
            </a:prstTxWarp>
            <a:spAutoFit/>
          </a:bodyPr>
          <a:lstStyle>
            <a:lvl1pPr algn="r" defTabSz="919048" eaLnBrk="0" hangingPunct="0">
              <a:spcBef>
                <a:spcPct val="0"/>
              </a:spcBef>
              <a:defRPr sz="1200" b="0" baseline="0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80488"/>
            <a:ext cx="18573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10800000" algn="ctr" rotWithShape="0">
              <a:schemeClr val="bg1"/>
            </a:outerShdw>
          </a:effectLst>
        </p:spPr>
        <p:txBody>
          <a:bodyPr vert="horz" wrap="none" lIns="91782" tIns="45890" rIns="91782" bIns="45890" numCol="1" anchor="b" anchorCtr="0" compatLnSpc="1">
            <a:prstTxWarp prst="textNoShape">
              <a:avLst/>
            </a:prstTxWarp>
            <a:spAutoFit/>
          </a:bodyPr>
          <a:lstStyle>
            <a:lvl1pPr algn="l" defTabSz="919048" eaLnBrk="0" hangingPunct="0">
              <a:spcBef>
                <a:spcPct val="0"/>
              </a:spcBef>
              <a:defRPr sz="1200" b="0" baseline="0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502400" y="8980488"/>
            <a:ext cx="431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10800000" algn="ctr" rotWithShape="0">
              <a:schemeClr val="bg1"/>
            </a:outerShdw>
          </a:effectLst>
        </p:spPr>
        <p:txBody>
          <a:bodyPr vert="horz" wrap="none" lIns="91782" tIns="45890" rIns="91782" bIns="45890" numCol="1" anchor="b" anchorCtr="0" compatLnSpc="1">
            <a:prstTxWarp prst="textNoShape">
              <a:avLst/>
            </a:prstTxWarp>
            <a:spAutoFit/>
          </a:bodyPr>
          <a:lstStyle>
            <a:lvl1pPr algn="r" defTabSz="919048" eaLnBrk="0" hangingPunct="0">
              <a:spcBef>
                <a:spcPct val="0"/>
              </a:spcBef>
              <a:defRPr sz="1200" b="0" baseline="0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pPr>
              <a:defRPr/>
            </a:pPr>
            <a:fld id="{C2551403-D7F2-45FE-8BD7-316487DCAA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4763"/>
            <a:ext cx="1857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10800000" algn="ctr" rotWithShape="0">
              <a:schemeClr val="bg1"/>
            </a:outerShdw>
          </a:effectLst>
        </p:spPr>
        <p:txBody>
          <a:bodyPr vert="horz" wrap="none" lIns="91782" tIns="45890" rIns="91782" bIns="45890" numCol="1" anchor="t" anchorCtr="0" compatLnSpc="1">
            <a:prstTxWarp prst="textNoShape">
              <a:avLst/>
            </a:prstTxWarp>
            <a:spAutoFit/>
          </a:bodyPr>
          <a:lstStyle>
            <a:lvl1pPr algn="l" defTabSz="919048" eaLnBrk="0" hangingPunct="0">
              <a:spcBef>
                <a:spcPct val="0"/>
              </a:spcBef>
              <a:defRPr sz="1200" b="0" baseline="0">
                <a:solidFill>
                  <a:schemeClr val="tx1"/>
                </a:solidFill>
                <a:latin typeface="Albertus Extra Bol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6748463" y="4763"/>
            <a:ext cx="1857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10800000" algn="ctr" rotWithShape="0">
              <a:schemeClr val="bg1"/>
            </a:outerShdw>
          </a:effectLst>
        </p:spPr>
        <p:txBody>
          <a:bodyPr vert="horz" wrap="none" lIns="91782" tIns="45890" rIns="91782" bIns="45890" numCol="1" anchor="t" anchorCtr="0" compatLnSpc="1">
            <a:prstTxWarp prst="textNoShape">
              <a:avLst/>
            </a:prstTxWarp>
            <a:spAutoFit/>
          </a:bodyPr>
          <a:lstStyle>
            <a:lvl1pPr algn="r" defTabSz="919048" eaLnBrk="0" hangingPunct="0">
              <a:spcBef>
                <a:spcPct val="0"/>
              </a:spcBef>
              <a:defRPr sz="1200" b="0" baseline="0">
                <a:solidFill>
                  <a:schemeClr val="tx1"/>
                </a:solidFill>
                <a:latin typeface="Albertus Extra Bol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0463" y="692150"/>
            <a:ext cx="4616450" cy="3462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7100" y="4381500"/>
            <a:ext cx="2765425" cy="12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10800000" algn="ctr" rotWithShape="0">
              <a:schemeClr val="bg1"/>
            </a:outerShdw>
          </a:effectLst>
        </p:spPr>
        <p:txBody>
          <a:bodyPr vert="horz" wrap="none" lIns="91782" tIns="45890" rIns="91782" bIns="4589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59850"/>
            <a:ext cx="1857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10800000" algn="ctr" rotWithShape="0">
              <a:schemeClr val="bg1"/>
            </a:outerShdw>
          </a:effectLst>
        </p:spPr>
        <p:txBody>
          <a:bodyPr vert="horz" wrap="none" lIns="91782" tIns="45890" rIns="91782" bIns="45890" numCol="1" anchor="b" anchorCtr="0" compatLnSpc="1">
            <a:prstTxWarp prst="textNoShape">
              <a:avLst/>
            </a:prstTxWarp>
            <a:spAutoFit/>
          </a:bodyPr>
          <a:lstStyle>
            <a:lvl1pPr algn="l" defTabSz="919048" eaLnBrk="0" hangingPunct="0">
              <a:spcBef>
                <a:spcPct val="0"/>
              </a:spcBef>
              <a:defRPr sz="1200" b="0" baseline="0">
                <a:solidFill>
                  <a:schemeClr val="tx1"/>
                </a:solidFill>
                <a:latin typeface="Albertus Extra Bol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542088" y="8959850"/>
            <a:ext cx="3921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10800000" algn="ctr" rotWithShape="0">
              <a:schemeClr val="bg1"/>
            </a:outerShdw>
          </a:effectLst>
        </p:spPr>
        <p:txBody>
          <a:bodyPr vert="horz" wrap="none" lIns="91782" tIns="45890" rIns="91782" bIns="45890" numCol="1" anchor="b" anchorCtr="0" compatLnSpc="1">
            <a:prstTxWarp prst="textNoShape">
              <a:avLst/>
            </a:prstTxWarp>
            <a:spAutoFit/>
          </a:bodyPr>
          <a:lstStyle>
            <a:lvl1pPr algn="r" defTabSz="919048" eaLnBrk="0" hangingPunct="0">
              <a:spcBef>
                <a:spcPct val="0"/>
              </a:spcBef>
              <a:defRPr sz="1200" b="0" baseline="0">
                <a:solidFill>
                  <a:schemeClr val="tx1"/>
                </a:solidFill>
                <a:latin typeface="Albertus Extra Bold" pitchFamily="34" charset="0"/>
              </a:defRPr>
            </a:lvl1pPr>
          </a:lstStyle>
          <a:p>
            <a:pPr>
              <a:defRPr/>
            </a:pPr>
            <a:fld id="{F0847D0A-32A6-4B72-AC48-067F5B725D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lbertus Extra Bold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lbertus Extra Bold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lbertus Extra Bold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lbertus Extra Bold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lbertus Extra Bold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646863" y="8959850"/>
            <a:ext cx="287337" cy="276225"/>
          </a:xfrm>
        </p:spPr>
        <p:txBody>
          <a:bodyPr/>
          <a:lstStyle/>
          <a:p>
            <a:pPr>
              <a:defRPr/>
            </a:pPr>
            <a:fld id="{E0DE1D72-3318-4B37-A11A-9352D7C0184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799D5A-9850-478F-85E0-C37CE650E228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14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mtClean="0"/>
            </a:lvl1pPr>
          </a:lstStyle>
          <a:p>
            <a:r>
              <a:rPr lang="en-US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14CC7-2877-4278-AEC8-41E7E27BF1CA}" type="datetime1">
              <a:rPr lang="en-US"/>
              <a:pPr>
                <a:defRPr/>
              </a:pPr>
              <a:t>3/23/2011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89E76-581B-4645-A3C9-8E238F929F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065E9-C3B7-403E-9096-9AF26D394179}" type="datetime1">
              <a:rPr lang="en-US"/>
              <a:pPr>
                <a:defRPr/>
              </a:pPr>
              <a:t>3/23/2011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73D3F-B708-4AD1-8411-6BDD5A115A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EB286-5B4B-4813-8B85-79B0ED3E4F15}" type="datetime1">
              <a:rPr lang="en-US"/>
              <a:pPr>
                <a:defRPr/>
              </a:pPr>
              <a:t>3/23/2011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2F4F4-C5C2-4FA8-967D-3FA228A91A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9F036-B1C1-44E6-9EE7-635F42CA15E1}" type="datetime1">
              <a:rPr lang="en-US"/>
              <a:pPr>
                <a:defRPr/>
              </a:pPr>
              <a:t>3/23/2011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F76F3-D8D2-4DC0-8C3F-EBEB339449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56659-AAAF-4D8A-9EBF-62D2267E8285}" type="datetime1">
              <a:rPr lang="en-US"/>
              <a:pPr>
                <a:defRPr/>
              </a:pPr>
              <a:t>3/23/2011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DB7AD-D450-454E-9C5A-DA11F6C973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0" y="6223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04900" y="19685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9DB2C-8B5D-4B79-93F0-9A983E3BDBDA}" type="datetime1">
              <a:rPr lang="en-US"/>
              <a:pPr>
                <a:defRPr/>
              </a:pPr>
              <a:t>3/23/2011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B879B-D4F9-4B90-9483-C3DC1AFB7D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155700" y="6223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04900" y="19685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67300" y="19685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104900" y="41021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67300" y="41021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730CA-4601-4ED6-A14B-B11378D42376}" type="datetime1">
              <a:rPr lang="en-US"/>
              <a:pPr>
                <a:defRPr/>
              </a:pPr>
              <a:t>3/23/2011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72839-83E4-4DE3-8694-CCD59EEDD6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0" y="6223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04900" y="19685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7300" y="19685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3356F-838D-48F7-8DD7-8FBA5547D724}" type="datetime1">
              <a:rPr lang="en-US"/>
              <a:pPr>
                <a:defRPr/>
              </a:pPr>
              <a:t>3/23/2011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16011-7DEB-4C8E-9E3B-83FB7F8980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3AF74-1698-497F-AD27-89127BE63CE2}" type="datetime1">
              <a:rPr lang="en-US"/>
              <a:pPr>
                <a:defRPr/>
              </a:pPr>
              <a:t>3/23/2011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D46AE-0EAC-4B3E-9EC9-03F8F59822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D547E-94DC-48FE-956D-7C488823D8FD}" type="datetime1">
              <a:rPr lang="en-US"/>
              <a:pPr>
                <a:defRPr/>
              </a:pPr>
              <a:t>3/23/2011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06A3A-9476-472A-A626-FA2FB5017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4565B-97E7-451F-B36C-1985B1734F12}" type="datetime1">
              <a:rPr lang="en-US"/>
              <a:pPr>
                <a:defRPr/>
              </a:pPr>
              <a:t>3/23/2011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BEAD5-938B-480B-A470-A6C32F1705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2C121-E454-4915-988B-0F0C63BE39C7}" type="datetime1">
              <a:rPr lang="en-US"/>
              <a:pPr>
                <a:defRPr/>
              </a:pPr>
              <a:t>3/23/2011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BCE45-6F51-4729-AE61-0C8FE296CD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28EA8-65AB-4BE8-8262-9B88E2A0EE08}" type="datetime1">
              <a:rPr lang="en-US"/>
              <a:pPr>
                <a:defRPr/>
              </a:pPr>
              <a:t>3/23/2011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98974-6308-487A-845C-2B36C09CAE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BD369-E147-44BE-95CC-122CD7812D81}" type="datetime1">
              <a:rPr lang="en-US"/>
              <a:pPr>
                <a:defRPr/>
              </a:pPr>
              <a:t>3/23/2011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55030-2B2A-4ED0-9EC1-190EF3B89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A28E1-98E2-49FA-97CD-A7947B7318FE}" type="datetime1">
              <a:rPr lang="en-US"/>
              <a:pPr>
                <a:defRPr/>
              </a:pPr>
              <a:t>3/23/2011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954F9-7CA5-4227-9416-89ECA2927D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59746-54B4-4F2D-B9D0-ADE19F940838}" type="datetime1">
              <a:rPr lang="en-US"/>
              <a:pPr>
                <a:defRPr/>
              </a:pPr>
              <a:t>3/23/2011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1BF9A-19BA-4191-B1CB-7A5CA14040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rgbClr val="00002F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55700" y="6223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4900" y="19685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70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400" b="0" baseline="0">
                <a:solidFill>
                  <a:schemeClr val="tx1"/>
                </a:solidFill>
                <a:latin typeface="Albertus Extra Bold" pitchFamily="34" charset="0"/>
              </a:defRPr>
            </a:lvl1pPr>
          </a:lstStyle>
          <a:p>
            <a:pPr>
              <a:defRPr/>
            </a:pPr>
            <a:fld id="{23B7801C-D9C7-4F14-A95C-88A2A0C4E3FE}" type="datetime1">
              <a:rPr lang="en-US"/>
              <a:pPr>
                <a:defRPr/>
              </a:pPr>
              <a:t>3/23/2011</a:t>
            </a:fld>
            <a:endParaRPr lang="en-US"/>
          </a:p>
        </p:txBody>
      </p:sp>
      <p:sp>
        <p:nvSpPr>
          <p:cNvPr id="570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400" b="0" baseline="0">
                <a:solidFill>
                  <a:schemeClr val="tx1"/>
                </a:solidFill>
                <a:latin typeface="Albertus Extra Bol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0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629400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400" b="0" baseline="0">
                <a:latin typeface="Albertus Extra Bold" pitchFamily="34" charset="0"/>
              </a:defRPr>
            </a:lvl1pPr>
          </a:lstStyle>
          <a:p>
            <a:pPr>
              <a:defRPr/>
            </a:pPr>
            <a:fld id="{958E6FB9-C9C5-4405-8BC0-9E25942F9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4" name="Line 8"/>
          <p:cNvSpPr>
            <a:spLocks noChangeShapeType="1"/>
          </p:cNvSpPr>
          <p:nvPr userDrawn="1"/>
        </p:nvSpPr>
        <p:spPr bwMode="auto">
          <a:xfrm flipH="1">
            <a:off x="609600" y="1173163"/>
            <a:ext cx="7938" cy="5418137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dist="25400" dir="108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4105" name="Line 9"/>
          <p:cNvSpPr>
            <a:spLocks noChangeShapeType="1"/>
          </p:cNvSpPr>
          <p:nvPr userDrawn="1"/>
        </p:nvSpPr>
        <p:spPr bwMode="auto">
          <a:xfrm flipH="1">
            <a:off x="1041400" y="558800"/>
            <a:ext cx="7696200" cy="127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dist="25400" dir="108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lang="en-US"/>
          </a:p>
        </p:txBody>
      </p:sp>
      <p:pic>
        <p:nvPicPr>
          <p:cNvPr id="1033" name="Picture 12" descr="DNRSEAL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-171450" y="74613"/>
            <a:ext cx="1603375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  <p:sldLayoutId id="2147484116" r:id="rId12"/>
    <p:sldLayoutId id="2147484117" r:id="rId13"/>
    <p:sldLayoutId id="2147484118" r:id="rId14"/>
    <p:sldLayoutId id="2147484119" r:id="rId15"/>
    <p:sldLayoutId id="2147484120" r:id="rId16"/>
  </p:sldLayoutIdLst>
  <p:transition spd="slow"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lbertus Extra Bold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lbertus Extra Bold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lbertus Extra Bold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lbertus Extra Bold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lbertus Extra Bold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lbertus Extra Bold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lbertus Extra Bold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lbertus Extra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630238" y="2872470"/>
            <a:ext cx="8375217" cy="2904404"/>
          </a:xfrm>
        </p:spPr>
        <p:txBody>
          <a:bodyPr/>
          <a:lstStyle/>
          <a:p>
            <a:r>
              <a:rPr lang="en-US" sz="2000" b="1" dirty="0" smtClean="0">
                <a:latin typeface="Arial" charset="0"/>
                <a:cs typeface="Arial" charset="0"/>
              </a:rPr>
              <a:t>LOUISIANA</a:t>
            </a:r>
            <a:br>
              <a:rPr lang="en-US" sz="2000" b="1" dirty="0" smtClean="0">
                <a:latin typeface="Arial" charset="0"/>
                <a:cs typeface="Arial" charset="0"/>
              </a:rPr>
            </a:br>
            <a:r>
              <a:rPr lang="en-US" sz="2000" b="1" dirty="0" smtClean="0">
                <a:latin typeface="Arial" charset="0"/>
                <a:cs typeface="Arial" charset="0"/>
              </a:rPr>
              <a:t>HAYNESVILLE SHALE</a:t>
            </a:r>
            <a:br>
              <a:rPr lang="en-US" sz="2000" b="1" dirty="0" smtClean="0">
                <a:latin typeface="Arial" charset="0"/>
                <a:cs typeface="Arial" charset="0"/>
              </a:rPr>
            </a:br>
            <a:r>
              <a:rPr lang="en-US" sz="2000" b="1" dirty="0" smtClean="0">
                <a:latin typeface="Arial" charset="0"/>
                <a:cs typeface="Arial" charset="0"/>
              </a:rPr>
              <a:t>OVERVIEW</a:t>
            </a:r>
            <a:br>
              <a:rPr lang="en-US" sz="2000" b="1" dirty="0" smtClean="0">
                <a:latin typeface="Arial" charset="0"/>
                <a:cs typeface="Arial" charset="0"/>
              </a:rPr>
            </a:br>
            <a:endParaRPr lang="en-US" sz="2000" b="1" dirty="0" smtClean="0">
              <a:latin typeface="Arial" charset="0"/>
              <a:cs typeface="Arial" charset="0"/>
            </a:endParaRP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smtClean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9486" y="1339272"/>
            <a:ext cx="80127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Arial Black" pitchFamily="34" charset="0"/>
              </a:rPr>
              <a:t>SUSTAINING LOUISIANA’S</a:t>
            </a:r>
            <a:r>
              <a:rPr lang="en-US" sz="3200" baseline="0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Arial Black" pitchFamily="34" charset="0"/>
              </a:rPr>
              <a:t>FRESHWATER AQUIFERS</a:t>
            </a:r>
          </a:p>
          <a:p>
            <a:pPr algn="ctr"/>
            <a:r>
              <a:rPr lang="en-US" sz="3200" dirty="0" smtClean="0">
                <a:solidFill>
                  <a:srgbClr val="FFFF00"/>
                </a:solidFill>
                <a:latin typeface="Arial Black" pitchFamily="34" charset="0"/>
              </a:rPr>
              <a:t>A CASE STUDY</a:t>
            </a:r>
          </a:p>
          <a:p>
            <a:pPr algn="ctr"/>
            <a:r>
              <a:rPr lang="en-US" sz="3200" dirty="0" smtClean="0">
                <a:solidFill>
                  <a:srgbClr val="FFFF00"/>
                </a:solidFill>
                <a:latin typeface="Arial Black" pitchFamily="34" charset="0"/>
              </a:rPr>
              <a:t>IN</a:t>
            </a:r>
          </a:p>
          <a:p>
            <a:pPr algn="ctr"/>
            <a:r>
              <a:rPr lang="en-US" sz="3200" dirty="0" smtClean="0">
                <a:solidFill>
                  <a:srgbClr val="FFFF00"/>
                </a:solidFill>
                <a:latin typeface="Arial Black" pitchFamily="34" charset="0"/>
              </a:rPr>
              <a:t>BRINGING COMMUNITY AND INDUSTRY TOGETHER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90983" y="5745019"/>
            <a:ext cx="38010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aseline="0" dirty="0" smtClean="0">
                <a:latin typeface="Arial" pitchFamily="34" charset="0"/>
              </a:rPr>
              <a:t>James H. “Jim” Welsh</a:t>
            </a:r>
          </a:p>
          <a:p>
            <a:pPr algn="ctr"/>
            <a:r>
              <a:rPr lang="en-US" sz="1800" baseline="0" dirty="0" smtClean="0">
                <a:latin typeface="Arial" pitchFamily="34" charset="0"/>
              </a:rPr>
              <a:t>Commissioner of Conservation</a:t>
            </a:r>
          </a:p>
          <a:p>
            <a:pPr algn="ctr"/>
            <a:r>
              <a:rPr lang="en-US" sz="1800" baseline="0" dirty="0" smtClean="0">
                <a:latin typeface="Arial" pitchFamily="34" charset="0"/>
              </a:rPr>
              <a:t>Louisiana Office of Conservation</a:t>
            </a:r>
            <a:endParaRPr lang="en-US" sz="1800" baseline="0" dirty="0">
              <a:latin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smtClean="0"/>
              <a:t>9</a:t>
            </a:r>
          </a:p>
        </p:txBody>
      </p:sp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1177925" y="71438"/>
            <a:ext cx="7608888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500" b="0" baseline="0">
                <a:solidFill>
                  <a:srgbClr val="FFFF00"/>
                </a:solidFill>
              </a:rPr>
              <a:t>Directive Issued to Industry for Frac Water Reporting</a:t>
            </a:r>
          </a:p>
          <a:p>
            <a:pPr algn="ctr"/>
            <a:endParaRPr lang="en-US" sz="2500" b="0">
              <a:solidFill>
                <a:srgbClr val="FFFF00"/>
              </a:solidFill>
            </a:endParaRPr>
          </a:p>
        </p:txBody>
      </p:sp>
      <p:pic>
        <p:nvPicPr>
          <p:cNvPr id="12292" name="Picture 5" descr="MOU Red River and Sabine Rive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8" y="635000"/>
            <a:ext cx="9329737" cy="614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Box 6"/>
          <p:cNvSpPr txBox="1">
            <a:spLocks noChangeArrowheads="1"/>
          </p:cNvSpPr>
          <p:nvPr/>
        </p:nvSpPr>
        <p:spPr bwMode="auto">
          <a:xfrm>
            <a:off x="1735138" y="4462463"/>
            <a:ext cx="6313487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baseline="0">
                <a:solidFill>
                  <a:srgbClr val="FFFF00"/>
                </a:solidFill>
              </a:rPr>
              <a:t>Due to revisions of the WH-1 form, water source and associated volumes are now reported on page 3.</a:t>
            </a:r>
            <a:endParaRPr lang="en-US" sz="10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2" name="Rectangle 4"/>
          <p:cNvSpPr>
            <a:spLocks noChangeArrowheads="1"/>
          </p:cNvSpPr>
          <p:nvPr/>
        </p:nvSpPr>
        <p:spPr bwMode="auto">
          <a:xfrm>
            <a:off x="2230582" y="90057"/>
            <a:ext cx="5638800" cy="91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cs typeface="Arial" charset="0"/>
              </a:rPr>
              <a:t>Drilling </a:t>
            </a:r>
            <a:r>
              <a:rPr lang="en-US" sz="2400" dirty="0">
                <a:solidFill>
                  <a:srgbClr val="FFFF00"/>
                </a:solidFill>
                <a:cs typeface="Arial" charset="0"/>
              </a:rPr>
              <a:t>and Stimulation </a:t>
            </a:r>
            <a:r>
              <a:rPr lang="en-US" sz="2400" dirty="0" smtClean="0">
                <a:solidFill>
                  <a:srgbClr val="FFFF00"/>
                </a:solidFill>
                <a:cs typeface="Arial" charset="0"/>
              </a:rPr>
              <a:t>Operations 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  <a:cs typeface="Arial" charset="0"/>
              </a:rPr>
              <a:t>Haynesville Shale Natural Gas Well Development</a:t>
            </a:r>
          </a:p>
          <a:p>
            <a:pPr algn="ctr"/>
            <a:endParaRPr lang="en-US" sz="3200" dirty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5313" name="TextBox 10"/>
          <p:cNvSpPr txBox="1">
            <a:spLocks noChangeArrowheads="1"/>
          </p:cNvSpPr>
          <p:nvPr/>
        </p:nvSpPr>
        <p:spPr bwMode="auto">
          <a:xfrm>
            <a:off x="3259282" y="668770"/>
            <a:ext cx="3642536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lbertus Extra Bold"/>
              </a:rPr>
              <a:t>Reported Usage from 10/1/2009 to </a:t>
            </a:r>
            <a:r>
              <a:rPr lang="en-US" sz="2000" dirty="0" smtClean="0">
                <a:solidFill>
                  <a:srgbClr val="FFFF00"/>
                </a:solidFill>
                <a:latin typeface="Albertus Extra Bold"/>
              </a:rPr>
              <a:t>2/1/2011</a:t>
            </a:r>
            <a:endParaRPr lang="en-US" sz="2000" dirty="0">
              <a:solidFill>
                <a:srgbClr val="FFFF00"/>
              </a:solidFill>
              <a:latin typeface="Albertus Extra Bold"/>
            </a:endParaRPr>
          </a:p>
        </p:txBody>
      </p:sp>
      <p:graphicFrame>
        <p:nvGraphicFramePr>
          <p:cNvPr id="2" name="Group 69"/>
          <p:cNvGraphicFramePr>
            <a:graphicFrameLocks noGrp="1"/>
          </p:cNvGraphicFramePr>
          <p:nvPr/>
        </p:nvGraphicFramePr>
        <p:xfrm>
          <a:off x="1295400" y="4114800"/>
          <a:ext cx="1701800" cy="222885"/>
        </p:xfrm>
        <a:graphic>
          <a:graphicData uri="http://schemas.openxmlformats.org/drawingml/2006/table">
            <a:tbl>
              <a:tblPr/>
              <a:tblGrid>
                <a:gridCol w="1701800"/>
              </a:tblGrid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Water Stats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195" name="Group 75"/>
          <p:cNvGraphicFramePr>
            <a:graphicFrameLocks noGrp="1"/>
          </p:cNvGraphicFramePr>
          <p:nvPr/>
        </p:nvGraphicFramePr>
        <p:xfrm>
          <a:off x="762000" y="1524000"/>
          <a:ext cx="2819400" cy="2452689"/>
        </p:xfrm>
        <a:graphic>
          <a:graphicData uri="http://schemas.openxmlformats.org/drawingml/2006/table">
            <a:tbl>
              <a:tblPr/>
              <a:tblGrid>
                <a:gridCol w="1395413"/>
                <a:gridCol w="1423987"/>
              </a:tblGrid>
              <a:tr h="347663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Source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Volume (Gallons)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Frac Groundwater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810,384,455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Frac Surface Water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3,340,652,866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Drilling Rig Groundwater Supply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395,802,431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Drilling Rig Surface Water Supply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59,403,197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Other Groundwater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24,403,351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Other Surface Water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13,917,380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379" name="Group 259"/>
          <p:cNvGraphicFramePr>
            <a:graphicFrameLocks noGrp="1"/>
          </p:cNvGraphicFramePr>
          <p:nvPr/>
        </p:nvGraphicFramePr>
        <p:xfrm>
          <a:off x="838200" y="4495800"/>
          <a:ext cx="2819400" cy="2188845"/>
        </p:xfrm>
        <a:graphic>
          <a:graphicData uri="http://schemas.openxmlformats.org/drawingml/2006/table">
            <a:tbl>
              <a:tblPr/>
              <a:tblGrid>
                <a:gridCol w="1268413"/>
                <a:gridCol w="1550987"/>
              </a:tblGrid>
              <a:tr h="190500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Frac Stages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8982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Total Frac Water Used (gallons)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4,151,037,321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Volume per Frac  Stage(gallons)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462,150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Average Frac Stages per Well</a:t>
                      </a:r>
                    </a:p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10.1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Average Water Use per Well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4,928,734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Average Frac Water Use per Well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4,351,251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370" name="Slide Number Placeholder 5"/>
          <p:cNvSpPr txBox="1">
            <a:spLocks noGrp="1"/>
          </p:cNvSpPr>
          <p:nvPr/>
        </p:nvSpPr>
        <p:spPr bwMode="auto">
          <a:xfrm>
            <a:off x="6553200" y="6629400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r>
              <a:rPr lang="en-US" sz="1400" dirty="0" smtClean="0">
                <a:solidFill>
                  <a:srgbClr val="FFFFFF"/>
                </a:solidFill>
                <a:latin typeface="Albertus Extra Bold"/>
              </a:rPr>
              <a:t>10</a:t>
            </a:r>
            <a:endParaRPr lang="en-US" sz="1400" dirty="0">
              <a:solidFill>
                <a:srgbClr val="FFFFFF"/>
              </a:solidFill>
              <a:latin typeface="Albertus Extra Bold"/>
            </a:endParaRPr>
          </a:p>
        </p:txBody>
      </p:sp>
      <p:graphicFrame>
        <p:nvGraphicFramePr>
          <p:cNvPr id="11" name="Chart 10"/>
          <p:cNvGraphicFramePr>
            <a:graphicFrameLocks noGrp="1"/>
          </p:cNvGraphicFramePr>
          <p:nvPr/>
        </p:nvGraphicFramePr>
        <p:xfrm>
          <a:off x="3276599" y="1447800"/>
          <a:ext cx="5867401" cy="5129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 txBox="1">
            <a:spLocks noGrp="1"/>
          </p:cNvSpPr>
          <p:nvPr/>
        </p:nvSpPr>
        <p:spPr bwMode="auto">
          <a:xfrm>
            <a:off x="65532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sz="1600" b="1" dirty="0" smtClean="0"/>
              <a:t>11</a:t>
            </a:r>
            <a:endParaRPr lang="en-US" sz="1600" b="1" dirty="0"/>
          </a:p>
        </p:txBody>
      </p:sp>
      <p:sp>
        <p:nvSpPr>
          <p:cNvPr id="24579" name="Rectangle 2"/>
          <p:cNvSpPr txBox="1">
            <a:spLocks noChangeArrowheads="1"/>
          </p:cNvSpPr>
          <p:nvPr/>
        </p:nvSpPr>
        <p:spPr bwMode="auto">
          <a:xfrm>
            <a:off x="0" y="19977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3200" b="1" dirty="0">
                <a:solidFill>
                  <a:srgbClr val="00B0F0"/>
                </a:solidFill>
                <a:cs typeface="Arial" pitchFamily="34" charset="0"/>
              </a:rPr>
              <a:t>E&amp;P Waste Fluids Use for </a:t>
            </a:r>
            <a:r>
              <a:rPr lang="en-US" sz="3200" b="1" dirty="0" err="1">
                <a:solidFill>
                  <a:srgbClr val="00B0F0"/>
                </a:solidFill>
                <a:cs typeface="Arial" pitchFamily="34" charset="0"/>
              </a:rPr>
              <a:t>Frac</a:t>
            </a:r>
            <a:r>
              <a:rPr lang="en-US" sz="3200" b="1" dirty="0">
                <a:solidFill>
                  <a:srgbClr val="00B0F0"/>
                </a:solidFill>
                <a:cs typeface="Arial" pitchFamily="34" charset="0"/>
              </a:rPr>
              <a:t> Water </a:t>
            </a:r>
            <a:r>
              <a:rPr lang="en-US" sz="3200" b="1" dirty="0" smtClean="0">
                <a:solidFill>
                  <a:srgbClr val="00B0F0"/>
                </a:solidFill>
                <a:cs typeface="Arial" pitchFamily="34" charset="0"/>
              </a:rPr>
              <a:t>Supply</a:t>
            </a:r>
          </a:p>
          <a:p>
            <a:pPr algn="ctr" eaLnBrk="0" hangingPunct="0"/>
            <a:endParaRPr lang="en-US" sz="3200" b="1" dirty="0">
              <a:solidFill>
                <a:srgbClr val="00B0F0"/>
              </a:solidFill>
              <a:cs typeface="Arial" pitchFamily="34" charset="0"/>
            </a:endParaRPr>
          </a:p>
          <a:p>
            <a:pPr algn="ctr" eaLnBrk="0" hangingPunct="0"/>
            <a:r>
              <a:rPr lang="en-US" sz="3200" b="1" dirty="0">
                <a:solidFill>
                  <a:srgbClr val="00B0F0"/>
                </a:solidFill>
                <a:cs typeface="Arial" pitchFamily="34" charset="0"/>
              </a:rPr>
              <a:t>LAC 43:XIX.Subpart 1.Chapter 3 Amendment </a:t>
            </a:r>
            <a:endParaRPr lang="en-US" sz="4800" b="1" dirty="0">
              <a:solidFill>
                <a:srgbClr val="00B0F0"/>
              </a:solidFill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2940" y="1600200"/>
            <a:ext cx="6067168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i="1" dirty="0">
                <a:solidFill>
                  <a:srgbClr val="FFFF00"/>
                </a:solidFill>
                <a:ea typeface="ＭＳ Ｐゴシック" charset="-128"/>
              </a:rPr>
              <a:t>Allows Operators to Use E&amp;P Waste Fluids </a:t>
            </a:r>
          </a:p>
          <a:p>
            <a:pPr algn="ctr">
              <a:defRPr/>
            </a:pPr>
            <a:r>
              <a:rPr lang="en-US" sz="2800" i="1" dirty="0">
                <a:solidFill>
                  <a:srgbClr val="FFFF00"/>
                </a:solidFill>
                <a:ea typeface="ＭＳ Ｐゴシック" charset="-128"/>
              </a:rPr>
              <a:t>for </a:t>
            </a:r>
            <a:r>
              <a:rPr lang="en-US" sz="2800" i="1" dirty="0" err="1">
                <a:solidFill>
                  <a:srgbClr val="FFFF00"/>
                </a:solidFill>
                <a:ea typeface="ＭＳ Ｐゴシック" charset="-128"/>
              </a:rPr>
              <a:t>Frac</a:t>
            </a:r>
            <a:r>
              <a:rPr lang="en-US" sz="2800" i="1" dirty="0">
                <a:solidFill>
                  <a:srgbClr val="FFFF00"/>
                </a:solidFill>
                <a:ea typeface="ＭＳ Ｐゴシック" charset="-128"/>
              </a:rPr>
              <a:t> Supply Purposes</a:t>
            </a:r>
          </a:p>
          <a:p>
            <a:pPr algn="ctr">
              <a:defRPr/>
            </a:pPr>
            <a:endParaRPr lang="en-US" sz="3200" i="1" dirty="0">
              <a:ea typeface="ＭＳ Ｐゴシック" charset="-128"/>
            </a:endParaRPr>
          </a:p>
          <a:p>
            <a:pPr>
              <a:defRPr/>
            </a:pPr>
            <a:endParaRPr lang="en-US" sz="3200" dirty="0">
              <a:ea typeface="ＭＳ Ｐゴシック" charset="-128"/>
            </a:endParaRPr>
          </a:p>
          <a:p>
            <a:pPr marL="457200" indent="-457200">
              <a:buFont typeface="+mj-lt"/>
              <a:buAutoNum type="arabicParenR"/>
              <a:defRPr/>
            </a:pPr>
            <a:r>
              <a:rPr lang="en-US" sz="2800" dirty="0">
                <a:ea typeface="ＭＳ Ｐゴシック" charset="-128"/>
              </a:rPr>
              <a:t>Promulgated November 20, 2009</a:t>
            </a:r>
          </a:p>
          <a:p>
            <a:pPr marL="457200" indent="-457200">
              <a:buFont typeface="+mj-lt"/>
              <a:buAutoNum type="arabicParenR"/>
              <a:defRPr/>
            </a:pPr>
            <a:endParaRPr lang="en-US" sz="2800" dirty="0">
              <a:ea typeface="ＭＳ Ｐゴシック" charset="-128"/>
            </a:endParaRPr>
          </a:p>
          <a:p>
            <a:pPr marL="457200" indent="-457200">
              <a:buFont typeface="+mj-lt"/>
              <a:buAutoNum type="arabicParenR"/>
              <a:defRPr/>
            </a:pPr>
            <a:r>
              <a:rPr lang="en-US" sz="2800" dirty="0">
                <a:ea typeface="ＭＳ Ｐゴシック" charset="-128"/>
              </a:rPr>
              <a:t>Amended June 20, 2010</a:t>
            </a:r>
          </a:p>
          <a:p>
            <a:pPr marL="457200" indent="-457200">
              <a:buFont typeface="+mj-lt"/>
              <a:buAutoNum type="arabicParenR"/>
              <a:defRPr/>
            </a:pPr>
            <a:endParaRPr lang="en-US" sz="2800" dirty="0">
              <a:ea typeface="ＭＳ Ｐゴシック" charset="-128"/>
            </a:endParaRPr>
          </a:p>
          <a:p>
            <a:pPr marL="457200" indent="-457200">
              <a:buFont typeface="+mj-lt"/>
              <a:buAutoNum type="arabicParenR"/>
              <a:defRPr/>
            </a:pPr>
            <a:r>
              <a:rPr lang="en-US" sz="2800" dirty="0">
                <a:ea typeface="ＭＳ Ｐゴシック" charset="-128"/>
              </a:rPr>
              <a:t>Limitations:</a:t>
            </a:r>
          </a:p>
          <a:p>
            <a:pPr marL="457200" indent="-457200">
              <a:buFont typeface="+mj-lt"/>
              <a:buAutoNum type="arabicParenR"/>
              <a:defRPr/>
            </a:pPr>
            <a:endParaRPr lang="en-US" sz="2800" dirty="0">
              <a:ea typeface="ＭＳ Ｐゴシック" charset="-128"/>
            </a:endParaRPr>
          </a:p>
          <a:p>
            <a:pPr marL="971550" lvl="1" indent="-514350">
              <a:buFontTx/>
              <a:buAutoNum type="romanLcPeriod"/>
              <a:defRPr/>
            </a:pPr>
            <a:r>
              <a:rPr lang="en-US" sz="2800" dirty="0">
                <a:ea typeface="ＭＳ Ｐゴシック" charset="-128"/>
              </a:rPr>
              <a:t>Used as </a:t>
            </a:r>
            <a:r>
              <a:rPr lang="en-US" sz="2800" dirty="0" err="1">
                <a:ea typeface="ＭＳ Ｐゴシック" charset="-128"/>
              </a:rPr>
              <a:t>Frac</a:t>
            </a:r>
            <a:r>
              <a:rPr lang="en-US" sz="2800" dirty="0">
                <a:ea typeface="ＭＳ Ｐゴシック" charset="-128"/>
              </a:rPr>
              <a:t> Supply Only</a:t>
            </a:r>
          </a:p>
          <a:p>
            <a:pPr marL="971550" lvl="1" indent="-514350">
              <a:buFontTx/>
              <a:buAutoNum type="romanLcPeriod"/>
              <a:defRPr/>
            </a:pPr>
            <a:endParaRPr lang="en-US" sz="2800" dirty="0">
              <a:ea typeface="ＭＳ Ｐゴシック" charset="-128"/>
            </a:endParaRPr>
          </a:p>
          <a:p>
            <a:pPr marL="971550" lvl="1" indent="-514350">
              <a:buFontTx/>
              <a:buAutoNum type="romanLcPeriod"/>
              <a:defRPr/>
            </a:pPr>
            <a:r>
              <a:rPr lang="en-US" sz="2800" dirty="0">
                <a:ea typeface="ＭＳ Ｐゴシック" charset="-128"/>
              </a:rPr>
              <a:t>By the Same Operator</a:t>
            </a:r>
          </a:p>
          <a:p>
            <a:pPr marL="971550" lvl="1" indent="-514350">
              <a:buFontTx/>
              <a:buAutoNum type="romanLcPeriod"/>
              <a:defRPr/>
            </a:pPr>
            <a:endParaRPr lang="en-US" sz="2800" dirty="0">
              <a:ea typeface="ＭＳ Ｐゴシック" charset="-128"/>
            </a:endParaRPr>
          </a:p>
          <a:p>
            <a:pPr marL="971550" lvl="1" indent="-514350">
              <a:buFontTx/>
              <a:buAutoNum type="romanLcPeriod"/>
              <a:defRPr/>
            </a:pPr>
            <a:r>
              <a:rPr lang="en-US" sz="2800" dirty="0">
                <a:ea typeface="ＭＳ Ｐゴシック" charset="-128"/>
              </a:rPr>
              <a:t>With Operator Affidavit Confirming Landowner Consent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pitchFamily="34" charset="-128"/>
              </a:rPr>
              <a:t>12</a:t>
            </a:r>
          </a:p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457200" y="304800"/>
            <a:ext cx="8408988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>
                <a:solidFill>
                  <a:srgbClr val="00B0F0"/>
                </a:solidFill>
              </a:rPr>
              <a:t>Red River &amp; Toledo Bend Yield Capacity</a:t>
            </a:r>
          </a:p>
          <a:p>
            <a:pPr algn="ctr"/>
            <a:r>
              <a:rPr lang="en-US" sz="1600">
                <a:solidFill>
                  <a:srgbClr val="00B0F0"/>
                </a:solidFill>
              </a:rPr>
              <a:t>Red River &amp; Toledo Bend Yield Capacity vs. Projected Surface Water Usage @ 70% Level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990600" y="6477000"/>
            <a:ext cx="37338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rgbClr val="FFFFFF"/>
                </a:solidFill>
                <a:latin typeface="Albertus Extra Bold"/>
                <a:cs typeface="Arial" pitchFamily="34" charset="0"/>
              </a:rPr>
              <a:t>Sources: Jim Pratt, Executive Director – Sabine River Authority</a:t>
            </a:r>
          </a:p>
        </p:txBody>
      </p:sp>
      <p:sp>
        <p:nvSpPr>
          <p:cNvPr id="20485" name="TextBox 7"/>
          <p:cNvSpPr txBox="1">
            <a:spLocks noChangeArrowheads="1"/>
          </p:cNvSpPr>
          <p:nvPr/>
        </p:nvSpPr>
        <p:spPr bwMode="auto">
          <a:xfrm>
            <a:off x="5029200" y="6477000"/>
            <a:ext cx="33210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rgbClr val="FFFFFF"/>
                </a:solidFill>
                <a:latin typeface="Albertus Extra Bold"/>
                <a:cs typeface="Arial" pitchFamily="34" charset="0"/>
              </a:rPr>
              <a:t>Jamie Triplett, Hydraulic Eng. – US Army Corps of Eng.</a:t>
            </a:r>
          </a:p>
        </p:txBody>
      </p:sp>
      <p:pic>
        <p:nvPicPr>
          <p:cNvPr id="20486" name="Picture 6" descr="Red River Toledo Bend Graph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478" y="1352902"/>
            <a:ext cx="8315325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pitchFamily="34" charset="-128"/>
              </a:rPr>
              <a:t>13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7891" name="TextBox 2"/>
          <p:cNvSpPr txBox="1">
            <a:spLocks noChangeArrowheads="1"/>
          </p:cNvSpPr>
          <p:nvPr/>
        </p:nvSpPr>
        <p:spPr bwMode="auto">
          <a:xfrm>
            <a:off x="1136822" y="197708"/>
            <a:ext cx="8007178" cy="5591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B0F0"/>
                </a:solidFill>
                <a:latin typeface="+mj-lt"/>
                <a:ea typeface="ＭＳ Ｐゴシック" charset="-128"/>
              </a:rPr>
              <a:t>DNR / </a:t>
            </a:r>
            <a:r>
              <a:rPr lang="en-US" sz="3200" b="1" dirty="0" smtClean="0">
                <a:solidFill>
                  <a:srgbClr val="00B0F0"/>
                </a:solidFill>
                <a:latin typeface="+mj-lt"/>
                <a:ea typeface="ＭＳ Ｐゴシック" charset="-128"/>
              </a:rPr>
              <a:t>Conservation</a:t>
            </a:r>
          </a:p>
          <a:p>
            <a:pPr algn="ctr">
              <a:defRPr/>
            </a:pPr>
            <a:endParaRPr lang="en-US" sz="3200" b="1" dirty="0">
              <a:solidFill>
                <a:srgbClr val="00B0F0"/>
              </a:solidFill>
              <a:latin typeface="+mj-lt"/>
              <a:ea typeface="ＭＳ Ｐゴシック" charset="-128"/>
            </a:endParaRPr>
          </a:p>
          <a:p>
            <a:pPr algn="ctr">
              <a:defRPr/>
            </a:pPr>
            <a:r>
              <a:rPr lang="en-US" sz="3200" b="1" dirty="0">
                <a:solidFill>
                  <a:srgbClr val="00B0F0"/>
                </a:solidFill>
                <a:latin typeface="+mj-lt"/>
                <a:ea typeface="ＭＳ Ｐゴシック" charset="-128"/>
              </a:rPr>
              <a:t>Haynesville Shale Water Resource Management Summary</a:t>
            </a:r>
          </a:p>
          <a:p>
            <a:pPr algn="ctr">
              <a:defRPr/>
            </a:pPr>
            <a:endParaRPr lang="en-US" sz="1000" b="1" dirty="0">
              <a:ea typeface="ＭＳ Ｐゴシック" charset="-128"/>
            </a:endParaRPr>
          </a:p>
          <a:p>
            <a:pPr algn="ctr">
              <a:defRPr/>
            </a:pPr>
            <a:endParaRPr lang="en-US" sz="1000" b="1" dirty="0">
              <a:ea typeface="ＭＳ Ｐゴシック" charset="-128"/>
            </a:endParaRPr>
          </a:p>
          <a:p>
            <a:pPr>
              <a:defRPr/>
            </a:pPr>
            <a:endParaRPr lang="en-US" sz="2800" dirty="0">
              <a:ea typeface="ＭＳ Ｐゴシック" charset="-128"/>
            </a:endParaRPr>
          </a:p>
          <a:p>
            <a:pPr>
              <a:defRPr/>
            </a:pPr>
            <a:r>
              <a:rPr lang="en-US" sz="2800" dirty="0" smtClean="0">
                <a:ea typeface="ＭＳ Ｐゴシック" charset="-128"/>
              </a:rPr>
              <a:t>Agency </a:t>
            </a:r>
            <a:r>
              <a:rPr lang="en-US" sz="2800" dirty="0">
                <a:ea typeface="ＭＳ Ｐゴシック" charset="-128"/>
              </a:rPr>
              <a:t>Action:</a:t>
            </a:r>
          </a:p>
          <a:p>
            <a:pPr>
              <a:defRPr/>
            </a:pPr>
            <a:endParaRPr lang="en-US" sz="2800" dirty="0">
              <a:ea typeface="ＭＳ Ｐゴシック" charset="-128"/>
            </a:endParaRPr>
          </a:p>
          <a:p>
            <a:pPr>
              <a:defRPr/>
            </a:pPr>
            <a:endParaRPr lang="en-US" sz="2800" dirty="0">
              <a:ea typeface="ＭＳ Ｐゴシック" charset="-128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>
                <a:ea typeface="ＭＳ Ｐゴシック" charset="-128"/>
              </a:rPr>
              <a:t>Timely Response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sz="2800" dirty="0">
              <a:ea typeface="ＭＳ Ｐゴシック" charset="-128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>
                <a:ea typeface="ＭＳ Ｐゴシック" charset="-128"/>
              </a:rPr>
              <a:t>Sufficient Oversight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sz="2800" dirty="0">
              <a:ea typeface="ＭＳ Ｐゴシック" charset="-128"/>
            </a:endParaRPr>
          </a:p>
          <a:p>
            <a:pPr marL="971550" lvl="1" indent="-514350">
              <a:defRPr/>
            </a:pPr>
            <a:r>
              <a:rPr lang="en-US" sz="2800" dirty="0" err="1">
                <a:ea typeface="ＭＳ Ｐゴシック" charset="-128"/>
              </a:rPr>
              <a:t>i</a:t>
            </a:r>
            <a:r>
              <a:rPr lang="en-US" sz="2800" dirty="0">
                <a:ea typeface="ＭＳ Ｐゴシック" charset="-128"/>
              </a:rPr>
              <a:t>.	Policy and Regulation Adjustments</a:t>
            </a:r>
          </a:p>
          <a:p>
            <a:pPr marL="971550" lvl="1" indent="-514350">
              <a:buFont typeface="+mj-lt"/>
              <a:buAutoNum type="arabicPeriod"/>
              <a:defRPr/>
            </a:pPr>
            <a:endParaRPr lang="en-US" sz="2800" dirty="0">
              <a:ea typeface="ＭＳ Ｐゴシック" charset="-128"/>
            </a:endParaRPr>
          </a:p>
          <a:p>
            <a:pPr marL="971550" lvl="1" indent="-514350">
              <a:defRPr/>
            </a:pPr>
            <a:r>
              <a:rPr lang="en-US" sz="2800" dirty="0">
                <a:ea typeface="ＭＳ Ｐゴシック" charset="-128"/>
              </a:rPr>
              <a:t>ii.	Resource Use Reporting and Monitoring</a:t>
            </a:r>
          </a:p>
          <a:p>
            <a:pPr marL="971550" lvl="1" indent="-514350">
              <a:defRPr/>
            </a:pPr>
            <a:endParaRPr lang="en-US" sz="2800" dirty="0">
              <a:ea typeface="ＭＳ Ｐゴシック" charset="-128"/>
            </a:endParaRPr>
          </a:p>
          <a:p>
            <a:pPr marL="971550" lvl="1" indent="-514350">
              <a:defRPr/>
            </a:pPr>
            <a:r>
              <a:rPr lang="en-US" sz="2800" dirty="0">
                <a:ea typeface="ＭＳ Ｐゴシック" charset="-128"/>
              </a:rPr>
              <a:t>iii.	Increased Waste Minimization / Recycling Opportunities</a:t>
            </a:r>
          </a:p>
          <a:p>
            <a:pPr marL="971550" lvl="1" indent="-514350">
              <a:buFont typeface="+mj-lt"/>
              <a:buAutoNum type="arabicPeriod"/>
              <a:defRPr/>
            </a:pPr>
            <a:endParaRPr lang="en-US" sz="2800" dirty="0">
              <a:ea typeface="ＭＳ Ｐゴシック" charset="-128"/>
            </a:endParaRPr>
          </a:p>
          <a:p>
            <a:pPr marL="971550" lvl="1" indent="-514350">
              <a:defRPr/>
            </a:pPr>
            <a:r>
              <a:rPr lang="en-US" sz="2800" dirty="0">
                <a:ea typeface="ＭＳ Ｐゴシック" charset="-128"/>
              </a:rPr>
              <a:t>iv.	Industry and Public Education / Outreach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dirty="0" smtClean="0"/>
              <a:t>1</a:t>
            </a:r>
            <a:endParaRPr lang="en-US" dirty="0" smtClean="0"/>
          </a:p>
        </p:txBody>
      </p:sp>
      <p:sp>
        <p:nvSpPr>
          <p:cNvPr id="5123" name="TextBox 3"/>
          <p:cNvSpPr txBox="1">
            <a:spLocks noChangeArrowheads="1"/>
          </p:cNvSpPr>
          <p:nvPr/>
        </p:nvSpPr>
        <p:spPr bwMode="auto">
          <a:xfrm>
            <a:off x="939800" y="0"/>
            <a:ext cx="80343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0" baseline="0">
                <a:solidFill>
                  <a:srgbClr val="FFFF00"/>
                </a:solidFill>
              </a:rPr>
              <a:t>Shale Gas Plays, Lower 48 States</a:t>
            </a:r>
            <a:endParaRPr lang="en-US" sz="3200" b="0">
              <a:solidFill>
                <a:srgbClr val="FFFF00"/>
              </a:solidFill>
            </a:endParaRPr>
          </a:p>
        </p:txBody>
      </p:sp>
      <p:pic>
        <p:nvPicPr>
          <p:cNvPr id="5124" name="Picture 6" descr="Haynesville_Statewide_0211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00180" y="1257300"/>
            <a:ext cx="8164378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Box 3"/>
          <p:cNvSpPr txBox="1">
            <a:spLocks noChangeArrowheads="1"/>
          </p:cNvSpPr>
          <p:nvPr/>
        </p:nvSpPr>
        <p:spPr bwMode="auto">
          <a:xfrm>
            <a:off x="617538" y="6651625"/>
            <a:ext cx="381635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>
                <a:solidFill>
                  <a:srgbClr val="FFFF00"/>
                </a:solidFill>
              </a:rPr>
              <a:t>Source: Energy Information Administration based on data from various published studies</a:t>
            </a:r>
          </a:p>
          <a:p>
            <a:r>
              <a:rPr lang="en-US" sz="800">
                <a:solidFill>
                  <a:srgbClr val="FFFF00"/>
                </a:solidFill>
              </a:rPr>
              <a:t>Updated: May 28, 2009</a:t>
            </a:r>
            <a:endParaRPr lang="en-US" sz="32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dirty="0" smtClean="0"/>
              <a:t>2</a:t>
            </a:r>
            <a:endParaRPr lang="en-US" dirty="0" smtClean="0"/>
          </a:p>
        </p:txBody>
      </p:sp>
      <p:pic>
        <p:nvPicPr>
          <p:cNvPr id="6147" name="Picture 4" descr="Haynesville_0211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00275" y="609718"/>
            <a:ext cx="4743450" cy="623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itle 1"/>
          <p:cNvSpPr>
            <a:spLocks noGrp="1"/>
          </p:cNvSpPr>
          <p:nvPr>
            <p:ph type="title"/>
          </p:nvPr>
        </p:nvSpPr>
        <p:spPr>
          <a:xfrm>
            <a:off x="685800" y="-228600"/>
            <a:ext cx="7772400" cy="914400"/>
          </a:xfrm>
        </p:spPr>
        <p:txBody>
          <a:bodyPr/>
          <a:lstStyle/>
          <a:p>
            <a:r>
              <a:rPr lang="en-US" sz="3300" dirty="0" smtClean="0">
                <a:latin typeface="Arial" charset="0"/>
                <a:cs typeface="Arial" charset="0"/>
              </a:rPr>
              <a:t> Current Haynesville Shale Activity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5" name="Picture 4" descr="hastratwellbore720eps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0403" y="667913"/>
            <a:ext cx="7811534" cy="60184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92279" y="0"/>
            <a:ext cx="73645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aseline="0" dirty="0" smtClean="0">
                <a:solidFill>
                  <a:srgbClr val="FFFF00"/>
                </a:solidFill>
                <a:cs typeface="Arial" charset="0"/>
              </a:rPr>
              <a:t>GENERALIZED  LITHOSTRATIGRAPHIC  COLUMN WITH</a:t>
            </a:r>
          </a:p>
          <a:p>
            <a:pPr algn="ctr"/>
            <a:r>
              <a:rPr lang="en-US" sz="1600" baseline="0" dirty="0" smtClean="0">
                <a:solidFill>
                  <a:srgbClr val="FFFF00"/>
                </a:solidFill>
                <a:cs typeface="Arial" charset="0"/>
              </a:rPr>
              <a:t>REPRESENTATIVE  HAYNESVILLE  SHALE  WELLBORE 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0" y="138545"/>
            <a:ext cx="7535718" cy="267855"/>
          </a:xfrm>
        </p:spPr>
        <p:txBody>
          <a:bodyPr/>
          <a:lstStyle/>
          <a:p>
            <a:r>
              <a:rPr lang="en-US" sz="2000" dirty="0" smtClean="0"/>
              <a:t>Generalized Cross-Section of Marcellus Shale With Representative Wellbore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06A3A-9476-472A-A626-FA2FB501739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Picture 4" descr="Marcellsu xxec_edi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7664" y="812801"/>
            <a:ext cx="7693892" cy="591589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dirty="0" smtClean="0"/>
              <a:t>5</a:t>
            </a:r>
            <a:endParaRPr lang="en-US" dirty="0" smtClean="0"/>
          </a:p>
        </p:txBody>
      </p:sp>
      <p:pic>
        <p:nvPicPr>
          <p:cNvPr id="8195" name="Picture 4" descr="Haynesville_02111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23712" y="626445"/>
            <a:ext cx="4706077" cy="6197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itle 1"/>
          <p:cNvSpPr>
            <a:spLocks noGrp="1"/>
          </p:cNvSpPr>
          <p:nvPr>
            <p:ph type="title"/>
          </p:nvPr>
        </p:nvSpPr>
        <p:spPr>
          <a:xfrm>
            <a:off x="939800" y="-220663"/>
            <a:ext cx="7772400" cy="914401"/>
          </a:xfrm>
        </p:spPr>
        <p:txBody>
          <a:bodyPr/>
          <a:lstStyle/>
          <a:p>
            <a:r>
              <a:rPr lang="en-US" sz="3300" dirty="0" smtClean="0">
                <a:latin typeface="Arial" charset="0"/>
                <a:cs typeface="Arial" charset="0"/>
              </a:rPr>
              <a:t> Current Haynesville Shale Activity in LA</a:t>
            </a:r>
          </a:p>
        </p:txBody>
      </p:sp>
      <p:pic>
        <p:nvPicPr>
          <p:cNvPr id="8197" name="Picture 4" descr="Haynesville_legen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669701" y="1090614"/>
            <a:ext cx="3365859" cy="4421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dirty="0" smtClean="0"/>
              <a:t>6</a:t>
            </a:r>
          </a:p>
        </p:txBody>
      </p:sp>
      <p:sp>
        <p:nvSpPr>
          <p:cNvPr id="9219" name="TextBox 3"/>
          <p:cNvSpPr txBox="1">
            <a:spLocks noChangeArrowheads="1"/>
          </p:cNvSpPr>
          <p:nvPr/>
        </p:nvSpPr>
        <p:spPr bwMode="auto">
          <a:xfrm>
            <a:off x="939800" y="0"/>
            <a:ext cx="803433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0" baseline="0" dirty="0">
                <a:solidFill>
                  <a:srgbClr val="FFFF00"/>
                </a:solidFill>
              </a:rPr>
              <a:t>Estimated </a:t>
            </a:r>
            <a:r>
              <a:rPr lang="en-US" sz="3200" b="0" baseline="0" dirty="0" smtClean="0">
                <a:solidFill>
                  <a:srgbClr val="FFFF00"/>
                </a:solidFill>
              </a:rPr>
              <a:t>Ultimate Recovery in Tcf</a:t>
            </a:r>
            <a:endParaRPr lang="en-US" sz="3200" b="0" baseline="0" dirty="0">
              <a:solidFill>
                <a:srgbClr val="FFFF00"/>
              </a:solidFill>
            </a:endParaRPr>
          </a:p>
          <a:p>
            <a:pPr algn="ctr"/>
            <a:r>
              <a:rPr lang="en-US" sz="3200" b="0" baseline="0" dirty="0" smtClean="0">
                <a:solidFill>
                  <a:srgbClr val="FFFF00"/>
                </a:solidFill>
              </a:rPr>
              <a:t>(Tcf = Trillion cubic feet)</a:t>
            </a:r>
            <a:endParaRPr lang="en-US" sz="3200" b="0" dirty="0">
              <a:solidFill>
                <a:srgbClr val="FFFF00"/>
              </a:solidFill>
            </a:endParaRPr>
          </a:p>
        </p:txBody>
      </p:sp>
      <p:pic>
        <p:nvPicPr>
          <p:cNvPr id="9220" name="Picture 6" descr="Haynesville_Statewide_0211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00113" y="1263783"/>
            <a:ext cx="8164511" cy="5035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617538" y="6600826"/>
            <a:ext cx="2938462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Data compiled from various sources by Office of Conservation Engineering</a:t>
            </a:r>
            <a:r>
              <a:rPr lang="en-US" sz="800" baseline="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Division</a:t>
            </a:r>
          </a:p>
          <a:p>
            <a:r>
              <a:rPr lang="en-US" sz="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2008</a:t>
            </a:r>
            <a:endParaRPr lang="en-US" sz="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pitchFamily="34" charset="-128"/>
              </a:rPr>
              <a:t>7</a:t>
            </a:r>
            <a:endParaRPr lang="en-US" dirty="0" smtClean="0">
              <a:ea typeface="ＭＳ Ｐゴシック" pitchFamily="34" charset="-128"/>
            </a:endParaRPr>
          </a:p>
        </p:txBody>
      </p:sp>
      <p:pic>
        <p:nvPicPr>
          <p:cNvPr id="21507" name="Picture 4" descr="Haynesville_0211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58026" y="630198"/>
            <a:ext cx="4627948" cy="608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8" descr="Haynesville_legen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384870" y="1153886"/>
            <a:ext cx="3931471" cy="516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838200" y="160638"/>
            <a:ext cx="7467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</a:rPr>
              <a:t>Northwest Louisiana Aquifers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pitchFamily="34" charset="-128"/>
              </a:rPr>
              <a:t>8</a:t>
            </a:r>
            <a:endParaRPr lang="en-US" dirty="0" smtClean="0">
              <a:ea typeface="ＭＳ Ｐゴシック" pitchFamily="34" charset="-128"/>
            </a:endParaRPr>
          </a:p>
        </p:txBody>
      </p:sp>
      <p:pic>
        <p:nvPicPr>
          <p:cNvPr id="22531" name="Picture 5" descr="Groundwater_Use_Advisory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42816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1066800" y="160641"/>
            <a:ext cx="7162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</a:rPr>
              <a:t>Ground Water Use Advisory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lbertus Extra Bold"/>
        <a:ea typeface=""/>
        <a:cs typeface=""/>
      </a:majorFont>
      <a:minorFont>
        <a:latin typeface="Albertus Extra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25400" dir="10800000" algn="ctr" rotWithShape="0">
            <a:schemeClr val="bg2"/>
          </a:outerShdw>
        </a:effec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25400" dir="10800000" algn="ctr" rotWithShape="0">
            <a:schemeClr val="bg2"/>
          </a:outerShdw>
        </a:effec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B2B2B2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D5D5D5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39230</TotalTime>
  <Words>373</Words>
  <Application>Microsoft Office PowerPoint</Application>
  <PresentationFormat>On-screen Show (4:3)</PresentationFormat>
  <Paragraphs>117</Paragraphs>
  <Slides>14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Default Design</vt:lpstr>
      <vt:lpstr>LOUISIANA HAYNESVILLE SHALE OVERVIEW </vt:lpstr>
      <vt:lpstr>Slide 2</vt:lpstr>
      <vt:lpstr> Current Haynesville Shale Activity</vt:lpstr>
      <vt:lpstr>Slide 4</vt:lpstr>
      <vt:lpstr>Generalized Cross-Section of Marcellus Shale With Representative Wellbore</vt:lpstr>
      <vt:lpstr> Current Haynesville Shale Activity in LA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LaDNR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CRD</dc:creator>
  <cp:lastModifiedBy>ladnr</cp:lastModifiedBy>
  <cp:revision>1767</cp:revision>
  <cp:lastPrinted>1999-11-17T14:33:18Z</cp:lastPrinted>
  <dcterms:created xsi:type="dcterms:W3CDTF">1999-01-15T20:48:53Z</dcterms:created>
  <dcterms:modified xsi:type="dcterms:W3CDTF">2011-03-23T16:37:05Z</dcterms:modified>
</cp:coreProperties>
</file>